
<file path=[Content_Types].xml><?xml version="1.0" encoding="utf-8"?>
<Types xmlns="http://schemas.openxmlformats.org/package/2006/content-types">
  <Default Extension="xml" ContentType="application/xml"/>
  <Default Extension="jpeg" ContentType="image/jpeg"/>
  <Default Extension="tif" ContentType="image/tif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338" r:id="rId3"/>
    <p:sldId id="339" r:id="rId4"/>
    <p:sldId id="341" r:id="rId5"/>
    <p:sldId id="342" r:id="rId6"/>
    <p:sldId id="343" r:id="rId7"/>
    <p:sldId id="345" r:id="rId8"/>
    <p:sldId id="344" r:id="rId9"/>
    <p:sldId id="347" r:id="rId10"/>
    <p:sldId id="348" r:id="rId11"/>
    <p:sldId id="349" r:id="rId12"/>
    <p:sldId id="350" r:id="rId13"/>
    <p:sldId id="351" r:id="rId14"/>
    <p:sldId id="352" r:id="rId15"/>
    <p:sldId id="355" r:id="rId16"/>
    <p:sldId id="354" r:id="rId17"/>
    <p:sldId id="357" r:id="rId18"/>
    <p:sldId id="356" r:id="rId19"/>
    <p:sldId id="358" r:id="rId20"/>
    <p:sldId id="362" r:id="rId21"/>
    <p:sldId id="363" r:id="rId22"/>
    <p:sldId id="364" r:id="rId23"/>
    <p:sldId id="361" r:id="rId24"/>
    <p:sldId id="376" r:id="rId25"/>
    <p:sldId id="365" r:id="rId26"/>
    <p:sldId id="367" r:id="rId27"/>
    <p:sldId id="368" r:id="rId28"/>
    <p:sldId id="369" r:id="rId29"/>
    <p:sldId id="370" r:id="rId30"/>
    <p:sldId id="373" r:id="rId31"/>
    <p:sldId id="374" r:id="rId32"/>
    <p:sldId id="371" r:id="rId33"/>
    <p:sldId id="372" r:id="rId34"/>
    <p:sldId id="378" r:id="rId35"/>
    <p:sldId id="377" r:id="rId36"/>
    <p:sldId id="380" r:id="rId37"/>
    <p:sldId id="379" r:id="rId38"/>
    <p:sldId id="381" r:id="rId39"/>
    <p:sldId id="382"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6E333"/>
    <a:srgbClr val="FFD4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autoAdjust="0"/>
    <p:restoredTop sz="80975" autoAdjust="0"/>
  </p:normalViewPr>
  <p:slideViewPr>
    <p:cSldViewPr snapToGrid="0" snapToObjects="1">
      <p:cViewPr varScale="1">
        <p:scale>
          <a:sx n="101" d="100"/>
          <a:sy n="101" d="100"/>
        </p:scale>
        <p:origin x="1880" y="192"/>
      </p:cViewPr>
      <p:guideLst>
        <p:guide orient="horz" pos="2160"/>
        <p:guide pos="2880"/>
      </p:guideLst>
    </p:cSldViewPr>
  </p:slideViewPr>
  <p:notesTextViewPr>
    <p:cViewPr>
      <p:scale>
        <a:sx n="100" d="100"/>
        <a:sy n="100" d="100"/>
      </p:scale>
      <p:origin x="0" y="0"/>
    </p:cViewPr>
  </p:notesTextViewPr>
  <p:sorterViewPr>
    <p:cViewPr>
      <p:scale>
        <a:sx n="163" d="100"/>
        <a:sy n="163" d="100"/>
      </p:scale>
      <p:origin x="0" y="204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D3E67-1E4E-5F43-85D4-E456F6D6099E}" type="datetimeFigureOut">
              <a:rPr lang="en-US" smtClean="0"/>
              <a:t>1/14/18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B05A7B-0B3D-5342-87EA-AE22C601F6D1}" type="slidenum">
              <a:rPr lang="en-US" smtClean="0"/>
              <a:t>‹#›</a:t>
            </a:fld>
            <a:endParaRPr lang="en-US"/>
          </a:p>
        </p:txBody>
      </p:sp>
    </p:spTree>
    <p:extLst>
      <p:ext uri="{BB962C8B-B14F-4D97-AF65-F5344CB8AC3E}">
        <p14:creationId xmlns:p14="http://schemas.microsoft.com/office/powerpoint/2010/main" val="24796393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a:t>
            </a:fld>
            <a:endParaRPr lang="en-US"/>
          </a:p>
        </p:txBody>
      </p:sp>
    </p:spTree>
    <p:extLst>
      <p:ext uri="{BB962C8B-B14F-4D97-AF65-F5344CB8AC3E}">
        <p14:creationId xmlns:p14="http://schemas.microsoft.com/office/powerpoint/2010/main" val="4025732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10</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11</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12</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changes?</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13</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changes?</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14</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15</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changes?</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16</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changes?</a:t>
            </a:r>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18</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Anyone and everybody! Scientists ,teachers, doctors, even newborn babies. Everybody!</a:t>
            </a:r>
          </a:p>
          <a:p>
            <a:endParaRPr lang="en-US" dirty="0" smtClean="0"/>
          </a:p>
          <a:p>
            <a:r>
              <a:rPr lang="en-US" dirty="0" smtClean="0"/>
              <a:t>To learn from and help me understand. Because it helps me understand better when we do more and more.</a:t>
            </a:r>
          </a:p>
          <a:p>
            <a:endParaRPr lang="en-US" dirty="0" smtClean="0"/>
          </a:p>
          <a:p>
            <a:r>
              <a:rPr lang="en-US" dirty="0" smtClean="0"/>
              <a:t>For MSU. Because this is there assessment that they want.</a:t>
            </a:r>
          </a:p>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20</a:t>
            </a:fld>
            <a:endParaRPr lang="en-US"/>
          </a:p>
        </p:txBody>
      </p:sp>
    </p:spTree>
    <p:extLst>
      <p:ext uri="{BB962C8B-B14F-4D97-AF65-F5344CB8AC3E}">
        <p14:creationId xmlns:p14="http://schemas.microsoft.com/office/powerpoint/2010/main" val="108920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23</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2</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24</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shows all different ideas. So it fits with everything, like the G in GAME.</a:t>
            </a:r>
          </a:p>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26</a:t>
            </a:fld>
            <a:endParaRPr lang="en-US"/>
          </a:p>
        </p:txBody>
      </p:sp>
    </p:spTree>
    <p:extLst>
      <p:ext uri="{BB962C8B-B14F-4D97-AF65-F5344CB8AC3E}">
        <p14:creationId xmlns:p14="http://schemas.microsoft.com/office/powerpoint/2010/main" val="1302663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Anyone and everybody! Scientists ,teachers, doctors, even newborn babies. Everybody!</a:t>
            </a:r>
          </a:p>
          <a:p>
            <a:endParaRPr lang="en-US" dirty="0" smtClean="0"/>
          </a:p>
          <a:p>
            <a:r>
              <a:rPr lang="en-US" dirty="0" smtClean="0"/>
              <a:t>To learn from and help me understand. Because it helps me understand better when we do more and more.</a:t>
            </a:r>
          </a:p>
          <a:p>
            <a:endParaRPr lang="en-US" dirty="0" smtClean="0"/>
          </a:p>
          <a:p>
            <a:r>
              <a:rPr lang="en-US" dirty="0" smtClean="0"/>
              <a:t>For MSU. Because this is there assessment that they want.</a:t>
            </a:r>
          </a:p>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27</a:t>
            </a:fld>
            <a:endParaRPr lang="en-US"/>
          </a:p>
        </p:txBody>
      </p:sp>
    </p:spTree>
    <p:extLst>
      <p:ext uri="{BB962C8B-B14F-4D97-AF65-F5344CB8AC3E}">
        <p14:creationId xmlns:p14="http://schemas.microsoft.com/office/powerpoint/2010/main" val="108920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and no. It usually depends. If you say that the canyons were formed by elves, no. But you can explain to that person by weathering and erosion, that is the cause or nature.” </a:t>
            </a:r>
          </a:p>
          <a:p>
            <a:endParaRPr lang="en-US" dirty="0" smtClean="0"/>
          </a:p>
          <a:p>
            <a:endParaRPr lang="en-US" dirty="0" smtClean="0"/>
          </a:p>
          <a:p>
            <a:r>
              <a:rPr lang="en-US" dirty="0" smtClean="0"/>
              <a:t>“Only the cold pop can and ice pack because they shouldn't see every thing in one model.”</a:t>
            </a:r>
          </a:p>
        </p:txBody>
      </p:sp>
      <p:sp>
        <p:nvSpPr>
          <p:cNvPr id="4" name="Slide Number Placeholder 3"/>
          <p:cNvSpPr>
            <a:spLocks noGrp="1"/>
          </p:cNvSpPr>
          <p:nvPr>
            <p:ph type="sldNum" sz="quarter" idx="10"/>
          </p:nvPr>
        </p:nvSpPr>
        <p:spPr/>
        <p:txBody>
          <a:bodyPr/>
          <a:lstStyle/>
          <a:p>
            <a:fld id="{03B05A7B-0B3D-5342-87EA-AE22C601F6D1}" type="slidenum">
              <a:rPr lang="en-US" smtClean="0"/>
              <a:t>29</a:t>
            </a:fld>
            <a:endParaRPr lang="en-US"/>
          </a:p>
        </p:txBody>
      </p:sp>
    </p:spTree>
    <p:extLst>
      <p:ext uri="{BB962C8B-B14F-4D97-AF65-F5344CB8AC3E}">
        <p14:creationId xmlns:p14="http://schemas.microsoft.com/office/powerpoint/2010/main" val="950299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32</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33</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34</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35</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others</a:t>
            </a:r>
          </a:p>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36</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37</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38</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39</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cite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Beggrow</a:t>
            </a:r>
            <a:r>
              <a:rPr lang="en-US" sz="1200" kern="1200" dirty="0" smtClean="0">
                <a:solidFill>
                  <a:schemeClr val="tx1"/>
                </a:solidFill>
                <a:effectLst/>
                <a:latin typeface="+mn-lt"/>
                <a:ea typeface="+mn-ea"/>
                <a:cs typeface="+mn-cs"/>
              </a:rPr>
              <a:t>, E. P., Ha, M., </a:t>
            </a:r>
            <a:r>
              <a:rPr lang="en-US" sz="1200" kern="1200" dirty="0" err="1" smtClean="0">
                <a:solidFill>
                  <a:schemeClr val="tx1"/>
                </a:solidFill>
                <a:effectLst/>
                <a:latin typeface="+mn-lt"/>
                <a:ea typeface="+mn-ea"/>
                <a:cs typeface="+mn-cs"/>
              </a:rPr>
              <a:t>Nehm</a:t>
            </a:r>
            <a:r>
              <a:rPr lang="en-US" sz="1200" kern="1200" dirty="0" smtClean="0">
                <a:solidFill>
                  <a:schemeClr val="tx1"/>
                </a:solidFill>
                <a:effectLst/>
                <a:latin typeface="+mn-lt"/>
                <a:ea typeface="+mn-ea"/>
                <a:cs typeface="+mn-cs"/>
              </a:rPr>
              <a:t>, R. H., Pearl, D., &amp; Boone, W. J. (2014). Assessing scientific practices using machine-learning methods: How closely do they match clinical interview performance? </a:t>
            </a:r>
            <a:r>
              <a:rPr lang="en-US" sz="1200" i="1" kern="1200" dirty="0" smtClean="0">
                <a:solidFill>
                  <a:schemeClr val="tx1"/>
                </a:solidFill>
                <a:effectLst/>
                <a:latin typeface="+mn-lt"/>
                <a:ea typeface="+mn-ea"/>
                <a:cs typeface="+mn-cs"/>
              </a:rPr>
              <a:t>Journal of Science Education and Technology</a:t>
            </a:r>
            <a:r>
              <a:rPr lang="en-US" sz="1200" kern="1200" dirty="0" smtClean="0">
                <a:solidFill>
                  <a:schemeClr val="tx1"/>
                </a:solidFill>
                <a:effectLst/>
                <a:latin typeface="+mn-lt"/>
                <a:ea typeface="+mn-ea"/>
                <a:cs typeface="+mn-cs"/>
              </a:rPr>
              <a:t>, 23(1), 160-182.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Chinn, C. A., Buckland, L. A., &amp; </a:t>
            </a:r>
            <a:r>
              <a:rPr lang="en-US" sz="1200" kern="1200" dirty="0" err="1" smtClean="0">
                <a:solidFill>
                  <a:schemeClr val="tx1"/>
                </a:solidFill>
                <a:effectLst/>
                <a:latin typeface="+mn-lt"/>
                <a:ea typeface="+mn-ea"/>
                <a:cs typeface="+mn-cs"/>
              </a:rPr>
              <a:t>Samarapungavan</a:t>
            </a:r>
            <a:r>
              <a:rPr lang="en-US" sz="1200" kern="1200" dirty="0" smtClean="0">
                <a:solidFill>
                  <a:schemeClr val="tx1"/>
                </a:solidFill>
                <a:effectLst/>
                <a:latin typeface="+mn-lt"/>
                <a:ea typeface="+mn-ea"/>
                <a:cs typeface="+mn-cs"/>
              </a:rPr>
              <a:t>, A. L. A. (2011). Expanding the dimensions of epistemic cognition: Arguments from philosophy and psychology. </a:t>
            </a:r>
            <a:r>
              <a:rPr lang="en-US" sz="1200" i="1" kern="1200" dirty="0" smtClean="0">
                <a:solidFill>
                  <a:schemeClr val="tx1"/>
                </a:solidFill>
                <a:effectLst/>
                <a:latin typeface="+mn-lt"/>
                <a:ea typeface="+mn-ea"/>
                <a:cs typeface="+mn-cs"/>
              </a:rPr>
              <a:t>Educational Psychologist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46</a:t>
            </a:r>
            <a:r>
              <a:rPr lang="en-US" sz="1200" kern="1200" dirty="0" smtClean="0">
                <a:solidFill>
                  <a:schemeClr val="tx1"/>
                </a:solidFill>
                <a:effectLst/>
                <a:latin typeface="+mn-lt"/>
                <a:ea typeface="+mn-ea"/>
                <a:cs typeface="+mn-cs"/>
              </a:rPr>
              <a:t>(3), 141-167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Guo</a:t>
            </a:r>
            <a:r>
              <a:rPr lang="en-US" dirty="0" smtClean="0"/>
              <a:t>, Y., Xing, W., &amp; Lee, H. S. (2016). Identifying Students' Mechanistic Explanations in Textual Responses to Science Questions with Association Rule Mining. 2015 IEEE International Conference, Atlantic</a:t>
            </a:r>
            <a:r>
              <a:rPr lang="en-US" baseline="0" dirty="0" smtClean="0"/>
              <a:t> City, NJ. </a:t>
            </a:r>
            <a:r>
              <a:rPr lang="nb-NO" dirty="0" smtClean="0"/>
              <a:t>10.1109/ICDMW.2015.225</a:t>
            </a:r>
            <a:endParaRPr lang="en-US" dirty="0" smtClean="0"/>
          </a:p>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4</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5</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6</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7</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8</a:t>
            </a:fld>
            <a:endParaRPr lang="en-US"/>
          </a:p>
        </p:txBody>
      </p:sp>
    </p:spTree>
    <p:extLst>
      <p:ext uri="{BB962C8B-B14F-4D97-AF65-F5344CB8AC3E}">
        <p14:creationId xmlns:p14="http://schemas.microsoft.com/office/powerpoint/2010/main" val="3468312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B05A7B-0B3D-5342-87EA-AE22C601F6D1}" type="slidenum">
              <a:rPr lang="en-US" smtClean="0"/>
              <a:t>9</a:t>
            </a:fld>
            <a:endParaRPr lang="en-US"/>
          </a:p>
        </p:txBody>
      </p:sp>
    </p:spTree>
    <p:extLst>
      <p:ext uri="{BB962C8B-B14F-4D97-AF65-F5344CB8AC3E}">
        <p14:creationId xmlns:p14="http://schemas.microsoft.com/office/powerpoint/2010/main" val="346831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C60CD-B33B-9A49-A8B3-F0E039A44BFE}"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C60CD-B33B-9A49-A8B3-F0E039A44BFE}"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C60CD-B33B-9A49-A8B3-F0E039A44BFE}"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C60CD-B33B-9A49-A8B3-F0E039A44BFE}" type="datetimeFigureOut">
              <a:rPr lang="en-US" smtClean="0"/>
              <a:t>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AD495-2116-384A-A10B-D2E504D1FB6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DC60CD-B33B-9A49-A8B3-F0E039A44BFE}"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DC60CD-B33B-9A49-A8B3-F0E039A44BFE}" type="datetimeFigureOut">
              <a:rPr lang="en-US" smtClean="0"/>
              <a:t>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AD495-2116-384A-A10B-D2E504D1FB6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C60CD-B33B-9A49-A8B3-F0E039A44BFE}" type="datetimeFigureOut">
              <a:rPr lang="en-US" smtClean="0"/>
              <a:t>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C60CD-B33B-9A49-A8B3-F0E039A44BFE}" type="datetimeFigureOut">
              <a:rPr lang="en-US" smtClean="0"/>
              <a:t>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C60CD-B33B-9A49-A8B3-F0E039A44BFE}"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C60CD-B33B-9A49-A8B3-F0E039A44BFE}" type="datetimeFigureOut">
              <a:rPr lang="en-US" smtClean="0"/>
              <a:t>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AD495-2116-384A-A10B-D2E504D1FB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9DC60CD-B33B-9A49-A8B3-F0E039A44BFE}" type="datetimeFigureOut">
              <a:rPr lang="en-US" smtClean="0"/>
              <a:t>1/14/18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35AD495-2116-384A-A10B-D2E504D1FB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tif"/><Relationship Id="rId4" Type="http://schemas.openxmlformats.org/officeDocument/2006/relationships/image" Target="../media/image5.ti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t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t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t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CRAN.R-project.org/package=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5997" y="3262247"/>
            <a:ext cx="8214744" cy="369332"/>
          </a:xfrm>
          <a:prstGeom prst="rect">
            <a:avLst/>
          </a:prstGeom>
          <a:solidFill>
            <a:schemeClr val="bg1"/>
          </a:solidFill>
        </p:spPr>
        <p:txBody>
          <a:bodyPr wrap="square" rtlCol="0">
            <a:spAutoFit/>
          </a:bodyPr>
          <a:lstStyle/>
          <a:p>
            <a:endParaRPr lang="en-US" dirty="0"/>
          </a:p>
        </p:txBody>
      </p:sp>
      <p:sp>
        <p:nvSpPr>
          <p:cNvPr id="3" name="Subtitle 2"/>
          <p:cNvSpPr>
            <a:spLocks noGrp="1"/>
          </p:cNvSpPr>
          <p:nvPr>
            <p:ph type="subTitle" idx="1"/>
          </p:nvPr>
        </p:nvSpPr>
        <p:spPr>
          <a:xfrm>
            <a:off x="202072" y="4454578"/>
            <a:ext cx="8688469" cy="2433884"/>
          </a:xfrm>
        </p:spPr>
        <p:txBody>
          <a:bodyPr>
            <a:normAutofit/>
          </a:bodyPr>
          <a:lstStyle/>
          <a:p>
            <a:r>
              <a:rPr lang="en-US" dirty="0" smtClean="0">
                <a:latin typeface="Avenir Book"/>
                <a:cs typeface="Avenir Book"/>
              </a:rPr>
              <a:t>Joshua M. Rosenberg and Christina V. Schwarz</a:t>
            </a:r>
          </a:p>
          <a:p>
            <a:r>
              <a:rPr lang="en-US" dirty="0" smtClean="0">
                <a:latin typeface="Avenir Book"/>
                <a:cs typeface="Avenir Book"/>
              </a:rPr>
              <a:t>Michigan State University</a:t>
            </a:r>
          </a:p>
          <a:p>
            <a:endParaRPr lang="en-US" dirty="0">
              <a:latin typeface="Avenir Book"/>
              <a:cs typeface="Avenir Book"/>
            </a:endParaRPr>
          </a:p>
          <a:p>
            <a:r>
              <a:rPr lang="en-US" sz="1800" dirty="0" smtClean="0">
                <a:latin typeface="Avenir Book"/>
                <a:cs typeface="Avenir Book"/>
              </a:rPr>
              <a:t>April 14, 2016 </a:t>
            </a:r>
          </a:p>
          <a:p>
            <a:r>
              <a:rPr lang="en-US" sz="1800" dirty="0" smtClean="0">
                <a:latin typeface="Avenir Book"/>
                <a:cs typeface="Avenir Book"/>
              </a:rPr>
              <a:t>National Association for Research in Science Teaching 2016 Conference</a:t>
            </a:r>
          </a:p>
          <a:p>
            <a:r>
              <a:rPr lang="en-US" sz="1800" dirty="0" smtClean="0">
                <a:latin typeface="Avenir Book"/>
                <a:cs typeface="Avenir Book"/>
              </a:rPr>
              <a:t>Department of Marine Science</a:t>
            </a:r>
          </a:p>
        </p:txBody>
      </p:sp>
      <p:sp>
        <p:nvSpPr>
          <p:cNvPr id="12" name="Rectangle 11"/>
          <p:cNvSpPr/>
          <p:nvPr/>
        </p:nvSpPr>
        <p:spPr>
          <a:xfrm>
            <a:off x="-36043" y="5470178"/>
            <a:ext cx="7624265" cy="102223"/>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0" y="-109758"/>
            <a:ext cx="9172662" cy="8991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0" y="2231819"/>
            <a:ext cx="9172662" cy="369332"/>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ctrTitle"/>
          </p:nvPr>
        </p:nvSpPr>
        <p:spPr>
          <a:xfrm>
            <a:off x="0" y="2895876"/>
            <a:ext cx="8894909" cy="1213244"/>
          </a:xfrm>
        </p:spPr>
        <p:txBody>
          <a:bodyPr/>
          <a:lstStyle/>
          <a:p>
            <a:pPr algn="ctr"/>
            <a:r>
              <a:rPr lang="en-US" sz="3600" dirty="0">
                <a:latin typeface="Avenir Book"/>
                <a:cs typeface="Avenir Book"/>
              </a:rPr>
              <a:t>Examining the development of fifth and sixth grade students’ epistemic considerations over time through an automated analysis of embedded </a:t>
            </a:r>
            <a:r>
              <a:rPr lang="en-US" sz="3600" dirty="0" smtClean="0">
                <a:latin typeface="Avenir Book"/>
                <a:cs typeface="Avenir Book"/>
              </a:rPr>
              <a:t>assessments</a:t>
            </a:r>
            <a:endParaRPr lang="en-US" sz="3600" dirty="0">
              <a:latin typeface="Avenir Book"/>
              <a:cs typeface="Avenir Book"/>
            </a:endParaRPr>
          </a:p>
        </p:txBody>
      </p:sp>
    </p:spTree>
    <p:extLst>
      <p:ext uri="{BB962C8B-B14F-4D97-AF65-F5344CB8AC3E}">
        <p14:creationId xmlns:p14="http://schemas.microsoft.com/office/powerpoint/2010/main" val="567881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smtClean="0">
                <a:latin typeface="Avenir Book"/>
                <a:cs typeface="Avenir Book"/>
              </a:rPr>
              <a:t>Audience of model</a:t>
            </a:r>
          </a:p>
          <a:p>
            <a:pPr lvl="1"/>
            <a:r>
              <a:rPr lang="en-US" sz="2200" dirty="0">
                <a:latin typeface="Avenir Book"/>
                <a:cs typeface="Avenir Book"/>
              </a:rPr>
              <a:t>Who do you think your model is </a:t>
            </a:r>
            <a:r>
              <a:rPr lang="en-US" sz="2200" dirty="0" smtClean="0">
                <a:latin typeface="Avenir Book"/>
                <a:cs typeface="Avenir Book"/>
              </a:rPr>
              <a:t>for</a:t>
            </a:r>
            <a:r>
              <a:rPr lang="en-US" sz="2200" dirty="0">
                <a:latin typeface="Avenir Book"/>
                <a:cs typeface="Avenir Book"/>
              </a:rPr>
              <a:t>?</a:t>
            </a:r>
            <a:endParaRPr lang="en-US" sz="2200" dirty="0" smtClean="0">
              <a:latin typeface="Avenir Book"/>
              <a:cs typeface="Avenir Book"/>
            </a:endParaRPr>
          </a:p>
          <a:p>
            <a:r>
              <a:rPr lang="en-US" sz="2600" dirty="0" smtClean="0">
                <a:latin typeface="Avenir Book"/>
                <a:cs typeface="Avenir Book"/>
              </a:rPr>
              <a:t>Generality</a:t>
            </a:r>
          </a:p>
          <a:p>
            <a:pPr lvl="1"/>
            <a:r>
              <a:rPr lang="en-US" sz="2200" dirty="0">
                <a:latin typeface="Avenir Book"/>
                <a:cs typeface="Avenir Book"/>
              </a:rPr>
              <a:t>Do you think your model should explain all the different ways that [specific to unit] or should it mainly focus on a specific situation like [specific to unit</a:t>
            </a:r>
            <a:r>
              <a:rPr lang="en-US" sz="2200" dirty="0" smtClean="0">
                <a:latin typeface="Avenir Book"/>
                <a:cs typeface="Avenir Book"/>
              </a:rPr>
              <a:t>]?</a:t>
            </a:r>
          </a:p>
        </p:txBody>
      </p:sp>
      <p:graphicFrame>
        <p:nvGraphicFramePr>
          <p:cNvPr id="2" name="Table 1"/>
          <p:cNvGraphicFramePr>
            <a:graphicFrameLocks noGrp="1"/>
          </p:cNvGraphicFramePr>
          <p:nvPr>
            <p:extLst>
              <p:ext uri="{D42A27DB-BD31-4B8C-83A1-F6EECF244321}">
                <p14:modId xmlns:p14="http://schemas.microsoft.com/office/powerpoint/2010/main" val="1167591200"/>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rgbClr val="000000"/>
                          </a:solidFill>
                          <a:latin typeface="Avenir Book"/>
                          <a:cs typeface="Avenir Book"/>
                        </a:rPr>
                        <a:t>Method</a:t>
                      </a:r>
                      <a:endParaRPr lang="en-US" b="0" dirty="0">
                        <a:solidFill>
                          <a:srgbClr val="000000"/>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Method</a:t>
            </a:r>
            <a:endParaRPr lang="en-US" sz="3200" dirty="0">
              <a:latin typeface="Avenir Book"/>
              <a:cs typeface="Avenir Book"/>
            </a:endParaRPr>
          </a:p>
        </p:txBody>
      </p:sp>
    </p:spTree>
    <p:extLst>
      <p:ext uri="{BB962C8B-B14F-4D97-AF65-F5344CB8AC3E}">
        <p14:creationId xmlns:p14="http://schemas.microsoft.com/office/powerpoint/2010/main" val="31729658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smtClean="0">
                <a:latin typeface="Avenir Book"/>
                <a:cs typeface="Avenir Book"/>
              </a:rPr>
              <a:t>5</a:t>
            </a:r>
            <a:r>
              <a:rPr lang="en-US" sz="2200" baseline="30000" dirty="0" smtClean="0">
                <a:latin typeface="Avenir Book"/>
                <a:cs typeface="Avenir Book"/>
              </a:rPr>
              <a:t>th</a:t>
            </a:r>
            <a:r>
              <a:rPr lang="en-US" sz="2200" dirty="0" smtClean="0">
                <a:latin typeface="Avenir Book"/>
                <a:cs typeface="Avenir Book"/>
              </a:rPr>
              <a:t> Grade Units</a:t>
            </a:r>
          </a:p>
          <a:p>
            <a:pPr lvl="1"/>
            <a:r>
              <a:rPr lang="en-US" sz="1800" dirty="0" smtClean="0">
                <a:latin typeface="Avenir Book"/>
                <a:cs typeface="Avenir Book"/>
              </a:rPr>
              <a:t>Evaporation (~1 month)</a:t>
            </a:r>
          </a:p>
          <a:p>
            <a:pPr lvl="1"/>
            <a:r>
              <a:rPr lang="en-US" sz="1800" dirty="0" smtClean="0">
                <a:latin typeface="Avenir Book"/>
                <a:cs typeface="Avenir Book"/>
              </a:rPr>
              <a:t>Condensation (~1 month)</a:t>
            </a:r>
          </a:p>
          <a:p>
            <a:pPr lvl="1"/>
            <a:r>
              <a:rPr lang="en-US" sz="1800" dirty="0" smtClean="0">
                <a:latin typeface="Avenir Book"/>
                <a:cs typeface="Avenir Book"/>
              </a:rPr>
              <a:t>Light (~3 months)</a:t>
            </a:r>
          </a:p>
          <a:p>
            <a:r>
              <a:rPr lang="en-US" sz="2200" dirty="0" smtClean="0">
                <a:latin typeface="Avenir Book"/>
                <a:cs typeface="Avenir Book"/>
              </a:rPr>
              <a:t>5</a:t>
            </a:r>
            <a:r>
              <a:rPr lang="en-US" sz="2200" baseline="30000" dirty="0" smtClean="0">
                <a:latin typeface="Avenir Book"/>
                <a:cs typeface="Avenir Book"/>
              </a:rPr>
              <a:t>th</a:t>
            </a:r>
            <a:r>
              <a:rPr lang="en-US" sz="2200" dirty="0" smtClean="0">
                <a:latin typeface="Avenir Book"/>
                <a:cs typeface="Avenir Book"/>
              </a:rPr>
              <a:t> Grade Units</a:t>
            </a:r>
          </a:p>
          <a:p>
            <a:pPr lvl="1"/>
            <a:r>
              <a:rPr lang="en-US" sz="1800" dirty="0" smtClean="0">
                <a:latin typeface="Avenir Book"/>
                <a:cs typeface="Avenir Book"/>
              </a:rPr>
              <a:t>Chemistry I (~1.5 months)</a:t>
            </a:r>
          </a:p>
          <a:p>
            <a:pPr lvl="1"/>
            <a:r>
              <a:rPr lang="en-US" sz="1800" dirty="0" smtClean="0">
                <a:latin typeface="Avenir Book"/>
                <a:cs typeface="Avenir Book"/>
              </a:rPr>
              <a:t>Chemistry II (~1.5 months)</a:t>
            </a:r>
          </a:p>
          <a:p>
            <a:pPr lvl="1"/>
            <a:r>
              <a:rPr lang="en-US" sz="1800" dirty="0" smtClean="0">
                <a:latin typeface="Avenir Book"/>
                <a:cs typeface="Avenir Book"/>
              </a:rPr>
              <a:t>Earth Science (~2 months)</a:t>
            </a:r>
          </a:p>
        </p:txBody>
      </p:sp>
      <p:graphicFrame>
        <p:nvGraphicFramePr>
          <p:cNvPr id="2" name="Table 1"/>
          <p:cNvGraphicFramePr>
            <a:graphicFrameLocks noGrp="1"/>
          </p:cNvGraphicFramePr>
          <p:nvPr>
            <p:extLst>
              <p:ext uri="{D42A27DB-BD31-4B8C-83A1-F6EECF244321}">
                <p14:modId xmlns:p14="http://schemas.microsoft.com/office/powerpoint/2010/main" val="2684840897"/>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rgbClr val="000000"/>
                          </a:solidFill>
                          <a:latin typeface="Avenir Book"/>
                          <a:cs typeface="Avenir Book"/>
                        </a:rPr>
                        <a:t>Method</a:t>
                      </a:r>
                      <a:endParaRPr lang="en-US" b="0" dirty="0">
                        <a:solidFill>
                          <a:srgbClr val="000000"/>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Method</a:t>
            </a:r>
            <a:endParaRPr lang="en-US" sz="3200" dirty="0">
              <a:latin typeface="Avenir Book"/>
              <a:cs typeface="Avenir Book"/>
            </a:endParaRPr>
          </a:p>
        </p:txBody>
      </p:sp>
    </p:spTree>
    <p:extLst>
      <p:ext uri="{BB962C8B-B14F-4D97-AF65-F5344CB8AC3E}">
        <p14:creationId xmlns:p14="http://schemas.microsoft.com/office/powerpoint/2010/main" val="16076429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smtClean="0">
                <a:latin typeface="Avenir Book"/>
                <a:cs typeface="Avenir Book"/>
              </a:rPr>
              <a:t>5</a:t>
            </a:r>
            <a:r>
              <a:rPr lang="en-US" sz="2600" baseline="30000" dirty="0" smtClean="0">
                <a:latin typeface="Avenir Book"/>
                <a:cs typeface="Avenir Book"/>
              </a:rPr>
              <a:t>th</a:t>
            </a:r>
            <a:r>
              <a:rPr lang="en-US" sz="2600" dirty="0" smtClean="0">
                <a:latin typeface="Avenir Book"/>
                <a:cs typeface="Avenir Book"/>
              </a:rPr>
              <a:t> Grade Units</a:t>
            </a:r>
          </a:p>
          <a:p>
            <a:pPr lvl="1"/>
            <a:r>
              <a:rPr lang="en-US" sz="2200" dirty="0" smtClean="0">
                <a:latin typeface="Avenir Book"/>
                <a:cs typeface="Avenir Book"/>
              </a:rPr>
              <a:t>Evaporation (~1 month)</a:t>
            </a:r>
          </a:p>
          <a:p>
            <a:pPr lvl="1"/>
            <a:r>
              <a:rPr lang="en-US" sz="2200" dirty="0" smtClean="0">
                <a:latin typeface="Avenir Book"/>
                <a:cs typeface="Avenir Book"/>
              </a:rPr>
              <a:t>Condensation (~1 month)</a:t>
            </a:r>
          </a:p>
          <a:p>
            <a:pPr lvl="2"/>
            <a:r>
              <a:rPr lang="en-US" dirty="0">
                <a:latin typeface="Avenir Book"/>
                <a:cs typeface="Avenir Book"/>
              </a:rPr>
              <a:t>Draw or attach a copy of your revised condensation model to answer the question: “How and why do liquids sometimes appear on cold surface over time?</a:t>
            </a:r>
            <a:r>
              <a:rPr lang="en-US" dirty="0" smtClean="0">
                <a:latin typeface="Avenir Book"/>
                <a:cs typeface="Avenir Book"/>
              </a:rPr>
              <a:t>”</a:t>
            </a:r>
          </a:p>
          <a:p>
            <a:pPr lvl="1"/>
            <a:r>
              <a:rPr lang="en-US" sz="2200" dirty="0" smtClean="0">
                <a:latin typeface="Avenir Book"/>
                <a:cs typeface="Avenir Book"/>
              </a:rPr>
              <a:t>Light (~3 months)</a:t>
            </a:r>
          </a:p>
          <a:p>
            <a:r>
              <a:rPr lang="en-US" sz="2600" dirty="0" smtClean="0">
                <a:latin typeface="Avenir Book"/>
                <a:cs typeface="Avenir Book"/>
              </a:rPr>
              <a:t>6</a:t>
            </a:r>
            <a:r>
              <a:rPr lang="en-US" sz="2600" baseline="30000" dirty="0" smtClean="0">
                <a:latin typeface="Avenir Book"/>
                <a:cs typeface="Avenir Book"/>
              </a:rPr>
              <a:t>th</a:t>
            </a:r>
            <a:r>
              <a:rPr lang="en-US" sz="2600" dirty="0" smtClean="0">
                <a:latin typeface="Avenir Book"/>
                <a:cs typeface="Avenir Book"/>
              </a:rPr>
              <a:t> Grade Units</a:t>
            </a:r>
          </a:p>
          <a:p>
            <a:pPr lvl="1"/>
            <a:r>
              <a:rPr lang="en-US" sz="2200" dirty="0" smtClean="0">
                <a:latin typeface="Avenir Book"/>
                <a:cs typeface="Avenir Book"/>
              </a:rPr>
              <a:t>Chemistry I (~1.5 months)</a:t>
            </a:r>
          </a:p>
          <a:p>
            <a:pPr lvl="1"/>
            <a:r>
              <a:rPr lang="en-US" sz="2200" dirty="0" smtClean="0">
                <a:latin typeface="Avenir Book"/>
                <a:cs typeface="Avenir Book"/>
              </a:rPr>
              <a:t>Chemistry II (~1.5 months)</a:t>
            </a:r>
          </a:p>
          <a:p>
            <a:pPr lvl="2"/>
            <a:r>
              <a:rPr lang="en-US" dirty="0">
                <a:latin typeface="Avenir Book"/>
                <a:cs typeface="Avenir Book"/>
              </a:rPr>
              <a:t>Draw or attach a copy of your individual revised model that answers the question: “How and why do odors move across the room?</a:t>
            </a:r>
            <a:r>
              <a:rPr lang="en-US" dirty="0" smtClean="0">
                <a:latin typeface="Avenir Book"/>
                <a:cs typeface="Avenir Book"/>
              </a:rPr>
              <a:t>”</a:t>
            </a:r>
          </a:p>
          <a:p>
            <a:pPr lvl="1"/>
            <a:r>
              <a:rPr lang="en-US" sz="2200" dirty="0" smtClean="0">
                <a:latin typeface="Avenir Book"/>
                <a:cs typeface="Avenir Book"/>
              </a:rPr>
              <a:t>Earth Science (~2 months)</a:t>
            </a:r>
          </a:p>
        </p:txBody>
      </p:sp>
      <p:graphicFrame>
        <p:nvGraphicFramePr>
          <p:cNvPr id="2" name="Table 1"/>
          <p:cNvGraphicFramePr>
            <a:graphicFrameLocks noGrp="1"/>
          </p:cNvGraphicFramePr>
          <p:nvPr>
            <p:extLst>
              <p:ext uri="{D42A27DB-BD31-4B8C-83A1-F6EECF244321}">
                <p14:modId xmlns:p14="http://schemas.microsoft.com/office/powerpoint/2010/main" val="2353135828"/>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rgbClr val="000000"/>
                          </a:solidFill>
                          <a:latin typeface="Avenir Book"/>
                          <a:cs typeface="Avenir Book"/>
                        </a:rPr>
                        <a:t>Method</a:t>
                      </a:r>
                      <a:endParaRPr lang="en-US" b="0" dirty="0">
                        <a:solidFill>
                          <a:srgbClr val="000000"/>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Method</a:t>
            </a:r>
            <a:endParaRPr lang="en-US" sz="3200" dirty="0">
              <a:latin typeface="Avenir Book"/>
              <a:cs typeface="Avenir Book"/>
            </a:endParaRPr>
          </a:p>
        </p:txBody>
      </p:sp>
    </p:spTree>
    <p:extLst>
      <p:ext uri="{BB962C8B-B14F-4D97-AF65-F5344CB8AC3E}">
        <p14:creationId xmlns:p14="http://schemas.microsoft.com/office/powerpoint/2010/main" val="13225724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smtClean="0">
                <a:latin typeface="Avenir Book"/>
                <a:cs typeface="Avenir Book"/>
              </a:rPr>
              <a:t>Adapted Statistical </a:t>
            </a:r>
            <a:r>
              <a:rPr lang="en-US" sz="2600" dirty="0">
                <a:latin typeface="Avenir Book"/>
                <a:cs typeface="Avenir Book"/>
              </a:rPr>
              <a:t>Natural Language Processing technique </a:t>
            </a:r>
            <a:r>
              <a:rPr lang="en-US" sz="2600" dirty="0" smtClean="0">
                <a:latin typeface="Avenir Book"/>
                <a:cs typeface="Avenir Book"/>
              </a:rPr>
              <a:t>described by </a:t>
            </a:r>
            <a:r>
              <a:rPr lang="en-US" sz="2600" dirty="0" err="1">
                <a:latin typeface="Avenir Book"/>
                <a:cs typeface="Avenir Book"/>
              </a:rPr>
              <a:t>Sherin</a:t>
            </a:r>
            <a:r>
              <a:rPr lang="en-US" sz="2600" dirty="0">
                <a:latin typeface="Avenir Book"/>
                <a:cs typeface="Avenir Book"/>
              </a:rPr>
              <a:t> (2013)</a:t>
            </a:r>
          </a:p>
          <a:p>
            <a:pPr lvl="1"/>
            <a:r>
              <a:rPr lang="en-US" sz="2200" dirty="0">
                <a:latin typeface="Avenir Book"/>
                <a:cs typeface="Avenir Book"/>
              </a:rPr>
              <a:t>Focus on epistemic aspects instead of conceptual understanding</a:t>
            </a:r>
          </a:p>
          <a:p>
            <a:pPr lvl="1"/>
            <a:r>
              <a:rPr lang="en-US" sz="2200" dirty="0">
                <a:latin typeface="Avenir Book"/>
                <a:cs typeface="Avenir Book"/>
              </a:rPr>
              <a:t>Length of responses compared to interviews</a:t>
            </a:r>
          </a:p>
          <a:p>
            <a:pPr lvl="1"/>
            <a:r>
              <a:rPr lang="en-US" sz="2200" dirty="0">
                <a:latin typeface="Avenir Book"/>
                <a:cs typeface="Avenir Book"/>
              </a:rPr>
              <a:t>Analysis of a moderately-sized sample instead of individual students</a:t>
            </a:r>
          </a:p>
          <a:p>
            <a:endParaRPr lang="en-US" sz="1800" dirty="0" smtClean="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1988261616"/>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rgbClr val="000000"/>
                          </a:solidFill>
                          <a:latin typeface="Avenir Book"/>
                          <a:cs typeface="Avenir Book"/>
                        </a:rPr>
                        <a:t>Method</a:t>
                      </a:r>
                      <a:endParaRPr lang="en-US" b="0" dirty="0">
                        <a:solidFill>
                          <a:srgbClr val="000000"/>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Method</a:t>
            </a:r>
            <a:endParaRPr lang="en-US" sz="3200" dirty="0">
              <a:latin typeface="Avenir Book"/>
              <a:cs typeface="Avenir Book"/>
            </a:endParaRPr>
          </a:p>
        </p:txBody>
      </p:sp>
    </p:spTree>
    <p:extLst>
      <p:ext uri="{BB962C8B-B14F-4D97-AF65-F5344CB8AC3E}">
        <p14:creationId xmlns:p14="http://schemas.microsoft.com/office/powerpoint/2010/main" val="26895786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latin typeface="Avenir Book"/>
                <a:cs typeface="Avenir Book"/>
              </a:rPr>
              <a:t>Entered responses to six items for 200 embedded assessments from 43 students</a:t>
            </a:r>
          </a:p>
          <a:p>
            <a:r>
              <a:rPr lang="en-US" sz="2200" dirty="0">
                <a:latin typeface="Avenir Book"/>
                <a:cs typeface="Avenir Book"/>
              </a:rPr>
              <a:t>Cleaned text and removed </a:t>
            </a:r>
            <a:r>
              <a:rPr lang="en-US" sz="2200" dirty="0" smtClean="0">
                <a:latin typeface="Avenir Book"/>
                <a:cs typeface="Avenir Book"/>
              </a:rPr>
              <a:t>“</a:t>
            </a:r>
            <a:r>
              <a:rPr lang="en-US" sz="2200" dirty="0" err="1" smtClean="0">
                <a:latin typeface="Avenir Book"/>
                <a:cs typeface="Avenir Book"/>
              </a:rPr>
              <a:t>stopwords</a:t>
            </a:r>
            <a:r>
              <a:rPr lang="en-US" sz="2200" dirty="0" smtClean="0">
                <a:latin typeface="Avenir Book"/>
                <a:cs typeface="Avenir Book"/>
              </a:rPr>
              <a:t>” </a:t>
            </a:r>
            <a:r>
              <a:rPr lang="en-US" sz="2200" dirty="0">
                <a:latin typeface="Avenir Book"/>
                <a:cs typeface="Avenir Book"/>
              </a:rPr>
              <a:t>using the tm package in the statistical software and programming language R</a:t>
            </a:r>
          </a:p>
          <a:p>
            <a:r>
              <a:rPr lang="en-US" sz="2200" dirty="0">
                <a:latin typeface="Avenir Book"/>
                <a:cs typeface="Avenir Book"/>
              </a:rPr>
              <a:t>Created term document matrices or vector-space representation</a:t>
            </a:r>
          </a:p>
          <a:p>
            <a:endParaRPr lang="en-US" sz="2200" dirty="0" smtClean="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1090639202"/>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rgbClr val="000000"/>
                          </a:solidFill>
                          <a:latin typeface="Avenir Book"/>
                          <a:cs typeface="Avenir Book"/>
                        </a:rPr>
                        <a:t>Method</a:t>
                      </a:r>
                      <a:endParaRPr lang="en-US" b="0" dirty="0">
                        <a:solidFill>
                          <a:srgbClr val="000000"/>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Method</a:t>
            </a:r>
            <a:endParaRPr lang="en-US" sz="3200" dirty="0">
              <a:latin typeface="Avenir Book"/>
              <a:cs typeface="Avenir Book"/>
            </a:endParaRPr>
          </a:p>
        </p:txBody>
      </p:sp>
      <p:sp>
        <p:nvSpPr>
          <p:cNvPr id="8" name="Rectangle 7"/>
          <p:cNvSpPr/>
          <p:nvPr/>
        </p:nvSpPr>
        <p:spPr>
          <a:xfrm>
            <a:off x="1519265" y="6353643"/>
            <a:ext cx="6372298" cy="369332"/>
          </a:xfrm>
          <a:prstGeom prst="rect">
            <a:avLst/>
          </a:prstGeom>
        </p:spPr>
        <p:txBody>
          <a:bodyPr wrap="none">
            <a:spAutoFit/>
          </a:bodyPr>
          <a:lstStyle/>
          <a:p>
            <a:r>
              <a:rPr lang="en-US" dirty="0" smtClean="0">
                <a:latin typeface="Avenir Book"/>
                <a:cs typeface="Avenir Book"/>
              </a:rPr>
              <a:t>(</a:t>
            </a:r>
            <a:r>
              <a:rPr lang="en-US" dirty="0" err="1" smtClean="0">
                <a:latin typeface="Avenir Book"/>
                <a:cs typeface="Avenir Book"/>
              </a:rPr>
              <a:t>Feinerer</a:t>
            </a:r>
            <a:r>
              <a:rPr lang="en-US" dirty="0" smtClean="0">
                <a:latin typeface="Avenir Book"/>
                <a:cs typeface="Avenir Book"/>
              </a:rPr>
              <a:t> &amp; </a:t>
            </a:r>
            <a:r>
              <a:rPr lang="en-US" dirty="0" err="1" smtClean="0">
                <a:latin typeface="Avenir Book"/>
                <a:cs typeface="Avenir Book"/>
              </a:rPr>
              <a:t>Hornik</a:t>
            </a:r>
            <a:r>
              <a:rPr lang="en-US" dirty="0" smtClean="0">
                <a:latin typeface="Avenir Book"/>
                <a:cs typeface="Avenir Book"/>
              </a:rPr>
              <a:t>, 2015; R Core Development Team, 2016)</a:t>
            </a:r>
            <a:endParaRPr lang="en-US" dirty="0">
              <a:latin typeface="Avenir Book"/>
              <a:cs typeface="Avenir Book"/>
            </a:endParaRPr>
          </a:p>
        </p:txBody>
      </p:sp>
    </p:spTree>
    <p:extLst>
      <p:ext uri="{BB962C8B-B14F-4D97-AF65-F5344CB8AC3E}">
        <p14:creationId xmlns:p14="http://schemas.microsoft.com/office/powerpoint/2010/main" val="22622171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2600" dirty="0">
              <a:latin typeface="Avenir Book"/>
              <a:cs typeface="Avenir Book"/>
            </a:endParaRPr>
          </a:p>
        </p:txBody>
      </p:sp>
      <p:sp>
        <p:nvSpPr>
          <p:cNvPr id="11" name="Rectangle 10"/>
          <p:cNvSpPr/>
          <p:nvPr/>
        </p:nvSpPr>
        <p:spPr>
          <a:xfrm>
            <a:off x="-620544" y="-1"/>
            <a:ext cx="11429549" cy="6984265"/>
          </a:xfrm>
          <a:prstGeom prst="rect">
            <a:avLst/>
          </a:prstGeom>
          <a:solidFill>
            <a:srgbClr val="F2F2F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50800" y="660400"/>
            <a:ext cx="9042400" cy="5524500"/>
          </a:xfrm>
          <a:prstGeom prst="rect">
            <a:avLst/>
          </a:prstGeom>
        </p:spPr>
      </p:pic>
      <p:sp>
        <p:nvSpPr>
          <p:cNvPr id="6" name="TextBox 5"/>
          <p:cNvSpPr txBox="1"/>
          <p:nvPr/>
        </p:nvSpPr>
        <p:spPr>
          <a:xfrm>
            <a:off x="4033487" y="6319387"/>
            <a:ext cx="1365364" cy="369332"/>
          </a:xfrm>
          <a:prstGeom prst="rect">
            <a:avLst/>
          </a:prstGeom>
          <a:noFill/>
        </p:spPr>
        <p:txBody>
          <a:bodyPr wrap="none" rtlCol="0">
            <a:spAutoFit/>
          </a:bodyPr>
          <a:lstStyle/>
          <a:p>
            <a:r>
              <a:rPr lang="en-US" dirty="0" smtClean="0">
                <a:latin typeface="Avenir Book"/>
                <a:cs typeface="Avenir Book"/>
              </a:rPr>
              <a:t>Choi (2016)</a:t>
            </a:r>
            <a:endParaRPr lang="en-US" dirty="0">
              <a:latin typeface="Avenir Book"/>
              <a:cs typeface="Avenir Book"/>
            </a:endParaRPr>
          </a:p>
        </p:txBody>
      </p:sp>
    </p:spTree>
    <p:extLst>
      <p:ext uri="{BB962C8B-B14F-4D97-AF65-F5344CB8AC3E}">
        <p14:creationId xmlns:p14="http://schemas.microsoft.com/office/powerpoint/2010/main" val="4294708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latin typeface="Avenir Book"/>
                <a:cs typeface="Avenir Book"/>
              </a:rPr>
              <a:t>Selected the number of themes (or clusters)</a:t>
            </a:r>
          </a:p>
          <a:p>
            <a:r>
              <a:rPr lang="en-US" sz="2200" dirty="0">
                <a:latin typeface="Avenir Book"/>
                <a:cs typeface="Avenir Book"/>
              </a:rPr>
              <a:t>Clustered documents using a two-step approach</a:t>
            </a:r>
          </a:p>
          <a:p>
            <a:pPr lvl="1"/>
            <a:r>
              <a:rPr lang="en-US" sz="1800" dirty="0">
                <a:latin typeface="Avenir Book"/>
                <a:cs typeface="Avenir Book"/>
              </a:rPr>
              <a:t>Hierarchical</a:t>
            </a:r>
          </a:p>
          <a:p>
            <a:pPr lvl="1"/>
            <a:r>
              <a:rPr lang="en-US" sz="1800" dirty="0">
                <a:latin typeface="Avenir Book"/>
                <a:cs typeface="Avenir Book"/>
              </a:rPr>
              <a:t>K-means </a:t>
            </a:r>
          </a:p>
          <a:p>
            <a:r>
              <a:rPr lang="en-US" sz="2200" dirty="0">
                <a:latin typeface="Avenir Book"/>
                <a:cs typeface="Avenir Book"/>
              </a:rPr>
              <a:t>Inspected mean term frequencies and documents for each cluster</a:t>
            </a:r>
          </a:p>
          <a:p>
            <a:r>
              <a:rPr lang="en-US" sz="2200" dirty="0">
                <a:latin typeface="Avenir Book"/>
                <a:cs typeface="Avenir Book"/>
              </a:rPr>
              <a:t>Examined frequencies of clusters over time</a:t>
            </a:r>
          </a:p>
          <a:p>
            <a:pPr marL="0" indent="0">
              <a:buNone/>
            </a:pPr>
            <a:endParaRPr lang="en-US" sz="2200" dirty="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2164942259"/>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rgbClr val="000000"/>
                          </a:solidFill>
                          <a:latin typeface="Avenir Book"/>
                          <a:cs typeface="Avenir Book"/>
                        </a:rPr>
                        <a:t>Method</a:t>
                      </a:r>
                      <a:endParaRPr lang="en-US" b="0" dirty="0">
                        <a:solidFill>
                          <a:srgbClr val="000000"/>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Method</a:t>
            </a:r>
            <a:endParaRPr lang="en-US" sz="3200" dirty="0">
              <a:latin typeface="Avenir Book"/>
              <a:cs typeface="Avenir Book"/>
            </a:endParaRPr>
          </a:p>
        </p:txBody>
      </p:sp>
    </p:spTree>
    <p:extLst>
      <p:ext uri="{BB962C8B-B14F-4D97-AF65-F5344CB8AC3E}">
        <p14:creationId xmlns:p14="http://schemas.microsoft.com/office/powerpoint/2010/main" val="26461301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28650803"/>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Method</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tx1"/>
                          </a:solidFill>
                          <a:latin typeface="Avenir Book"/>
                          <a:cs typeface="Avenir Book"/>
                        </a:rPr>
                        <a:t>Findings</a:t>
                      </a:r>
                      <a:endParaRPr lang="en-US" b="0" dirty="0">
                        <a:solidFill>
                          <a:schemeClr val="tx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414461" y="3157975"/>
            <a:ext cx="8229599" cy="584776"/>
          </a:xfrm>
          <a:prstGeom prst="rect">
            <a:avLst/>
          </a:prstGeom>
          <a:noFill/>
        </p:spPr>
        <p:txBody>
          <a:bodyPr wrap="square" rtlCol="0">
            <a:spAutoFit/>
          </a:bodyPr>
          <a:lstStyle/>
          <a:p>
            <a:pPr algn="ctr"/>
            <a:r>
              <a:rPr lang="en-US" sz="3200" dirty="0" smtClean="0">
                <a:latin typeface="Avenir Book"/>
                <a:cs typeface="Avenir Book"/>
              </a:rPr>
              <a:t>Audience</a:t>
            </a:r>
            <a:endParaRPr lang="en-US" sz="3200" dirty="0">
              <a:latin typeface="Avenir Book"/>
              <a:cs typeface="Avenir Book"/>
            </a:endParaRPr>
          </a:p>
        </p:txBody>
      </p:sp>
    </p:spTree>
    <p:extLst>
      <p:ext uri="{BB962C8B-B14F-4D97-AF65-F5344CB8AC3E}">
        <p14:creationId xmlns:p14="http://schemas.microsoft.com/office/powerpoint/2010/main" val="64775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latin typeface="Avenir Book"/>
                <a:cs typeface="Avenir Book"/>
              </a:rPr>
              <a:t>Selected the number of themes (or clusters)</a:t>
            </a:r>
          </a:p>
          <a:p>
            <a:r>
              <a:rPr lang="en-US" sz="2200" dirty="0">
                <a:latin typeface="Avenir Book"/>
                <a:cs typeface="Avenir Book"/>
              </a:rPr>
              <a:t>Clustered documents using a two-step approach</a:t>
            </a:r>
          </a:p>
          <a:p>
            <a:pPr lvl="1"/>
            <a:r>
              <a:rPr lang="en-US" sz="1800" dirty="0">
                <a:latin typeface="Avenir Book"/>
                <a:cs typeface="Avenir Book"/>
              </a:rPr>
              <a:t>Hierarchical</a:t>
            </a:r>
          </a:p>
          <a:p>
            <a:pPr lvl="1"/>
            <a:r>
              <a:rPr lang="en-US" sz="1800" dirty="0">
                <a:latin typeface="Avenir Book"/>
                <a:cs typeface="Avenir Book"/>
              </a:rPr>
              <a:t>K-means </a:t>
            </a:r>
          </a:p>
          <a:p>
            <a:r>
              <a:rPr lang="en-US" sz="2200" dirty="0">
                <a:latin typeface="Avenir Book"/>
                <a:cs typeface="Avenir Book"/>
              </a:rPr>
              <a:t>Inspected mean term frequencies and documents for each cluster</a:t>
            </a:r>
          </a:p>
          <a:p>
            <a:r>
              <a:rPr lang="en-US" sz="2200" dirty="0">
                <a:latin typeface="Avenir Book"/>
                <a:cs typeface="Avenir Book"/>
              </a:rPr>
              <a:t>Examined frequencies of clusters over time</a:t>
            </a:r>
          </a:p>
          <a:p>
            <a:pPr marL="0" indent="0">
              <a:buNone/>
            </a:pPr>
            <a:endParaRPr lang="en-US" sz="2200" dirty="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2423859935"/>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Method</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tx1"/>
                          </a:solidFill>
                          <a:latin typeface="Avenir Book"/>
                          <a:cs typeface="Avenir Book"/>
                        </a:rPr>
                        <a:t>Findings</a:t>
                      </a:r>
                      <a:endParaRPr lang="en-US" b="0" dirty="0">
                        <a:solidFill>
                          <a:schemeClr val="tx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Findings</a:t>
            </a:r>
            <a:endParaRPr lang="en-US" sz="3200" dirty="0">
              <a:latin typeface="Avenir Book"/>
              <a:cs typeface="Avenir Book"/>
            </a:endParaRPr>
          </a:p>
        </p:txBody>
      </p:sp>
    </p:spTree>
    <p:extLst>
      <p:ext uri="{BB962C8B-B14F-4D97-AF65-F5344CB8AC3E}">
        <p14:creationId xmlns:p14="http://schemas.microsoft.com/office/powerpoint/2010/main" val="7878046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5779" y="243777"/>
            <a:ext cx="4218221" cy="92984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770060" y="245783"/>
            <a:ext cx="4106989" cy="892552"/>
          </a:xfrm>
          <a:prstGeom prst="rect">
            <a:avLst/>
          </a:prstGeom>
          <a:noFill/>
        </p:spPr>
        <p:txBody>
          <a:bodyPr wrap="square" rtlCol="0">
            <a:spAutoFit/>
          </a:bodyPr>
          <a:lstStyle/>
          <a:p>
            <a:pPr algn="r"/>
            <a:r>
              <a:rPr lang="en-US" sz="2600" dirty="0" smtClean="0">
                <a:latin typeface="Avenir Black"/>
                <a:cs typeface="Avenir Black"/>
              </a:rPr>
              <a:t>I think my model is </a:t>
            </a:r>
          </a:p>
          <a:p>
            <a:pPr algn="r"/>
            <a:r>
              <a:rPr lang="en-US" sz="2600" dirty="0">
                <a:latin typeface="Avenir Black"/>
                <a:cs typeface="Avenir Black"/>
              </a:rPr>
              <a:t>f</a:t>
            </a:r>
            <a:r>
              <a:rPr lang="en-US" sz="2600" dirty="0" smtClean="0">
                <a:latin typeface="Avenir Black"/>
                <a:cs typeface="Avenir Black"/>
              </a:rPr>
              <a:t>or other students</a:t>
            </a:r>
            <a:endParaRPr lang="en-US" sz="2600" dirty="0">
              <a:latin typeface="Avenir Black"/>
              <a:cs typeface="Avenir Black"/>
            </a:endParaRPr>
          </a:p>
        </p:txBody>
      </p:sp>
      <p:sp>
        <p:nvSpPr>
          <p:cNvPr id="4" name="TextBox 3"/>
          <p:cNvSpPr txBox="1"/>
          <p:nvPr/>
        </p:nvSpPr>
        <p:spPr>
          <a:xfrm>
            <a:off x="4961402" y="1556034"/>
            <a:ext cx="3551266" cy="3139321"/>
          </a:xfrm>
          <a:prstGeom prst="rect">
            <a:avLst/>
          </a:prstGeom>
          <a:noFill/>
        </p:spPr>
        <p:txBody>
          <a:bodyPr wrap="square" rtlCol="0">
            <a:spAutoFit/>
          </a:bodyPr>
          <a:lstStyle/>
          <a:p>
            <a:r>
              <a:rPr lang="en-US" dirty="0" smtClean="0">
                <a:latin typeface="Avenir Book"/>
                <a:cs typeface="Avenir Book"/>
              </a:rPr>
              <a:t>“I </a:t>
            </a:r>
            <a:r>
              <a:rPr lang="en-US" dirty="0">
                <a:latin typeface="Avenir Book"/>
                <a:cs typeface="Avenir Book"/>
              </a:rPr>
              <a:t>think my model is for my teacher and other students</a:t>
            </a:r>
            <a:r>
              <a:rPr lang="en-US" dirty="0" smtClean="0">
                <a:latin typeface="Avenir Book"/>
                <a:cs typeface="Avenir Book"/>
              </a:rPr>
              <a:t>.”</a:t>
            </a:r>
            <a:endParaRPr lang="en-US" dirty="0">
              <a:latin typeface="Avenir Book"/>
              <a:cs typeface="Avenir Book"/>
            </a:endParaRPr>
          </a:p>
          <a:p>
            <a:endParaRPr lang="en-US" dirty="0" smtClean="0">
              <a:latin typeface="Avenir Book"/>
              <a:cs typeface="Avenir Book"/>
            </a:endParaRPr>
          </a:p>
          <a:p>
            <a:r>
              <a:rPr lang="en-US" dirty="0" smtClean="0">
                <a:latin typeface="Avenir Book"/>
                <a:cs typeface="Avenir Book"/>
              </a:rPr>
              <a:t>“I </a:t>
            </a:r>
            <a:r>
              <a:rPr lang="en-US" dirty="0">
                <a:latin typeface="Avenir Book"/>
                <a:cs typeface="Avenir Book"/>
              </a:rPr>
              <a:t>think it is for other students. This is because it helps other students learn about how water shapes our world or we could compare what we think</a:t>
            </a:r>
            <a:r>
              <a:rPr lang="en-US" dirty="0" smtClean="0">
                <a:latin typeface="Avenir Book"/>
                <a:cs typeface="Avenir Book"/>
              </a:rPr>
              <a:t>.”</a:t>
            </a:r>
          </a:p>
          <a:p>
            <a:endParaRPr lang="en-US" dirty="0">
              <a:latin typeface="Avenir Book"/>
              <a:cs typeface="Avenir Book"/>
            </a:endParaRPr>
          </a:p>
          <a:p>
            <a:r>
              <a:rPr lang="en-US" dirty="0">
                <a:latin typeface="Avenir Book"/>
                <a:cs typeface="Avenir Book"/>
              </a:rPr>
              <a:t>“I think my model is for my class and my self.</a:t>
            </a:r>
            <a:r>
              <a:rPr lang="en-US" dirty="0" smtClean="0">
                <a:latin typeface="Avenir Book"/>
                <a:cs typeface="Avenir Book"/>
              </a:rPr>
              <a:t>”</a:t>
            </a:r>
            <a:endParaRPr lang="en-US" dirty="0">
              <a:latin typeface="Avenir Book"/>
              <a:cs typeface="Avenir Book"/>
            </a:endParaRPr>
          </a:p>
        </p:txBody>
      </p:sp>
      <p:pic>
        <p:nvPicPr>
          <p:cNvPr id="9" name="Picture 8" descr="c1.t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8104"/>
            <a:ext cx="4003747" cy="6469895"/>
          </a:xfrm>
          <a:prstGeom prst="rect">
            <a:avLst/>
          </a:prstGeom>
        </p:spPr>
      </p:pic>
    </p:spTree>
    <p:extLst>
      <p:ext uri="{BB962C8B-B14F-4D97-AF65-F5344CB8AC3E}">
        <p14:creationId xmlns:p14="http://schemas.microsoft.com/office/powerpoint/2010/main" val="4290003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000" dirty="0">
                <a:latin typeface="Avenir Book"/>
                <a:cs typeface="Avenir Book"/>
              </a:rPr>
              <a:t>Recent science education reform efforts have focused on learning about scientific concepts through engaging in scientific and engineering </a:t>
            </a:r>
            <a:r>
              <a:rPr lang="en-US" sz="3000" dirty="0" smtClean="0">
                <a:latin typeface="Avenir Book"/>
                <a:cs typeface="Avenir Book"/>
              </a:rPr>
              <a:t>practices</a:t>
            </a:r>
          </a:p>
          <a:p>
            <a:r>
              <a:rPr lang="en-US" sz="3000" dirty="0">
                <a:latin typeface="Avenir Book"/>
                <a:cs typeface="Avenir Book"/>
              </a:rPr>
              <a:t>Not only is engaging children in scientific and engineering practices is challenging for teachers, understanding what students take away from engaging in scientific and engineering practices requires different approaches to assessment</a:t>
            </a:r>
          </a:p>
          <a:p>
            <a:endParaRPr lang="en-US" sz="3000" dirty="0" err="1">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250170217"/>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algn="ctr"/>
                      <a:r>
                        <a:rPr lang="en-US" b="0" dirty="0" smtClean="0">
                          <a:solidFill>
                            <a:schemeClr val="tx2"/>
                          </a:solidFill>
                          <a:latin typeface="Avenir Book"/>
                          <a:cs typeface="Avenir Book"/>
                        </a:rPr>
                        <a:t>Background</a:t>
                      </a:r>
                      <a:endParaRPr lang="en-US" b="0" dirty="0">
                        <a:solidFill>
                          <a:schemeClr val="tx2"/>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Method</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Background</a:t>
            </a:r>
            <a:endParaRPr lang="en-US" sz="3200" dirty="0">
              <a:latin typeface="Avenir Book"/>
              <a:cs typeface="Avenir Book"/>
            </a:endParaRPr>
          </a:p>
        </p:txBody>
      </p:sp>
    </p:spTree>
    <p:extLst>
      <p:ext uri="{BB962C8B-B14F-4D97-AF65-F5344CB8AC3E}">
        <p14:creationId xmlns:p14="http://schemas.microsoft.com/office/powerpoint/2010/main" val="3969777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5779" y="243777"/>
            <a:ext cx="4218221" cy="92984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770060" y="245783"/>
            <a:ext cx="4106989" cy="492443"/>
          </a:xfrm>
          <a:prstGeom prst="rect">
            <a:avLst/>
          </a:prstGeom>
          <a:noFill/>
        </p:spPr>
        <p:txBody>
          <a:bodyPr wrap="square" rtlCol="0">
            <a:spAutoFit/>
          </a:bodyPr>
          <a:lstStyle/>
          <a:p>
            <a:pPr algn="r"/>
            <a:r>
              <a:rPr lang="en-US" sz="2600" dirty="0" smtClean="0">
                <a:latin typeface="Avenir Black"/>
                <a:cs typeface="Avenir Black"/>
              </a:rPr>
              <a:t>MSU</a:t>
            </a:r>
            <a:endParaRPr lang="en-US" sz="2600" dirty="0">
              <a:latin typeface="Avenir Black"/>
              <a:cs typeface="Avenir Black"/>
            </a:endParaRPr>
          </a:p>
        </p:txBody>
      </p:sp>
      <p:sp>
        <p:nvSpPr>
          <p:cNvPr id="4" name="TextBox 3"/>
          <p:cNvSpPr txBox="1"/>
          <p:nvPr/>
        </p:nvSpPr>
        <p:spPr>
          <a:xfrm>
            <a:off x="4961402" y="1556034"/>
            <a:ext cx="3551266" cy="3416320"/>
          </a:xfrm>
          <a:prstGeom prst="rect">
            <a:avLst/>
          </a:prstGeom>
          <a:noFill/>
        </p:spPr>
        <p:txBody>
          <a:bodyPr wrap="square" rtlCol="0">
            <a:spAutoFit/>
          </a:bodyPr>
          <a:lstStyle/>
          <a:p>
            <a:r>
              <a:rPr lang="en-US" dirty="0">
                <a:latin typeface="Avenir Book"/>
                <a:cs typeface="Avenir Book"/>
              </a:rPr>
              <a:t>“To learn from and help me understand. Because it helps me understand better when we do more and more</a:t>
            </a:r>
            <a:r>
              <a:rPr lang="en-US" dirty="0" smtClean="0">
                <a:latin typeface="Avenir Book"/>
                <a:cs typeface="Avenir Book"/>
              </a:rPr>
              <a:t>.”</a:t>
            </a:r>
          </a:p>
          <a:p>
            <a:endParaRPr lang="en-US" dirty="0">
              <a:latin typeface="Avenir Book"/>
              <a:cs typeface="Avenir Book"/>
            </a:endParaRPr>
          </a:p>
          <a:p>
            <a:r>
              <a:rPr lang="en-US" dirty="0" smtClean="0">
                <a:latin typeface="Avenir Book"/>
                <a:cs typeface="Avenir Book"/>
              </a:rPr>
              <a:t>“</a:t>
            </a:r>
            <a:r>
              <a:rPr lang="en-US" dirty="0">
                <a:latin typeface="Avenir Book"/>
                <a:cs typeface="Avenir Book"/>
              </a:rPr>
              <a:t>For the MSU research group and myself its for myself so I can understand condensation better</a:t>
            </a:r>
            <a:r>
              <a:rPr lang="en-US" dirty="0" smtClean="0">
                <a:latin typeface="Avenir Book"/>
                <a:cs typeface="Avenir Book"/>
              </a:rPr>
              <a:t>.”</a:t>
            </a:r>
            <a:endParaRPr lang="en-US" dirty="0">
              <a:latin typeface="Avenir Book"/>
              <a:cs typeface="Avenir Book"/>
            </a:endParaRPr>
          </a:p>
          <a:p>
            <a:endParaRPr lang="en-US" dirty="0" smtClean="0">
              <a:latin typeface="Avenir Book"/>
              <a:cs typeface="Avenir Book"/>
            </a:endParaRPr>
          </a:p>
          <a:p>
            <a:r>
              <a:rPr lang="en-US" dirty="0" smtClean="0">
                <a:latin typeface="Avenir Book"/>
                <a:cs typeface="Avenir Book"/>
              </a:rPr>
              <a:t>“Me </a:t>
            </a:r>
            <a:r>
              <a:rPr lang="en-US" dirty="0">
                <a:latin typeface="Avenir Book"/>
                <a:cs typeface="Avenir Book"/>
              </a:rPr>
              <a:t>and MSU. To teach me and for MSU to research</a:t>
            </a:r>
            <a:r>
              <a:rPr lang="en-US" dirty="0" smtClean="0">
                <a:latin typeface="Avenir Book"/>
                <a:cs typeface="Avenir Book"/>
              </a:rPr>
              <a:t>.”</a:t>
            </a:r>
          </a:p>
        </p:txBody>
      </p:sp>
      <p:pic>
        <p:nvPicPr>
          <p:cNvPr id="9" name="Picture 8" descr="c1.t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8104"/>
            <a:ext cx="4003747" cy="64698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0464"/>
            <a:ext cx="4003747" cy="6487536"/>
          </a:xfrm>
          <a:prstGeom prst="rect">
            <a:avLst/>
          </a:prstGeom>
        </p:spPr>
      </p:pic>
    </p:spTree>
    <p:extLst>
      <p:ext uri="{BB962C8B-B14F-4D97-AF65-F5344CB8AC3E}">
        <p14:creationId xmlns:p14="http://schemas.microsoft.com/office/powerpoint/2010/main" val="253539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5779" y="243777"/>
            <a:ext cx="4218221" cy="92984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770060" y="245783"/>
            <a:ext cx="4106989" cy="892552"/>
          </a:xfrm>
          <a:prstGeom prst="rect">
            <a:avLst/>
          </a:prstGeom>
          <a:noFill/>
        </p:spPr>
        <p:txBody>
          <a:bodyPr wrap="square" rtlCol="0">
            <a:spAutoFit/>
          </a:bodyPr>
          <a:lstStyle/>
          <a:p>
            <a:pPr algn="r"/>
            <a:r>
              <a:rPr lang="en-US" sz="2600" dirty="0" smtClean="0">
                <a:latin typeface="Avenir Black"/>
                <a:cs typeface="Avenir Black"/>
              </a:rPr>
              <a:t>For people to understand how</a:t>
            </a:r>
            <a:endParaRPr lang="en-US" sz="2600" dirty="0">
              <a:latin typeface="Avenir Black"/>
              <a:cs typeface="Avenir Black"/>
            </a:endParaRPr>
          </a:p>
        </p:txBody>
      </p:sp>
      <p:sp>
        <p:nvSpPr>
          <p:cNvPr id="4" name="TextBox 3"/>
          <p:cNvSpPr txBox="1"/>
          <p:nvPr/>
        </p:nvSpPr>
        <p:spPr>
          <a:xfrm>
            <a:off x="4961402" y="1556034"/>
            <a:ext cx="3551266" cy="4524316"/>
          </a:xfrm>
          <a:prstGeom prst="rect">
            <a:avLst/>
          </a:prstGeom>
          <a:noFill/>
        </p:spPr>
        <p:txBody>
          <a:bodyPr wrap="square" rtlCol="0">
            <a:spAutoFit/>
          </a:bodyPr>
          <a:lstStyle/>
          <a:p>
            <a:r>
              <a:rPr lang="en-US" dirty="0">
                <a:latin typeface="Avenir Book"/>
                <a:cs typeface="Avenir Book"/>
              </a:rPr>
              <a:t>“People who don't understand because then they can look at my model and see how it works</a:t>
            </a:r>
            <a:r>
              <a:rPr lang="en-US" dirty="0" smtClean="0">
                <a:latin typeface="Avenir Book"/>
                <a:cs typeface="Avenir Book"/>
              </a:rPr>
              <a:t>.”</a:t>
            </a:r>
          </a:p>
          <a:p>
            <a:endParaRPr lang="en-US" dirty="0">
              <a:latin typeface="Avenir Book"/>
              <a:cs typeface="Avenir Book"/>
            </a:endParaRPr>
          </a:p>
          <a:p>
            <a:r>
              <a:rPr lang="en-US" dirty="0" smtClean="0">
                <a:latin typeface="Avenir Book"/>
                <a:cs typeface="Avenir Book"/>
              </a:rPr>
              <a:t>“</a:t>
            </a:r>
            <a:r>
              <a:rPr lang="en-US" dirty="0">
                <a:latin typeface="Avenir Book"/>
                <a:cs typeface="Avenir Book"/>
              </a:rPr>
              <a:t>For people who want to now how you see </a:t>
            </a:r>
            <a:r>
              <a:rPr lang="en-US" dirty="0" smtClean="0">
                <a:latin typeface="Avenir Book"/>
                <a:cs typeface="Avenir Book"/>
              </a:rPr>
              <a:t>[some]thing</a:t>
            </a:r>
            <a:r>
              <a:rPr lang="en-US" dirty="0">
                <a:latin typeface="Avenir Book"/>
                <a:cs typeface="Avenir Book"/>
              </a:rPr>
              <a:t>. Because </a:t>
            </a:r>
            <a:r>
              <a:rPr lang="en-US" dirty="0" smtClean="0">
                <a:latin typeface="Avenir Book"/>
                <a:cs typeface="Avenir Book"/>
              </a:rPr>
              <a:t>that’s </a:t>
            </a:r>
            <a:r>
              <a:rPr lang="en-US" dirty="0">
                <a:latin typeface="Avenir Book"/>
                <a:cs typeface="Avenir Book"/>
              </a:rPr>
              <a:t>what the model is for</a:t>
            </a:r>
            <a:r>
              <a:rPr lang="en-US" dirty="0" smtClean="0">
                <a:latin typeface="Avenir Book"/>
                <a:cs typeface="Avenir Book"/>
              </a:rPr>
              <a:t>.”</a:t>
            </a:r>
            <a:endParaRPr lang="en-US" dirty="0">
              <a:latin typeface="Avenir Book"/>
              <a:cs typeface="Avenir Book"/>
            </a:endParaRPr>
          </a:p>
          <a:p>
            <a:endParaRPr lang="en-US" dirty="0" smtClean="0">
              <a:latin typeface="Avenir Book"/>
              <a:cs typeface="Avenir Book"/>
            </a:endParaRPr>
          </a:p>
          <a:p>
            <a:r>
              <a:rPr lang="en-US" dirty="0">
                <a:latin typeface="Avenir Book"/>
                <a:cs typeface="Avenir Book"/>
              </a:rPr>
              <a:t>“People who don't understand ideas about odors, molecules, and movement. Because then they will partly understand how odors move and what happens to odors</a:t>
            </a:r>
            <a:r>
              <a:rPr lang="en-US" dirty="0" smtClean="0">
                <a:latin typeface="Avenir Book"/>
                <a:cs typeface="Avenir Book"/>
              </a:rPr>
              <a:t>.”</a:t>
            </a:r>
            <a:endParaRPr lang="en-US" dirty="0">
              <a:latin typeface="Avenir Book"/>
              <a:cs typeface="Avenir Book"/>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270"/>
            <a:ext cx="4003747" cy="6488729"/>
          </a:xfrm>
          <a:prstGeom prst="rect">
            <a:avLst/>
          </a:prstGeom>
        </p:spPr>
      </p:pic>
    </p:spTree>
    <p:extLst>
      <p:ext uri="{BB962C8B-B14F-4D97-AF65-F5344CB8AC3E}">
        <p14:creationId xmlns:p14="http://schemas.microsoft.com/office/powerpoint/2010/main" val="253539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5779" y="243777"/>
            <a:ext cx="4218221" cy="92984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770060" y="245783"/>
            <a:ext cx="4106989" cy="892552"/>
          </a:xfrm>
          <a:prstGeom prst="rect">
            <a:avLst/>
          </a:prstGeom>
          <a:noFill/>
        </p:spPr>
        <p:txBody>
          <a:bodyPr wrap="square" rtlCol="0">
            <a:spAutoFit/>
          </a:bodyPr>
          <a:lstStyle/>
          <a:p>
            <a:pPr algn="r"/>
            <a:r>
              <a:rPr lang="en-US" sz="2600" dirty="0" smtClean="0">
                <a:latin typeface="Avenir Black"/>
                <a:cs typeface="Avenir Black"/>
              </a:rPr>
              <a:t>For anyone who wants to learn</a:t>
            </a:r>
            <a:endParaRPr lang="en-US" sz="2600" dirty="0">
              <a:latin typeface="Avenir Black"/>
              <a:cs typeface="Avenir Black"/>
            </a:endParaRPr>
          </a:p>
        </p:txBody>
      </p:sp>
      <p:sp>
        <p:nvSpPr>
          <p:cNvPr id="4" name="TextBox 3"/>
          <p:cNvSpPr txBox="1"/>
          <p:nvPr/>
        </p:nvSpPr>
        <p:spPr>
          <a:xfrm>
            <a:off x="4961402" y="1556034"/>
            <a:ext cx="3551266" cy="3693319"/>
          </a:xfrm>
          <a:prstGeom prst="rect">
            <a:avLst/>
          </a:prstGeom>
          <a:noFill/>
        </p:spPr>
        <p:txBody>
          <a:bodyPr wrap="square" rtlCol="0">
            <a:spAutoFit/>
          </a:bodyPr>
          <a:lstStyle/>
          <a:p>
            <a:r>
              <a:rPr lang="en-US" dirty="0">
                <a:latin typeface="Avenir Book"/>
                <a:cs typeface="Avenir Book"/>
              </a:rPr>
              <a:t>“It is for anyone who wants to learn about this kind of stuff. Because people could look at my model and learn about air molecules</a:t>
            </a:r>
            <a:r>
              <a:rPr lang="en-US" dirty="0" smtClean="0">
                <a:latin typeface="Avenir Book"/>
                <a:cs typeface="Avenir Book"/>
              </a:rPr>
              <a:t>.”</a:t>
            </a:r>
          </a:p>
          <a:p>
            <a:endParaRPr lang="en-US" dirty="0">
              <a:latin typeface="Avenir Book"/>
              <a:cs typeface="Avenir Book"/>
            </a:endParaRPr>
          </a:p>
          <a:p>
            <a:r>
              <a:rPr lang="en-US" dirty="0">
                <a:latin typeface="Avenir Book"/>
                <a:cs typeface="Avenir Book"/>
              </a:rPr>
              <a:t>“Anyone who wants/needs to know about odor. Because it is an informative model to inform people</a:t>
            </a:r>
            <a:r>
              <a:rPr lang="en-US" dirty="0" smtClean="0">
                <a:latin typeface="Avenir Book"/>
                <a:cs typeface="Avenir Book"/>
              </a:rPr>
              <a:t>.”</a:t>
            </a:r>
          </a:p>
          <a:p>
            <a:endParaRPr lang="en-US" dirty="0" smtClean="0">
              <a:latin typeface="Avenir Book"/>
              <a:cs typeface="Avenir Book"/>
            </a:endParaRPr>
          </a:p>
          <a:p>
            <a:r>
              <a:rPr lang="en-US" dirty="0">
                <a:latin typeface="Avenir Book"/>
                <a:cs typeface="Avenir Book"/>
              </a:rPr>
              <a:t>“Anyone who wants to learn about condensation</a:t>
            </a:r>
            <a:r>
              <a:rPr lang="en-US" dirty="0" smtClean="0">
                <a:latin typeface="Avenir Book"/>
                <a:cs typeface="Avenir Book"/>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8107"/>
            <a:ext cx="4003746" cy="6469894"/>
          </a:xfrm>
          <a:prstGeom prst="rect">
            <a:avLst/>
          </a:prstGeom>
        </p:spPr>
      </p:pic>
    </p:spTree>
    <p:extLst>
      <p:ext uri="{BB962C8B-B14F-4D97-AF65-F5344CB8AC3E}">
        <p14:creationId xmlns:p14="http://schemas.microsoft.com/office/powerpoint/2010/main" val="253539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2600" dirty="0">
              <a:latin typeface="Avenir Book"/>
              <a:cs typeface="Avenir Book"/>
            </a:endParaRPr>
          </a:p>
        </p:txBody>
      </p:sp>
      <p:sp>
        <p:nvSpPr>
          <p:cNvPr id="11" name="Rectangle 10"/>
          <p:cNvSpPr/>
          <p:nvPr/>
        </p:nvSpPr>
        <p:spPr>
          <a:xfrm>
            <a:off x="-620544" y="-1"/>
            <a:ext cx="11429549" cy="698426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ud_ti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0" y="0"/>
            <a:ext cx="9144000" cy="6858000"/>
          </a:xfrm>
          <a:prstGeom prst="rect">
            <a:avLst/>
          </a:prstGeom>
        </p:spPr>
      </p:pic>
    </p:spTree>
    <p:extLst>
      <p:ext uri="{BB962C8B-B14F-4D97-AF65-F5344CB8AC3E}">
        <p14:creationId xmlns:p14="http://schemas.microsoft.com/office/powerpoint/2010/main" val="3799766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2600" dirty="0">
              <a:latin typeface="Avenir Book"/>
              <a:cs typeface="Avenir Book"/>
            </a:endParaRPr>
          </a:p>
        </p:txBody>
      </p:sp>
      <p:sp>
        <p:nvSpPr>
          <p:cNvPr id="11" name="Rectangle 10"/>
          <p:cNvSpPr/>
          <p:nvPr/>
        </p:nvSpPr>
        <p:spPr>
          <a:xfrm>
            <a:off x="-620544" y="-1"/>
            <a:ext cx="11429549" cy="698426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aud_gra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199" y="126264"/>
            <a:ext cx="6858000" cy="6858000"/>
          </a:xfrm>
          <a:prstGeom prst="rect">
            <a:avLst/>
          </a:prstGeom>
        </p:spPr>
      </p:pic>
    </p:spTree>
    <p:extLst>
      <p:ext uri="{BB962C8B-B14F-4D97-AF65-F5344CB8AC3E}">
        <p14:creationId xmlns:p14="http://schemas.microsoft.com/office/powerpoint/2010/main" val="1501202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88236243"/>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Method</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tx1"/>
                          </a:solidFill>
                          <a:latin typeface="Avenir Book"/>
                          <a:cs typeface="Avenir Book"/>
                        </a:rPr>
                        <a:t>Findings</a:t>
                      </a:r>
                      <a:endParaRPr lang="en-US" b="0" dirty="0">
                        <a:solidFill>
                          <a:schemeClr val="tx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414461" y="3157975"/>
            <a:ext cx="8229599" cy="584776"/>
          </a:xfrm>
          <a:prstGeom prst="rect">
            <a:avLst/>
          </a:prstGeom>
          <a:noFill/>
        </p:spPr>
        <p:txBody>
          <a:bodyPr wrap="square" rtlCol="0">
            <a:spAutoFit/>
          </a:bodyPr>
          <a:lstStyle/>
          <a:p>
            <a:pPr algn="ctr"/>
            <a:r>
              <a:rPr lang="en-US" sz="3200" dirty="0" smtClean="0">
                <a:latin typeface="Avenir Book"/>
                <a:cs typeface="Avenir Book"/>
              </a:rPr>
              <a:t>Generality</a:t>
            </a:r>
            <a:endParaRPr lang="en-US" sz="3200" dirty="0">
              <a:latin typeface="Avenir Book"/>
              <a:cs typeface="Avenir Book"/>
            </a:endParaRPr>
          </a:p>
        </p:txBody>
      </p:sp>
    </p:spTree>
    <p:extLst>
      <p:ext uri="{BB962C8B-B14F-4D97-AF65-F5344CB8AC3E}">
        <p14:creationId xmlns:p14="http://schemas.microsoft.com/office/powerpoint/2010/main" val="65820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5779" y="243777"/>
            <a:ext cx="4218221" cy="92984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770060" y="245783"/>
            <a:ext cx="4106989" cy="892552"/>
          </a:xfrm>
          <a:prstGeom prst="rect">
            <a:avLst/>
          </a:prstGeom>
          <a:noFill/>
        </p:spPr>
        <p:txBody>
          <a:bodyPr wrap="square" rtlCol="0">
            <a:spAutoFit/>
          </a:bodyPr>
          <a:lstStyle/>
          <a:p>
            <a:pPr algn="r"/>
            <a:r>
              <a:rPr lang="en-US" sz="2600" dirty="0" smtClean="0">
                <a:latin typeface="Avenir Black"/>
                <a:cs typeface="Avenir Black"/>
              </a:rPr>
              <a:t>Explain all different ways</a:t>
            </a:r>
            <a:endParaRPr lang="en-US" sz="2600" dirty="0">
              <a:latin typeface="Avenir Black"/>
              <a:cs typeface="Avenir Black"/>
            </a:endParaRPr>
          </a:p>
        </p:txBody>
      </p:sp>
      <p:sp>
        <p:nvSpPr>
          <p:cNvPr id="4" name="TextBox 3"/>
          <p:cNvSpPr txBox="1"/>
          <p:nvPr/>
        </p:nvSpPr>
        <p:spPr>
          <a:xfrm>
            <a:off x="4961402" y="1556034"/>
            <a:ext cx="3551266" cy="4247317"/>
          </a:xfrm>
          <a:prstGeom prst="rect">
            <a:avLst/>
          </a:prstGeom>
          <a:noFill/>
        </p:spPr>
        <p:txBody>
          <a:bodyPr wrap="square" rtlCol="0">
            <a:spAutoFit/>
          </a:bodyPr>
          <a:lstStyle/>
          <a:p>
            <a:r>
              <a:rPr lang="en-US" dirty="0">
                <a:latin typeface="Avenir Book"/>
                <a:cs typeface="Avenir Book"/>
              </a:rPr>
              <a:t>“I think it should explain different ways that evaporation happens. Because it has to explain evaporation the big idea and has to show all the kinds of evaporation</a:t>
            </a:r>
            <a:r>
              <a:rPr lang="en-US" dirty="0" smtClean="0">
                <a:latin typeface="Avenir Book"/>
                <a:cs typeface="Avenir Book"/>
              </a:rPr>
              <a:t>.”</a:t>
            </a:r>
          </a:p>
          <a:p>
            <a:endParaRPr lang="en-US" dirty="0">
              <a:latin typeface="Avenir Book"/>
              <a:cs typeface="Avenir Book"/>
            </a:endParaRPr>
          </a:p>
          <a:p>
            <a:r>
              <a:rPr lang="en-US" dirty="0">
                <a:latin typeface="Avenir Book"/>
                <a:cs typeface="Avenir Book"/>
              </a:rPr>
              <a:t>“All different ways. Because that is not the only way evaporation happens. A little child might think it is if it focuses only on one phenomena</a:t>
            </a:r>
            <a:r>
              <a:rPr lang="en-US" dirty="0" smtClean="0">
                <a:latin typeface="Avenir Book"/>
                <a:cs typeface="Avenir Book"/>
              </a:rPr>
              <a:t>.”</a:t>
            </a:r>
            <a:endParaRPr lang="en-US" dirty="0">
              <a:latin typeface="Avenir Book"/>
              <a:cs typeface="Avenir Book"/>
            </a:endParaRPr>
          </a:p>
          <a:p>
            <a:endParaRPr lang="en-US" dirty="0" smtClean="0">
              <a:latin typeface="Avenir Book"/>
              <a:cs typeface="Avenir Book"/>
            </a:endParaRPr>
          </a:p>
          <a:p>
            <a:r>
              <a:rPr lang="en-US" dirty="0">
                <a:latin typeface="Avenir Book"/>
                <a:cs typeface="Avenir Book"/>
              </a:rPr>
              <a:t>“All the different ways. A good model is general</a:t>
            </a:r>
            <a:r>
              <a:rPr lang="en-US" dirty="0" smtClean="0">
                <a:latin typeface="Avenir Book"/>
                <a:cs typeface="Avenir Book"/>
              </a:rPr>
              <a:t>.”</a:t>
            </a:r>
            <a:endParaRPr lang="en-US" dirty="0">
              <a:latin typeface="Avenir Book"/>
              <a:cs typeface="Avenir Book"/>
            </a:endParaRPr>
          </a:p>
        </p:txBody>
      </p:sp>
      <p:sp>
        <p:nvSpPr>
          <p:cNvPr id="3" name="TextBox 2"/>
          <p:cNvSpPr txBox="1"/>
          <p:nvPr/>
        </p:nvSpPr>
        <p:spPr>
          <a:xfrm>
            <a:off x="7796765" y="5415835"/>
            <a:ext cx="184666" cy="369332"/>
          </a:xfrm>
          <a:prstGeom prst="rect">
            <a:avLst/>
          </a:prstGeom>
          <a:noFill/>
        </p:spPr>
        <p:txBody>
          <a:bodyPr wrap="none" rtlCol="0">
            <a:spAutoFit/>
          </a:bodyPr>
          <a:lstStyle/>
          <a:p>
            <a:endParaRPr lang="en-US" dirty="0"/>
          </a:p>
        </p:txBody>
      </p:sp>
      <p:pic>
        <p:nvPicPr>
          <p:cNvPr id="8" name="Picture 7" descr="gen1.t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8106"/>
            <a:ext cx="4003747" cy="6469894"/>
          </a:xfrm>
          <a:prstGeom prst="rect">
            <a:avLst/>
          </a:prstGeom>
        </p:spPr>
      </p:pic>
    </p:spTree>
    <p:extLst>
      <p:ext uri="{BB962C8B-B14F-4D97-AF65-F5344CB8AC3E}">
        <p14:creationId xmlns:p14="http://schemas.microsoft.com/office/powerpoint/2010/main" val="970381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5779" y="243777"/>
            <a:ext cx="4218221" cy="92984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extBox 1"/>
          <p:cNvSpPr txBox="1"/>
          <p:nvPr/>
        </p:nvSpPr>
        <p:spPr>
          <a:xfrm>
            <a:off x="4770060" y="245783"/>
            <a:ext cx="4106989" cy="892552"/>
          </a:xfrm>
          <a:prstGeom prst="rect">
            <a:avLst/>
          </a:prstGeom>
          <a:noFill/>
        </p:spPr>
        <p:txBody>
          <a:bodyPr wrap="square" rtlCol="0">
            <a:spAutoFit/>
          </a:bodyPr>
          <a:lstStyle/>
          <a:p>
            <a:pPr algn="r"/>
            <a:r>
              <a:rPr lang="en-US" sz="2600" dirty="0" smtClean="0">
                <a:latin typeface="Avenir Black"/>
                <a:cs typeface="Avenir Black"/>
              </a:rPr>
              <a:t>Ways water shapes things</a:t>
            </a:r>
            <a:endParaRPr lang="en-US" sz="2600" dirty="0">
              <a:latin typeface="Avenir Black"/>
              <a:cs typeface="Avenir Black"/>
            </a:endParaRPr>
          </a:p>
        </p:txBody>
      </p:sp>
      <p:sp>
        <p:nvSpPr>
          <p:cNvPr id="4" name="TextBox 3"/>
          <p:cNvSpPr txBox="1"/>
          <p:nvPr/>
        </p:nvSpPr>
        <p:spPr>
          <a:xfrm>
            <a:off x="4961402" y="1556034"/>
            <a:ext cx="3551266" cy="3139321"/>
          </a:xfrm>
          <a:prstGeom prst="rect">
            <a:avLst/>
          </a:prstGeom>
          <a:noFill/>
        </p:spPr>
        <p:txBody>
          <a:bodyPr wrap="square" rtlCol="0">
            <a:spAutoFit/>
          </a:bodyPr>
          <a:lstStyle/>
          <a:p>
            <a:r>
              <a:rPr lang="en-US" dirty="0">
                <a:latin typeface="Avenir Book"/>
                <a:cs typeface="Avenir Book"/>
              </a:rPr>
              <a:t>“All things because the Grand Canyon isn't the only thing that water formed</a:t>
            </a:r>
            <a:r>
              <a:rPr lang="en-US" dirty="0" smtClean="0">
                <a:latin typeface="Avenir Book"/>
                <a:cs typeface="Avenir Book"/>
              </a:rPr>
              <a:t>.”</a:t>
            </a:r>
          </a:p>
          <a:p>
            <a:endParaRPr lang="en-US" dirty="0">
              <a:latin typeface="Avenir Book"/>
              <a:cs typeface="Avenir Book"/>
            </a:endParaRPr>
          </a:p>
          <a:p>
            <a:r>
              <a:rPr lang="en-US" dirty="0">
                <a:latin typeface="Avenir Book"/>
                <a:cs typeface="Avenir Book"/>
              </a:rPr>
              <a:t>“Because water form more than one thing. Because the water explains how some landforms are formed</a:t>
            </a:r>
            <a:r>
              <a:rPr lang="en-US" dirty="0" smtClean="0">
                <a:latin typeface="Avenir Book"/>
                <a:cs typeface="Avenir Book"/>
              </a:rPr>
              <a:t>.”</a:t>
            </a:r>
          </a:p>
          <a:p>
            <a:endParaRPr lang="en-US" dirty="0">
              <a:latin typeface="Avenir Book"/>
              <a:cs typeface="Avenir Book"/>
            </a:endParaRPr>
          </a:p>
          <a:p>
            <a:r>
              <a:rPr lang="en-US" dirty="0" smtClean="0">
                <a:latin typeface="Avenir Book"/>
                <a:cs typeface="Avenir Book"/>
              </a:rPr>
              <a:t>“</a:t>
            </a:r>
            <a:r>
              <a:rPr lang="en-US" dirty="0">
                <a:latin typeface="Avenir Book"/>
                <a:cs typeface="Avenir Book"/>
              </a:rPr>
              <a:t>I think it should show all the way water shapes </a:t>
            </a:r>
            <a:r>
              <a:rPr lang="en-US" dirty="0" smtClean="0">
                <a:latin typeface="Avenir Book"/>
                <a:cs typeface="Avenir Book"/>
              </a:rPr>
              <a:t>things.”</a:t>
            </a:r>
          </a:p>
        </p:txBody>
      </p:sp>
      <p:pic>
        <p:nvPicPr>
          <p:cNvPr id="3" name="Picture 2" descr="gen2.t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5" y="370464"/>
            <a:ext cx="4003747" cy="6487536"/>
          </a:xfrm>
          <a:prstGeom prst="rect">
            <a:avLst/>
          </a:prstGeom>
        </p:spPr>
      </p:pic>
    </p:spTree>
    <p:extLst>
      <p:ext uri="{BB962C8B-B14F-4D97-AF65-F5344CB8AC3E}">
        <p14:creationId xmlns:p14="http://schemas.microsoft.com/office/powerpoint/2010/main" val="251292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5779" y="243777"/>
            <a:ext cx="4218221" cy="92984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770060" y="245783"/>
            <a:ext cx="4106989" cy="492443"/>
          </a:xfrm>
          <a:prstGeom prst="rect">
            <a:avLst/>
          </a:prstGeom>
          <a:noFill/>
        </p:spPr>
        <p:txBody>
          <a:bodyPr wrap="square" rtlCol="0">
            <a:spAutoFit/>
          </a:bodyPr>
          <a:lstStyle/>
          <a:p>
            <a:pPr algn="r"/>
            <a:r>
              <a:rPr lang="en-US" sz="2600" dirty="0" smtClean="0">
                <a:latin typeface="Avenir Black"/>
                <a:cs typeface="Avenir Black"/>
              </a:rPr>
              <a:t>Show the way air moves</a:t>
            </a:r>
            <a:endParaRPr lang="en-US" sz="2600" dirty="0">
              <a:latin typeface="Avenir Black"/>
              <a:cs typeface="Avenir Black"/>
            </a:endParaRPr>
          </a:p>
        </p:txBody>
      </p:sp>
      <p:sp>
        <p:nvSpPr>
          <p:cNvPr id="4" name="TextBox 3"/>
          <p:cNvSpPr txBox="1"/>
          <p:nvPr/>
        </p:nvSpPr>
        <p:spPr>
          <a:xfrm>
            <a:off x="4961402" y="1556034"/>
            <a:ext cx="3551266" cy="3970318"/>
          </a:xfrm>
          <a:prstGeom prst="rect">
            <a:avLst/>
          </a:prstGeom>
          <a:noFill/>
        </p:spPr>
        <p:txBody>
          <a:bodyPr wrap="square" rtlCol="0">
            <a:spAutoFit/>
          </a:bodyPr>
          <a:lstStyle/>
          <a:p>
            <a:r>
              <a:rPr lang="en-US" dirty="0">
                <a:latin typeface="Avenir Book"/>
                <a:cs typeface="Avenir Book"/>
              </a:rPr>
              <a:t>“My model works for all molecules in general. All air molecules and odor vapors move the same. The difference would be seen if you drew specific molecules</a:t>
            </a:r>
            <a:r>
              <a:rPr lang="en-US" dirty="0" smtClean="0">
                <a:latin typeface="Avenir Book"/>
                <a:cs typeface="Avenir Book"/>
              </a:rPr>
              <a:t>.”</a:t>
            </a:r>
          </a:p>
          <a:p>
            <a:endParaRPr lang="en-US" dirty="0">
              <a:latin typeface="Avenir Book"/>
              <a:cs typeface="Avenir Book"/>
            </a:endParaRPr>
          </a:p>
          <a:p>
            <a:r>
              <a:rPr lang="en-US" dirty="0" smtClean="0">
                <a:latin typeface="Avenir Book"/>
                <a:cs typeface="Avenir Book"/>
              </a:rPr>
              <a:t>“Yes</a:t>
            </a:r>
            <a:r>
              <a:rPr lang="en-US" dirty="0">
                <a:latin typeface="Avenir Book"/>
                <a:cs typeface="Avenir Book"/>
              </a:rPr>
              <a:t>, because the air molecules could represent any smell. It could be perfume, air fresher, etc</a:t>
            </a:r>
            <a:r>
              <a:rPr lang="en-US" dirty="0" smtClean="0">
                <a:latin typeface="Avenir Book"/>
                <a:cs typeface="Avenir Book"/>
              </a:rPr>
              <a:t>.”</a:t>
            </a:r>
          </a:p>
          <a:p>
            <a:endParaRPr lang="en-US" dirty="0">
              <a:latin typeface="Avenir Book"/>
              <a:cs typeface="Avenir Book"/>
            </a:endParaRPr>
          </a:p>
          <a:p>
            <a:r>
              <a:rPr lang="en-US" dirty="0">
                <a:latin typeface="Avenir Book"/>
                <a:cs typeface="Avenir Book"/>
              </a:rPr>
              <a:t>“Yes because all odors move the same</a:t>
            </a:r>
            <a:r>
              <a:rPr lang="en-US" dirty="0" smtClean="0">
                <a:latin typeface="Avenir Book"/>
                <a:cs typeface="Avenir Book"/>
              </a:rPr>
              <a:t>.”</a:t>
            </a:r>
            <a:endParaRPr lang="en-US" dirty="0">
              <a:latin typeface="Avenir Book"/>
              <a:cs typeface="Avenir Book"/>
            </a:endParaRPr>
          </a:p>
        </p:txBody>
      </p:sp>
      <p:pic>
        <p:nvPicPr>
          <p:cNvPr id="3" name="Picture 2" descr="gen3.t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6" y="388105"/>
            <a:ext cx="4003747" cy="6469895"/>
          </a:xfrm>
          <a:prstGeom prst="rect">
            <a:avLst/>
          </a:prstGeom>
        </p:spPr>
      </p:pic>
    </p:spTree>
    <p:extLst>
      <p:ext uri="{BB962C8B-B14F-4D97-AF65-F5344CB8AC3E}">
        <p14:creationId xmlns:p14="http://schemas.microsoft.com/office/powerpoint/2010/main" val="3826557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5779" y="243777"/>
            <a:ext cx="4218221" cy="92984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770060" y="245783"/>
            <a:ext cx="4106989" cy="492443"/>
          </a:xfrm>
          <a:prstGeom prst="rect">
            <a:avLst/>
          </a:prstGeom>
          <a:noFill/>
        </p:spPr>
        <p:txBody>
          <a:bodyPr wrap="square" rtlCol="0">
            <a:spAutoFit/>
          </a:bodyPr>
          <a:lstStyle/>
          <a:p>
            <a:pPr algn="r"/>
            <a:r>
              <a:rPr lang="en-US" sz="2600" dirty="0" smtClean="0">
                <a:latin typeface="Avenir Black"/>
                <a:cs typeface="Avenir Black"/>
              </a:rPr>
              <a:t>Can explain one thing</a:t>
            </a:r>
            <a:endParaRPr lang="en-US" sz="2600" dirty="0">
              <a:latin typeface="Avenir Black"/>
              <a:cs typeface="Avenir Black"/>
            </a:endParaRPr>
          </a:p>
        </p:txBody>
      </p:sp>
      <p:sp>
        <p:nvSpPr>
          <p:cNvPr id="4" name="TextBox 3"/>
          <p:cNvSpPr txBox="1"/>
          <p:nvPr/>
        </p:nvSpPr>
        <p:spPr>
          <a:xfrm>
            <a:off x="4961402" y="1556034"/>
            <a:ext cx="3551266" cy="3970318"/>
          </a:xfrm>
          <a:prstGeom prst="rect">
            <a:avLst/>
          </a:prstGeom>
          <a:noFill/>
        </p:spPr>
        <p:txBody>
          <a:bodyPr wrap="square" rtlCol="0">
            <a:spAutoFit/>
          </a:bodyPr>
          <a:lstStyle/>
          <a:p>
            <a:r>
              <a:rPr lang="en-US" dirty="0">
                <a:latin typeface="Avenir Book"/>
                <a:cs typeface="Avenir Book"/>
              </a:rPr>
              <a:t>“It should teach on one thing. It is easier to explain and that you can put one thing in more detail</a:t>
            </a:r>
            <a:r>
              <a:rPr lang="en-US" dirty="0" smtClean="0">
                <a:latin typeface="Avenir Book"/>
                <a:cs typeface="Avenir Book"/>
              </a:rPr>
              <a:t>.”</a:t>
            </a:r>
            <a:endParaRPr lang="en-US" dirty="0">
              <a:latin typeface="Avenir Book"/>
              <a:cs typeface="Avenir Book"/>
            </a:endParaRPr>
          </a:p>
          <a:p>
            <a:endParaRPr lang="en-US" dirty="0">
              <a:latin typeface="Avenir Book"/>
              <a:cs typeface="Avenir Book"/>
            </a:endParaRPr>
          </a:p>
          <a:p>
            <a:r>
              <a:rPr lang="en-US" dirty="0" smtClean="0">
                <a:latin typeface="Avenir Book"/>
                <a:cs typeface="Avenir Book"/>
              </a:rPr>
              <a:t>“Only </a:t>
            </a:r>
            <a:r>
              <a:rPr lang="en-US" dirty="0">
                <a:latin typeface="Avenir Book"/>
                <a:cs typeface="Avenir Book"/>
              </a:rPr>
              <a:t>the cold pop can and ice pack because they shouldn't see every thing in one model</a:t>
            </a:r>
            <a:r>
              <a:rPr lang="en-US" dirty="0" smtClean="0">
                <a:latin typeface="Avenir Book"/>
                <a:cs typeface="Avenir Book"/>
              </a:rPr>
              <a:t>.”</a:t>
            </a:r>
            <a:endParaRPr lang="en-US" dirty="0">
              <a:latin typeface="Avenir Book"/>
              <a:cs typeface="Avenir Book"/>
            </a:endParaRPr>
          </a:p>
          <a:p>
            <a:endParaRPr lang="en-US" dirty="0">
              <a:latin typeface="Avenir Book"/>
              <a:cs typeface="Avenir Book"/>
            </a:endParaRPr>
          </a:p>
          <a:p>
            <a:r>
              <a:rPr lang="en-US" dirty="0" smtClean="0">
                <a:latin typeface="Avenir Book"/>
                <a:cs typeface="Avenir Book"/>
              </a:rPr>
              <a:t>“It </a:t>
            </a:r>
            <a:r>
              <a:rPr lang="en-US" dirty="0">
                <a:latin typeface="Avenir Book"/>
                <a:cs typeface="Avenir Book"/>
              </a:rPr>
              <a:t>should explain all the types of evaporation. Because then it would be better instead of showing so many models you can just show one.</a:t>
            </a:r>
            <a:r>
              <a:rPr lang="en-US" dirty="0" smtClean="0">
                <a:latin typeface="Avenir Book"/>
                <a:cs typeface="Avenir Book"/>
              </a:rPr>
              <a:t>”</a:t>
            </a:r>
            <a:endParaRPr lang="en-US" dirty="0">
              <a:latin typeface="Avenir Book"/>
              <a:cs typeface="Avenir Book"/>
            </a:endParaRPr>
          </a:p>
        </p:txBody>
      </p:sp>
      <p:pic>
        <p:nvPicPr>
          <p:cNvPr id="5" name="Picture 4" descr="gen4.t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8106"/>
            <a:ext cx="4003747" cy="6469894"/>
          </a:xfrm>
          <a:prstGeom prst="rect">
            <a:avLst/>
          </a:prstGeom>
        </p:spPr>
      </p:pic>
    </p:spTree>
    <p:extLst>
      <p:ext uri="{BB962C8B-B14F-4D97-AF65-F5344CB8AC3E}">
        <p14:creationId xmlns:p14="http://schemas.microsoft.com/office/powerpoint/2010/main" val="3871085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000" dirty="0">
                <a:latin typeface="Avenir Book"/>
                <a:cs typeface="Avenir Book"/>
              </a:rPr>
              <a:t>Measuring epistemic considerations can be </a:t>
            </a:r>
            <a:r>
              <a:rPr lang="en-US" sz="3000" dirty="0" smtClean="0">
                <a:latin typeface="Avenir Book"/>
                <a:cs typeface="Avenir Book"/>
              </a:rPr>
              <a:t>challenging</a:t>
            </a:r>
          </a:p>
          <a:p>
            <a:pPr lvl="1"/>
            <a:r>
              <a:rPr lang="en-US" sz="2600" dirty="0">
                <a:latin typeface="Avenir Book"/>
                <a:cs typeface="Avenir Book"/>
              </a:rPr>
              <a:t>Contextualized (in</a:t>
            </a:r>
            <a:r>
              <a:rPr lang="en-US" sz="2600" i="1" dirty="0">
                <a:latin typeface="Avenir Book"/>
                <a:cs typeface="Avenir Book"/>
              </a:rPr>
              <a:t> practice</a:t>
            </a:r>
            <a:r>
              <a:rPr lang="en-US" sz="2600" dirty="0">
                <a:latin typeface="Avenir Book"/>
                <a:cs typeface="Avenir Book"/>
              </a:rPr>
              <a:t>)</a:t>
            </a:r>
          </a:p>
          <a:p>
            <a:pPr lvl="1"/>
            <a:r>
              <a:rPr lang="en-US" sz="2600" dirty="0">
                <a:latin typeface="Avenir Book"/>
                <a:cs typeface="Avenir Book"/>
              </a:rPr>
              <a:t>May take awhile to develop</a:t>
            </a:r>
          </a:p>
          <a:p>
            <a:pPr lvl="1"/>
            <a:r>
              <a:rPr lang="en-US" sz="2600" dirty="0">
                <a:latin typeface="Avenir Book"/>
                <a:cs typeface="Avenir Book"/>
              </a:rPr>
              <a:t>Coding can be labor-</a:t>
            </a:r>
            <a:r>
              <a:rPr lang="en-US" sz="2600" dirty="0" smtClean="0">
                <a:latin typeface="Avenir Book"/>
                <a:cs typeface="Avenir Book"/>
              </a:rPr>
              <a:t>intensive</a:t>
            </a:r>
            <a:endParaRPr lang="en-US" sz="2600" dirty="0">
              <a:latin typeface="Avenir Book"/>
              <a:cs typeface="Avenir Book"/>
            </a:endParaRPr>
          </a:p>
          <a:p>
            <a:pPr lvl="1"/>
            <a:endParaRPr lang="en-US" sz="2600" dirty="0" smtClean="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4122923420"/>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algn="ctr"/>
                      <a:r>
                        <a:rPr lang="en-US" b="0" dirty="0" smtClean="0">
                          <a:solidFill>
                            <a:schemeClr val="tx2"/>
                          </a:solidFill>
                          <a:latin typeface="Avenir Book"/>
                          <a:cs typeface="Avenir Book"/>
                        </a:rPr>
                        <a:t>Background</a:t>
                      </a:r>
                      <a:endParaRPr lang="en-US" b="0" dirty="0">
                        <a:solidFill>
                          <a:schemeClr val="tx2"/>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Method</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smtClean="0">
                <a:latin typeface="Avenir Book"/>
                <a:cs typeface="Avenir Book"/>
              </a:rPr>
              <a:t>Background</a:t>
            </a:r>
            <a:endParaRPr lang="en-US" sz="3200" dirty="0">
              <a:latin typeface="Avenir Book"/>
              <a:cs typeface="Avenir Book"/>
            </a:endParaRPr>
          </a:p>
        </p:txBody>
      </p:sp>
    </p:spTree>
    <p:extLst>
      <p:ext uri="{BB962C8B-B14F-4D97-AF65-F5344CB8AC3E}">
        <p14:creationId xmlns:p14="http://schemas.microsoft.com/office/powerpoint/2010/main" val="1122816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5779" y="243777"/>
            <a:ext cx="4218221" cy="92984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770060" y="245783"/>
            <a:ext cx="4106989" cy="892552"/>
          </a:xfrm>
          <a:prstGeom prst="rect">
            <a:avLst/>
          </a:prstGeom>
          <a:noFill/>
        </p:spPr>
        <p:txBody>
          <a:bodyPr wrap="square" rtlCol="0">
            <a:spAutoFit/>
          </a:bodyPr>
          <a:lstStyle/>
          <a:p>
            <a:pPr algn="r"/>
            <a:r>
              <a:rPr lang="en-US" sz="2600" dirty="0" smtClean="0">
                <a:latin typeface="Avenir Black"/>
                <a:cs typeface="Avenir Black"/>
              </a:rPr>
              <a:t>Models should be general</a:t>
            </a:r>
            <a:endParaRPr lang="en-US" sz="2600" dirty="0">
              <a:latin typeface="Avenir Black"/>
              <a:cs typeface="Avenir Black"/>
            </a:endParaRPr>
          </a:p>
        </p:txBody>
      </p:sp>
      <p:sp>
        <p:nvSpPr>
          <p:cNvPr id="4" name="TextBox 3"/>
          <p:cNvSpPr txBox="1"/>
          <p:nvPr/>
        </p:nvSpPr>
        <p:spPr>
          <a:xfrm>
            <a:off x="4961402" y="1556034"/>
            <a:ext cx="3551266" cy="4247317"/>
          </a:xfrm>
          <a:prstGeom prst="rect">
            <a:avLst/>
          </a:prstGeom>
          <a:noFill/>
        </p:spPr>
        <p:txBody>
          <a:bodyPr wrap="square" rtlCol="0">
            <a:spAutoFit/>
          </a:bodyPr>
          <a:lstStyle/>
          <a:p>
            <a:r>
              <a:rPr lang="en-US" dirty="0" smtClean="0">
                <a:latin typeface="Avenir Book"/>
                <a:cs typeface="Avenir Book"/>
              </a:rPr>
              <a:t>“Not </a:t>
            </a:r>
            <a:r>
              <a:rPr lang="en-US" dirty="0">
                <a:latin typeface="Avenir Book"/>
                <a:cs typeface="Avenir Book"/>
              </a:rPr>
              <a:t>be so specific. Because all good models should fit all phenomena</a:t>
            </a:r>
            <a:r>
              <a:rPr lang="en-US" dirty="0" smtClean="0">
                <a:latin typeface="Avenir Book"/>
                <a:cs typeface="Avenir Book"/>
              </a:rPr>
              <a:t>.”</a:t>
            </a:r>
          </a:p>
          <a:p>
            <a:endParaRPr lang="en-US" dirty="0">
              <a:latin typeface="Avenir Book"/>
              <a:cs typeface="Avenir Book"/>
            </a:endParaRPr>
          </a:p>
          <a:p>
            <a:r>
              <a:rPr lang="en-US" dirty="0" smtClean="0">
                <a:latin typeface="Avenir Book"/>
                <a:cs typeface="Avenir Book"/>
              </a:rPr>
              <a:t>“Not </a:t>
            </a:r>
            <a:r>
              <a:rPr lang="en-US" dirty="0">
                <a:latin typeface="Avenir Book"/>
                <a:cs typeface="Avenir Book"/>
              </a:rPr>
              <a:t>too specific. A good model is general</a:t>
            </a:r>
            <a:r>
              <a:rPr lang="en-US" dirty="0" smtClean="0">
                <a:latin typeface="Avenir Book"/>
                <a:cs typeface="Avenir Book"/>
              </a:rPr>
              <a:t>.”</a:t>
            </a:r>
            <a:endParaRPr lang="en-US" dirty="0">
              <a:latin typeface="Avenir Book"/>
              <a:cs typeface="Avenir Book"/>
            </a:endParaRPr>
          </a:p>
          <a:p>
            <a:endParaRPr lang="en-US" dirty="0">
              <a:latin typeface="Avenir Book"/>
              <a:cs typeface="Avenir Book"/>
            </a:endParaRPr>
          </a:p>
          <a:p>
            <a:r>
              <a:rPr lang="en-US" dirty="0" smtClean="0">
                <a:latin typeface="Avenir Book"/>
                <a:cs typeface="Avenir Book"/>
              </a:rPr>
              <a:t>“My </a:t>
            </a:r>
            <a:r>
              <a:rPr lang="en-US" dirty="0">
                <a:latin typeface="Avenir Book"/>
                <a:cs typeface="Avenir Book"/>
              </a:rPr>
              <a:t>model should explain something in the middle. My model should explain something in the middle because a model should be general, but not so general that it becomes inaccurate for describing some phenomena</a:t>
            </a:r>
            <a:r>
              <a:rPr lang="en-US" dirty="0" smtClean="0">
                <a:latin typeface="Avenir Book"/>
                <a:cs typeface="Avenir Book"/>
              </a:rPr>
              <a:t>.”</a:t>
            </a:r>
            <a:endParaRPr lang="en-US" dirty="0">
              <a:latin typeface="Avenir Book"/>
              <a:cs typeface="Avenir Book"/>
            </a:endParaRPr>
          </a:p>
        </p:txBody>
      </p:sp>
      <p:pic>
        <p:nvPicPr>
          <p:cNvPr id="3" name="Picture 2" descr="gen5.t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8106"/>
            <a:ext cx="4003747" cy="6469894"/>
          </a:xfrm>
          <a:prstGeom prst="rect">
            <a:avLst/>
          </a:prstGeom>
        </p:spPr>
      </p:pic>
    </p:spTree>
    <p:extLst>
      <p:ext uri="{BB962C8B-B14F-4D97-AF65-F5344CB8AC3E}">
        <p14:creationId xmlns:p14="http://schemas.microsoft.com/office/powerpoint/2010/main" val="3680948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5779" y="243777"/>
            <a:ext cx="4218221" cy="929840"/>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770060" y="245783"/>
            <a:ext cx="4106989" cy="892552"/>
          </a:xfrm>
          <a:prstGeom prst="rect">
            <a:avLst/>
          </a:prstGeom>
          <a:noFill/>
        </p:spPr>
        <p:txBody>
          <a:bodyPr wrap="square" rtlCol="0">
            <a:spAutoFit/>
          </a:bodyPr>
          <a:lstStyle/>
          <a:p>
            <a:pPr algn="r"/>
            <a:r>
              <a:rPr lang="en-US" sz="2600" dirty="0" smtClean="0">
                <a:latin typeface="Avenir Black"/>
                <a:cs typeface="Avenir Black"/>
              </a:rPr>
              <a:t>Should focus on a specific situation</a:t>
            </a:r>
            <a:endParaRPr lang="en-US" sz="2600" dirty="0">
              <a:latin typeface="Avenir Black"/>
              <a:cs typeface="Avenir Black"/>
            </a:endParaRPr>
          </a:p>
        </p:txBody>
      </p:sp>
      <p:sp>
        <p:nvSpPr>
          <p:cNvPr id="4" name="TextBox 3"/>
          <p:cNvSpPr txBox="1"/>
          <p:nvPr/>
        </p:nvSpPr>
        <p:spPr>
          <a:xfrm>
            <a:off x="4961402" y="1556034"/>
            <a:ext cx="3551266" cy="4524316"/>
          </a:xfrm>
          <a:prstGeom prst="rect">
            <a:avLst/>
          </a:prstGeom>
          <a:noFill/>
        </p:spPr>
        <p:txBody>
          <a:bodyPr wrap="square" rtlCol="0">
            <a:spAutoFit/>
          </a:bodyPr>
          <a:lstStyle/>
          <a:p>
            <a:r>
              <a:rPr lang="en-US" dirty="0" smtClean="0">
                <a:latin typeface="Avenir Book"/>
                <a:cs typeface="Avenir Book"/>
              </a:rPr>
              <a:t>“I </a:t>
            </a:r>
            <a:r>
              <a:rPr lang="en-US" dirty="0">
                <a:latin typeface="Avenir Book"/>
                <a:cs typeface="Avenir Book"/>
              </a:rPr>
              <a:t>think it should focus on a specific situation. If you focus on multiple things it will look messy and it will be hard to read</a:t>
            </a:r>
            <a:r>
              <a:rPr lang="en-US" dirty="0" smtClean="0">
                <a:latin typeface="Avenir Book"/>
                <a:cs typeface="Avenir Book"/>
              </a:rPr>
              <a:t>.”</a:t>
            </a:r>
            <a:endParaRPr lang="en-US" dirty="0">
              <a:latin typeface="Avenir Book"/>
              <a:cs typeface="Avenir Book"/>
            </a:endParaRPr>
          </a:p>
          <a:p>
            <a:endParaRPr lang="en-US" dirty="0">
              <a:latin typeface="Avenir Book"/>
              <a:cs typeface="Avenir Book"/>
            </a:endParaRPr>
          </a:p>
          <a:p>
            <a:r>
              <a:rPr lang="en-US" dirty="0" smtClean="0">
                <a:latin typeface="Avenir Book"/>
                <a:cs typeface="Avenir Book"/>
              </a:rPr>
              <a:t>“I </a:t>
            </a:r>
            <a:r>
              <a:rPr lang="en-US" dirty="0">
                <a:latin typeface="Avenir Book"/>
                <a:cs typeface="Avenir Book"/>
              </a:rPr>
              <a:t>think my model should mainly focus on a specific situation. Because then it </a:t>
            </a:r>
            <a:r>
              <a:rPr lang="en-US" dirty="0" smtClean="0">
                <a:latin typeface="Avenir Book"/>
                <a:cs typeface="Avenir Book"/>
              </a:rPr>
              <a:t>doesn’t </a:t>
            </a:r>
            <a:r>
              <a:rPr lang="en-US" dirty="0">
                <a:latin typeface="Avenir Book"/>
                <a:cs typeface="Avenir Book"/>
              </a:rPr>
              <a:t>go off in a bunch of different directions and get confusing</a:t>
            </a:r>
            <a:r>
              <a:rPr lang="en-US" dirty="0" smtClean="0">
                <a:latin typeface="Avenir Book"/>
                <a:cs typeface="Avenir Book"/>
              </a:rPr>
              <a:t>.”</a:t>
            </a:r>
            <a:endParaRPr lang="en-US" dirty="0">
              <a:latin typeface="Avenir Book"/>
              <a:cs typeface="Avenir Book"/>
            </a:endParaRPr>
          </a:p>
          <a:p>
            <a:endParaRPr lang="en-US" dirty="0">
              <a:latin typeface="Avenir Book"/>
              <a:cs typeface="Avenir Book"/>
            </a:endParaRPr>
          </a:p>
          <a:p>
            <a:r>
              <a:rPr lang="en-US" dirty="0" smtClean="0">
                <a:latin typeface="Avenir Book"/>
                <a:cs typeface="Avenir Book"/>
              </a:rPr>
              <a:t>“I </a:t>
            </a:r>
            <a:r>
              <a:rPr lang="en-US" dirty="0">
                <a:latin typeface="Avenir Book"/>
                <a:cs typeface="Avenir Book"/>
              </a:rPr>
              <a:t>think the model should focus on the big idea (evaporation). Because if you describe to much of one thing you start going away from the big idea</a:t>
            </a:r>
            <a:r>
              <a:rPr lang="en-US" dirty="0" smtClean="0">
                <a:latin typeface="Avenir Book"/>
                <a:cs typeface="Avenir Book"/>
              </a:rPr>
              <a:t>.”</a:t>
            </a:r>
            <a:endParaRPr lang="en-US" dirty="0">
              <a:latin typeface="Avenir Book"/>
              <a:cs typeface="Avenir Book"/>
            </a:endParaRPr>
          </a:p>
        </p:txBody>
      </p:sp>
      <p:pic>
        <p:nvPicPr>
          <p:cNvPr id="3" name="Picture 2" descr="gen6.t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8106"/>
            <a:ext cx="4003747" cy="6469894"/>
          </a:xfrm>
          <a:prstGeom prst="rect">
            <a:avLst/>
          </a:prstGeom>
        </p:spPr>
      </p:pic>
    </p:spTree>
    <p:extLst>
      <p:ext uri="{BB962C8B-B14F-4D97-AF65-F5344CB8AC3E}">
        <p14:creationId xmlns:p14="http://schemas.microsoft.com/office/powerpoint/2010/main" val="199678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2600" dirty="0">
              <a:latin typeface="Avenir Book"/>
              <a:cs typeface="Avenir Book"/>
            </a:endParaRPr>
          </a:p>
        </p:txBody>
      </p:sp>
      <p:sp>
        <p:nvSpPr>
          <p:cNvPr id="11" name="Rectangle 10"/>
          <p:cNvSpPr/>
          <p:nvPr/>
        </p:nvSpPr>
        <p:spPr>
          <a:xfrm>
            <a:off x="-620544" y="-1"/>
            <a:ext cx="11429549" cy="698426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gen_ti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0" y="0"/>
            <a:ext cx="9144000" cy="6858000"/>
          </a:xfrm>
          <a:prstGeom prst="rect">
            <a:avLst/>
          </a:prstGeom>
        </p:spPr>
      </p:pic>
    </p:spTree>
    <p:extLst>
      <p:ext uri="{BB962C8B-B14F-4D97-AF65-F5344CB8AC3E}">
        <p14:creationId xmlns:p14="http://schemas.microsoft.com/office/powerpoint/2010/main" val="38986666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20544" y="-1"/>
            <a:ext cx="11429549" cy="698426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2600" dirty="0">
              <a:latin typeface="Avenir Book"/>
              <a:cs typeface="Avenir Book"/>
            </a:endParaRPr>
          </a:p>
        </p:txBody>
      </p:sp>
      <p:pic>
        <p:nvPicPr>
          <p:cNvPr id="3" name="Picture 2" descr="gen_gra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056" y="0"/>
            <a:ext cx="6858000" cy="6858000"/>
          </a:xfrm>
          <a:prstGeom prst="rect">
            <a:avLst/>
          </a:prstGeom>
        </p:spPr>
      </p:pic>
    </p:spTree>
    <p:extLst>
      <p:ext uri="{BB962C8B-B14F-4D97-AF65-F5344CB8AC3E}">
        <p14:creationId xmlns:p14="http://schemas.microsoft.com/office/powerpoint/2010/main" val="430923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latin typeface="Avenir Book"/>
                <a:cs typeface="Avenir Book"/>
              </a:rPr>
              <a:t>Themes from an automated analysis of embedded assessment items focused on epistemic considerations of students’ engagement in scientific and engineering practices seem to pick up on different </a:t>
            </a:r>
            <a:r>
              <a:rPr lang="en-US" sz="2200" dirty="0" smtClean="0">
                <a:latin typeface="Avenir Book"/>
                <a:cs typeface="Avenir Book"/>
              </a:rPr>
              <a:t>dimensions</a:t>
            </a:r>
          </a:p>
          <a:p>
            <a:r>
              <a:rPr lang="en-US" sz="2200" dirty="0" smtClean="0">
                <a:latin typeface="Avenir Book"/>
                <a:cs typeface="Avenir Book"/>
              </a:rPr>
              <a:t>Audience</a:t>
            </a:r>
          </a:p>
          <a:p>
            <a:pPr lvl="1"/>
            <a:r>
              <a:rPr lang="en-US" sz="1800" dirty="0">
                <a:latin typeface="Avenir Book"/>
                <a:cs typeface="Avenir Book"/>
              </a:rPr>
              <a:t>Seems to be highly interpretable but explicit </a:t>
            </a:r>
            <a:endParaRPr lang="en-US" sz="1800" dirty="0" smtClean="0">
              <a:latin typeface="Avenir Book"/>
              <a:cs typeface="Avenir Book"/>
            </a:endParaRPr>
          </a:p>
          <a:p>
            <a:r>
              <a:rPr lang="en-US" sz="2200" dirty="0" smtClean="0">
                <a:latin typeface="Avenir Book"/>
                <a:cs typeface="Avenir Book"/>
              </a:rPr>
              <a:t>Generality</a:t>
            </a:r>
          </a:p>
          <a:p>
            <a:pPr lvl="1"/>
            <a:r>
              <a:rPr lang="en-US" sz="1800" dirty="0" smtClean="0">
                <a:latin typeface="Avenir Book"/>
                <a:cs typeface="Avenir Book"/>
              </a:rPr>
              <a:t>Seems to be content-specific of focused on being either general or specific </a:t>
            </a:r>
            <a:endParaRPr lang="en-US" sz="1800" dirty="0">
              <a:latin typeface="Avenir Book"/>
              <a:cs typeface="Avenir Book"/>
            </a:endParaRPr>
          </a:p>
          <a:p>
            <a:pPr lvl="1"/>
            <a:endParaRPr lang="en-US" sz="1800" dirty="0">
              <a:latin typeface="Avenir Book"/>
              <a:cs typeface="Avenir Book"/>
            </a:endParaRPr>
          </a:p>
          <a:p>
            <a:endParaRPr lang="en-US" sz="2200" dirty="0" smtClean="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3130783269"/>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Method</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Findings</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tx1"/>
                          </a:solidFill>
                          <a:latin typeface="Avenir Book"/>
                          <a:cs typeface="Avenir Book"/>
                        </a:rPr>
                        <a:t>Discussion</a:t>
                      </a:r>
                      <a:endParaRPr lang="en-US" b="0" dirty="0">
                        <a:solidFill>
                          <a:schemeClr val="tx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Key Findings</a:t>
            </a:r>
            <a:endParaRPr lang="en-US" sz="3200" dirty="0">
              <a:latin typeface="Avenir Book"/>
              <a:cs typeface="Avenir Book"/>
            </a:endParaRPr>
          </a:p>
        </p:txBody>
      </p:sp>
    </p:spTree>
    <p:extLst>
      <p:ext uri="{BB962C8B-B14F-4D97-AF65-F5344CB8AC3E}">
        <p14:creationId xmlns:p14="http://schemas.microsoft.com/office/powerpoint/2010/main" val="37029570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latin typeface="Avenir Book"/>
                <a:cs typeface="Avenir Book"/>
              </a:rPr>
              <a:t>Longitudinal patterns demonstrate trends in themes that might be </a:t>
            </a:r>
            <a:r>
              <a:rPr lang="en-US" sz="2200" dirty="0" smtClean="0">
                <a:latin typeface="Avenir Book"/>
                <a:cs typeface="Avenir Book"/>
              </a:rPr>
              <a:t>meaningful</a:t>
            </a:r>
          </a:p>
          <a:p>
            <a:r>
              <a:rPr lang="en-US" sz="2200" dirty="0" smtClean="0">
                <a:latin typeface="Avenir Book"/>
                <a:cs typeface="Avenir Book"/>
              </a:rPr>
              <a:t>Audience</a:t>
            </a:r>
          </a:p>
          <a:p>
            <a:pPr lvl="1"/>
            <a:r>
              <a:rPr lang="en-US" sz="1800" dirty="0">
                <a:latin typeface="Avenir Book"/>
                <a:cs typeface="Avenir Book"/>
              </a:rPr>
              <a:t>Some growth over </a:t>
            </a:r>
            <a:r>
              <a:rPr lang="en-US" sz="1800" dirty="0" smtClean="0">
                <a:latin typeface="Avenir Book"/>
                <a:cs typeface="Avenir Book"/>
              </a:rPr>
              <a:t>time</a:t>
            </a:r>
          </a:p>
          <a:p>
            <a:r>
              <a:rPr lang="en-US" sz="2200" dirty="0">
                <a:latin typeface="Avenir Book"/>
                <a:cs typeface="Avenir Book"/>
              </a:rPr>
              <a:t>Generality</a:t>
            </a:r>
          </a:p>
          <a:p>
            <a:pPr lvl="1"/>
            <a:r>
              <a:rPr lang="en-US" sz="1800" dirty="0" smtClean="0">
                <a:latin typeface="Avenir Book"/>
                <a:cs typeface="Avenir Book"/>
              </a:rPr>
              <a:t>More challenging to interpret</a:t>
            </a:r>
            <a:endParaRPr lang="en-US" sz="1800" dirty="0">
              <a:latin typeface="Avenir Book"/>
              <a:cs typeface="Avenir Book"/>
            </a:endParaRPr>
          </a:p>
          <a:p>
            <a:pPr lvl="1"/>
            <a:endParaRPr lang="en-US" sz="1800" dirty="0">
              <a:latin typeface="Avenir Book"/>
              <a:cs typeface="Avenir Book"/>
            </a:endParaRPr>
          </a:p>
          <a:p>
            <a:pPr lvl="2"/>
            <a:endParaRPr lang="en-US" sz="2200" dirty="0">
              <a:latin typeface="Avenir Book"/>
              <a:cs typeface="Avenir Book"/>
            </a:endParaRPr>
          </a:p>
          <a:p>
            <a:pPr lvl="1"/>
            <a:endParaRPr lang="en-US" sz="2200" dirty="0">
              <a:latin typeface="Avenir Book"/>
              <a:cs typeface="Avenir Book"/>
            </a:endParaRPr>
          </a:p>
          <a:p>
            <a:endParaRPr lang="en-US" sz="2200" dirty="0" smtClean="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495443391"/>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Method</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Findings</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tx1"/>
                          </a:solidFill>
                          <a:latin typeface="Avenir Book"/>
                          <a:cs typeface="Avenir Book"/>
                        </a:rPr>
                        <a:t>Discussion</a:t>
                      </a:r>
                      <a:endParaRPr lang="en-US" b="0" dirty="0">
                        <a:solidFill>
                          <a:schemeClr val="tx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Key Findings</a:t>
            </a:r>
            <a:endParaRPr lang="en-US" sz="3200" dirty="0">
              <a:latin typeface="Avenir Book"/>
              <a:cs typeface="Avenir Book"/>
            </a:endParaRPr>
          </a:p>
        </p:txBody>
      </p:sp>
    </p:spTree>
    <p:extLst>
      <p:ext uri="{BB962C8B-B14F-4D97-AF65-F5344CB8AC3E}">
        <p14:creationId xmlns:p14="http://schemas.microsoft.com/office/powerpoint/2010/main" val="29346352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smtClean="0">
                <a:latin typeface="Avenir Book"/>
                <a:cs typeface="Avenir Book"/>
              </a:rPr>
              <a:t>Yes we can!</a:t>
            </a:r>
          </a:p>
          <a:p>
            <a:r>
              <a:rPr lang="en-US" sz="2200" dirty="0" smtClean="0">
                <a:latin typeface="Avenir Book"/>
                <a:cs typeface="Avenir Book"/>
              </a:rPr>
              <a:t>Significant variability within clusters</a:t>
            </a:r>
          </a:p>
        </p:txBody>
      </p:sp>
      <p:graphicFrame>
        <p:nvGraphicFramePr>
          <p:cNvPr id="2" name="Table 1"/>
          <p:cNvGraphicFramePr>
            <a:graphicFrameLocks noGrp="1"/>
          </p:cNvGraphicFramePr>
          <p:nvPr>
            <p:extLst>
              <p:ext uri="{D42A27DB-BD31-4B8C-83A1-F6EECF244321}">
                <p14:modId xmlns:p14="http://schemas.microsoft.com/office/powerpoint/2010/main" val="3189295489"/>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Method</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Findings</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tx1"/>
                          </a:solidFill>
                          <a:latin typeface="Avenir Book"/>
                          <a:cs typeface="Avenir Book"/>
                        </a:rPr>
                        <a:t>Discussion</a:t>
                      </a:r>
                      <a:endParaRPr lang="en-US" b="0" dirty="0">
                        <a:solidFill>
                          <a:schemeClr val="tx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Significance and Limitations</a:t>
            </a:r>
            <a:endParaRPr lang="en-US" sz="3200" dirty="0">
              <a:latin typeface="Avenir Book"/>
              <a:cs typeface="Avenir Book"/>
            </a:endParaRPr>
          </a:p>
        </p:txBody>
      </p:sp>
    </p:spTree>
    <p:extLst>
      <p:ext uri="{BB962C8B-B14F-4D97-AF65-F5344CB8AC3E}">
        <p14:creationId xmlns:p14="http://schemas.microsoft.com/office/powerpoint/2010/main" val="17712099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latin typeface="Avenir Book"/>
                <a:cs typeface="Avenir Book"/>
              </a:rPr>
              <a:t>Coding additional embedded assessment responses</a:t>
            </a:r>
          </a:p>
          <a:p>
            <a:r>
              <a:rPr lang="en-US" sz="2200" dirty="0">
                <a:latin typeface="Avenir Book"/>
                <a:cs typeface="Avenir Book"/>
              </a:rPr>
              <a:t>Including other data sources to substantiate findings or to serve as factors in addition to time</a:t>
            </a:r>
          </a:p>
          <a:p>
            <a:r>
              <a:rPr lang="en-US" sz="2200" dirty="0">
                <a:latin typeface="Avenir Book"/>
                <a:cs typeface="Avenir Book"/>
              </a:rPr>
              <a:t>Classification combined with clustering</a:t>
            </a:r>
          </a:p>
          <a:p>
            <a:r>
              <a:rPr lang="en-US" sz="2200" dirty="0">
                <a:latin typeface="Avenir Book"/>
                <a:cs typeface="Avenir Book"/>
              </a:rPr>
              <a:t>Focusing on </a:t>
            </a:r>
            <a:r>
              <a:rPr lang="en-US" sz="2200" dirty="0" err="1">
                <a:latin typeface="Avenir Book"/>
                <a:cs typeface="Avenir Book"/>
              </a:rPr>
              <a:t>stopword</a:t>
            </a:r>
            <a:r>
              <a:rPr lang="en-US" sz="2200" dirty="0">
                <a:latin typeface="Avenir Book"/>
                <a:cs typeface="Avenir Book"/>
              </a:rPr>
              <a:t> removal to focus on epistemic (rather than explicit or content) aspects </a:t>
            </a:r>
          </a:p>
          <a:p>
            <a:endParaRPr lang="en-US" sz="2200" dirty="0" smtClean="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2474958738"/>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Method</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Findings</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tx1"/>
                          </a:solidFill>
                          <a:latin typeface="Avenir Book"/>
                          <a:cs typeface="Avenir Book"/>
                        </a:rPr>
                        <a:t>Discussion</a:t>
                      </a:r>
                      <a:endParaRPr lang="en-US" b="0" dirty="0">
                        <a:solidFill>
                          <a:schemeClr val="tx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Discussion</a:t>
            </a:r>
            <a:endParaRPr lang="en-US" sz="3200" dirty="0">
              <a:latin typeface="Avenir Book"/>
              <a:cs typeface="Avenir Book"/>
            </a:endParaRPr>
          </a:p>
        </p:txBody>
      </p:sp>
    </p:spTree>
    <p:extLst>
      <p:ext uri="{BB962C8B-B14F-4D97-AF65-F5344CB8AC3E}">
        <p14:creationId xmlns:p14="http://schemas.microsoft.com/office/powerpoint/2010/main" val="15189647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latin typeface="Avenir Book"/>
                <a:cs typeface="Avenir Book"/>
              </a:rPr>
              <a:t>Joshua Rosenberg</a:t>
            </a:r>
          </a:p>
          <a:p>
            <a:pPr lvl="1"/>
            <a:r>
              <a:rPr lang="en-US" sz="1800" dirty="0" err="1">
                <a:latin typeface="Avenir Book"/>
                <a:cs typeface="Avenir Book"/>
              </a:rPr>
              <a:t>jrosen@msu.edu</a:t>
            </a:r>
            <a:endParaRPr lang="en-US" sz="1800" dirty="0">
              <a:latin typeface="Avenir Book"/>
              <a:cs typeface="Avenir Book"/>
            </a:endParaRPr>
          </a:p>
          <a:p>
            <a:pPr lvl="1"/>
            <a:r>
              <a:rPr lang="en-US" sz="1800" dirty="0">
                <a:latin typeface="Avenir Book"/>
                <a:cs typeface="Avenir Book"/>
              </a:rPr>
              <a:t>http://</a:t>
            </a:r>
            <a:r>
              <a:rPr lang="en-US" sz="1800" dirty="0" err="1">
                <a:latin typeface="Avenir Book"/>
                <a:cs typeface="Avenir Book"/>
              </a:rPr>
              <a:t>jmichaelrosenberg.com</a:t>
            </a:r>
            <a:endParaRPr lang="en-US" sz="1800" dirty="0">
              <a:latin typeface="Avenir Book"/>
              <a:cs typeface="Avenir Book"/>
            </a:endParaRPr>
          </a:p>
          <a:p>
            <a:r>
              <a:rPr lang="en-US" sz="2200" dirty="0">
                <a:latin typeface="Avenir Book"/>
                <a:cs typeface="Avenir Book"/>
              </a:rPr>
              <a:t>Christina V. Schwarz</a:t>
            </a:r>
          </a:p>
          <a:p>
            <a:pPr lvl="1"/>
            <a:r>
              <a:rPr lang="en-US" sz="1800" dirty="0" err="1">
                <a:latin typeface="Avenir Book"/>
                <a:cs typeface="Avenir Book"/>
              </a:rPr>
              <a:t>cschwarz@msu.edu</a:t>
            </a:r>
            <a:endParaRPr lang="en-US" sz="1800" dirty="0">
              <a:latin typeface="Avenir Book"/>
              <a:cs typeface="Avenir Book"/>
            </a:endParaRPr>
          </a:p>
          <a:p>
            <a:pPr lvl="1"/>
            <a:r>
              <a:rPr lang="en-US" sz="1800" dirty="0">
                <a:latin typeface="Avenir Book"/>
                <a:cs typeface="Avenir Book"/>
              </a:rPr>
              <a:t>http://</a:t>
            </a:r>
            <a:r>
              <a:rPr lang="en-US" sz="1800" dirty="0" err="1">
                <a:latin typeface="Avenir Book"/>
                <a:cs typeface="Avenir Book"/>
              </a:rPr>
              <a:t>schwarz.wiki.educ.msu.edu</a:t>
            </a:r>
            <a:r>
              <a:rPr lang="en-US" sz="1800" dirty="0">
                <a:latin typeface="Avenir Book"/>
                <a:cs typeface="Avenir Book"/>
              </a:rPr>
              <a:t>/</a:t>
            </a:r>
          </a:p>
          <a:p>
            <a:endParaRPr lang="en-US" sz="2200" dirty="0" smtClean="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1005994587"/>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Method</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bg1"/>
                          </a:solidFill>
                          <a:latin typeface="Avenir Book"/>
                          <a:cs typeface="Avenir Book"/>
                        </a:rPr>
                        <a:t>Findings</a:t>
                      </a:r>
                      <a:endParaRPr lang="en-US" b="0" dirty="0">
                        <a:solidFill>
                          <a:schemeClr val="bg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chemeClr val="tx1"/>
                          </a:solidFill>
                          <a:latin typeface="Avenir Book"/>
                          <a:cs typeface="Avenir Book"/>
                        </a:rPr>
                        <a:t>Discussion</a:t>
                      </a:r>
                      <a:endParaRPr lang="en-US" b="0" dirty="0">
                        <a:solidFill>
                          <a:schemeClr val="tx1"/>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Thank you!</a:t>
            </a:r>
            <a:endParaRPr lang="en-US" sz="3200" dirty="0">
              <a:latin typeface="Avenir Book"/>
              <a:cs typeface="Avenir Book"/>
            </a:endParaRPr>
          </a:p>
        </p:txBody>
      </p:sp>
    </p:spTree>
    <p:extLst>
      <p:ext uri="{BB962C8B-B14F-4D97-AF65-F5344CB8AC3E}">
        <p14:creationId xmlns:p14="http://schemas.microsoft.com/office/powerpoint/2010/main" val="10306949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600" dirty="0" err="1" smtClean="0">
                <a:latin typeface="Avenir Book"/>
                <a:cs typeface="Avenir Book"/>
              </a:rPr>
              <a:t>Beggrow</a:t>
            </a:r>
            <a:r>
              <a:rPr lang="en-US" sz="1600" dirty="0">
                <a:latin typeface="Avenir Book"/>
                <a:cs typeface="Avenir Book"/>
              </a:rPr>
              <a:t>, E. P., Ha, M., </a:t>
            </a:r>
            <a:r>
              <a:rPr lang="en-US" sz="1600" dirty="0" err="1">
                <a:latin typeface="Avenir Book"/>
                <a:cs typeface="Avenir Book"/>
              </a:rPr>
              <a:t>Nehm</a:t>
            </a:r>
            <a:r>
              <a:rPr lang="en-US" sz="1600" dirty="0">
                <a:latin typeface="Avenir Book"/>
                <a:cs typeface="Avenir Book"/>
              </a:rPr>
              <a:t>, R. H., Pearl, D., &amp; Boone, W. J. (2014). Assessing scientific practices using machine-learning methods: How closely do they match clinical interview performance? Journal of Science Education and Technology, 23(1), 160-182. </a:t>
            </a:r>
          </a:p>
          <a:p>
            <a:pPr marL="0" indent="0">
              <a:buNone/>
            </a:pPr>
            <a:r>
              <a:rPr lang="en-US" sz="1600" dirty="0">
                <a:latin typeface="Avenir Book"/>
                <a:cs typeface="Avenir Book"/>
              </a:rPr>
              <a:t>Chinn, C. A., Buckland, L. A., &amp; </a:t>
            </a:r>
            <a:r>
              <a:rPr lang="en-US" sz="1600" dirty="0" err="1">
                <a:latin typeface="Avenir Book"/>
                <a:cs typeface="Avenir Book"/>
              </a:rPr>
              <a:t>Samarapungavan</a:t>
            </a:r>
            <a:r>
              <a:rPr lang="en-US" sz="1600" dirty="0">
                <a:latin typeface="Avenir Book"/>
                <a:cs typeface="Avenir Book"/>
              </a:rPr>
              <a:t>, A. L. A. (2011). Expanding the dimensions of epistemic cognition: Arguments from philosophy and psychology. Educational Psychologist, 46(3), 141-167 </a:t>
            </a:r>
            <a:endParaRPr lang="en-US" sz="1600" dirty="0" smtClean="0">
              <a:latin typeface="Avenir Book"/>
              <a:cs typeface="Avenir Book"/>
            </a:endParaRPr>
          </a:p>
          <a:p>
            <a:pPr marL="0" indent="0">
              <a:buNone/>
            </a:pPr>
            <a:r>
              <a:rPr lang="en-US" sz="1600" dirty="0">
                <a:latin typeface="Avenir Book"/>
                <a:cs typeface="Avenir Book"/>
              </a:rPr>
              <a:t>Ingo </a:t>
            </a:r>
            <a:r>
              <a:rPr lang="en-US" sz="1600" dirty="0" err="1">
                <a:latin typeface="Avenir Book"/>
                <a:cs typeface="Avenir Book"/>
              </a:rPr>
              <a:t>Feinerer</a:t>
            </a:r>
            <a:r>
              <a:rPr lang="en-US" sz="1600" dirty="0">
                <a:latin typeface="Avenir Book"/>
                <a:cs typeface="Avenir Book"/>
              </a:rPr>
              <a:t> and Kurt </a:t>
            </a:r>
            <a:r>
              <a:rPr lang="en-US" sz="1600" dirty="0" err="1">
                <a:latin typeface="Avenir Book"/>
                <a:cs typeface="Avenir Book"/>
              </a:rPr>
              <a:t>Hornik</a:t>
            </a:r>
            <a:r>
              <a:rPr lang="en-US" sz="1600" dirty="0">
                <a:latin typeface="Avenir Book"/>
                <a:cs typeface="Avenir Book"/>
              </a:rPr>
              <a:t> (2015). tm: Text Mining Package. R package version 0.6-2. </a:t>
            </a:r>
            <a:r>
              <a:rPr lang="en-US" sz="1600" dirty="0">
                <a:latin typeface="Avenir Book"/>
                <a:cs typeface="Avenir Book"/>
                <a:hlinkClick r:id="rId3"/>
              </a:rPr>
              <a:t>http://CRAN.R-project.org/package=</a:t>
            </a:r>
            <a:r>
              <a:rPr lang="en-US" sz="1600" dirty="0" smtClean="0">
                <a:latin typeface="Avenir Book"/>
                <a:cs typeface="Avenir Book"/>
                <a:hlinkClick r:id="rId3"/>
              </a:rPr>
              <a:t>tm</a:t>
            </a:r>
            <a:endParaRPr lang="en-US" sz="1600" dirty="0">
              <a:latin typeface="Avenir Book"/>
              <a:cs typeface="Avenir Book"/>
            </a:endParaRPr>
          </a:p>
          <a:p>
            <a:pPr marL="0" indent="0">
              <a:buNone/>
            </a:pPr>
            <a:r>
              <a:rPr lang="en-US" sz="1600" dirty="0" err="1">
                <a:latin typeface="Avenir Book"/>
                <a:cs typeface="Avenir Book"/>
              </a:rPr>
              <a:t>Guo</a:t>
            </a:r>
            <a:r>
              <a:rPr lang="en-US" sz="1600" dirty="0">
                <a:latin typeface="Avenir Book"/>
                <a:cs typeface="Avenir Book"/>
              </a:rPr>
              <a:t>, Y., Xing, W., &amp; Lee, H. S. (2016). Identifying Students' Mechanistic Explanations in Textual Responses to Science Questions with Association Rule Mining. 2015 IEEE International Conference, Atlantic City, NJ. 10.1109/ICDMW.</a:t>
            </a:r>
            <a:r>
              <a:rPr lang="en-US" sz="1600" dirty="0" smtClean="0">
                <a:latin typeface="Avenir Book"/>
                <a:cs typeface="Avenir Book"/>
              </a:rPr>
              <a:t>2015.225</a:t>
            </a:r>
          </a:p>
          <a:p>
            <a:pPr marL="0" indent="0">
              <a:buNone/>
            </a:pPr>
            <a:r>
              <a:rPr lang="en-US" sz="1600" dirty="0" smtClean="0">
                <a:latin typeface="Avenir Book"/>
                <a:cs typeface="Avenir Book"/>
              </a:rPr>
              <a:t>R Core Team (2015). </a:t>
            </a:r>
          </a:p>
          <a:p>
            <a:pPr marL="0" indent="0">
              <a:buNone/>
            </a:pPr>
            <a:r>
              <a:rPr lang="en-US" sz="1600" dirty="0" err="1">
                <a:latin typeface="Avenir Book"/>
                <a:cs typeface="Avenir Book"/>
              </a:rPr>
              <a:t>Sherin</a:t>
            </a:r>
            <a:r>
              <a:rPr lang="en-US" sz="1600" dirty="0">
                <a:latin typeface="Avenir Book"/>
                <a:cs typeface="Avenir Book"/>
              </a:rPr>
              <a:t>, B. (2013). A computational study of commonsense science: An exploration in the automated analysis of clinical interview data. Journal of the Learning Sciences, 22, 600-638.</a:t>
            </a:r>
          </a:p>
          <a:p>
            <a:pPr marL="0" indent="0">
              <a:buNone/>
            </a:pPr>
            <a:r>
              <a:rPr lang="en-US" sz="1600" dirty="0" smtClean="0">
                <a:latin typeface="Avenir Book"/>
                <a:cs typeface="Avenir Book"/>
              </a:rPr>
              <a:t>R </a:t>
            </a:r>
            <a:r>
              <a:rPr lang="en-US" sz="1600" dirty="0">
                <a:latin typeface="Avenir Book"/>
                <a:cs typeface="Avenir Book"/>
              </a:rPr>
              <a:t>Development Core Team (</a:t>
            </a:r>
            <a:r>
              <a:rPr lang="en-US" sz="1600" dirty="0" smtClean="0">
                <a:latin typeface="Avenir Book"/>
                <a:cs typeface="Avenir Book"/>
              </a:rPr>
              <a:t>2016)</a:t>
            </a:r>
            <a:r>
              <a:rPr lang="en-US" sz="1600" dirty="0">
                <a:latin typeface="Avenir Book"/>
                <a:cs typeface="Avenir Book"/>
              </a:rPr>
              <a:t>. R: A language and environment for</a:t>
            </a:r>
          </a:p>
          <a:p>
            <a:pPr marL="0" indent="0">
              <a:buNone/>
            </a:pPr>
            <a:r>
              <a:rPr lang="en-US" sz="1600" dirty="0">
                <a:latin typeface="Avenir Book"/>
                <a:cs typeface="Avenir Book"/>
              </a:rPr>
              <a:t> </a:t>
            </a:r>
            <a:r>
              <a:rPr lang="en-US" sz="1600" dirty="0" smtClean="0">
                <a:latin typeface="Avenir Book"/>
                <a:cs typeface="Avenir Book"/>
              </a:rPr>
              <a:t>statistical </a:t>
            </a:r>
            <a:r>
              <a:rPr lang="en-US" sz="1600" dirty="0">
                <a:latin typeface="Avenir Book"/>
                <a:cs typeface="Avenir Book"/>
              </a:rPr>
              <a:t>computing. R Foundation for Statistical Computing</a:t>
            </a:r>
            <a:r>
              <a:rPr lang="en-US" sz="1600" dirty="0" smtClean="0">
                <a:latin typeface="Avenir Book"/>
                <a:cs typeface="Avenir Book"/>
              </a:rPr>
              <a:t>, Vienna</a:t>
            </a:r>
            <a:r>
              <a:rPr lang="en-US" sz="1600" dirty="0">
                <a:latin typeface="Avenir Book"/>
                <a:cs typeface="Avenir Book"/>
              </a:rPr>
              <a:t>, Austria. ISBN 3-900051-07-0, URL http://</a:t>
            </a:r>
            <a:r>
              <a:rPr lang="en-US" sz="1600" dirty="0" err="1">
                <a:latin typeface="Avenir Book"/>
                <a:cs typeface="Avenir Book"/>
              </a:rPr>
              <a:t>www.R-project.org</a:t>
            </a:r>
            <a:r>
              <a:rPr lang="en-US" sz="1600" dirty="0">
                <a:latin typeface="Avenir Book"/>
                <a:cs typeface="Avenir Book"/>
              </a:rPr>
              <a:t>.</a:t>
            </a:r>
          </a:p>
        </p:txBody>
      </p:sp>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References</a:t>
            </a:r>
            <a:endParaRPr lang="en-US" sz="3200" dirty="0">
              <a:latin typeface="Avenir Book"/>
              <a:cs typeface="Avenir Book"/>
            </a:endParaRPr>
          </a:p>
        </p:txBody>
      </p:sp>
    </p:spTree>
    <p:extLst>
      <p:ext uri="{BB962C8B-B14F-4D97-AF65-F5344CB8AC3E}">
        <p14:creationId xmlns:p14="http://schemas.microsoft.com/office/powerpoint/2010/main" val="2365400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000" dirty="0" smtClean="0">
                <a:latin typeface="Avenir Book"/>
                <a:cs typeface="Avenir Book"/>
              </a:rPr>
              <a:t>Automated approaches to analyzing text data have a long history and have increasingly been used in science education (</a:t>
            </a:r>
            <a:r>
              <a:rPr lang="en-US" sz="3000" dirty="0" err="1" smtClean="0">
                <a:latin typeface="Avenir Book"/>
                <a:cs typeface="Avenir Book"/>
              </a:rPr>
              <a:t>Beggrow</a:t>
            </a:r>
            <a:r>
              <a:rPr lang="en-US" sz="3000" dirty="0" smtClean="0">
                <a:latin typeface="Avenir Book"/>
                <a:cs typeface="Avenir Book"/>
              </a:rPr>
              <a:t>, Ha, </a:t>
            </a:r>
            <a:r>
              <a:rPr lang="en-US" sz="3000" dirty="0" err="1" smtClean="0">
                <a:latin typeface="Avenir Book"/>
                <a:cs typeface="Avenir Book"/>
              </a:rPr>
              <a:t>Nehm</a:t>
            </a:r>
            <a:r>
              <a:rPr lang="en-US" sz="3000" dirty="0" smtClean="0">
                <a:latin typeface="Avenir Book"/>
                <a:cs typeface="Avenir Book"/>
              </a:rPr>
              <a:t>, Pearl, &amp; Boone, 2014; </a:t>
            </a:r>
            <a:r>
              <a:rPr lang="en-US" sz="3000" dirty="0" err="1" smtClean="0">
                <a:latin typeface="Avenir Book"/>
                <a:cs typeface="Avenir Book"/>
              </a:rPr>
              <a:t>Sherin</a:t>
            </a:r>
            <a:r>
              <a:rPr lang="en-US" sz="3000" dirty="0" smtClean="0">
                <a:latin typeface="Avenir Book"/>
                <a:cs typeface="Avenir Book"/>
              </a:rPr>
              <a:t>, 2013; </a:t>
            </a:r>
            <a:r>
              <a:rPr lang="en-US" sz="3000" dirty="0" err="1" smtClean="0">
                <a:latin typeface="Avenir Book"/>
                <a:cs typeface="Avenir Book"/>
              </a:rPr>
              <a:t>Guo</a:t>
            </a:r>
            <a:r>
              <a:rPr lang="en-US" sz="3000" dirty="0" smtClean="0">
                <a:latin typeface="Avenir Book"/>
                <a:cs typeface="Avenir Book"/>
              </a:rPr>
              <a:t>, Xing, &amp; Lee, 2015)</a:t>
            </a:r>
            <a:endParaRPr lang="en-US" sz="2600" dirty="0" smtClean="0">
              <a:latin typeface="Avenir Book"/>
              <a:cs typeface="Avenir Book"/>
            </a:endParaRPr>
          </a:p>
          <a:p>
            <a:pPr lvl="1"/>
            <a:r>
              <a:rPr lang="en-US" sz="2600" dirty="0" smtClean="0">
                <a:latin typeface="Avenir Book"/>
                <a:cs typeface="Avenir Book"/>
              </a:rPr>
              <a:t>It </a:t>
            </a:r>
            <a:r>
              <a:rPr lang="en-US" sz="2600" dirty="0">
                <a:latin typeface="Avenir Book"/>
                <a:cs typeface="Avenir Book"/>
              </a:rPr>
              <a:t>is possible to examine conceptual aspects of students’ transcribed responses</a:t>
            </a:r>
          </a:p>
          <a:p>
            <a:pPr lvl="1"/>
            <a:r>
              <a:rPr lang="en-US" sz="2600" dirty="0">
                <a:latin typeface="Avenir Book"/>
                <a:cs typeface="Avenir Book"/>
              </a:rPr>
              <a:t>Embedded assessments are a contextualized, targeted item that may be amenable to text analysis</a:t>
            </a:r>
          </a:p>
          <a:p>
            <a:pPr lvl="1"/>
            <a:r>
              <a:rPr lang="en-US" sz="2600" dirty="0">
                <a:latin typeface="Avenir Book"/>
                <a:cs typeface="Avenir Book"/>
              </a:rPr>
              <a:t>Understanding of development of epistemic considerations over time through engagement in scientific and engineering practices is still </a:t>
            </a:r>
            <a:r>
              <a:rPr lang="en-US" sz="2600" dirty="0" smtClean="0">
                <a:latin typeface="Avenir Book"/>
                <a:cs typeface="Avenir Book"/>
              </a:rPr>
              <a:t>unfolding</a:t>
            </a:r>
            <a:endParaRPr lang="en-US" sz="2600" dirty="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4244310747"/>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algn="ctr"/>
                      <a:r>
                        <a:rPr lang="en-US" b="0" dirty="0" smtClean="0">
                          <a:solidFill>
                            <a:schemeClr val="tx2"/>
                          </a:solidFill>
                          <a:latin typeface="Avenir Book"/>
                          <a:cs typeface="Avenir Book"/>
                        </a:rPr>
                        <a:t>Background</a:t>
                      </a:r>
                      <a:endParaRPr lang="en-US" b="0" dirty="0">
                        <a:solidFill>
                          <a:schemeClr val="tx2"/>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Method</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smtClean="0">
                <a:latin typeface="Avenir Book"/>
                <a:cs typeface="Avenir Book"/>
              </a:rPr>
              <a:t>Background</a:t>
            </a:r>
            <a:endParaRPr lang="en-US" sz="3200" dirty="0">
              <a:latin typeface="Avenir Book"/>
              <a:cs typeface="Avenir Book"/>
            </a:endParaRPr>
          </a:p>
        </p:txBody>
      </p:sp>
    </p:spTree>
    <p:extLst>
      <p:ext uri="{BB962C8B-B14F-4D97-AF65-F5344CB8AC3E}">
        <p14:creationId xmlns:p14="http://schemas.microsoft.com/office/powerpoint/2010/main" val="706638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a:latin typeface="Avenir Book"/>
                <a:cs typeface="Avenir Book"/>
              </a:rPr>
              <a:t>Despite growing efforts to analyze text data in science education, no research has examined epistemic considerations nor examined their longitudinal development</a:t>
            </a:r>
          </a:p>
          <a:p>
            <a:r>
              <a:rPr lang="en-US" sz="2600" dirty="0">
                <a:latin typeface="Avenir Book"/>
                <a:cs typeface="Avenir Book"/>
              </a:rPr>
              <a:t>Purpose of this analysis is to understand what themes can be identified in students’ epistemic considerations through analyzing embedded assessments</a:t>
            </a:r>
          </a:p>
          <a:p>
            <a:r>
              <a:rPr lang="en-US" sz="2600" dirty="0" smtClean="0">
                <a:latin typeface="Avenir Book"/>
                <a:cs typeface="Avenir Book"/>
              </a:rPr>
              <a:t>If meaningful, examine patterns of themes over time </a:t>
            </a:r>
            <a:endParaRPr lang="en-US" sz="2600" dirty="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1638886219"/>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algn="ctr"/>
                      <a:r>
                        <a:rPr lang="en-US" b="0" dirty="0" smtClean="0">
                          <a:solidFill>
                            <a:schemeClr val="tx2"/>
                          </a:solidFill>
                          <a:latin typeface="Avenir Book"/>
                          <a:cs typeface="Avenir Book"/>
                        </a:rPr>
                        <a:t>Background</a:t>
                      </a:r>
                      <a:endParaRPr lang="en-US" b="0" dirty="0">
                        <a:solidFill>
                          <a:schemeClr val="tx2"/>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Method</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smtClean="0">
                <a:latin typeface="Avenir Book"/>
                <a:cs typeface="Avenir Book"/>
              </a:rPr>
              <a:t>Background</a:t>
            </a:r>
            <a:endParaRPr lang="en-US" sz="3200" dirty="0">
              <a:latin typeface="Avenir Book"/>
              <a:cs typeface="Avenir Book"/>
            </a:endParaRPr>
          </a:p>
        </p:txBody>
      </p:sp>
    </p:spTree>
    <p:extLst>
      <p:ext uri="{BB962C8B-B14F-4D97-AF65-F5344CB8AC3E}">
        <p14:creationId xmlns:p14="http://schemas.microsoft.com/office/powerpoint/2010/main" val="2029911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a:latin typeface="Avenir Book"/>
                <a:cs typeface="Avenir Book"/>
              </a:rPr>
              <a:t>Utilized responses from a subset (n = 43) of students who were in classes of one of two fifth-grade and two-sixth grade teachers </a:t>
            </a:r>
          </a:p>
          <a:p>
            <a:r>
              <a:rPr lang="en-US" sz="2600" dirty="0">
                <a:latin typeface="Avenir Book"/>
                <a:cs typeface="Avenir Book"/>
              </a:rPr>
              <a:t>Collected 200 embedded assessments </a:t>
            </a:r>
          </a:p>
          <a:p>
            <a:pPr lvl="1"/>
            <a:r>
              <a:rPr lang="en-US" sz="2200" dirty="0">
                <a:latin typeface="Avenir Book"/>
                <a:cs typeface="Avenir Book"/>
              </a:rPr>
              <a:t>S</a:t>
            </a:r>
            <a:r>
              <a:rPr lang="en-US" sz="2200" dirty="0" smtClean="0">
                <a:latin typeface="Avenir Book"/>
                <a:cs typeface="Avenir Book"/>
              </a:rPr>
              <a:t>ix </a:t>
            </a:r>
            <a:r>
              <a:rPr lang="en-US" sz="2200" dirty="0">
                <a:latin typeface="Avenir Book"/>
                <a:cs typeface="Avenir Book"/>
              </a:rPr>
              <a:t>units</a:t>
            </a:r>
          </a:p>
          <a:p>
            <a:pPr lvl="1"/>
            <a:r>
              <a:rPr lang="en-US" sz="2200" dirty="0">
                <a:latin typeface="Avenir Book"/>
                <a:cs typeface="Avenir Book"/>
              </a:rPr>
              <a:t>Each embedded assessment included a prompt </a:t>
            </a:r>
          </a:p>
          <a:p>
            <a:pPr lvl="1"/>
            <a:r>
              <a:rPr lang="en-US" sz="2200" dirty="0">
                <a:latin typeface="Avenir Book"/>
                <a:cs typeface="Avenir Book"/>
              </a:rPr>
              <a:t>Each embedded assessment included eight-10 items on epistemic considerations and “meta” items about scientific practices</a:t>
            </a:r>
          </a:p>
          <a:p>
            <a:pPr lvl="1"/>
            <a:r>
              <a:rPr lang="en-US" sz="2200" dirty="0">
                <a:latin typeface="Avenir Book"/>
                <a:cs typeface="Avenir Book"/>
              </a:rPr>
              <a:t>Analyzed only the six items consistent across all six units in this study</a:t>
            </a:r>
          </a:p>
          <a:p>
            <a:endParaRPr lang="en-US" sz="2600" dirty="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3248761718"/>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rgbClr val="000000"/>
                          </a:solidFill>
                          <a:latin typeface="Avenir Book"/>
                          <a:cs typeface="Avenir Book"/>
                        </a:rPr>
                        <a:t>Method</a:t>
                      </a:r>
                      <a:endParaRPr lang="en-US" b="0" dirty="0">
                        <a:solidFill>
                          <a:srgbClr val="000000"/>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Method</a:t>
            </a:r>
            <a:endParaRPr lang="en-US" sz="3200" dirty="0">
              <a:latin typeface="Avenir Book"/>
              <a:cs typeface="Avenir Book"/>
            </a:endParaRPr>
          </a:p>
        </p:txBody>
      </p:sp>
    </p:spTree>
    <p:extLst>
      <p:ext uri="{BB962C8B-B14F-4D97-AF65-F5344CB8AC3E}">
        <p14:creationId xmlns:p14="http://schemas.microsoft.com/office/powerpoint/2010/main" val="288263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2600" dirty="0">
              <a:latin typeface="Avenir Book"/>
              <a:cs typeface="Avenir Book"/>
            </a:endParaRPr>
          </a:p>
        </p:txBody>
      </p:sp>
      <p:sp>
        <p:nvSpPr>
          <p:cNvPr id="11" name="Rectangle 10"/>
          <p:cNvSpPr/>
          <p:nvPr/>
        </p:nvSpPr>
        <p:spPr>
          <a:xfrm>
            <a:off x="-620544" y="-1"/>
            <a:ext cx="11429549" cy="6984265"/>
          </a:xfrm>
          <a:prstGeom prst="rect">
            <a:avLst/>
          </a:prstGeom>
          <a:solidFill>
            <a:srgbClr val="F2F2F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6-04-14 at 9.47.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21" y="0"/>
            <a:ext cx="6348743" cy="6858000"/>
          </a:xfrm>
          <a:prstGeom prst="rect">
            <a:avLst/>
          </a:prstGeom>
        </p:spPr>
      </p:pic>
    </p:spTree>
    <p:extLst>
      <p:ext uri="{BB962C8B-B14F-4D97-AF65-F5344CB8AC3E}">
        <p14:creationId xmlns:p14="http://schemas.microsoft.com/office/powerpoint/2010/main" val="2093203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a:latin typeface="Avenir Book"/>
                <a:cs typeface="Avenir Book"/>
              </a:rPr>
              <a:t>Utilized responses from a subset (n = 43) of students who were in classes of one of two fifth-grade and two-sixth grade teachers </a:t>
            </a:r>
          </a:p>
          <a:p>
            <a:r>
              <a:rPr lang="en-US" sz="2600" dirty="0">
                <a:latin typeface="Avenir Book"/>
                <a:cs typeface="Avenir Book"/>
              </a:rPr>
              <a:t>Collected 200 embedded assessments </a:t>
            </a:r>
          </a:p>
          <a:p>
            <a:pPr lvl="1"/>
            <a:r>
              <a:rPr lang="en-US" sz="2200" dirty="0">
                <a:latin typeface="Avenir Book"/>
                <a:cs typeface="Avenir Book"/>
              </a:rPr>
              <a:t>S</a:t>
            </a:r>
            <a:r>
              <a:rPr lang="en-US" sz="2200" dirty="0" smtClean="0">
                <a:latin typeface="Avenir Book"/>
                <a:cs typeface="Avenir Book"/>
              </a:rPr>
              <a:t>ix </a:t>
            </a:r>
            <a:r>
              <a:rPr lang="en-US" sz="2200" dirty="0">
                <a:latin typeface="Avenir Book"/>
                <a:cs typeface="Avenir Book"/>
              </a:rPr>
              <a:t>units</a:t>
            </a:r>
          </a:p>
          <a:p>
            <a:pPr lvl="1"/>
            <a:r>
              <a:rPr lang="en-US" sz="2200" dirty="0">
                <a:latin typeface="Avenir Book"/>
                <a:cs typeface="Avenir Book"/>
              </a:rPr>
              <a:t>Each embedded assessment included a prompt </a:t>
            </a:r>
          </a:p>
          <a:p>
            <a:pPr lvl="1"/>
            <a:r>
              <a:rPr lang="en-US" sz="2200" dirty="0">
                <a:latin typeface="Avenir Book"/>
                <a:cs typeface="Avenir Book"/>
              </a:rPr>
              <a:t>Each embedded assessment included eight-10 items on epistemic considerations and “meta” items about scientific practices</a:t>
            </a:r>
          </a:p>
          <a:p>
            <a:pPr lvl="1"/>
            <a:r>
              <a:rPr lang="en-US" sz="2200" dirty="0">
                <a:latin typeface="Avenir Book"/>
                <a:cs typeface="Avenir Book"/>
              </a:rPr>
              <a:t>Analyzed only the six items consistent across all six units in this study</a:t>
            </a:r>
          </a:p>
          <a:p>
            <a:endParaRPr lang="en-US" sz="2600" dirty="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3656987402"/>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rgbClr val="000000"/>
                          </a:solidFill>
                          <a:latin typeface="Avenir Book"/>
                          <a:cs typeface="Avenir Book"/>
                        </a:rPr>
                        <a:t>Method</a:t>
                      </a:r>
                      <a:endParaRPr lang="en-US" b="0" dirty="0">
                        <a:solidFill>
                          <a:srgbClr val="000000"/>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Method</a:t>
            </a:r>
            <a:endParaRPr lang="en-US" sz="3200" dirty="0">
              <a:latin typeface="Avenir Book"/>
              <a:cs typeface="Avenir Book"/>
            </a:endParaRPr>
          </a:p>
        </p:txBody>
      </p:sp>
    </p:spTree>
    <p:extLst>
      <p:ext uri="{BB962C8B-B14F-4D97-AF65-F5344CB8AC3E}">
        <p14:creationId xmlns:p14="http://schemas.microsoft.com/office/powerpoint/2010/main" val="4253637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281089"/>
            <a:ext cx="782100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9741" y="1608586"/>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smtClean="0">
                <a:latin typeface="Avenir Book"/>
                <a:cs typeface="Avenir Book"/>
              </a:rPr>
              <a:t>Epistemic considerations</a:t>
            </a:r>
          </a:p>
          <a:p>
            <a:pPr lvl="1"/>
            <a:r>
              <a:rPr lang="en-US" sz="2200" dirty="0" smtClean="0">
                <a:latin typeface="Avenir Book"/>
                <a:cs typeface="Avenir Book"/>
              </a:rPr>
              <a:t>Nature</a:t>
            </a:r>
          </a:p>
          <a:p>
            <a:pPr lvl="1"/>
            <a:r>
              <a:rPr lang="en-US" sz="2200" dirty="0" smtClean="0">
                <a:latin typeface="Avenir Book"/>
                <a:cs typeface="Avenir Book"/>
              </a:rPr>
              <a:t>Audience of model</a:t>
            </a:r>
          </a:p>
          <a:p>
            <a:pPr lvl="1"/>
            <a:r>
              <a:rPr lang="en-US" sz="2200" dirty="0" smtClean="0">
                <a:latin typeface="Avenir Book"/>
                <a:cs typeface="Avenir Book"/>
              </a:rPr>
              <a:t>Justification</a:t>
            </a:r>
          </a:p>
          <a:p>
            <a:pPr lvl="1"/>
            <a:r>
              <a:rPr lang="en-US" sz="2200" dirty="0" smtClean="0">
                <a:latin typeface="Avenir Book"/>
                <a:cs typeface="Avenir Book"/>
              </a:rPr>
              <a:t>Generality</a:t>
            </a:r>
          </a:p>
          <a:p>
            <a:pPr lvl="1"/>
            <a:r>
              <a:rPr lang="en-US" sz="2200" dirty="0" smtClean="0">
                <a:latin typeface="Avenir Book"/>
                <a:cs typeface="Avenir Book"/>
              </a:rPr>
              <a:t>(Meta / reflective)</a:t>
            </a:r>
            <a:endParaRPr lang="en-US" sz="2200" dirty="0">
              <a:latin typeface="Avenir Book"/>
              <a:cs typeface="Avenir Book"/>
            </a:endParaRPr>
          </a:p>
        </p:txBody>
      </p:sp>
      <p:graphicFrame>
        <p:nvGraphicFramePr>
          <p:cNvPr id="2" name="Table 1"/>
          <p:cNvGraphicFramePr>
            <a:graphicFrameLocks noGrp="1"/>
          </p:cNvGraphicFramePr>
          <p:nvPr>
            <p:extLst>
              <p:ext uri="{D42A27DB-BD31-4B8C-83A1-F6EECF244321}">
                <p14:modId xmlns:p14="http://schemas.microsoft.com/office/powerpoint/2010/main" val="702340219"/>
              </p:ext>
            </p:extLst>
          </p:nvPr>
        </p:nvGraphicFramePr>
        <p:xfrm>
          <a:off x="-2" y="-31432"/>
          <a:ext cx="9144000" cy="370840"/>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latin typeface="Avenir Book"/>
                          <a:cs typeface="Avenir Book"/>
                        </a:rPr>
                        <a:t>Background</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solidFill>
                            <a:srgbClr val="000000"/>
                          </a:solidFill>
                          <a:latin typeface="Avenir Book"/>
                          <a:cs typeface="Avenir Book"/>
                        </a:rPr>
                        <a:t>Method</a:t>
                      </a:r>
                      <a:endParaRPr lang="en-US" b="0" dirty="0">
                        <a:solidFill>
                          <a:srgbClr val="000000"/>
                        </a:solidFill>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Findings</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b="0" dirty="0" smtClean="0">
                          <a:latin typeface="Avenir Book"/>
                          <a:cs typeface="Avenir Book"/>
                        </a:rPr>
                        <a:t>Discussion</a:t>
                      </a:r>
                      <a:endParaRPr lang="en-US" b="0" dirty="0">
                        <a:latin typeface="Avenir Book"/>
                        <a:cs typeface="Avenir Book"/>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
        <p:nvSpPr>
          <p:cNvPr id="10" name="Rectangle 9"/>
          <p:cNvSpPr/>
          <p:nvPr/>
        </p:nvSpPr>
        <p:spPr>
          <a:xfrm>
            <a:off x="-1" y="1281089"/>
            <a:ext cx="9310043" cy="55700"/>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49741" y="650312"/>
            <a:ext cx="8229599" cy="584776"/>
          </a:xfrm>
          <a:prstGeom prst="rect">
            <a:avLst/>
          </a:prstGeom>
          <a:noFill/>
        </p:spPr>
        <p:txBody>
          <a:bodyPr wrap="square" rtlCol="0">
            <a:spAutoFit/>
          </a:bodyPr>
          <a:lstStyle/>
          <a:p>
            <a:r>
              <a:rPr lang="en-US" sz="3200" dirty="0" smtClean="0">
                <a:latin typeface="Avenir Book"/>
                <a:cs typeface="Avenir Book"/>
              </a:rPr>
              <a:t>Method</a:t>
            </a:r>
            <a:endParaRPr lang="en-US" sz="3200" dirty="0">
              <a:latin typeface="Avenir Book"/>
              <a:cs typeface="Avenir Book"/>
            </a:endParaRPr>
          </a:p>
        </p:txBody>
      </p:sp>
    </p:spTree>
    <p:extLst>
      <p:ext uri="{BB962C8B-B14F-4D97-AF65-F5344CB8AC3E}">
        <p14:creationId xmlns:p14="http://schemas.microsoft.com/office/powerpoint/2010/main" val="24219670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107326</TotalTime>
  <Words>2291</Words>
  <Application>Microsoft Macintosh PowerPoint</Application>
  <PresentationFormat>On-screen Show (4:3)</PresentationFormat>
  <Paragraphs>338</Paragraphs>
  <Slides>39</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Avenir Black</vt:lpstr>
      <vt:lpstr>Avenir Book</vt:lpstr>
      <vt:lpstr>Calibri</vt:lpstr>
      <vt:lpstr>Clarity</vt:lpstr>
      <vt:lpstr>Examining the development of fifth and sixth grade students’ epistemic considerations over time through an automated analysis of embedded assessments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Connecticut</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Surface layer parameterizations are important </dc:title>
  <dc:creator>Aaron Rosenberg</dc:creator>
  <cp:lastModifiedBy>Rosenberg, Joshua Michael</cp:lastModifiedBy>
  <cp:revision>1180</cp:revision>
  <dcterms:created xsi:type="dcterms:W3CDTF">2014-12-16T19:18:20Z</dcterms:created>
  <dcterms:modified xsi:type="dcterms:W3CDTF">2018-01-14T19:26:44Z</dcterms:modified>
</cp:coreProperties>
</file>