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0"/>
    <p:restoredTop sz="94602"/>
  </p:normalViewPr>
  <p:slideViewPr>
    <p:cSldViewPr snapToGrid="0" snapToObjects="1">
      <p:cViewPr varScale="1">
        <p:scale>
          <a:sx n="177" d="100"/>
          <a:sy n="177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75B1-FE83-B74A-911C-0E4A11D6AC77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E5CB3-CE63-C549-AC9E-84C4311A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5CB3-CE63-C549-AC9E-84C4311A5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0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2EC4-BC0A-C346-ABBC-5F89C013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BBF5E-D4FE-454D-B555-EEB360FC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3CBE-B555-CB45-A2BC-B4F5B6E6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6976-EF79-5047-89D5-163CBAA8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87FC-3FAD-7E4D-A260-2B7A7AD0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69A-4151-F24D-A06E-531DA4CF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806CE-DD38-6140-80CB-387919168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86E8-F2EF-CE4E-966F-7E10D0FD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AD44-8048-244A-887B-05571A23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DA47-D6AC-CC44-AF75-C0A9B51F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D6334-3149-304B-98E3-E1627AD3E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1CD70-0778-084F-ABDF-AD847586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7836-BCAD-954C-B641-C7F29201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972D-2D39-1B4B-8154-E83ADD97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6DB4-3A18-CE4C-9D62-DBC2F991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40A0-45E6-A646-AF1E-88D76682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B59F-7404-1D49-B290-3CE4ED74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BB22-2FF6-8840-B348-AAFC605B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371D-2BE3-1F48-8A33-2BA5E035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F53E-CAD7-8C41-92E0-485DB061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A2C-27D9-A448-85E9-459763CD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6EC7-7652-DC4C-BA3D-A774AC4D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586F-692B-4543-BFC6-3FC1008B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0E55-796A-EF45-B386-C5432B90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AF37-7F36-594C-86A0-ED90ABF1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96F5-14D8-EF43-BE91-B8906F11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6717-5AEA-F34D-90F5-48482E9EE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10E69-DCD6-BF4E-99F1-C483C51A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D519A-2558-4544-A522-D6EAB1A3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DCBB-463F-744E-B356-C40C3A5C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83199-F2B8-4243-88CA-40C0AF4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2598-9B91-254B-883B-4F8476FC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A40A2-A7EB-6444-9C41-20673323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C352D-C02D-554E-8346-E745D8C4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79B39-79EA-704A-9528-EF150C7A3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CED8C-3890-C345-9FAD-F0F93B08A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801FE-FDD5-8B48-A5C3-E9F7DD92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E8734-7EBE-3146-B2EE-CFE1B0C4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C8DA8-E325-E94C-8F35-47589273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7798-2CD0-264E-9135-A2F8CD6C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E5C71-D277-454A-8D53-FCCC4AB4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65750-FEF2-254C-AA60-5D793C0B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1F25D-AA8E-B34B-9012-24CF0A31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92AEF-B05A-FE44-99E7-0CACC136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38BFE-90E1-0649-B3FE-364AF0C2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CD379-4862-6C40-B60F-EA31565D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9CF-72E5-2A47-8C9E-4B3224EE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EDAC-D1AC-8745-AA69-1A2D6981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FE68A-1CFE-7C46-A0CB-59EF6332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29029-CDFF-CB4D-8DD2-68E8C9AA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37DC1-04B5-8B42-B010-5F4AA9EC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35CC-A6DF-1F4E-8589-4AF359E5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4FFE-CC4E-9E48-897D-51D4BFC3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DC7B4-0071-E941-8E40-F6453D07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03019-9E42-0F47-8312-279B9454B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7165C-5F41-1B44-87A4-0EFE41F6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443D-480E-BA49-93F6-31B691B9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28872-E4BB-AD4A-9160-E5B451E3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4055A-FA77-9742-A6ED-C918D5B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E1488-8312-444A-8722-065DEB95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9B80-62EC-6340-8FCF-5D59D20C6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062B-3FDD-CB4A-97BD-9CB91AD895CF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5392-3B52-9F49-BCF2-44DCD119F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D437-B544-4E49-84C4-2A51B82F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BBC3-435B-584D-AE2A-BF44B25E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optes-uploads.zooniverse.org/subject_location/ed1c603b-c741-44ad-ae11-3cdf404a3fb5.jpeg" TargetMode="External"/><Relationship Id="rId2" Type="http://schemas.openxmlformats.org/officeDocument/2006/relationships/hyperlink" Target="https://panoptes-uploads.zooniverse.org/subject_location/60b9fcfa-20c0-45db-823a-4ce78ea1d740.jpe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optes-uploads.zooniverse.org/subject_location/4804d5e2-3a2e-4ce6-b7c5-cc9397bb4a59.jpe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8066-8B89-B044-B21A-3FD49E89F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CA67C-C368-694F-BC08-9839E413B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Trails Team</a:t>
            </a:r>
          </a:p>
        </p:txBody>
      </p:sp>
    </p:spTree>
    <p:extLst>
      <p:ext uri="{BB962C8B-B14F-4D97-AF65-F5344CB8AC3E}">
        <p14:creationId xmlns:p14="http://schemas.microsoft.com/office/powerpoint/2010/main" val="4587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29E19AAF-5119-1D47-B1FB-D99671F4F312}"/>
              </a:ext>
            </a:extLst>
          </p:cNvPr>
          <p:cNvSpPr txBox="1"/>
          <p:nvPr/>
        </p:nvSpPr>
        <p:spPr>
          <a:xfrm>
            <a:off x="3490036" y="202513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apis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3855F7F-EEB7-8648-A6F6-88663A9656C1}"/>
              </a:ext>
            </a:extLst>
          </p:cNvPr>
          <p:cNvSpPr/>
          <p:nvPr/>
        </p:nvSpPr>
        <p:spPr>
          <a:xfrm>
            <a:off x="7881646" y="1691083"/>
            <a:ext cx="2844678" cy="221272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7FFF6A-FFFC-024D-BBD0-3833B22E43A3}"/>
              </a:ext>
            </a:extLst>
          </p:cNvPr>
          <p:cNvSpPr txBox="1"/>
          <p:nvPr/>
        </p:nvSpPr>
        <p:spPr>
          <a:xfrm>
            <a:off x="7990557" y="1780163"/>
            <a:ext cx="28446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API #1: Get image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imagegroupid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images[] : array of 3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species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animalcount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API #2: Submit Annotation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imagegroupid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species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animalcount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A7EE-152E-EB4D-83F5-DFBFD0AFE1CC}"/>
              </a:ext>
            </a:extLst>
          </p:cNvPr>
          <p:cNvSpPr/>
          <p:nvPr/>
        </p:nvSpPr>
        <p:spPr>
          <a:xfrm>
            <a:off x="2698309" y="971963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Frontend - Angular</a:t>
            </a:r>
          </a:p>
        </p:txBody>
      </p:sp>
      <p:sp>
        <p:nvSpPr>
          <p:cNvPr id="68" name="Line Callout 2 67">
            <a:extLst>
              <a:ext uri="{FF2B5EF4-FFF2-40B4-BE49-F238E27FC236}">
                <a16:creationId xmlns:a16="http://schemas.microsoft.com/office/drawing/2014/main" id="{3AB204F7-C1F6-D240-B631-D216765202A7}"/>
              </a:ext>
            </a:extLst>
          </p:cNvPr>
          <p:cNvSpPr/>
          <p:nvPr/>
        </p:nvSpPr>
        <p:spPr>
          <a:xfrm>
            <a:off x="4902693" y="489232"/>
            <a:ext cx="1291079" cy="714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803"/>
              <a:gd name="adj6" fmla="val -441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html, css, typescript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87DBA6B-E2F2-6E4C-9B5B-1A75355927DA}"/>
              </a:ext>
            </a:extLst>
          </p:cNvPr>
          <p:cNvSpPr/>
          <p:nvPr/>
        </p:nvSpPr>
        <p:spPr>
          <a:xfrm>
            <a:off x="2698308" y="2700239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API Server - Flask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B6AEB5-6F78-9241-B1A9-A504A18F7831}"/>
              </a:ext>
            </a:extLst>
          </p:cNvPr>
          <p:cNvCxnSpPr>
            <a:cxnSpLocks/>
            <a:stCxn id="58" idx="2"/>
            <a:endCxn id="70" idx="0"/>
          </p:cNvCxnSpPr>
          <p:nvPr/>
        </p:nvCxnSpPr>
        <p:spPr>
          <a:xfrm flipH="1">
            <a:off x="3518970" y="1691084"/>
            <a:ext cx="1" cy="10091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ine Callout 2 72">
            <a:extLst>
              <a:ext uri="{FF2B5EF4-FFF2-40B4-BE49-F238E27FC236}">
                <a16:creationId xmlns:a16="http://schemas.microsoft.com/office/drawing/2014/main" id="{1E8876B8-7F0D-FB46-9F12-C918C3326AA0}"/>
              </a:ext>
            </a:extLst>
          </p:cNvPr>
          <p:cNvSpPr/>
          <p:nvPr/>
        </p:nvSpPr>
        <p:spPr>
          <a:xfrm>
            <a:off x="4946444" y="2850718"/>
            <a:ext cx="1408252" cy="7989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803"/>
              <a:gd name="adj6" fmla="val -441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python, db calls, model calls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7912F884-3966-7649-BA1A-27135EC9EED6}"/>
              </a:ext>
            </a:extLst>
          </p:cNvPr>
          <p:cNvSpPr/>
          <p:nvPr/>
        </p:nvSpPr>
        <p:spPr>
          <a:xfrm>
            <a:off x="2993006" y="4428515"/>
            <a:ext cx="1014759" cy="914400"/>
          </a:xfrm>
          <a:prstGeom prst="ca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DB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E7A4B3-4086-9F49-87C7-5B91692FDA48}"/>
              </a:ext>
            </a:extLst>
          </p:cNvPr>
          <p:cNvCxnSpPr>
            <a:cxnSpLocks/>
          </p:cNvCxnSpPr>
          <p:nvPr/>
        </p:nvCxnSpPr>
        <p:spPr>
          <a:xfrm flipH="1">
            <a:off x="3490037" y="3419360"/>
            <a:ext cx="1" cy="10091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6894E4E-9065-9D45-B333-8AA41575C321}"/>
              </a:ext>
            </a:extLst>
          </p:cNvPr>
          <p:cNvSpPr/>
          <p:nvPr/>
        </p:nvSpPr>
        <p:spPr>
          <a:xfrm>
            <a:off x="604416" y="2697738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S3 public bucket - images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290F4F8-C126-704D-B532-6B8C4B8ECDFA}"/>
              </a:ext>
            </a:extLst>
          </p:cNvPr>
          <p:cNvCxnSpPr>
            <a:cxnSpLocks/>
          </p:cNvCxnSpPr>
          <p:nvPr/>
        </p:nvCxnSpPr>
        <p:spPr>
          <a:xfrm>
            <a:off x="4202067" y="2204174"/>
            <a:ext cx="354201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6E8291B-40CC-DA4B-B35E-B61BCECFE86F}"/>
              </a:ext>
            </a:extLst>
          </p:cNvPr>
          <p:cNvSpPr/>
          <p:nvPr/>
        </p:nvSpPr>
        <p:spPr>
          <a:xfrm>
            <a:off x="4566113" y="4900004"/>
            <a:ext cx="74290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  "imagegroupid" : "333", </a:t>
            </a:r>
          </a:p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  "images" : [</a:t>
            </a:r>
          </a:p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      </a:t>
            </a:r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hlinkClick r:id="rId2"/>
              </a:rPr>
              <a:t>https://panoptes-uploads.zooniverse.org/subject_location/60b9fcfa-20c0-45db-823a-4ce78ea1d740.jpeg</a:t>
            </a:r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      </a:t>
            </a:r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hlinkClick r:id="rId3"/>
              </a:rPr>
              <a:t>https://panoptes-uploads.zooniverse.org/subject_location/ed1c603b-c741-44ad-ae11-3cdf404a3fb5.jpeg</a:t>
            </a:r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      </a:t>
            </a:r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  <a:hlinkClick r:id="rId4"/>
              </a:rPr>
              <a:t>https://panoptes-uploads.zooniverse.org/subject_location/4804d5e2-3a2e-4ce6-b7c5-cc9397bb4a59.jpeg</a:t>
            </a:r>
            <a:endParaRPr lang="en-US" sz="900" dirty="0">
              <a:solidFill>
                <a:schemeClr val="bg2">
                  <a:lumMod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     ],</a:t>
            </a:r>
          </a:p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  ”species" : "bobcat"</a:t>
            </a:r>
          </a:p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   "animalcount" : 4,</a:t>
            </a:r>
          </a:p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chemeClr val="bg2">
                  <a:lumMod val="2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06ED8A6-4BDA-1444-BF5E-0A6301D331C9}"/>
              </a:ext>
            </a:extLst>
          </p:cNvPr>
          <p:cNvSpPr/>
          <p:nvPr/>
        </p:nvSpPr>
        <p:spPr>
          <a:xfrm>
            <a:off x="4566112" y="4885716"/>
            <a:ext cx="7353455" cy="149161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0CE4C7-5B9C-0F49-8D7F-6B64D83628B3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425078" y="1691084"/>
            <a:ext cx="1956047" cy="10066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2B11C19-130C-FD45-BD3F-D947FCBC9435}"/>
              </a:ext>
            </a:extLst>
          </p:cNvPr>
          <p:cNvSpPr txBox="1"/>
          <p:nvPr/>
        </p:nvSpPr>
        <p:spPr>
          <a:xfrm>
            <a:off x="1633467" y="1958501"/>
            <a:ext cx="76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9759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B97FFF6A-FFFC-024D-BBD0-3833B22E43A3}"/>
              </a:ext>
            </a:extLst>
          </p:cNvPr>
          <p:cNvSpPr txBox="1"/>
          <p:nvPr/>
        </p:nvSpPr>
        <p:spPr>
          <a:xfrm>
            <a:off x="858576" y="1477834"/>
            <a:ext cx="3698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primary key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image_group_id: alphanumeric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image_url_1: alphanumeric (s3 bucket)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image_url_2: alphanumeric (s3 bucket)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image_url_3: alphanumeric (s3 bucket)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species_name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alphanumeric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count: numeric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blank_image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datetime (+ who columns)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7912F884-3966-7649-BA1A-27135EC9EED6}"/>
              </a:ext>
            </a:extLst>
          </p:cNvPr>
          <p:cNvSpPr/>
          <p:nvPr/>
        </p:nvSpPr>
        <p:spPr>
          <a:xfrm>
            <a:off x="9976432" y="730455"/>
            <a:ext cx="826435" cy="693743"/>
          </a:xfrm>
          <a:prstGeom prst="ca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DB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0CE4C7-5B9C-0F49-8D7F-6B64D83628B3}"/>
              </a:ext>
            </a:extLst>
          </p:cNvPr>
          <p:cNvCxnSpPr>
            <a:cxnSpLocks/>
          </p:cNvCxnSpPr>
          <p:nvPr/>
        </p:nvCxnSpPr>
        <p:spPr>
          <a:xfrm flipV="1">
            <a:off x="4682309" y="2317842"/>
            <a:ext cx="2301117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2F2F2-80CB-774F-91CF-1D086DFEC7B6}"/>
              </a:ext>
            </a:extLst>
          </p:cNvPr>
          <p:cNvSpPr/>
          <p:nvPr/>
        </p:nvSpPr>
        <p:spPr>
          <a:xfrm>
            <a:off x="787238" y="1424198"/>
            <a:ext cx="3841405" cy="1861598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78855-12AE-AD48-AFCC-67B08AE081AC}"/>
              </a:ext>
            </a:extLst>
          </p:cNvPr>
          <p:cNvSpPr/>
          <p:nvPr/>
        </p:nvSpPr>
        <p:spPr>
          <a:xfrm>
            <a:off x="7023886" y="2203225"/>
            <a:ext cx="3841405" cy="1697128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20CBB-FE27-B44E-86A9-79B55E5CA204}"/>
              </a:ext>
            </a:extLst>
          </p:cNvPr>
          <p:cNvSpPr txBox="1"/>
          <p:nvPr/>
        </p:nvSpPr>
        <p:spPr>
          <a:xfrm>
            <a:off x="7104140" y="2281588"/>
            <a:ext cx="3698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event_annotation_id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primary key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foreign key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image_group_id: alphanumeric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species_name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alphanumeric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count: numeric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blank_image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annotation_date: datetime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userid: alphanumeric (+ who columns)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6D213-E4FB-D947-92C0-71E2A7325135}"/>
              </a:ext>
            </a:extLst>
          </p:cNvPr>
          <p:cNvSpPr txBox="1"/>
          <p:nvPr/>
        </p:nvSpPr>
        <p:spPr>
          <a:xfrm>
            <a:off x="7023886" y="1741560"/>
            <a:ext cx="253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event_annotations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FD3CC-43AC-804C-8E52-CEAAE63B34EA}"/>
              </a:ext>
            </a:extLst>
          </p:cNvPr>
          <p:cNvSpPr txBox="1"/>
          <p:nvPr/>
        </p:nvSpPr>
        <p:spPr>
          <a:xfrm>
            <a:off x="787238" y="962533"/>
            <a:ext cx="192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event_images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5C10F-C540-A24B-810C-BC68EA7ED6ED}"/>
              </a:ext>
            </a:extLst>
          </p:cNvPr>
          <p:cNvSpPr txBox="1"/>
          <p:nvPr/>
        </p:nvSpPr>
        <p:spPr>
          <a:xfrm>
            <a:off x="5252496" y="1972392"/>
            <a:ext cx="8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: many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1284F-B872-7345-8A3F-60AA931C60DF}"/>
              </a:ext>
            </a:extLst>
          </p:cNvPr>
          <p:cNvSpPr txBox="1"/>
          <p:nvPr/>
        </p:nvSpPr>
        <p:spPr>
          <a:xfrm>
            <a:off x="1567769" y="4013649"/>
            <a:ext cx="45789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Image_id: 1</a:t>
            </a:r>
          </a:p>
          <a:p>
            <a:r>
              <a:rPr lang="en-US" dirty="0" err="1"/>
              <a:t>Image_event_id</a:t>
            </a:r>
            <a:r>
              <a:rPr lang="en-US" dirty="0"/>
              <a:t>: 32243</a:t>
            </a:r>
          </a:p>
          <a:p>
            <a:r>
              <a:rPr lang="en-US" dirty="0"/>
              <a:t>Image_url_1: http://…amazons3/32243_0.jpeg</a:t>
            </a:r>
          </a:p>
          <a:p>
            <a:r>
              <a:rPr lang="en-US" dirty="0"/>
              <a:t>Image_url_2: http://…amazons3/32243_1.jpeg</a:t>
            </a:r>
          </a:p>
          <a:p>
            <a:r>
              <a:rPr lang="en-US" dirty="0"/>
              <a:t>Image_url_3: http://…amazons3/32243_2.jpeg</a:t>
            </a:r>
          </a:p>
          <a:p>
            <a:r>
              <a:rPr lang="en-US" dirty="0"/>
              <a:t>Species: deer</a:t>
            </a:r>
          </a:p>
          <a:p>
            <a:r>
              <a:rPr lang="en-US" dirty="0"/>
              <a:t>Count: 2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135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F4A240-E397-7C4B-9FDF-4EE2CC4206A3}"/>
              </a:ext>
            </a:extLst>
          </p:cNvPr>
          <p:cNvGrpSpPr/>
          <p:nvPr/>
        </p:nvGrpSpPr>
        <p:grpSpPr>
          <a:xfrm>
            <a:off x="604416" y="489232"/>
            <a:ext cx="5750280" cy="4853683"/>
            <a:chOff x="604416" y="489232"/>
            <a:chExt cx="5750280" cy="485368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19AAF-5119-1D47-B1FB-D99671F4F312}"/>
                </a:ext>
              </a:extLst>
            </p:cNvPr>
            <p:cNvSpPr txBox="1"/>
            <p:nvPr/>
          </p:nvSpPr>
          <p:spPr>
            <a:xfrm>
              <a:off x="3490036" y="2025134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 apis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9A1A7EE-152E-EB4D-83F5-DFBFD0AFE1CC}"/>
                </a:ext>
              </a:extLst>
            </p:cNvPr>
            <p:cNvSpPr/>
            <p:nvPr/>
          </p:nvSpPr>
          <p:spPr>
            <a:xfrm>
              <a:off x="2698309" y="971963"/>
              <a:ext cx="1641323" cy="719121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Frontend - Angular</a:t>
              </a:r>
            </a:p>
          </p:txBody>
        </p:sp>
        <p:sp>
          <p:nvSpPr>
            <p:cNvPr id="68" name="Line Callout 2 67">
              <a:extLst>
                <a:ext uri="{FF2B5EF4-FFF2-40B4-BE49-F238E27FC236}">
                  <a16:creationId xmlns:a16="http://schemas.microsoft.com/office/drawing/2014/main" id="{3AB204F7-C1F6-D240-B631-D216765202A7}"/>
                </a:ext>
              </a:extLst>
            </p:cNvPr>
            <p:cNvSpPr/>
            <p:nvPr/>
          </p:nvSpPr>
          <p:spPr>
            <a:xfrm>
              <a:off x="4902693" y="489232"/>
              <a:ext cx="1291079" cy="71411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1803"/>
                <a:gd name="adj6" fmla="val -44138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html, css, typescript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87DBA6B-E2F2-6E4C-9B5B-1A75355927DA}"/>
                </a:ext>
              </a:extLst>
            </p:cNvPr>
            <p:cNvSpPr/>
            <p:nvPr/>
          </p:nvSpPr>
          <p:spPr>
            <a:xfrm>
              <a:off x="2698308" y="2700239"/>
              <a:ext cx="1641323" cy="719121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API Server - Flask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5B6AEB5-6F78-9241-B1A9-A504A18F7831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flipH="1">
              <a:off x="3518970" y="1691084"/>
              <a:ext cx="1" cy="1009155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Line Callout 2 72">
              <a:extLst>
                <a:ext uri="{FF2B5EF4-FFF2-40B4-BE49-F238E27FC236}">
                  <a16:creationId xmlns:a16="http://schemas.microsoft.com/office/drawing/2014/main" id="{1E8876B8-7F0D-FB46-9F12-C918C3326AA0}"/>
                </a:ext>
              </a:extLst>
            </p:cNvPr>
            <p:cNvSpPr/>
            <p:nvPr/>
          </p:nvSpPr>
          <p:spPr>
            <a:xfrm>
              <a:off x="4946444" y="2850718"/>
              <a:ext cx="1408252" cy="7989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1803"/>
                <a:gd name="adj6" fmla="val -44138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python, db calls, model calls</a:t>
              </a: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7912F884-3966-7649-BA1A-27135EC9EED6}"/>
                </a:ext>
              </a:extLst>
            </p:cNvPr>
            <p:cNvSpPr/>
            <p:nvPr/>
          </p:nvSpPr>
          <p:spPr>
            <a:xfrm>
              <a:off x="2993006" y="4428515"/>
              <a:ext cx="1014759" cy="914400"/>
            </a:xfrm>
            <a:prstGeom prst="ca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DB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0E7A4B3-4086-9F49-87C7-5B91692FD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0037" y="3419360"/>
              <a:ext cx="1" cy="1009155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6894E4E-9065-9D45-B333-8AA41575C321}"/>
                </a:ext>
              </a:extLst>
            </p:cNvPr>
            <p:cNvSpPr/>
            <p:nvPr/>
          </p:nvSpPr>
          <p:spPr>
            <a:xfrm>
              <a:off x="604416" y="2697738"/>
              <a:ext cx="1641323" cy="719121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S3 public bucket - images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B0CE4C7-5B9C-0F49-8D7F-6B64D83628B3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1425078" y="1691084"/>
              <a:ext cx="1956047" cy="10066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2B11C19-130C-FD45-BD3F-D947FCBC9435}"/>
                </a:ext>
              </a:extLst>
            </p:cNvPr>
            <p:cNvSpPr txBox="1"/>
            <p:nvPr/>
          </p:nvSpPr>
          <p:spPr>
            <a:xfrm>
              <a:off x="1633467" y="1958501"/>
              <a:ext cx="769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02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FFE54F-8677-4A44-9711-0DC23D1B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04" y="307498"/>
            <a:ext cx="3378662" cy="2840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7C88AB-B8F8-C447-A978-E8F76C6D18EE}"/>
              </a:ext>
            </a:extLst>
          </p:cNvPr>
          <p:cNvSpPr txBox="1"/>
          <p:nvPr/>
        </p:nvSpPr>
        <p:spPr>
          <a:xfrm>
            <a:off x="4874400" y="2476800"/>
            <a:ext cx="3945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otype Corsiva" panose="03010101010201010101" pitchFamily="66" charset="0"/>
                <a:cs typeface="Simplified Arabic Fixed" panose="020F0502020204030204" pitchFamily="34" charset="0"/>
              </a:rPr>
              <a:t>What gets measured,</a:t>
            </a: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otype Corsiva" panose="03010101010201010101" pitchFamily="66" charset="0"/>
                <a:cs typeface="Simplified Arabic Fixed" panose="020F0502020204030204" pitchFamily="34" charset="0"/>
              </a:rPr>
              <a:t>gets managed</a:t>
            </a:r>
          </a:p>
        </p:txBody>
      </p:sp>
    </p:spTree>
    <p:extLst>
      <p:ext uri="{BB962C8B-B14F-4D97-AF65-F5344CB8AC3E}">
        <p14:creationId xmlns:p14="http://schemas.microsoft.com/office/powerpoint/2010/main" val="105772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F4EF89B-9CC0-5A44-A6F8-F8C67E7F399C}"/>
              </a:ext>
            </a:extLst>
          </p:cNvPr>
          <p:cNvSpPr/>
          <p:nvPr/>
        </p:nvSpPr>
        <p:spPr>
          <a:xfrm>
            <a:off x="5983113" y="2689220"/>
            <a:ext cx="2228469" cy="264876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E19AAF-5119-1D47-B1FB-D99671F4F312}"/>
              </a:ext>
            </a:extLst>
          </p:cNvPr>
          <p:cNvSpPr txBox="1"/>
          <p:nvPr/>
        </p:nvSpPr>
        <p:spPr>
          <a:xfrm>
            <a:off x="6638448" y="4978873"/>
            <a:ext cx="880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A7EE-152E-EB4D-83F5-DFBFD0AFE1CC}"/>
              </a:ext>
            </a:extLst>
          </p:cNvPr>
          <p:cNvSpPr/>
          <p:nvPr/>
        </p:nvSpPr>
        <p:spPr>
          <a:xfrm>
            <a:off x="1272709" y="930840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YOLOv5 inference</a:t>
            </a:r>
          </a:p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script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87DBA6B-E2F2-6E4C-9B5B-1A75355927DA}"/>
              </a:ext>
            </a:extLst>
          </p:cNvPr>
          <p:cNvSpPr/>
          <p:nvPr/>
        </p:nvSpPr>
        <p:spPr>
          <a:xfrm>
            <a:off x="5535547" y="1318151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ensemble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script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7912F884-3966-7649-BA1A-27135EC9EED6}"/>
              </a:ext>
            </a:extLst>
          </p:cNvPr>
          <p:cNvSpPr/>
          <p:nvPr/>
        </p:nvSpPr>
        <p:spPr>
          <a:xfrm>
            <a:off x="4127741" y="1952026"/>
            <a:ext cx="1014759" cy="914400"/>
          </a:xfrm>
          <a:prstGeom prst="ca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DB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E7A4B3-4086-9F49-87C7-5B91692FDA48}"/>
              </a:ext>
            </a:extLst>
          </p:cNvPr>
          <p:cNvCxnSpPr>
            <a:cxnSpLocks/>
            <a:stCxn id="80" idx="3"/>
            <a:endCxn id="18" idx="2"/>
          </p:cNvCxnSpPr>
          <p:nvPr/>
        </p:nvCxnSpPr>
        <p:spPr>
          <a:xfrm>
            <a:off x="2914031" y="2396833"/>
            <a:ext cx="1213710" cy="123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6894E4E-9065-9D45-B333-8AA41575C321}"/>
              </a:ext>
            </a:extLst>
          </p:cNvPr>
          <p:cNvSpPr/>
          <p:nvPr/>
        </p:nvSpPr>
        <p:spPr>
          <a:xfrm>
            <a:off x="1272708" y="2037272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efficientnet inference</a:t>
            </a:r>
          </a:p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script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0CE4C7-5B9C-0F49-8D7F-6B64D83628B3}"/>
              </a:ext>
            </a:extLst>
          </p:cNvPr>
          <p:cNvCxnSpPr>
            <a:cxnSpLocks/>
          </p:cNvCxnSpPr>
          <p:nvPr/>
        </p:nvCxnSpPr>
        <p:spPr>
          <a:xfrm>
            <a:off x="5045075" y="2829060"/>
            <a:ext cx="1200961" cy="82976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2B11C19-130C-FD45-BD3F-D947FCBC9435}"/>
              </a:ext>
            </a:extLst>
          </p:cNvPr>
          <p:cNvSpPr txBox="1"/>
          <p:nvPr/>
        </p:nvSpPr>
        <p:spPr>
          <a:xfrm>
            <a:off x="3150976" y="2104444"/>
            <a:ext cx="7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C5035-A057-D84F-897D-E837BF467A87}"/>
              </a:ext>
            </a:extLst>
          </p:cNvPr>
          <p:cNvSpPr/>
          <p:nvPr/>
        </p:nvSpPr>
        <p:spPr>
          <a:xfrm>
            <a:off x="1272707" y="3143704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megadetector inference</a:t>
            </a:r>
          </a:p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script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E855A1-2321-3344-A1BC-2BF2319D27D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914030" y="2599510"/>
            <a:ext cx="1213711" cy="9037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324985-04BD-CF4E-B3F8-40D425C859A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914032" y="1290401"/>
            <a:ext cx="1213709" cy="94954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8F4704C2-D3DA-BC41-AD96-E155EEBE17A1}"/>
              </a:ext>
            </a:extLst>
          </p:cNvPr>
          <p:cNvSpPr/>
          <p:nvPr/>
        </p:nvSpPr>
        <p:spPr>
          <a:xfrm>
            <a:off x="4459590" y="1520015"/>
            <a:ext cx="2618948" cy="1246730"/>
          </a:xfrm>
          <a:prstGeom prst="arc">
            <a:avLst>
              <a:gd name="adj1" fmla="val 11369948"/>
              <a:gd name="adj2" fmla="val 1493991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F0649DB-F5EB-3247-9F92-5A1A47F73D7F}"/>
              </a:ext>
            </a:extLst>
          </p:cNvPr>
          <p:cNvSpPr/>
          <p:nvPr/>
        </p:nvSpPr>
        <p:spPr>
          <a:xfrm rot="9692412">
            <a:off x="3522172" y="1422102"/>
            <a:ext cx="2618948" cy="1246730"/>
          </a:xfrm>
          <a:prstGeom prst="arc">
            <a:avLst>
              <a:gd name="adj1" fmla="val 11921119"/>
              <a:gd name="adj2" fmla="val 1555529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6C757-4744-8344-AEAB-60AAF349F257}"/>
              </a:ext>
            </a:extLst>
          </p:cNvPr>
          <p:cNvSpPr/>
          <p:nvPr/>
        </p:nvSpPr>
        <p:spPr>
          <a:xfrm>
            <a:off x="6257876" y="3040922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GET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6BCEE5-A493-6049-B4B6-577B91BDA5EA}"/>
              </a:ext>
            </a:extLst>
          </p:cNvPr>
          <p:cNvSpPr/>
          <p:nvPr/>
        </p:nvSpPr>
        <p:spPr>
          <a:xfrm>
            <a:off x="6271125" y="3946358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POST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233B6E-D49F-224E-A2B2-DE1FCEA268FC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324438" y="2866426"/>
            <a:ext cx="1946687" cy="14394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86E8EF-3F6F-6043-A69B-8600244D0676}"/>
              </a:ext>
            </a:extLst>
          </p:cNvPr>
          <p:cNvSpPr txBox="1"/>
          <p:nvPr/>
        </p:nvSpPr>
        <p:spPr>
          <a:xfrm rot="2098819">
            <a:off x="5345609" y="2897228"/>
            <a:ext cx="561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FE6FE-C4B5-B04E-83AC-75CA4DA4DC26}"/>
              </a:ext>
            </a:extLst>
          </p:cNvPr>
          <p:cNvSpPr txBox="1"/>
          <p:nvPr/>
        </p:nvSpPr>
        <p:spPr>
          <a:xfrm rot="2285500">
            <a:off x="4854198" y="3488591"/>
            <a:ext cx="620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744AD96-354C-BC45-9DD7-2E5DE784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504" y="3538111"/>
            <a:ext cx="909066" cy="8885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7277C0C-45B8-434D-822E-A53FB88E1C84}"/>
              </a:ext>
            </a:extLst>
          </p:cNvPr>
          <p:cNvSpPr txBox="1"/>
          <p:nvPr/>
        </p:nvSpPr>
        <p:spPr>
          <a:xfrm>
            <a:off x="9362982" y="4462041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single 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app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0E8D47-6393-BE4A-8469-9261694EB801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 flipH="1">
            <a:off x="8211582" y="3982372"/>
            <a:ext cx="1387922" cy="3123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DBB8394-1E54-0841-B634-F5260B0E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708" y="1427879"/>
            <a:ext cx="1237612" cy="976055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F0A57B-1EA1-E244-A9E8-A658F8ADF5E8}"/>
              </a:ext>
            </a:extLst>
          </p:cNvPr>
          <p:cNvCxnSpPr>
            <a:cxnSpLocks/>
          </p:cNvCxnSpPr>
          <p:nvPr/>
        </p:nvCxnSpPr>
        <p:spPr>
          <a:xfrm>
            <a:off x="10054037" y="2333968"/>
            <a:ext cx="0" cy="120849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408E51-BB1B-4F46-B54A-83BE53F0FC69}"/>
              </a:ext>
            </a:extLst>
          </p:cNvPr>
          <p:cNvCxnSpPr>
            <a:cxnSpLocks/>
          </p:cNvCxnSpPr>
          <p:nvPr/>
        </p:nvCxnSpPr>
        <p:spPr>
          <a:xfrm>
            <a:off x="91440" y="626057"/>
            <a:ext cx="97840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D699C2-2847-0E40-8BC6-CD46FE716295}"/>
              </a:ext>
            </a:extLst>
          </p:cNvPr>
          <p:cNvCxnSpPr>
            <a:cxnSpLocks/>
          </p:cNvCxnSpPr>
          <p:nvPr/>
        </p:nvCxnSpPr>
        <p:spPr>
          <a:xfrm>
            <a:off x="10745092" y="925961"/>
            <a:ext cx="116954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5435C8-A5AC-384D-A4EA-AF89E11021A4}"/>
              </a:ext>
            </a:extLst>
          </p:cNvPr>
          <p:cNvCxnSpPr>
            <a:cxnSpLocks/>
          </p:cNvCxnSpPr>
          <p:nvPr/>
        </p:nvCxnSpPr>
        <p:spPr>
          <a:xfrm>
            <a:off x="91440" y="5337985"/>
            <a:ext cx="97840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D6604D-00D0-5E4C-BF24-3A4A293384CD}"/>
              </a:ext>
            </a:extLst>
          </p:cNvPr>
          <p:cNvCxnSpPr>
            <a:cxnSpLocks/>
          </p:cNvCxnSpPr>
          <p:nvPr/>
        </p:nvCxnSpPr>
        <p:spPr>
          <a:xfrm>
            <a:off x="10661904" y="5507122"/>
            <a:ext cx="11887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F4EF89B-9CC0-5A44-A6F8-F8C67E7F399C}"/>
              </a:ext>
            </a:extLst>
          </p:cNvPr>
          <p:cNvSpPr/>
          <p:nvPr/>
        </p:nvSpPr>
        <p:spPr>
          <a:xfrm>
            <a:off x="5983113" y="2689220"/>
            <a:ext cx="2228469" cy="264876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E19AAF-5119-1D47-B1FB-D99671F4F312}"/>
              </a:ext>
            </a:extLst>
          </p:cNvPr>
          <p:cNvSpPr txBox="1"/>
          <p:nvPr/>
        </p:nvSpPr>
        <p:spPr>
          <a:xfrm>
            <a:off x="6638448" y="4978873"/>
            <a:ext cx="880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A7EE-152E-EB4D-83F5-DFBFD0AFE1CC}"/>
              </a:ext>
            </a:extLst>
          </p:cNvPr>
          <p:cNvSpPr/>
          <p:nvPr/>
        </p:nvSpPr>
        <p:spPr>
          <a:xfrm>
            <a:off x="1272709" y="930840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YOLOv5 inference</a:t>
            </a:r>
          </a:p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script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87DBA6B-E2F2-6E4C-9B5B-1A75355927DA}"/>
              </a:ext>
            </a:extLst>
          </p:cNvPr>
          <p:cNvSpPr/>
          <p:nvPr/>
        </p:nvSpPr>
        <p:spPr>
          <a:xfrm>
            <a:off x="5535547" y="1318151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ensemble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script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7912F884-3966-7649-BA1A-27135EC9EED6}"/>
              </a:ext>
            </a:extLst>
          </p:cNvPr>
          <p:cNvSpPr/>
          <p:nvPr/>
        </p:nvSpPr>
        <p:spPr>
          <a:xfrm>
            <a:off x="4127741" y="1952026"/>
            <a:ext cx="1014759" cy="914400"/>
          </a:xfrm>
          <a:prstGeom prst="ca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DB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E7A4B3-4086-9F49-87C7-5B91692FDA48}"/>
              </a:ext>
            </a:extLst>
          </p:cNvPr>
          <p:cNvCxnSpPr>
            <a:cxnSpLocks/>
            <a:stCxn id="80" idx="3"/>
            <a:endCxn id="18" idx="2"/>
          </p:cNvCxnSpPr>
          <p:nvPr/>
        </p:nvCxnSpPr>
        <p:spPr>
          <a:xfrm>
            <a:off x="2914031" y="2396833"/>
            <a:ext cx="1213710" cy="123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6894E4E-9065-9D45-B333-8AA41575C321}"/>
              </a:ext>
            </a:extLst>
          </p:cNvPr>
          <p:cNvSpPr/>
          <p:nvPr/>
        </p:nvSpPr>
        <p:spPr>
          <a:xfrm>
            <a:off x="1272708" y="2037272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efficientnet inference</a:t>
            </a:r>
          </a:p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script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0CE4C7-5B9C-0F49-8D7F-6B64D83628B3}"/>
              </a:ext>
            </a:extLst>
          </p:cNvPr>
          <p:cNvCxnSpPr>
            <a:cxnSpLocks/>
          </p:cNvCxnSpPr>
          <p:nvPr/>
        </p:nvCxnSpPr>
        <p:spPr>
          <a:xfrm>
            <a:off x="5045075" y="2829060"/>
            <a:ext cx="1200961" cy="82976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2B11C19-130C-FD45-BD3F-D947FCBC9435}"/>
              </a:ext>
            </a:extLst>
          </p:cNvPr>
          <p:cNvSpPr txBox="1"/>
          <p:nvPr/>
        </p:nvSpPr>
        <p:spPr>
          <a:xfrm>
            <a:off x="3150976" y="2104444"/>
            <a:ext cx="7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C5035-A057-D84F-897D-E837BF467A87}"/>
              </a:ext>
            </a:extLst>
          </p:cNvPr>
          <p:cNvSpPr/>
          <p:nvPr/>
        </p:nvSpPr>
        <p:spPr>
          <a:xfrm>
            <a:off x="1272707" y="3143704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megadetector inference</a:t>
            </a:r>
          </a:p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script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E855A1-2321-3344-A1BC-2BF2319D27D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914030" y="2599510"/>
            <a:ext cx="1213711" cy="9037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324985-04BD-CF4E-B3F8-40D425C859A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914032" y="1290401"/>
            <a:ext cx="1213709" cy="94954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8F4704C2-D3DA-BC41-AD96-E155EEBE17A1}"/>
              </a:ext>
            </a:extLst>
          </p:cNvPr>
          <p:cNvSpPr/>
          <p:nvPr/>
        </p:nvSpPr>
        <p:spPr>
          <a:xfrm>
            <a:off x="4459590" y="1520015"/>
            <a:ext cx="2618948" cy="1246730"/>
          </a:xfrm>
          <a:prstGeom prst="arc">
            <a:avLst>
              <a:gd name="adj1" fmla="val 11369948"/>
              <a:gd name="adj2" fmla="val 1493991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F0649DB-F5EB-3247-9F92-5A1A47F73D7F}"/>
              </a:ext>
            </a:extLst>
          </p:cNvPr>
          <p:cNvSpPr/>
          <p:nvPr/>
        </p:nvSpPr>
        <p:spPr>
          <a:xfrm rot="9692412">
            <a:off x="3522172" y="1422102"/>
            <a:ext cx="2618948" cy="1246730"/>
          </a:xfrm>
          <a:prstGeom prst="arc">
            <a:avLst>
              <a:gd name="adj1" fmla="val 11921119"/>
              <a:gd name="adj2" fmla="val 1555529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6C757-4744-8344-AEAB-60AAF349F257}"/>
              </a:ext>
            </a:extLst>
          </p:cNvPr>
          <p:cNvSpPr/>
          <p:nvPr/>
        </p:nvSpPr>
        <p:spPr>
          <a:xfrm>
            <a:off x="6257876" y="3040922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GET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6BCEE5-A493-6049-B4B6-577B91BDA5EA}"/>
              </a:ext>
            </a:extLst>
          </p:cNvPr>
          <p:cNvSpPr/>
          <p:nvPr/>
        </p:nvSpPr>
        <p:spPr>
          <a:xfrm>
            <a:off x="6271125" y="3946358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POST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233B6E-D49F-224E-A2B2-DE1FCEA268FC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324438" y="2866426"/>
            <a:ext cx="1946687" cy="14394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86E8EF-3F6F-6043-A69B-8600244D0676}"/>
              </a:ext>
            </a:extLst>
          </p:cNvPr>
          <p:cNvSpPr txBox="1"/>
          <p:nvPr/>
        </p:nvSpPr>
        <p:spPr>
          <a:xfrm rot="2098819">
            <a:off x="5345609" y="2897228"/>
            <a:ext cx="561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FE6FE-C4B5-B04E-83AC-75CA4DA4DC26}"/>
              </a:ext>
            </a:extLst>
          </p:cNvPr>
          <p:cNvSpPr txBox="1"/>
          <p:nvPr/>
        </p:nvSpPr>
        <p:spPr>
          <a:xfrm rot="2285500">
            <a:off x="4854198" y="3488591"/>
            <a:ext cx="620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744AD96-354C-BC45-9DD7-2E5DE784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504" y="3538111"/>
            <a:ext cx="909066" cy="8885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7277C0C-45B8-434D-822E-A53FB88E1C84}"/>
              </a:ext>
            </a:extLst>
          </p:cNvPr>
          <p:cNvSpPr txBox="1"/>
          <p:nvPr/>
        </p:nvSpPr>
        <p:spPr>
          <a:xfrm>
            <a:off x="9362982" y="4462041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single 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app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0E8D47-6393-BE4A-8469-9261694EB801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 flipH="1">
            <a:off x="8211582" y="3982372"/>
            <a:ext cx="1387922" cy="3123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5052B78-7658-0944-9E88-61464A7484D9}"/>
              </a:ext>
            </a:extLst>
          </p:cNvPr>
          <p:cNvSpPr/>
          <p:nvPr/>
        </p:nvSpPr>
        <p:spPr>
          <a:xfrm>
            <a:off x="6950840" y="1131836"/>
            <a:ext cx="440089" cy="4429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BE476A-340A-484E-9BCD-78AEF2644B10}"/>
              </a:ext>
            </a:extLst>
          </p:cNvPr>
          <p:cNvSpPr/>
          <p:nvPr/>
        </p:nvSpPr>
        <p:spPr>
          <a:xfrm>
            <a:off x="2692218" y="695489"/>
            <a:ext cx="440089" cy="4429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7D42794-EB0D-1747-92FF-67B36A2289AA}"/>
              </a:ext>
            </a:extLst>
          </p:cNvPr>
          <p:cNvSpPr/>
          <p:nvPr/>
        </p:nvSpPr>
        <p:spPr>
          <a:xfrm>
            <a:off x="7690994" y="2819445"/>
            <a:ext cx="440089" cy="4429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CD5896-8B71-1E46-96D4-3D07485FE720}"/>
              </a:ext>
            </a:extLst>
          </p:cNvPr>
          <p:cNvSpPr/>
          <p:nvPr/>
        </p:nvSpPr>
        <p:spPr>
          <a:xfrm>
            <a:off x="7690993" y="4426633"/>
            <a:ext cx="440089" cy="4429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C10BFE7-5242-554C-8A16-DC614AC839ED}"/>
              </a:ext>
            </a:extLst>
          </p:cNvPr>
          <p:cNvSpPr/>
          <p:nvPr/>
        </p:nvSpPr>
        <p:spPr>
          <a:xfrm>
            <a:off x="1272707" y="4890425"/>
            <a:ext cx="440089" cy="4429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ED852E-F486-7F4B-908F-F0A69FD8FEA4}"/>
              </a:ext>
            </a:extLst>
          </p:cNvPr>
          <p:cNvSpPr txBox="1"/>
          <p:nvPr/>
        </p:nvSpPr>
        <p:spPr>
          <a:xfrm>
            <a:off x="1735678" y="4953336"/>
            <a:ext cx="209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partially completed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D56CC65-EE30-D34B-BAE8-1E246C2F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708" y="1427879"/>
            <a:ext cx="1237612" cy="976055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1898A-79F7-6540-AC9E-A4E8E06802CA}"/>
              </a:ext>
            </a:extLst>
          </p:cNvPr>
          <p:cNvCxnSpPr>
            <a:cxnSpLocks/>
          </p:cNvCxnSpPr>
          <p:nvPr/>
        </p:nvCxnSpPr>
        <p:spPr>
          <a:xfrm>
            <a:off x="10054037" y="2333968"/>
            <a:ext cx="0" cy="120849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92F2C4-17AB-BD43-A9D6-13A6DC388746}"/>
              </a:ext>
            </a:extLst>
          </p:cNvPr>
          <p:cNvCxnSpPr>
            <a:cxnSpLocks/>
          </p:cNvCxnSpPr>
          <p:nvPr/>
        </p:nvCxnSpPr>
        <p:spPr>
          <a:xfrm>
            <a:off x="91440" y="626057"/>
            <a:ext cx="97840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6F2E42-5999-664C-9E5F-6AE21B1BAA51}"/>
              </a:ext>
            </a:extLst>
          </p:cNvPr>
          <p:cNvCxnSpPr>
            <a:cxnSpLocks/>
          </p:cNvCxnSpPr>
          <p:nvPr/>
        </p:nvCxnSpPr>
        <p:spPr>
          <a:xfrm>
            <a:off x="10745092" y="925961"/>
            <a:ext cx="116954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88327-02A3-C645-BB7B-C70D1AEAC152}"/>
              </a:ext>
            </a:extLst>
          </p:cNvPr>
          <p:cNvCxnSpPr>
            <a:cxnSpLocks/>
          </p:cNvCxnSpPr>
          <p:nvPr/>
        </p:nvCxnSpPr>
        <p:spPr>
          <a:xfrm>
            <a:off x="91440" y="5337985"/>
            <a:ext cx="97840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11126E-6792-6B4A-BF5B-FC51693F2740}"/>
              </a:ext>
            </a:extLst>
          </p:cNvPr>
          <p:cNvCxnSpPr>
            <a:cxnSpLocks/>
          </p:cNvCxnSpPr>
          <p:nvPr/>
        </p:nvCxnSpPr>
        <p:spPr>
          <a:xfrm>
            <a:off x="10661904" y="5507122"/>
            <a:ext cx="11887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67268A-018D-FF44-B044-A2DA27D6D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22" y="5600572"/>
            <a:ext cx="2228469" cy="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7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9A1A7EE-152E-EB4D-83F5-DFBFD0AFE1CC}"/>
              </a:ext>
            </a:extLst>
          </p:cNvPr>
          <p:cNvSpPr/>
          <p:nvPr/>
        </p:nvSpPr>
        <p:spPr>
          <a:xfrm>
            <a:off x="2117961" y="3083640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YOLOv5 inference</a:t>
            </a:r>
          </a:p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script (species)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87DBA6B-E2F2-6E4C-9B5B-1A75355927DA}"/>
              </a:ext>
            </a:extLst>
          </p:cNvPr>
          <p:cNvSpPr/>
          <p:nvPr/>
        </p:nvSpPr>
        <p:spPr>
          <a:xfrm>
            <a:off x="7187583" y="1514879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ensemble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script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E7A4B3-4086-9F49-87C7-5B91692FDA48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759283" y="4549633"/>
            <a:ext cx="1213710" cy="3230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6894E4E-9065-9D45-B333-8AA41575C321}"/>
              </a:ext>
            </a:extLst>
          </p:cNvPr>
          <p:cNvSpPr/>
          <p:nvPr/>
        </p:nvSpPr>
        <p:spPr>
          <a:xfrm>
            <a:off x="2117960" y="4190072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efficientnet inference</a:t>
            </a:r>
          </a:p>
          <a:p>
            <a:pPr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script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(species)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B11C19-130C-FD45-BD3F-D947FCBC9435}"/>
              </a:ext>
            </a:extLst>
          </p:cNvPr>
          <p:cNvSpPr txBox="1"/>
          <p:nvPr/>
        </p:nvSpPr>
        <p:spPr>
          <a:xfrm>
            <a:off x="3996228" y="4257244"/>
            <a:ext cx="7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C5035-A057-D84F-897D-E837BF467A87}"/>
              </a:ext>
            </a:extLst>
          </p:cNvPr>
          <p:cNvSpPr/>
          <p:nvPr/>
        </p:nvSpPr>
        <p:spPr>
          <a:xfrm>
            <a:off x="2117959" y="5296504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megadetector inference</a:t>
            </a:r>
          </a:p>
          <a:p>
            <a:pPr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script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(species)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E855A1-2321-3344-A1BC-2BF2319D27D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759282" y="4752310"/>
            <a:ext cx="1213711" cy="9037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324985-04BD-CF4E-B3F8-40D425C859A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759284" y="3443201"/>
            <a:ext cx="1213709" cy="94954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8F4704C2-D3DA-BC41-AD96-E155EEBE17A1}"/>
              </a:ext>
            </a:extLst>
          </p:cNvPr>
          <p:cNvSpPr/>
          <p:nvPr/>
        </p:nvSpPr>
        <p:spPr>
          <a:xfrm>
            <a:off x="6103584" y="1701105"/>
            <a:ext cx="2618948" cy="1246730"/>
          </a:xfrm>
          <a:prstGeom prst="arc">
            <a:avLst>
              <a:gd name="adj1" fmla="val 12081639"/>
              <a:gd name="adj2" fmla="val 1493991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F0649DB-F5EB-3247-9F92-5A1A47F73D7F}"/>
              </a:ext>
            </a:extLst>
          </p:cNvPr>
          <p:cNvSpPr/>
          <p:nvPr/>
        </p:nvSpPr>
        <p:spPr>
          <a:xfrm rot="3511127">
            <a:off x="7642583" y="2214497"/>
            <a:ext cx="2618948" cy="1246730"/>
          </a:xfrm>
          <a:prstGeom prst="arc">
            <a:avLst>
              <a:gd name="adj1" fmla="val 12272269"/>
              <a:gd name="adj2" fmla="val 167842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CF420D-32E8-8445-AB3A-171C7199A268}"/>
              </a:ext>
            </a:extLst>
          </p:cNvPr>
          <p:cNvSpPr/>
          <p:nvPr/>
        </p:nvSpPr>
        <p:spPr>
          <a:xfrm>
            <a:off x="4972990" y="705600"/>
            <a:ext cx="1405953" cy="4915443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table:</a:t>
            </a:r>
          </a:p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model_outputs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9F616B-59EF-0D4A-9E18-B1AECFBEE1FA}"/>
              </a:ext>
            </a:extLst>
          </p:cNvPr>
          <p:cNvSpPr/>
          <p:nvPr/>
        </p:nvSpPr>
        <p:spPr>
          <a:xfrm>
            <a:off x="9142562" y="2605416"/>
            <a:ext cx="1405953" cy="1953457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table:</a:t>
            </a:r>
          </a:p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event_images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474EA1-778F-8749-AB2A-FCA7C5ADD0E6}"/>
              </a:ext>
            </a:extLst>
          </p:cNvPr>
          <p:cNvSpPr/>
          <p:nvPr/>
        </p:nvSpPr>
        <p:spPr>
          <a:xfrm>
            <a:off x="10745092" y="4867631"/>
            <a:ext cx="1405953" cy="1953457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table:</a:t>
            </a:r>
          </a:p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ground_truth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91F80-1E59-3046-BD89-586FA4F8581F}"/>
              </a:ext>
            </a:extLst>
          </p:cNvPr>
          <p:cNvSpPr/>
          <p:nvPr/>
        </p:nvSpPr>
        <p:spPr>
          <a:xfrm>
            <a:off x="10507560" y="47048"/>
            <a:ext cx="1643485" cy="1953457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table:</a:t>
            </a:r>
          </a:p>
          <a:p>
            <a:pPr lvl="0" algn="ctr"/>
            <a:r>
              <a:rPr lang="en-US" sz="1500" dirty="0">
                <a:solidFill>
                  <a:srgbClr val="E7E6E6">
                    <a:lumMod val="25000"/>
                  </a:srgbClr>
                </a:solidFill>
              </a:rPr>
              <a:t>event_annotations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7F573-2753-A440-9A99-0E5E3D07701E}"/>
              </a:ext>
            </a:extLst>
          </p:cNvPr>
          <p:cNvSpPr/>
          <p:nvPr/>
        </p:nvSpPr>
        <p:spPr>
          <a:xfrm>
            <a:off x="2117958" y="506891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YOLOv5 inference</a:t>
            </a:r>
          </a:p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script (blank)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1A1F8F-4158-E84E-A19E-3862D8AE844C}"/>
              </a:ext>
            </a:extLst>
          </p:cNvPr>
          <p:cNvSpPr/>
          <p:nvPr/>
        </p:nvSpPr>
        <p:spPr>
          <a:xfrm>
            <a:off x="2117958" y="1577306"/>
            <a:ext cx="1641323" cy="719121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efficientnet inference</a:t>
            </a:r>
          </a:p>
          <a:p>
            <a:pPr algn="ctr"/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script (blank)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9F1E61-168F-5741-874D-42DE860EE1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759281" y="866452"/>
            <a:ext cx="1213708" cy="22788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7297FB-56DC-5448-ABEE-DFDF7BA2F06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759281" y="1647559"/>
            <a:ext cx="1213708" cy="2893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6C68BE-E6BE-664D-8966-EC847B476762}"/>
              </a:ext>
            </a:extLst>
          </p:cNvPr>
          <p:cNvSpPr txBox="1"/>
          <p:nvPr/>
        </p:nvSpPr>
        <p:spPr>
          <a:xfrm>
            <a:off x="741694" y="672619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model_id =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5C2C2C-0C01-7340-8397-D2AC684B78B0}"/>
              </a:ext>
            </a:extLst>
          </p:cNvPr>
          <p:cNvSpPr txBox="1"/>
          <p:nvPr/>
        </p:nvSpPr>
        <p:spPr>
          <a:xfrm>
            <a:off x="708197" y="172055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model_id =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FD47EC-8C9E-2344-B1A4-A58650345EDF}"/>
              </a:ext>
            </a:extLst>
          </p:cNvPr>
          <p:cNvSpPr txBox="1"/>
          <p:nvPr/>
        </p:nvSpPr>
        <p:spPr>
          <a:xfrm>
            <a:off x="633197" y="318722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model_id =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A5ADFC-54F2-6843-A84D-933EC5B8E309}"/>
              </a:ext>
            </a:extLst>
          </p:cNvPr>
          <p:cNvSpPr txBox="1"/>
          <p:nvPr/>
        </p:nvSpPr>
        <p:spPr>
          <a:xfrm>
            <a:off x="633197" y="438904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model_id =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720746-E07F-E541-B019-58FDB2EDAB42}"/>
              </a:ext>
            </a:extLst>
          </p:cNvPr>
          <p:cNvSpPr txBox="1"/>
          <p:nvPr/>
        </p:nvSpPr>
        <p:spPr>
          <a:xfrm>
            <a:off x="606841" y="5467154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model_id = 5</a:t>
            </a:r>
          </a:p>
        </p:txBody>
      </p:sp>
    </p:spTree>
    <p:extLst>
      <p:ext uri="{BB962C8B-B14F-4D97-AF65-F5344CB8AC3E}">
        <p14:creationId xmlns:p14="http://schemas.microsoft.com/office/powerpoint/2010/main" val="179607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B9CE05-D8BC-A645-8493-3A825AB24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4277"/>
              </p:ext>
            </p:extLst>
          </p:nvPr>
        </p:nvGraphicFramePr>
        <p:xfrm>
          <a:off x="1124631" y="1545535"/>
          <a:ext cx="2858197" cy="4351344"/>
        </p:xfrm>
        <a:graphic>
          <a:graphicData uri="http://schemas.openxmlformats.org/drawingml/2006/table">
            <a:tbl>
              <a:tblPr/>
              <a:tblGrid>
                <a:gridCol w="1868092">
                  <a:extLst>
                    <a:ext uri="{9D8B030D-6E8A-4147-A177-3AD203B41FA5}">
                      <a16:colId xmlns:a16="http://schemas.microsoft.com/office/drawing/2014/main" val="4069168606"/>
                    </a:ext>
                  </a:extLst>
                </a:gridCol>
                <a:gridCol w="990105">
                  <a:extLst>
                    <a:ext uri="{9D8B030D-6E8A-4147-A177-3AD203B41FA5}">
                      <a16:colId xmlns:a16="http://schemas.microsoft.com/office/drawing/2014/main" val="2948904307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model_ouput_id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2463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model_id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8667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image_group_id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alphanumeric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80142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image_id_1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alphanumeric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07362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image_id_1_species_name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alphanumeric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9041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image_id_1_count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2677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image_id_1_blank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90817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image_id_2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alphanumeric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765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image_id_2_species_name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alphanumeric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57641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image_id_2_count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9636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image_id_2_blank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62243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image_id_3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alphanumeric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0906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image_id_3_species_name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alphanumeric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69883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image_id_3_count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7723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image_id_3_blank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0178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load_date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43864" marR="43864" marT="43864" marB="438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743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269DB71-9703-3E44-B136-16D806018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631" y="839211"/>
            <a:ext cx="28581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Table: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Model_Output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2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11407</TotalTime>
  <Words>603</Words>
  <Application>Microsoft Macintosh PowerPoint</Application>
  <PresentationFormat>Widescreen</PresentationFormat>
  <Paragraphs>172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Menlo</vt:lpstr>
      <vt:lpstr>Monotype Corsiva</vt:lpstr>
      <vt:lpstr>Office Theme</vt:lpstr>
      <vt:lpstr>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Javed Roshan</dc:creator>
  <cp:lastModifiedBy>Javed Roshan</cp:lastModifiedBy>
  <cp:revision>83</cp:revision>
  <dcterms:created xsi:type="dcterms:W3CDTF">2021-08-05T03:34:42Z</dcterms:created>
  <dcterms:modified xsi:type="dcterms:W3CDTF">2021-10-31T16:08:27Z</dcterms:modified>
</cp:coreProperties>
</file>