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DAF0D-3BE1-4319-9633-98B083C54E13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C4DFC-7C4A-4CFA-B43C-145E53CE78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2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1309-00B7-4D3E-87AB-CDAA42D6ECE6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6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F5F-405A-4086-A082-51C2902D93E6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0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4C7871D-F686-44E0-A111-D4397B2B869A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F5A2-3E7B-4860-BB56-3500838E7EBD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4322F4-2A3B-4E49-B687-8F6A2D4F683A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6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895F-E7BA-42A6-A1DA-72D420E1219B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C2BE-56C2-41C6-A03D-E49FF81D975A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5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5935-A4F7-4EC2-8E8F-709A976690B2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649DD-C556-430B-9196-6ABAA52BDB57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7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D74D-6E02-48B9-9886-C5DDF5E0E04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7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D0F1-6670-4FF5-94D0-5CFDDDA1E68D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9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18F8797-969C-4BCD-AF66-09A373C9593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9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4978A-2F07-4486-AC90-3846C42C5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bg1"/>
                </a:solidFill>
              </a:rPr>
              <a:t>Wichmann</a:t>
            </a:r>
            <a:r>
              <a:rPr lang="pt-BR" b="1" dirty="0">
                <a:solidFill>
                  <a:schemeClr val="bg1"/>
                </a:solidFill>
              </a:rPr>
              <a:t>–Hill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prng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ABFF3C-DE0B-4F8E-862E-7CDFE0E86C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Acadêmico: Mathias Giongo </a:t>
            </a:r>
            <a:r>
              <a:rPr lang="pt-BR" dirty="0" err="1">
                <a:solidFill>
                  <a:schemeClr val="bg1"/>
                </a:solidFill>
              </a:rPr>
              <a:t>Bellé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Disciplina: </a:t>
            </a:r>
            <a:r>
              <a:rPr lang="pt-BR">
                <a:solidFill>
                  <a:schemeClr val="bg1"/>
                </a:solidFill>
              </a:rPr>
              <a:t>Simulação Discreta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A56185-7439-4749-81AE-ACA387EA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4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Algoritmo desenvolvido por B.A </a:t>
            </a:r>
            <a:r>
              <a:rPr lang="pt-BR" dirty="0" err="1"/>
              <a:t>Wichmann</a:t>
            </a:r>
            <a:r>
              <a:rPr lang="pt-BR" dirty="0"/>
              <a:t> e I.D Hill em 1981, com os seguintes objetivos:</a:t>
            </a:r>
          </a:p>
          <a:p>
            <a:r>
              <a:rPr lang="pt-BR" dirty="0"/>
              <a:t>Razoavelmente curto</a:t>
            </a:r>
          </a:p>
          <a:p>
            <a:r>
              <a:rPr lang="pt-BR" dirty="0"/>
              <a:t>Razoavelmente rápido</a:t>
            </a:r>
          </a:p>
          <a:p>
            <a:r>
              <a:rPr lang="pt-BR" dirty="0"/>
              <a:t>Independente de máquina</a:t>
            </a:r>
          </a:p>
          <a:p>
            <a:r>
              <a:rPr lang="pt-BR" dirty="0"/>
              <a:t>Tamanho de ciclo de 2.78*10^13</a:t>
            </a:r>
          </a:p>
          <a:p>
            <a:endParaRPr lang="pt-BR" dirty="0"/>
          </a:p>
          <a:p>
            <a:r>
              <a:rPr lang="pt-BR" dirty="0"/>
              <a:t>Desvantagens:</a:t>
            </a:r>
          </a:p>
          <a:p>
            <a:pPr lvl="1"/>
            <a:r>
              <a:rPr lang="pt-BR" dirty="0"/>
              <a:t>Antigo para padrões atuais</a:t>
            </a:r>
          </a:p>
          <a:p>
            <a:pPr lvl="1"/>
            <a:r>
              <a:rPr lang="pt-BR" dirty="0"/>
              <a:t>Previsível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7E8F07-01D6-4FA1-9C78-580514EF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1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Método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pt-BR" dirty="0"/>
              <a:t>São utilizados três congruentes multiplicativos, cada um utilizando um número primo para o módulo e uma raiz primitiva para o multiplicador, o que garante o ciclo completo. Os resultados são somados, e é retirada a parte </a:t>
            </a:r>
            <a:r>
              <a:rPr lang="pt-BR" dirty="0" err="1"/>
              <a:t>fracional</a:t>
            </a:r>
            <a:r>
              <a:rPr lang="pt-BR" dirty="0"/>
              <a:t>.</a:t>
            </a:r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88FB3D-3FE4-4ADA-BFC5-6C82CA67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3F475C49-9AC6-4A5F-854E-91AA4149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61" y="3265071"/>
            <a:ext cx="408679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pt-BR" dirty="0"/>
              <a:t>Os autores definem os valores de 171, 172, e 170 para os multiplicadores, e 30268, 30307 e 30323 para os  módulos.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284649-0A57-4320-A460-D6762364B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55" y="2794311"/>
            <a:ext cx="3456489" cy="82134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7A094C-CF3B-416F-AB99-5779DFF3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9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Pseudocódigo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5F16CAFC-142C-4012-A70D-91A5FA8C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0" y="1901003"/>
            <a:ext cx="4753638" cy="442974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F1410B-9B50-4931-91A3-45337C62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79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Código implementado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DF51A7A-FEE6-4FF1-976B-15A68836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893" y="2373635"/>
            <a:ext cx="7000132" cy="273021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C5AEFD-0EE5-4CA4-8CEB-AB931826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73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Considerando o nível de significância 5% (0.05) e grupos de 10, a tabela do X2 indica que o valor calculado deve ser até 16,91. </a:t>
            </a: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r>
              <a:rPr lang="pt-BR" altLang="pt-BR" dirty="0"/>
              <a:t>Como 4.0 &lt; 16.91, é aceita a hipótese de que os números foram gerados uniformemente distribuídos na faixa de [0...1].</a:t>
            </a:r>
            <a:endParaRPr lang="pt-BR" dirty="0">
              <a:solidFill>
                <a:srgbClr val="00B050"/>
              </a:solidFill>
            </a:endParaRPr>
          </a:p>
          <a:p>
            <a:endParaRPr lang="pt-BR" dirty="0">
              <a:solidFill>
                <a:srgbClr val="00B050"/>
              </a:solidFill>
            </a:endParaRPr>
          </a:p>
          <a:p>
            <a:endParaRPr lang="pt-BR" dirty="0"/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7A5EC7C-28B6-41DE-B3AC-9FE7A439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4" y="2819245"/>
            <a:ext cx="4747384" cy="2881881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00C11-70BA-41D2-80B2-1740000D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99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55180-92AD-4182-B5C1-D0451920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33E525-C6E2-4CC3-BE8C-74D299F9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Wichmann, B. A., and I. D. Hill. “Algorithm AS 183: An Efficient and Portable Pseudo-Random Number Generator.” </a:t>
            </a:r>
            <a:r>
              <a:rPr lang="en-US" i="1" dirty="0"/>
              <a:t>Journal of the Royal Statistical Society. Series C (Applied Statistics)</a:t>
            </a:r>
            <a:r>
              <a:rPr lang="en-US" dirty="0"/>
              <a:t>, vol. 31, no. 2, 1982, pp. 188–190. </a:t>
            </a:r>
            <a:r>
              <a:rPr lang="en-US" i="1" dirty="0"/>
              <a:t>JSTOR</a:t>
            </a:r>
            <a:r>
              <a:rPr lang="en-US" dirty="0"/>
              <a:t>, www.jstor.org/stable/2347988. Accessed 16 Apr. 2020.</a:t>
            </a:r>
            <a:endParaRPr lang="pt-BR" dirty="0">
              <a:solidFill>
                <a:srgbClr val="00B050"/>
              </a:solidFill>
            </a:endParaRPr>
          </a:p>
          <a:p>
            <a:r>
              <a:rPr lang="pt-BR" dirty="0"/>
              <a:t>Slide “Aula 5” – Thiago </a:t>
            </a:r>
            <a:r>
              <a:rPr lang="pt-BR" dirty="0" err="1"/>
              <a:t>Felski</a:t>
            </a:r>
            <a:r>
              <a:rPr lang="pt-BR" dirty="0"/>
              <a:t> Pereira.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C14ABB-B5E4-4B4A-85E7-A568311F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7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Em Tiras</vt:lpstr>
      <vt:lpstr>Wichmann–Hill prng</vt:lpstr>
      <vt:lpstr>Descrição</vt:lpstr>
      <vt:lpstr>Método</vt:lpstr>
      <vt:lpstr>Parâmetros</vt:lpstr>
      <vt:lpstr>Pseudocódigo</vt:lpstr>
      <vt:lpstr>Código implementado</vt:lpstr>
      <vt:lpstr>Validação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Mathias Giongo Belle</dc:creator>
  <cp:lastModifiedBy>Mathias Giongo Belle</cp:lastModifiedBy>
  <cp:revision>23</cp:revision>
  <dcterms:created xsi:type="dcterms:W3CDTF">2020-04-16T21:43:25Z</dcterms:created>
  <dcterms:modified xsi:type="dcterms:W3CDTF">2020-04-17T12:42:29Z</dcterms:modified>
</cp:coreProperties>
</file>