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63" r:id="rId4"/>
    <p:sldId id="264" r:id="rId5"/>
    <p:sldId id="265" r:id="rId6"/>
    <p:sldId id="275" r:id="rId7"/>
    <p:sldId id="266" r:id="rId8"/>
    <p:sldId id="267" r:id="rId9"/>
    <p:sldId id="268" r:id="rId10"/>
    <p:sldId id="269" r:id="rId11"/>
    <p:sldId id="272" r:id="rId12"/>
    <p:sldId id="270" r:id="rId13"/>
    <p:sldId id="273" r:id="rId14"/>
    <p:sldId id="274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A170B22-A4BB-4708-B0CE-A73E8306129B}" type="datetime1">
              <a:rPr lang="pt-BR" smtClean="0"/>
              <a:t>17/04/2020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245E56-2EE9-450B-A671-BE5C90BAC91C}" type="datetime1">
              <a:rPr lang="pt-BR" smtClean="0"/>
              <a:t>17/04/2020</a:t>
            </a:fld>
            <a:endParaRPr lang="en-US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  <a:endParaRPr lang="en-US"/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4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20" name="Espaço Reservado para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3AF6F7-5911-45C3-BE0F-7F38FEFE43FA}" type="datetime1">
              <a:rPr lang="pt-BR" smtClean="0"/>
              <a:t>17/04/2020</a:t>
            </a:fld>
            <a:endParaRPr lang="en-US" dirty="0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ço reservado para o número do slid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0C3F0E-1EAD-419A-B8F3-CB7CDE6B1E86}" type="datetime1">
              <a:rPr lang="pt-BR" smtClean="0"/>
              <a:t>17/04/2020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dirty="0"/>
              <a:t>Clique para editar o estilo de título Mestre</a:t>
            </a:r>
            <a:endParaRPr lang="en-US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4CCBA-3812-426F-BA8C-8BC3E97D7FB5}" type="datetime1">
              <a:rPr lang="pt-BR" smtClean="0"/>
              <a:t>17/04/2020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4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494319B4-ED34-4D08-91C0-F7E8BD9417E6}" type="datetime1">
              <a:rPr lang="pt-BR" smtClean="0"/>
              <a:t>17/04/2020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D1C28D-3F4C-4305-9CD5-9949626E9ED5}" type="datetime1">
              <a:rPr lang="pt-BR" smtClean="0"/>
              <a:t>17/04/2020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F8630-DFFC-437C-A718-61BE3F548C4E}" type="datetime1">
              <a:rPr lang="pt-BR" smtClean="0"/>
              <a:t>17/04/2020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800"/>
            </a:lvl1pPr>
          </a:lstStyle>
          <a:p>
            <a:pPr rt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12AD8E-909B-47FE-B3D6-961E1D2E7A49}" type="datetime1">
              <a:rPr lang="pt-BR" smtClean="0"/>
              <a:t>17/04/2020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0BF672-AFC3-4C39-AA84-C1113D4307F1}" type="datetime1">
              <a:rPr lang="pt-BR" smtClean="0"/>
              <a:t>17/04/2020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B01F5550-97CC-4F3B-A34B-FE39BFD06EF0}" type="datetime1">
              <a:rPr lang="pt-BR" smtClean="0"/>
              <a:t>17/04/2020</a:t>
            </a:fld>
            <a:endParaRPr lang="en-US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dirty="0"/>
              <a:t>Clique no ícone para adicionar uma imagem</a:t>
            </a:r>
            <a:endParaRPr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975B8C2-382E-4F5E-B0CE-7E0EEF75E017}" type="datetime1">
              <a:rPr lang="pt-BR" smtClean="0"/>
              <a:t>17/04/2020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estilo de título Mestre</a:t>
            </a: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dirty="0"/>
              <a:t>Clique para editar o texto Mestre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â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1DF2A3A-30FD-464E-8202-27A276433376}" type="datetime1">
              <a:rPr lang="pt-BR" smtClean="0"/>
              <a:t>17/04/2020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040309175607/http:/www.ccs.uky.edu/csep/RN/R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magem ampliada de um logotipo&#10;&#10;Descrição gerad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ângu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4400" dirty="0" err="1">
                <a:solidFill>
                  <a:schemeClr val="tx1"/>
                </a:solidFill>
              </a:rPr>
              <a:t>Lagged</a:t>
            </a:r>
            <a:r>
              <a:rPr lang="pt-BR" sz="4400" dirty="0">
                <a:solidFill>
                  <a:schemeClr val="tx1"/>
                </a:solidFill>
              </a:rPr>
              <a:t> </a:t>
            </a:r>
            <a:r>
              <a:rPr lang="pt-BR" sz="4400" dirty="0" err="1">
                <a:solidFill>
                  <a:schemeClr val="tx1"/>
                </a:solidFill>
              </a:rPr>
              <a:t>fibonacci</a:t>
            </a:r>
            <a:r>
              <a:rPr lang="pt-BR" sz="4400" dirty="0">
                <a:solidFill>
                  <a:schemeClr val="tx1"/>
                </a:solidFill>
              </a:rPr>
              <a:t> </a:t>
            </a:r>
            <a:r>
              <a:rPr lang="pt-BR" sz="4400" dirty="0" err="1">
                <a:solidFill>
                  <a:schemeClr val="tx1"/>
                </a:solidFill>
              </a:rPr>
              <a:t>generator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pt-BR" dirty="0">
                <a:solidFill>
                  <a:schemeClr val="tx1"/>
                </a:solidFill>
              </a:rPr>
              <a:t>Guilherme, Matheus e David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288A-EFF7-430A-8B12-8B66D6A0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LFG – RESULTADOS 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45F3-2C60-4FD5-892B-71DF8D4D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 err="1"/>
              <a:t>Preset</a:t>
            </a:r>
            <a:r>
              <a:rPr lang="pt-BR" sz="1800" b="1" dirty="0"/>
              <a:t> </a:t>
            </a:r>
            <a:r>
              <a:rPr lang="pt-BR" sz="1800" b="1" dirty="0">
                <a:sym typeface="Wingdings" panose="05000000000000000000" pitchFamily="2" charset="2"/>
              </a:rPr>
              <a:t> </a:t>
            </a:r>
            <a:r>
              <a:rPr lang="pt-BR" sz="1800" dirty="0" err="1"/>
              <a:t>mod</a:t>
            </a:r>
            <a:r>
              <a:rPr lang="pt-BR" sz="1800" dirty="0"/>
              <a:t> = 100 | j = 7, k = 10 | semente = [41, 21, 10, 50, 13, 99, 17, 13, 79, 61, 33] | geração de 100 números</a:t>
            </a:r>
          </a:p>
          <a:p>
            <a:endParaRPr lang="pt-BR" sz="1800" b="1" dirty="0"/>
          </a:p>
          <a:p>
            <a:r>
              <a:rPr lang="pt-BR" sz="1800" b="1" dirty="0"/>
              <a:t>#1 (MULTIPLICAÇÃO) 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Esperado  Distribuição de 10% em cada intervalo. (10 intervalos)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Obtivo  [4, 16, 13, 10, 10, 7, 13, 14, 8, 5]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Xi²  14.4</a:t>
            </a:r>
          </a:p>
          <a:p>
            <a:pPr lvl="1"/>
            <a:endParaRPr lang="pt-BR" sz="1700" dirty="0">
              <a:sym typeface="Wingdings" panose="05000000000000000000" pitchFamily="2" charset="2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2FC0B-3F5E-4E2C-8396-A4CFE2CD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3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288A-EFF7-430A-8B12-8B66D6A0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LFG – RESULTADOS 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45F3-2C60-4FD5-892B-71DF8D4D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PRINT </a:t>
            </a:r>
            <a:r>
              <a:rPr lang="pt-BR" sz="1800" b="1" dirty="0">
                <a:sym typeface="Wingdings" panose="05000000000000000000" pitchFamily="2" charset="2"/>
              </a:rPr>
              <a:t></a:t>
            </a:r>
          </a:p>
          <a:p>
            <a:endParaRPr lang="pt-BR" sz="1800" dirty="0">
              <a:sym typeface="Wingdings" panose="05000000000000000000" pitchFamily="2" charset="2"/>
            </a:endParaRPr>
          </a:p>
          <a:p>
            <a:pPr lvl="1"/>
            <a:endParaRPr lang="pt-BR" sz="1700" dirty="0">
              <a:sym typeface="Wingdings" panose="05000000000000000000" pitchFamily="2" charset="2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2FC0B-3F5E-4E2C-8396-A4CFE2CD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BAC9A5-636D-484F-ADCC-9F6FCDC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1" y="3220278"/>
            <a:ext cx="9658158" cy="12324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3104D3-6993-4B8E-98FF-E7ACFB271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21" y="3220278"/>
            <a:ext cx="9658158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0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288A-EFF7-430A-8B12-8B66D6A0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LFG – RESULTADOS 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45F3-2C60-4FD5-892B-71DF8D4D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 err="1"/>
              <a:t>Preset</a:t>
            </a:r>
            <a:r>
              <a:rPr lang="pt-BR" sz="1800" b="1" dirty="0"/>
              <a:t> </a:t>
            </a:r>
            <a:r>
              <a:rPr lang="pt-BR" sz="1800" b="1" dirty="0">
                <a:sym typeface="Wingdings" panose="05000000000000000000" pitchFamily="2" charset="2"/>
              </a:rPr>
              <a:t> </a:t>
            </a:r>
            <a:r>
              <a:rPr lang="pt-BR" sz="1800" dirty="0" err="1"/>
              <a:t>mod</a:t>
            </a:r>
            <a:r>
              <a:rPr lang="pt-BR" sz="1800" dirty="0"/>
              <a:t> = 100 | j = 7, k = 10 | semente = [41, 21, 10, 50, 13, 99, 17, 13, 79, 61, 33] | geração de 100 números</a:t>
            </a:r>
          </a:p>
          <a:p>
            <a:endParaRPr lang="pt-BR" sz="1800" b="1" dirty="0"/>
          </a:p>
          <a:p>
            <a:r>
              <a:rPr lang="pt-BR" sz="1800" b="1" dirty="0"/>
              <a:t>#1 (SUBTRAÇÃO) 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Esperado  Distribuição de 10% em cada intervalo. (10 intervalos)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Obtivo  [8, 10, 11, 9, 8, 14, 9, 13, 10, 8]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Xi²  4.0</a:t>
            </a:r>
          </a:p>
          <a:p>
            <a:pPr lvl="1"/>
            <a:endParaRPr lang="pt-BR" sz="1700" dirty="0">
              <a:sym typeface="Wingdings" panose="05000000000000000000" pitchFamily="2" charset="2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2FC0B-3F5E-4E2C-8396-A4CFE2CD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288A-EFF7-430A-8B12-8B66D6A0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LFG – RESULTADOS 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45F3-2C60-4FD5-892B-71DF8D4D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PRINT </a:t>
            </a:r>
            <a:r>
              <a:rPr lang="pt-BR" sz="1800" b="1" dirty="0">
                <a:sym typeface="Wingdings" panose="05000000000000000000" pitchFamily="2" charset="2"/>
              </a:rPr>
              <a:t></a:t>
            </a:r>
          </a:p>
          <a:p>
            <a:endParaRPr lang="pt-BR" sz="1800" dirty="0">
              <a:sym typeface="Wingdings" panose="05000000000000000000" pitchFamily="2" charset="2"/>
            </a:endParaRPr>
          </a:p>
          <a:p>
            <a:pPr lvl="1"/>
            <a:endParaRPr lang="pt-BR" sz="1700" dirty="0">
              <a:sym typeface="Wingdings" panose="05000000000000000000" pitchFamily="2" charset="2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2FC0B-3F5E-4E2C-8396-A4CFE2CD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BAC9A5-636D-484F-ADCC-9F6FCDC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1" y="3220278"/>
            <a:ext cx="9658158" cy="12324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3104D3-6993-4B8E-98FF-E7ACFB271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21" y="3220278"/>
            <a:ext cx="9658158" cy="12324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04BE46-1500-4B14-ABC0-B66AEC550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920" y="3220278"/>
            <a:ext cx="9658157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8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3F8B5-F65F-4F14-88A8-DF1EAB44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TABELA Xi²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BC94A-1F6E-44C8-A37D-5EADF963A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7AFF6F-5245-4E51-9E40-A9FB4944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32" y="1902137"/>
            <a:ext cx="9934135" cy="41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5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334D-B6FD-4B3A-9B18-4FDE31FE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SEQUÊNCIA DE FIBONACCI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8ECB8-0722-430C-A9C6-7E0975DEA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pt-BR" sz="2200" b="1" dirty="0"/>
              <a:t>Ideia Geral: </a:t>
            </a:r>
            <a:r>
              <a:rPr lang="pt-BR" sz="2200" dirty="0"/>
              <a:t>0, 1, 1, 2, 3, 5, 8, 13, 21..........</a:t>
            </a:r>
          </a:p>
          <a:p>
            <a:r>
              <a:rPr lang="pt-BR" sz="2200" dirty="0"/>
              <a:t>S ₙ = S ₙ₋₁ + S ₙ₋₂</a:t>
            </a:r>
          </a:p>
          <a:p>
            <a:pPr marL="0" indent="0">
              <a:buNone/>
            </a:pPr>
            <a:endParaRPr lang="pt-BR" sz="2200" dirty="0"/>
          </a:p>
          <a:p>
            <a:r>
              <a:rPr lang="pt-BR" sz="2200" b="1" dirty="0"/>
              <a:t>Proporção Áurea: </a:t>
            </a:r>
            <a:r>
              <a:rPr lang="pt-BR" sz="2200" dirty="0"/>
              <a:t>Reprodução de coelhos, pétalas de flores, pinhos, galhos de árvores, conchas, formatos de galáxias, etc.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477C98-0D35-414A-AB0E-74A4FACD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7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C18B8-6D0A-40BB-9EB4-5160E6C6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LFG – VISÃO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BEA38-6BD6-4C83-9B23-E840AA94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200" b="1" dirty="0"/>
              <a:t>FORMULAÇÃO GERAL:</a:t>
            </a:r>
          </a:p>
          <a:p>
            <a:r>
              <a:rPr lang="pt-BR" sz="2200" dirty="0"/>
              <a:t>Sₙ≡Sₙ₋ⱼ★Sₙ₋ₖ </a:t>
            </a:r>
            <a:r>
              <a:rPr lang="pt-BR" sz="2200" dirty="0" err="1"/>
              <a:t>mod</a:t>
            </a:r>
            <a:r>
              <a:rPr lang="pt-BR" sz="2200" dirty="0"/>
              <a:t> m, 0&lt;j&lt;k</a:t>
            </a:r>
          </a:p>
          <a:p>
            <a:r>
              <a:rPr lang="pt-BR" sz="2200" b="1" dirty="0"/>
              <a:t>j e k usuais: </a:t>
            </a:r>
            <a:r>
              <a:rPr lang="pt-BR" sz="1700" dirty="0"/>
              <a:t>{j = 7, k = 10}, {j = 5, k = 17}, {j = 24, k = 55}, {j = 65, k = 71}, {j = 128, k = 159} </a:t>
            </a:r>
            <a:r>
              <a:rPr lang="pt-BR" sz="1700" dirty="0">
                <a:hlinkClick r:id="rId2"/>
              </a:rPr>
              <a:t>[1]</a:t>
            </a:r>
            <a:r>
              <a:rPr lang="pt-BR" sz="1700" dirty="0"/>
              <a:t>, {j = 6, k = 31}, {j = 31, k = 63}, {j = 97, k = 127}, {j = 353, k = 521}, {j = 168, k = 521}, {j = 334, k = 607}, {j = 273, k = 607}, {j = 418, k = 1279}</a:t>
            </a:r>
          </a:p>
          <a:p>
            <a:endParaRPr lang="pt-BR" sz="2200" dirty="0"/>
          </a:p>
          <a:p>
            <a:r>
              <a:rPr lang="pt-BR" sz="2200" b="1" dirty="0"/>
              <a:t>TIPOS DE OPERADORES (★):</a:t>
            </a:r>
          </a:p>
          <a:p>
            <a:pPr lvl="1"/>
            <a:r>
              <a:rPr lang="pt-BR" sz="1600" dirty="0"/>
              <a:t>Adição</a:t>
            </a:r>
          </a:p>
          <a:p>
            <a:pPr lvl="1"/>
            <a:r>
              <a:rPr lang="pt-BR" sz="1600" dirty="0"/>
              <a:t>Subtração</a:t>
            </a:r>
          </a:p>
          <a:p>
            <a:pPr lvl="1"/>
            <a:r>
              <a:rPr lang="pt-BR" sz="1600" dirty="0"/>
              <a:t>Multiplicação</a:t>
            </a:r>
          </a:p>
          <a:p>
            <a:pPr lvl="1"/>
            <a:r>
              <a:rPr lang="pt-BR" sz="1600" dirty="0"/>
              <a:t>XOR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8FEEB0-11F4-49D1-BC2D-E95D640A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F25EA8-78D4-4EC9-A1C8-1560A0307BCE}"/>
              </a:ext>
            </a:extLst>
          </p:cNvPr>
          <p:cNvSpPr txBox="1"/>
          <p:nvPr/>
        </p:nvSpPr>
        <p:spPr>
          <a:xfrm>
            <a:off x="5641144" y="29682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282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7AB2D-22A2-4013-85C8-3CFD1269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LFG - 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F3EEE3-874D-4211-9AA3-EEACCDC84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105" y="1737201"/>
            <a:ext cx="3823252" cy="4574832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9E93AF-F816-430D-B586-E8D328E5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CD0A-2CC0-4513-8092-C57058E3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LFG – PSEUDO ALGORITMO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56A010-4839-4E7C-B0B2-1BD54B4C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700" dirty="0"/>
              <a:t>semente = [6, 4, 2, 1 ,8, 9, 3]</a:t>
            </a:r>
          </a:p>
          <a:p>
            <a:r>
              <a:rPr lang="pt-BR" sz="1700" dirty="0"/>
              <a:t>j = 3 (terceira posição da semente)</a:t>
            </a:r>
          </a:p>
          <a:p>
            <a:r>
              <a:rPr lang="pt-BR" sz="1700" dirty="0"/>
              <a:t>k = 7 (sétima posição da semente)</a:t>
            </a:r>
          </a:p>
          <a:p>
            <a:r>
              <a:rPr lang="pt-BR" sz="1700" dirty="0"/>
              <a:t>m = 10</a:t>
            </a:r>
          </a:p>
          <a:p>
            <a:r>
              <a:rPr lang="pt-BR" sz="1700" dirty="0" err="1"/>
              <a:t>valorAleatorio</a:t>
            </a:r>
            <a:r>
              <a:rPr lang="pt-BR" sz="1700" dirty="0"/>
              <a:t> = (semente[j] ★ semente[k]) % m</a:t>
            </a:r>
          </a:p>
          <a:p>
            <a:r>
              <a:rPr lang="pt-BR" sz="1700" dirty="0" err="1"/>
              <a:t>semente.shiftLeft</a:t>
            </a:r>
            <a:r>
              <a:rPr lang="pt-BR" sz="1700" dirty="0"/>
              <a:t>(1)  </a:t>
            </a:r>
            <a:r>
              <a:rPr lang="pt-BR" sz="1700" dirty="0">
                <a:sym typeface="Wingdings" panose="05000000000000000000" pitchFamily="2" charset="2"/>
              </a:rPr>
              <a:t> </a:t>
            </a:r>
            <a:r>
              <a:rPr lang="pt-BR" sz="1700" dirty="0">
                <a:solidFill>
                  <a:srgbClr val="C00000"/>
                </a:solidFill>
                <a:sym typeface="Wingdings" panose="05000000000000000000" pitchFamily="2" charset="2"/>
              </a:rPr>
              <a:t>#[4, 2, 1, 8, 9, 3, </a:t>
            </a:r>
            <a:r>
              <a:rPr lang="pt-BR" sz="1700" dirty="0" err="1">
                <a:solidFill>
                  <a:srgbClr val="C00000"/>
                </a:solidFill>
                <a:sym typeface="Wingdings" panose="05000000000000000000" pitchFamily="2" charset="2"/>
              </a:rPr>
              <a:t>null</a:t>
            </a:r>
            <a:r>
              <a:rPr lang="pt-BR" sz="1700" dirty="0">
                <a:solidFill>
                  <a:srgbClr val="C00000"/>
                </a:solidFill>
                <a:sym typeface="Wingdings" panose="05000000000000000000" pitchFamily="2" charset="2"/>
              </a:rPr>
              <a:t>]</a:t>
            </a:r>
            <a:endParaRPr lang="pt-BR" sz="1700" dirty="0">
              <a:solidFill>
                <a:srgbClr val="C00000"/>
              </a:solidFill>
            </a:endParaRPr>
          </a:p>
          <a:p>
            <a:r>
              <a:rPr lang="pt-BR" sz="1700" dirty="0" err="1"/>
              <a:t>semente.insertLast</a:t>
            </a:r>
            <a:r>
              <a:rPr lang="pt-BR" sz="1700" dirty="0"/>
              <a:t>(</a:t>
            </a:r>
            <a:r>
              <a:rPr lang="pt-BR" sz="1700" dirty="0" err="1"/>
              <a:t>valorAleatorio</a:t>
            </a:r>
            <a:r>
              <a:rPr lang="pt-BR" sz="1700" dirty="0"/>
              <a:t>) </a:t>
            </a:r>
            <a:r>
              <a:rPr lang="pt-BR" sz="1700" dirty="0">
                <a:sym typeface="Wingdings" panose="05000000000000000000" pitchFamily="2" charset="2"/>
              </a:rPr>
              <a:t> </a:t>
            </a:r>
            <a:r>
              <a:rPr lang="pt-BR" sz="1700" dirty="0">
                <a:solidFill>
                  <a:srgbClr val="C00000"/>
                </a:solidFill>
                <a:sym typeface="Wingdings" panose="05000000000000000000" pitchFamily="2" charset="2"/>
              </a:rPr>
              <a:t>#[4, 2, 1, 8, 9, 3, </a:t>
            </a:r>
            <a:r>
              <a:rPr lang="pt-BR" sz="1700" dirty="0" err="1">
                <a:solidFill>
                  <a:srgbClr val="C00000"/>
                </a:solidFill>
                <a:sym typeface="Wingdings" panose="05000000000000000000" pitchFamily="2" charset="2"/>
              </a:rPr>
              <a:t>valorAleatorio</a:t>
            </a:r>
            <a:r>
              <a:rPr lang="pt-BR" sz="1700" dirty="0">
                <a:solidFill>
                  <a:srgbClr val="C00000"/>
                </a:solidFill>
                <a:sym typeface="Wingdings" panose="05000000000000000000" pitchFamily="2" charset="2"/>
              </a:rPr>
              <a:t>]</a:t>
            </a:r>
            <a:endParaRPr lang="pt-BR" sz="1700" dirty="0">
              <a:solidFill>
                <a:srgbClr val="C00000"/>
              </a:solidFill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55CDF-21A0-45FB-B160-1D695007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7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5424-F6D2-4751-AEFB-1BFB4F58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1B312-5730-421F-8700-45CD9DBC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b="1" dirty="0"/>
              <a:t>Períodos máximos:</a:t>
            </a:r>
          </a:p>
          <a:p>
            <a:r>
              <a:rPr lang="pt-BR" sz="1800" dirty="0"/>
              <a:t>Adição/Subtração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 (2</a:t>
            </a:r>
            <a:r>
              <a:rPr lang="pt-BR" sz="1800" baseline="30000" dirty="0"/>
              <a:t>k</a:t>
            </a:r>
            <a:r>
              <a:rPr lang="pt-BR" sz="1800" dirty="0"/>
              <a:t> - 1)*2</a:t>
            </a:r>
            <a:r>
              <a:rPr lang="pt-BR" sz="1800" baseline="30000" dirty="0"/>
              <a:t>M-1</a:t>
            </a:r>
            <a:endParaRPr lang="pt-BR" sz="1800" dirty="0">
              <a:sym typeface="Wingdings" panose="05000000000000000000" pitchFamily="2" charset="2"/>
            </a:endParaRPr>
          </a:p>
          <a:p>
            <a:r>
              <a:rPr lang="pt-BR" sz="1800" dirty="0">
                <a:sym typeface="Wingdings" panose="05000000000000000000" pitchFamily="2" charset="2"/>
              </a:rPr>
              <a:t>Multiplicação  </a:t>
            </a:r>
            <a:r>
              <a:rPr lang="pt-BR" sz="1800" dirty="0"/>
              <a:t>(2</a:t>
            </a:r>
            <a:r>
              <a:rPr lang="pt-BR" sz="1800" i="1" baseline="30000" dirty="0"/>
              <a:t>k</a:t>
            </a:r>
            <a:r>
              <a:rPr lang="pt-BR" sz="1800" dirty="0"/>
              <a:t> − 1) × 2</a:t>
            </a:r>
            <a:r>
              <a:rPr lang="pt-BR" sz="1800" baseline="30000" dirty="0"/>
              <a:t>M−3   </a:t>
            </a:r>
            <a:r>
              <a:rPr lang="pt-BR" sz="1800" dirty="0"/>
              <a:t>(1/4 do anterior)</a:t>
            </a:r>
            <a:endParaRPr lang="pt-BR" sz="1800" dirty="0">
              <a:sym typeface="Wingdings" panose="05000000000000000000" pitchFamily="2" charset="2"/>
            </a:endParaRPr>
          </a:p>
          <a:p>
            <a:r>
              <a:rPr lang="pt-BR" sz="1800" dirty="0">
                <a:sym typeface="Wingdings" panose="05000000000000000000" pitchFamily="2" charset="2"/>
              </a:rPr>
              <a:t>XOR  </a:t>
            </a:r>
            <a:r>
              <a:rPr lang="pt-BR" sz="1800" dirty="0"/>
              <a:t>(2</a:t>
            </a:r>
            <a:r>
              <a:rPr lang="pt-BR" sz="1800" i="1" baseline="30000" dirty="0"/>
              <a:t>k</a:t>
            </a:r>
            <a:r>
              <a:rPr lang="pt-BR" sz="1800" dirty="0"/>
              <a:t> − 1) × </a:t>
            </a:r>
            <a:r>
              <a:rPr lang="pt-BR" sz="1800" i="1" dirty="0"/>
              <a:t>k</a:t>
            </a:r>
            <a:endParaRPr lang="pt-BR" sz="180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66C26-2302-4B70-BCCD-0270C0D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288A-EFF7-430A-8B12-8B66D6A0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LFG – RESULTADOS 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45F3-2C60-4FD5-892B-71DF8D4D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 err="1"/>
              <a:t>Preset</a:t>
            </a:r>
            <a:r>
              <a:rPr lang="pt-BR" sz="1800" b="1" dirty="0"/>
              <a:t> </a:t>
            </a:r>
            <a:r>
              <a:rPr lang="pt-BR" sz="1800" b="1" dirty="0">
                <a:sym typeface="Wingdings" panose="05000000000000000000" pitchFamily="2" charset="2"/>
              </a:rPr>
              <a:t> </a:t>
            </a:r>
            <a:r>
              <a:rPr lang="pt-BR" sz="1800" dirty="0" err="1"/>
              <a:t>mod</a:t>
            </a:r>
            <a:r>
              <a:rPr lang="pt-BR" sz="1800" dirty="0"/>
              <a:t> = 100 | j = 7, k = 10 | semente = [41, 21, 10, 50, 13, 99, 17, 13, 79, 61, 33] | geração de 100 números</a:t>
            </a:r>
          </a:p>
          <a:p>
            <a:endParaRPr lang="pt-BR" sz="1800" b="1" dirty="0"/>
          </a:p>
          <a:p>
            <a:r>
              <a:rPr lang="pt-BR" sz="1800" b="1" dirty="0"/>
              <a:t>#1 (ADIÇÃO) 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Esperado  Distribuição de 10% em cada intervalo. (10 intervalos)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Obtivo  [9, 13, 18, 6, 9, 5, 8, 11, 7, 14]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Xi²  14.6</a:t>
            </a:r>
          </a:p>
          <a:p>
            <a:pPr lvl="1"/>
            <a:endParaRPr lang="pt-BR" sz="1700" dirty="0">
              <a:sym typeface="Wingdings" panose="05000000000000000000" pitchFamily="2" charset="2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2FC0B-3F5E-4E2C-8396-A4CFE2CD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7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288A-EFF7-430A-8B12-8B66D6A0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LFG – RESULTADOS 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45F3-2C60-4FD5-892B-71DF8D4D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 err="1"/>
              <a:t>Preset</a:t>
            </a:r>
            <a:r>
              <a:rPr lang="pt-BR" sz="1800" b="1" dirty="0"/>
              <a:t> </a:t>
            </a:r>
            <a:r>
              <a:rPr lang="pt-BR" sz="1800" b="1" dirty="0">
                <a:sym typeface="Wingdings" panose="05000000000000000000" pitchFamily="2" charset="2"/>
              </a:rPr>
              <a:t> </a:t>
            </a:r>
            <a:r>
              <a:rPr lang="pt-BR" sz="1800" dirty="0" err="1"/>
              <a:t>mod</a:t>
            </a:r>
            <a:r>
              <a:rPr lang="pt-BR" sz="1800" dirty="0"/>
              <a:t> = 100 | j = 7, k = 10 | semente = [41, 21, 10, 50, 13, 99, 17, 13, 79, 61, 33] | geração de 100 números</a:t>
            </a:r>
          </a:p>
          <a:p>
            <a:endParaRPr lang="pt-BR" sz="1800" b="1" dirty="0"/>
          </a:p>
          <a:p>
            <a:r>
              <a:rPr lang="pt-BR" sz="1800" b="1" dirty="0"/>
              <a:t>#1 (ADIÇÃO) 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Esperado  Distribuição de 10% em cada intervalo. (10 intervalos)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Obtivo  [9, 13, 18, 6, 9, 5, 8, 11, 7, 14]</a:t>
            </a:r>
          </a:p>
          <a:p>
            <a:pPr lvl="1"/>
            <a:r>
              <a:rPr lang="pt-BR" sz="1800" dirty="0">
                <a:sym typeface="Wingdings" panose="05000000000000000000" pitchFamily="2" charset="2"/>
              </a:rPr>
              <a:t>Xi²  14.6</a:t>
            </a:r>
          </a:p>
          <a:p>
            <a:pPr lvl="1"/>
            <a:endParaRPr lang="pt-BR" sz="1700" dirty="0">
              <a:sym typeface="Wingdings" panose="05000000000000000000" pitchFamily="2" charset="2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2FC0B-3F5E-4E2C-8396-A4CFE2CD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6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288A-EFF7-430A-8B12-8B66D6A0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LFG – RESULTADOS E TESTES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245F3-2C60-4FD5-892B-71DF8D4DC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PRINT </a:t>
            </a:r>
            <a:r>
              <a:rPr lang="pt-BR" sz="1800" b="1" dirty="0">
                <a:sym typeface="Wingdings" panose="05000000000000000000" pitchFamily="2" charset="2"/>
              </a:rPr>
              <a:t></a:t>
            </a:r>
          </a:p>
          <a:p>
            <a:endParaRPr lang="pt-BR" sz="1800" dirty="0">
              <a:sym typeface="Wingdings" panose="05000000000000000000" pitchFamily="2" charset="2"/>
            </a:endParaRPr>
          </a:p>
          <a:p>
            <a:pPr lvl="1"/>
            <a:endParaRPr lang="pt-BR" sz="1700" dirty="0">
              <a:sym typeface="Wingdings" panose="05000000000000000000" pitchFamily="2" charset="2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C2FC0B-3F5E-4E2C-8396-A4CFE2CD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48C737E-092E-4203-A347-8410086932C6}" type="datetime1">
              <a:rPr lang="pt-BR" smtClean="0"/>
              <a:t>17/04/2020</a:t>
            </a:fld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BAC9A5-636D-484F-ADCC-9F6FCDC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1" y="3220278"/>
            <a:ext cx="9658158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5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14_TF78438558" id="{EFC388B7-E3E7-46E9-90A0-7401A222EB8A}" vid="{685F28B6-3FA5-49C7-9831-35ED941F70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{50BE1401-FFD2-4B64-8FDF-29C2E5CA085C}tf78438558</Template>
  <TotalTime>0</TotalTime>
  <Words>777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Garamond</vt:lpstr>
      <vt:lpstr>SavonVTI</vt:lpstr>
      <vt:lpstr>Lagged fibonacci generator</vt:lpstr>
      <vt:lpstr>SEQUÊNCIA DE FIBONACCI</vt:lpstr>
      <vt:lpstr>LFG – VISÃO GERAL</vt:lpstr>
      <vt:lpstr>LFG - EXEMPLO</vt:lpstr>
      <vt:lpstr>LFG – PSEUDO ALGORITMO</vt:lpstr>
      <vt:lpstr>Propriedades</vt:lpstr>
      <vt:lpstr>LFG – RESULTADOS E TESTES</vt:lpstr>
      <vt:lpstr>LFG – RESULTADOS E TESTES</vt:lpstr>
      <vt:lpstr>LFG – RESULTADOS E TESTES</vt:lpstr>
      <vt:lpstr>LFG – RESULTADOS E TESTES</vt:lpstr>
      <vt:lpstr>LFG – RESULTADOS E TESTES</vt:lpstr>
      <vt:lpstr>LFG – RESULTADOS E TESTES</vt:lpstr>
      <vt:lpstr>LFG – RESULTADOS E TESTES</vt:lpstr>
      <vt:lpstr>TABELA Xi²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2020-04-17T01:14:59Z</dcterms:created>
  <dcterms:modified xsi:type="dcterms:W3CDTF">2020-04-17T11:29:28Z</dcterms:modified>
</cp:coreProperties>
</file>