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99" r:id="rId2"/>
    <p:sldId id="367" r:id="rId3"/>
    <p:sldId id="300" r:id="rId4"/>
    <p:sldId id="354" r:id="rId5"/>
    <p:sldId id="517" r:id="rId6"/>
    <p:sldId id="509" r:id="rId7"/>
    <p:sldId id="512" r:id="rId8"/>
    <p:sldId id="511" r:id="rId9"/>
    <p:sldId id="513" r:id="rId10"/>
    <p:sldId id="514" r:id="rId11"/>
    <p:sldId id="515" r:id="rId12"/>
    <p:sldId id="516" r:id="rId13"/>
    <p:sldId id="518" r:id="rId14"/>
    <p:sldId id="523" r:id="rId15"/>
    <p:sldId id="519" r:id="rId16"/>
    <p:sldId id="520" r:id="rId17"/>
    <p:sldId id="521" r:id="rId18"/>
    <p:sldId id="522" r:id="rId19"/>
    <p:sldId id="524" r:id="rId20"/>
    <p:sldId id="525" r:id="rId21"/>
    <p:sldId id="526" r:id="rId22"/>
    <p:sldId id="527" r:id="rId23"/>
    <p:sldId id="528" r:id="rId24"/>
    <p:sldId id="529" r:id="rId25"/>
    <p:sldId id="530" r:id="rId26"/>
    <p:sldId id="531" r:id="rId27"/>
    <p:sldId id="532" r:id="rId28"/>
    <p:sldId id="533" r:id="rId29"/>
    <p:sldId id="534" r:id="rId30"/>
    <p:sldId id="535" r:id="rId31"/>
    <p:sldId id="536" r:id="rId32"/>
    <p:sldId id="537" r:id="rId33"/>
    <p:sldId id="538" r:id="rId34"/>
    <p:sldId id="539" r:id="rId35"/>
    <p:sldId id="543" r:id="rId36"/>
    <p:sldId id="540" r:id="rId37"/>
    <p:sldId id="541" r:id="rId38"/>
    <p:sldId id="542" r:id="rId39"/>
    <p:sldId id="544" r:id="rId40"/>
    <p:sldId id="480" r:id="rId41"/>
    <p:sldId id="545" r:id="rId42"/>
  </p:sldIdLst>
  <p:sldSz cx="9144000" cy="6858000" type="screen4x3"/>
  <p:notesSz cx="6645275" cy="97774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09">
          <p15:clr>
            <a:srgbClr val="A4A3A4"/>
          </p15:clr>
        </p15:guide>
        <p15:guide id="2" pos="2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08C2FF"/>
    <a:srgbClr val="18FFF6"/>
    <a:srgbClr val="006100"/>
    <a:srgbClr val="008800"/>
    <a:srgbClr val="59D707"/>
    <a:srgbClr val="FF5945"/>
    <a:srgbClr val="008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1386" y="48"/>
      </p:cViewPr>
      <p:guideLst>
        <p:guide orient="horz" pos="4109"/>
        <p:guide pos="2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9" tIns="46919" rIns="93839" bIns="46919" numCol="1" anchor="t" anchorCtr="0" compatLnSpc="1">
            <a:prstTxWarp prst="textNoShape">
              <a:avLst/>
            </a:prstTxWarp>
          </a:bodyPr>
          <a:lstStyle>
            <a:lvl1pPr defTabSz="938213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55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9" tIns="46919" rIns="93839" bIns="46919" numCol="1" anchor="t" anchorCtr="0" compatLnSpc="1">
            <a:prstTxWarp prst="textNoShape">
              <a:avLst/>
            </a:prstTxWarp>
          </a:bodyPr>
          <a:lstStyle>
            <a:lvl1pPr algn="r" defTabSz="938213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8463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9" tIns="46919" rIns="93839" bIns="46919" numCol="1" anchor="b" anchorCtr="0" compatLnSpc="1">
            <a:prstTxWarp prst="textNoShape">
              <a:avLst/>
            </a:prstTxWarp>
          </a:bodyPr>
          <a:lstStyle>
            <a:lvl1pPr defTabSz="938213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550" y="9288463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9" tIns="46919" rIns="93839" bIns="46919" numCol="1" anchor="b" anchorCtr="0" compatLnSpc="1">
            <a:prstTxWarp prst="textNoShape">
              <a:avLst/>
            </a:prstTxWarp>
          </a:bodyPr>
          <a:lstStyle>
            <a:lvl1pPr algn="r" defTabSz="938213">
              <a:defRPr sz="1200">
                <a:cs typeface="+mn-cs"/>
              </a:defRPr>
            </a:lvl1pPr>
          </a:lstStyle>
          <a:p>
            <a:pPr>
              <a:defRPr/>
            </a:pPr>
            <a:fld id="{864549EC-C748-0146-B0B6-34F471BCB8C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390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9" tIns="46919" rIns="93839" bIns="46919" numCol="1" anchor="t" anchorCtr="0" compatLnSpc="1">
            <a:prstTxWarp prst="textNoShape">
              <a:avLst/>
            </a:prstTxWarp>
          </a:bodyPr>
          <a:lstStyle>
            <a:lvl1pPr defTabSz="938213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9" tIns="46919" rIns="93839" bIns="46919" numCol="1" anchor="t" anchorCtr="0" compatLnSpc="1">
            <a:prstTxWarp prst="textNoShape">
              <a:avLst/>
            </a:prstTxWarp>
          </a:bodyPr>
          <a:lstStyle>
            <a:lvl1pPr algn="r" defTabSz="938213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1063" y="735013"/>
            <a:ext cx="4887912" cy="36655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643438"/>
            <a:ext cx="4873625" cy="439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9" tIns="46919" rIns="93839" bIns="469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8463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9" tIns="46919" rIns="93839" bIns="46919" numCol="1" anchor="b" anchorCtr="0" compatLnSpc="1">
            <a:prstTxWarp prst="textNoShape">
              <a:avLst/>
            </a:prstTxWarp>
          </a:bodyPr>
          <a:lstStyle>
            <a:lvl1pPr defTabSz="938213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3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88463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9" tIns="46919" rIns="93839" bIns="46919" numCol="1" anchor="b" anchorCtr="0" compatLnSpc="1">
            <a:prstTxWarp prst="textNoShape">
              <a:avLst/>
            </a:prstTxWarp>
          </a:bodyPr>
          <a:lstStyle>
            <a:lvl1pPr algn="r" defTabSz="938213">
              <a:defRPr sz="1200">
                <a:cs typeface="+mn-cs"/>
              </a:defRPr>
            </a:lvl1pPr>
          </a:lstStyle>
          <a:p>
            <a:pPr>
              <a:defRPr/>
            </a:pPr>
            <a:fld id="{7DF3D22B-F002-9A42-B539-007C090F18D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638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382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382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382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382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30EA0F4-8567-1443-BA8B-C6BCD52BD797}" type="slidenum">
              <a:rPr lang="pt-BR" sz="1200"/>
              <a:pPr eaLnBrk="1" hangingPunct="1"/>
              <a:t>1</a:t>
            </a:fld>
            <a:endParaRPr lang="pt-BR" sz="1200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184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9"/>
          <p:cNvSpPr>
            <a:spLocks noChangeShapeType="1"/>
          </p:cNvSpPr>
          <p:nvPr userDrawn="1"/>
        </p:nvSpPr>
        <p:spPr bwMode="auto">
          <a:xfrm rot="16200000">
            <a:off x="4572000" y="-2727325"/>
            <a:ext cx="0" cy="9144000"/>
          </a:xfrm>
          <a:prstGeom prst="line">
            <a:avLst/>
          </a:prstGeom>
          <a:noFill/>
          <a:ln w="2286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8"/>
          <p:cNvSpPr>
            <a:spLocks noChangeArrowheads="1"/>
          </p:cNvSpPr>
          <p:nvPr userDrawn="1"/>
        </p:nvSpPr>
        <p:spPr bwMode="auto">
          <a:xfrm>
            <a:off x="1588" y="3055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1588" y="3055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38"/>
          <p:cNvSpPr>
            <a:spLocks noChangeArrowheads="1"/>
          </p:cNvSpPr>
          <p:nvPr userDrawn="1"/>
        </p:nvSpPr>
        <p:spPr bwMode="auto">
          <a:xfrm>
            <a:off x="1588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Rectangle 43"/>
          <p:cNvSpPr>
            <a:spLocks noChangeArrowheads="1"/>
          </p:cNvSpPr>
          <p:nvPr userDrawn="1"/>
        </p:nvSpPr>
        <p:spPr bwMode="auto">
          <a:xfrm>
            <a:off x="1588" y="3032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" name="Rectangle 48"/>
          <p:cNvSpPr>
            <a:spLocks noChangeArrowheads="1"/>
          </p:cNvSpPr>
          <p:nvPr userDrawn="1"/>
        </p:nvSpPr>
        <p:spPr bwMode="auto">
          <a:xfrm>
            <a:off x="1588" y="3135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" name="Rectangle 29"/>
          <p:cNvSpPr>
            <a:spLocks noChangeArrowheads="1"/>
          </p:cNvSpPr>
          <p:nvPr userDrawn="1"/>
        </p:nvSpPr>
        <p:spPr bwMode="auto">
          <a:xfrm>
            <a:off x="36513" y="6629400"/>
            <a:ext cx="914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pt-BR" sz="1200">
                <a:solidFill>
                  <a:srgbClr val="000000"/>
                </a:solidFill>
                <a:latin typeface="Arial" charset="0"/>
              </a:rPr>
              <a:t>Copyright © 2016 Univali | LEDS</a:t>
            </a:r>
          </a:p>
        </p:txBody>
      </p:sp>
      <p:grpSp>
        <p:nvGrpSpPr>
          <p:cNvPr id="10" name="Group 14"/>
          <p:cNvGrpSpPr>
            <a:grpSpLocks/>
          </p:cNvGrpSpPr>
          <p:nvPr userDrawn="1"/>
        </p:nvGrpSpPr>
        <p:grpSpPr bwMode="auto">
          <a:xfrm>
            <a:off x="1476375" y="77788"/>
            <a:ext cx="6408738" cy="1550987"/>
            <a:chOff x="1475656" y="77332"/>
            <a:chExt cx="6408712" cy="1551468"/>
          </a:xfrm>
        </p:grpSpPr>
        <p:pic>
          <p:nvPicPr>
            <p:cNvPr id="11" name="Picture 15" descr="Univali_Preto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188640"/>
              <a:ext cx="1801966" cy="1224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3"/>
            <p:cNvSpPr txBox="1">
              <a:spLocks noChangeArrowheads="1"/>
            </p:cNvSpPr>
            <p:nvPr userDrawn="1"/>
          </p:nvSpPr>
          <p:spPr bwMode="auto">
            <a:xfrm>
              <a:off x="3672747" y="77332"/>
              <a:ext cx="4211621" cy="1480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anchor="ctr"/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pitchFamily="34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pitchFamily="34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pitchFamily="34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pitchFamily="34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pitchFamily="34" charset="0"/>
                </a:defRPr>
              </a:lvl9pPr>
            </a:lstStyle>
            <a:p>
              <a:pPr algn="l">
                <a:defRPr/>
              </a:pPr>
              <a:r>
                <a:rPr lang="pt-BR" sz="3200" b="0" dirty="0" smtClean="0">
                  <a:effectLst/>
                  <a:latin typeface="Arial Narrow"/>
                  <a:cs typeface="Arial Narrow"/>
                </a:rPr>
                <a:t>Laboratório de Sistemas</a:t>
              </a:r>
            </a:p>
            <a:p>
              <a:pPr algn="l">
                <a:defRPr/>
              </a:pPr>
              <a:r>
                <a:rPr lang="pt-BR" sz="3200" b="0" dirty="0" smtClean="0">
                  <a:effectLst/>
                  <a:latin typeface="Arial Narrow"/>
                  <a:cs typeface="Arial Narrow"/>
                </a:rPr>
                <a:t>Embarcados e Distribuídos</a:t>
              </a:r>
              <a:endParaRPr lang="pt-BR" sz="3200" b="0" dirty="0">
                <a:effectLst/>
                <a:latin typeface="Arial Narrow"/>
                <a:cs typeface="Arial Narrow"/>
              </a:endParaRPr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3563211" y="117031"/>
              <a:ext cx="0" cy="151176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934072"/>
            <a:ext cx="9144000" cy="1143000"/>
          </a:xfrm>
        </p:spPr>
        <p:txBody>
          <a:bodyPr/>
          <a:lstStyle>
            <a:lvl1pPr algn="ctr">
              <a:defRPr sz="4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80753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17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908720"/>
            <a:ext cx="4499992" cy="5867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08720"/>
            <a:ext cx="4572000" cy="59492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6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2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0" y="908720"/>
            <a:ext cx="9144000" cy="594928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95610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4"/>
          <p:cNvSpPr>
            <a:spLocks noChangeShapeType="1"/>
          </p:cNvSpPr>
          <p:nvPr userDrawn="1"/>
        </p:nvSpPr>
        <p:spPr bwMode="auto">
          <a:xfrm rot="-5400000">
            <a:off x="4572000" y="-3806825"/>
            <a:ext cx="0" cy="9144000"/>
          </a:xfrm>
          <a:prstGeom prst="line">
            <a:avLst/>
          </a:prstGeom>
          <a:noFill/>
          <a:ln w="2286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90600"/>
            <a:ext cx="91440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  <a:p>
            <a:pPr lvl="4"/>
            <a:endParaRPr lang="pt-BR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9" name="Rectangle 29"/>
          <p:cNvSpPr>
            <a:spLocks noChangeArrowheads="1"/>
          </p:cNvSpPr>
          <p:nvPr userDrawn="1"/>
        </p:nvSpPr>
        <p:spPr bwMode="auto">
          <a:xfrm>
            <a:off x="0" y="836613"/>
            <a:ext cx="88201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pt-BR" sz="1200" b="1">
                <a:solidFill>
                  <a:schemeClr val="bg1"/>
                </a:solidFill>
                <a:latin typeface="Arial" charset="0"/>
              </a:rPr>
              <a:t>Introdução à Arquitetura e Organização de Computadores</a:t>
            </a:r>
          </a:p>
        </p:txBody>
      </p:sp>
      <p:sp>
        <p:nvSpPr>
          <p:cNvPr id="1030" name="Rectangle 29"/>
          <p:cNvSpPr>
            <a:spLocks noChangeArrowheads="1"/>
          </p:cNvSpPr>
          <p:nvPr userDrawn="1"/>
        </p:nvSpPr>
        <p:spPr bwMode="auto">
          <a:xfrm>
            <a:off x="8748713" y="620713"/>
            <a:ext cx="3952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D83B4AE7-0B34-4B48-B8B9-7ABB3D85DF67}" type="slidenum">
              <a:rPr lang="pt-BR" sz="1200" b="1">
                <a:solidFill>
                  <a:schemeClr val="bg1"/>
                </a:solidFill>
                <a:latin typeface="Arial" charset="0"/>
              </a:rPr>
              <a:pPr algn="r"/>
              <a:t>‹#›</a:t>
            </a:fld>
            <a:endParaRPr lang="pt-BR" sz="1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29"/>
          <p:cNvSpPr>
            <a:spLocks noChangeArrowheads="1"/>
          </p:cNvSpPr>
          <p:nvPr userDrawn="1"/>
        </p:nvSpPr>
        <p:spPr bwMode="auto">
          <a:xfrm>
            <a:off x="6965950" y="-44450"/>
            <a:ext cx="221456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pt-BR" sz="800">
                <a:solidFill>
                  <a:srgbClr val="000000"/>
                </a:solidFill>
                <a:latin typeface="Arial" charset="0"/>
              </a:rPr>
              <a:t>Copyright © 2016 Univali | LEDS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1" r:id="rId2"/>
    <p:sldLayoutId id="2147483742" r:id="rId3"/>
    <p:sldLayoutId id="2147483743" r:id="rId4"/>
    <p:sldLayoutId id="2147483744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80000"/>
        </a:spcBef>
        <a:spcAft>
          <a:spcPct val="0"/>
        </a:spcAft>
        <a:buClr>
          <a:srgbClr val="FB5705"/>
        </a:buClr>
        <a:buSzPct val="85000"/>
        <a:buFont typeface="Wingdings" charset="0"/>
        <a:buChar char="q"/>
        <a:defRPr sz="2400" b="1">
          <a:solidFill>
            <a:srgbClr val="00000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B5705"/>
        </a:buClr>
        <a:buSzPct val="85000"/>
        <a:buFont typeface="Wingdings" charset="0"/>
        <a:buChar char="q"/>
        <a:defRPr sz="2000">
          <a:solidFill>
            <a:srgbClr val="000000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B5705"/>
        </a:buClr>
        <a:buSzPct val="85000"/>
        <a:buFont typeface="Wingdings" charset="0"/>
        <a:buChar char="q"/>
        <a:defRPr>
          <a:solidFill>
            <a:srgbClr val="000000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B5705"/>
        </a:buClr>
        <a:buSzPct val="85000"/>
        <a:buFont typeface="Wingdings" charset="0"/>
        <a:buChar char="q"/>
        <a:defRPr sz="1400">
          <a:solidFill>
            <a:srgbClr val="000000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B5705"/>
        </a:buClr>
        <a:buSzPct val="85000"/>
        <a:buFont typeface="Wingdings" charset="0"/>
        <a:buChar char="q"/>
        <a:defRPr sz="1400">
          <a:solidFill>
            <a:srgbClr val="00000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B5705"/>
        </a:buClr>
        <a:buSzPct val="85000"/>
        <a:buFont typeface="Wingdings" pitchFamily="2" charset="2"/>
        <a:buChar char="q"/>
        <a:defRPr sz="1400">
          <a:solidFill>
            <a:srgbClr val="0000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B5705"/>
        </a:buClr>
        <a:buSzPct val="85000"/>
        <a:buFont typeface="Wingdings" pitchFamily="2" charset="2"/>
        <a:buChar char="q"/>
        <a:defRPr sz="1400">
          <a:solidFill>
            <a:srgbClr val="0000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B5705"/>
        </a:buClr>
        <a:buSzPct val="85000"/>
        <a:buFont typeface="Wingdings" pitchFamily="2" charset="2"/>
        <a:buChar char="q"/>
        <a:defRPr sz="1400">
          <a:solidFill>
            <a:srgbClr val="0000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B5705"/>
        </a:buClr>
        <a:buSzPct val="85000"/>
        <a:buFont typeface="Wingdings" pitchFamily="2" charset="2"/>
        <a:buChar char="q"/>
        <a:defRPr sz="1400">
          <a:solidFill>
            <a:srgbClr val="0000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iencedirect.com/science/article/pii/B9788535235852000020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933700"/>
            <a:ext cx="9144000" cy="1791444"/>
          </a:xfrm>
        </p:spPr>
        <p:txBody>
          <a:bodyPr/>
          <a:lstStyle/>
          <a:p>
            <a:pPr eaLnBrk="1" hangingPunct="1">
              <a:defRPr/>
            </a:pPr>
            <a:r>
              <a:rPr lang="pt-BR" sz="4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+mj-cs"/>
              </a:rPr>
              <a:t>Simulador do Processador MIPS em C++</a:t>
            </a:r>
            <a:endParaRPr lang="pt-BR" sz="4400" b="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Simulador – </a:t>
            </a:r>
            <a:r>
              <a:rPr lang="pt-BR" dirty="0" err="1"/>
              <a:t>mips.h</a:t>
            </a:r>
            <a:endParaRPr lang="pt-BR" b="0" dirty="0">
              <a:latin typeface="Arial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5949950"/>
          </a:xfrm>
        </p:spPr>
        <p:txBody>
          <a:bodyPr/>
          <a:lstStyle/>
          <a:p>
            <a:pPr eaLnBrk="1" hangingPunct="1"/>
            <a:r>
              <a:rPr lang="pt-BR" dirty="0"/>
              <a:t>Atributos</a:t>
            </a:r>
          </a:p>
          <a:p>
            <a:pPr lvl="1" eaLnBrk="1" hangingPunct="1"/>
            <a:r>
              <a:rPr lang="pt-BR" dirty="0"/>
              <a:t>Banco de registradores</a:t>
            </a:r>
            <a:endParaRPr lang="pt-BR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pt-BR" dirty="0">
                <a:latin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</a:rPr>
              <a:t>RegFile</a:t>
            </a:r>
            <a:r>
              <a:rPr lang="pt-BR" dirty="0">
                <a:latin typeface="Courier New" panose="02070309020205020404" pitchFamily="49" charset="0"/>
              </a:rPr>
              <a:t>[</a:t>
            </a:r>
            <a:r>
              <a:rPr lang="pt-BR" b="1" dirty="0">
                <a:latin typeface="Courier New" panose="02070309020205020404" pitchFamily="49" charset="0"/>
              </a:rPr>
              <a:t>N_REG</a:t>
            </a:r>
            <a:r>
              <a:rPr lang="pt-BR" dirty="0">
                <a:latin typeface="Courier New" panose="02070309020205020404" pitchFamily="49" charset="0"/>
              </a:rPr>
              <a:t>];</a:t>
            </a:r>
          </a:p>
          <a:p>
            <a:pPr marL="457200" lvl="1" indent="0" eaLnBrk="1" hangingPunct="1">
              <a:buNone/>
            </a:pPr>
            <a:endParaRPr lang="pt-BR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pt-BR" dirty="0"/>
              <a:t>Memória de dados</a:t>
            </a:r>
            <a:endParaRPr lang="pt-BR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pt-BR" dirty="0">
                <a:latin typeface="Courier New" panose="02070309020205020404" pitchFamily="49" charset="0"/>
              </a:rPr>
              <a:t>  </a:t>
            </a:r>
            <a:r>
              <a:rPr lang="pt-BR" b="1" dirty="0" err="1">
                <a:latin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</a:rPr>
              <a:t> *</a:t>
            </a:r>
            <a:r>
              <a:rPr lang="pt-BR" dirty="0" err="1">
                <a:latin typeface="Courier New" panose="02070309020205020404" pitchFamily="49" charset="0"/>
              </a:rPr>
              <a:t>DataMem</a:t>
            </a:r>
            <a:r>
              <a:rPr lang="pt-BR" dirty="0">
                <a:latin typeface="Courier New" panose="02070309020205020404" pitchFamily="49" charset="0"/>
              </a:rPr>
              <a:t>;</a:t>
            </a:r>
          </a:p>
          <a:p>
            <a:pPr marL="457200" lvl="1" indent="0" eaLnBrk="1" hangingPunct="1">
              <a:buNone/>
            </a:pPr>
            <a:endParaRPr lang="pt-BR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pt-BR" dirty="0"/>
              <a:t>Memória de instruções</a:t>
            </a:r>
            <a:endParaRPr lang="pt-BR" dirty="0">
              <a:latin typeface="Courier New" panose="02070309020205020404" pitchFamily="49" charset="0"/>
            </a:endParaRPr>
          </a:p>
          <a:p>
            <a:pPr lvl="1" eaLnBrk="1" hangingPunct="1">
              <a:buNone/>
            </a:pPr>
            <a:r>
              <a:rPr lang="pt-BR" dirty="0">
                <a:latin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</a:rPr>
              <a:t>unsigned</a:t>
            </a:r>
            <a:r>
              <a:rPr lang="pt-BR" dirty="0">
                <a:latin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</a:rPr>
              <a:t> *</a:t>
            </a:r>
            <a:r>
              <a:rPr lang="pt-BR" dirty="0" err="1">
                <a:latin typeface="Courier New" panose="02070309020205020404" pitchFamily="49" charset="0"/>
              </a:rPr>
              <a:t>InsMem</a:t>
            </a:r>
            <a:r>
              <a:rPr lang="pt-BR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buNone/>
            </a:pPr>
            <a:endParaRPr lang="pt-BR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pt-BR" dirty="0" err="1"/>
              <a:t>Program</a:t>
            </a:r>
            <a:r>
              <a:rPr lang="pt-BR" dirty="0"/>
              <a:t> </a:t>
            </a:r>
            <a:r>
              <a:rPr lang="pt-BR" dirty="0" err="1"/>
              <a:t>counter</a:t>
            </a:r>
            <a:endParaRPr lang="pt-BR" dirty="0">
              <a:latin typeface="Courier New" panose="02070309020205020404" pitchFamily="49" charset="0"/>
            </a:endParaRPr>
          </a:p>
          <a:p>
            <a:pPr lvl="1" eaLnBrk="1" hangingPunct="1">
              <a:buNone/>
            </a:pPr>
            <a:r>
              <a:rPr lang="pt-BR" dirty="0">
                <a:latin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</a:rPr>
              <a:t>unsigned</a:t>
            </a:r>
            <a:r>
              <a:rPr lang="pt-BR" dirty="0">
                <a:latin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</a:rPr>
              <a:t>pc</a:t>
            </a:r>
            <a:r>
              <a:rPr lang="pt-BR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buNone/>
            </a:pPr>
            <a:endParaRPr lang="pt-BR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pt-BR" dirty="0"/>
              <a:t>Quantidade de instruções</a:t>
            </a:r>
            <a:endParaRPr lang="pt-BR" dirty="0">
              <a:latin typeface="Courier New" panose="02070309020205020404" pitchFamily="49" charset="0"/>
            </a:endParaRPr>
          </a:p>
          <a:p>
            <a:pPr lvl="1" eaLnBrk="1" hangingPunct="1">
              <a:buNone/>
            </a:pPr>
            <a:r>
              <a:rPr lang="pt-BR" dirty="0">
                <a:latin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</a:rPr>
              <a:t>unsigned</a:t>
            </a:r>
            <a:r>
              <a:rPr lang="pt-BR" dirty="0">
                <a:latin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</a:rPr>
              <a:t>num_ins</a:t>
            </a:r>
            <a:r>
              <a:rPr lang="pt-BR" dirty="0">
                <a:latin typeface="Courier New" panose="02070309020205020404" pitchFamily="49" charset="0"/>
              </a:rPr>
              <a:t>;</a:t>
            </a:r>
          </a:p>
          <a:p>
            <a:pPr marL="457200" lvl="1" indent="0" eaLnBrk="1" hangingPunct="1">
              <a:buNone/>
            </a:pPr>
            <a:endParaRPr lang="pt-BR" sz="24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70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Simulador – </a:t>
            </a:r>
            <a:r>
              <a:rPr lang="pt-BR" dirty="0" err="1" smtClean="0"/>
              <a:t>mips.h</a:t>
            </a:r>
            <a:endParaRPr lang="pt-BR" b="0" dirty="0">
              <a:latin typeface="Arial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5949950"/>
          </a:xfrm>
        </p:spPr>
        <p:txBody>
          <a:bodyPr/>
          <a:lstStyle/>
          <a:p>
            <a:pPr eaLnBrk="1" hangingPunct="1"/>
            <a:r>
              <a:rPr lang="pt-BR" dirty="0" smtClean="0"/>
              <a:t>Métodos</a:t>
            </a:r>
          </a:p>
          <a:p>
            <a:pPr lvl="1" eaLnBrk="1" hangingPunct="1"/>
            <a:endParaRPr lang="pt-BR" dirty="0" smtClean="0"/>
          </a:p>
          <a:p>
            <a:pPr lvl="1" eaLnBrk="1" hangingPunct="1"/>
            <a:r>
              <a:rPr lang="pt-BR" dirty="0" smtClean="0"/>
              <a:t>Converte uma </a:t>
            </a:r>
            <a:r>
              <a:rPr lang="pt-BR" dirty="0" err="1" smtClean="0"/>
              <a:t>string</a:t>
            </a:r>
            <a:r>
              <a:rPr lang="pt-BR" dirty="0" smtClean="0"/>
              <a:t> para um hexadecimal</a:t>
            </a:r>
            <a:endParaRPr lang="pt-BR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pt-BR" b="1" dirty="0">
                <a:latin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</a:rPr>
              <a:t>unsigned</a:t>
            </a:r>
            <a:r>
              <a:rPr lang="pt-BR" b="1" dirty="0">
                <a:latin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</a:rPr>
              <a:t>int</a:t>
            </a:r>
            <a:r>
              <a:rPr lang="pt-BR" b="1" dirty="0">
                <a:latin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</a:rPr>
              <a:t>string_to_hex</a:t>
            </a:r>
            <a:r>
              <a:rPr lang="pt-BR" dirty="0">
                <a:latin typeface="Courier New" panose="02070309020205020404" pitchFamily="49" charset="0"/>
              </a:rPr>
              <a:t>(</a:t>
            </a:r>
            <a:r>
              <a:rPr lang="pt-BR" b="1" dirty="0" err="1">
                <a:latin typeface="Courier New" panose="02070309020205020404" pitchFamily="49" charset="0"/>
              </a:rPr>
              <a:t>string</a:t>
            </a:r>
            <a:r>
              <a:rPr lang="pt-BR" dirty="0" smtClean="0">
                <a:latin typeface="Courier New" panose="02070309020205020404" pitchFamily="49" charset="0"/>
              </a:rPr>
              <a:t>);</a:t>
            </a:r>
          </a:p>
          <a:p>
            <a:pPr lvl="1" eaLnBrk="1" hangingPunct="1"/>
            <a:endParaRPr lang="pt-BR" dirty="0" smtClean="0"/>
          </a:p>
          <a:p>
            <a:pPr lvl="1" eaLnBrk="1" hangingPunct="1"/>
            <a:r>
              <a:rPr lang="pt-BR" dirty="0" smtClean="0"/>
              <a:t>Inicia todos os registradores em 0, exceto o PC</a:t>
            </a:r>
            <a:endParaRPr lang="pt-BR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pt-BR" b="1" dirty="0">
                <a:latin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</a:rPr>
              <a:t>void</a:t>
            </a:r>
            <a:r>
              <a:rPr lang="pt-BR" b="1" dirty="0">
                <a:latin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</a:rPr>
              <a:t>init_Reg</a:t>
            </a:r>
            <a:r>
              <a:rPr lang="pt-BR" dirty="0">
                <a:latin typeface="Courier New" panose="02070309020205020404" pitchFamily="49" charset="0"/>
              </a:rPr>
              <a:t>(</a:t>
            </a:r>
            <a:r>
              <a:rPr lang="pt-BR" b="1" dirty="0" err="1">
                <a:latin typeface="Courier New" panose="02070309020205020404" pitchFamily="49" charset="0"/>
              </a:rPr>
              <a:t>void</a:t>
            </a:r>
            <a:r>
              <a:rPr lang="pt-BR" dirty="0" smtClean="0">
                <a:latin typeface="Courier New" panose="02070309020205020404" pitchFamily="49" charset="0"/>
              </a:rPr>
              <a:t>);</a:t>
            </a:r>
          </a:p>
          <a:p>
            <a:pPr marL="457200" lvl="1" indent="0" eaLnBrk="1" hangingPunct="1">
              <a:buNone/>
            </a:pPr>
            <a:endParaRPr lang="pt-BR" sz="2400" dirty="0" smtClean="0">
              <a:latin typeface="Arial" charset="0"/>
            </a:endParaRPr>
          </a:p>
          <a:p>
            <a:pPr lvl="1" eaLnBrk="1" hangingPunct="1"/>
            <a:r>
              <a:rPr lang="pt-BR" dirty="0" smtClean="0"/>
              <a:t>Aloca memória dinamicamente para instruções e dados</a:t>
            </a:r>
            <a:endParaRPr lang="pt-BR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pt-BR" b="1" dirty="0" smtClean="0">
                <a:latin typeface="Courier New" panose="02070309020205020404" pitchFamily="49" charset="0"/>
              </a:rPr>
              <a:t> </a:t>
            </a:r>
            <a:r>
              <a:rPr lang="pt-BR" b="1" dirty="0" err="1" smtClean="0">
                <a:latin typeface="Courier New" panose="02070309020205020404" pitchFamily="49" charset="0"/>
              </a:rPr>
              <a:t>void</a:t>
            </a:r>
            <a:r>
              <a:rPr lang="pt-BR" b="1" dirty="0" smtClean="0">
                <a:latin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</a:rPr>
              <a:t>alloc_InsMem</a:t>
            </a:r>
            <a:r>
              <a:rPr lang="pt-BR" dirty="0">
                <a:latin typeface="Courier New" panose="02070309020205020404" pitchFamily="49" charset="0"/>
              </a:rPr>
              <a:t>(</a:t>
            </a:r>
            <a:r>
              <a:rPr lang="pt-BR" b="1" dirty="0" err="1">
                <a:latin typeface="Courier New" panose="02070309020205020404" pitchFamily="49" charset="0"/>
              </a:rPr>
              <a:t>string</a:t>
            </a:r>
            <a:r>
              <a:rPr lang="pt-BR" dirty="0">
                <a:latin typeface="Courier New" panose="02070309020205020404" pitchFamily="49" charset="0"/>
              </a:rPr>
              <a:t>);</a:t>
            </a:r>
          </a:p>
          <a:p>
            <a:pPr marL="457200" lvl="1" indent="0" eaLnBrk="1" hangingPunct="1">
              <a:buNone/>
            </a:pPr>
            <a:r>
              <a:rPr lang="pt-BR" b="1" dirty="0" smtClean="0">
                <a:latin typeface="Courier New" panose="02070309020205020404" pitchFamily="49" charset="0"/>
              </a:rPr>
              <a:t> </a:t>
            </a:r>
            <a:r>
              <a:rPr lang="pt-BR" b="1" dirty="0" err="1" smtClean="0">
                <a:latin typeface="Courier New" panose="02070309020205020404" pitchFamily="49" charset="0"/>
              </a:rPr>
              <a:t>void</a:t>
            </a:r>
            <a:r>
              <a:rPr lang="pt-BR" b="1" dirty="0" smtClean="0">
                <a:latin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</a:rPr>
              <a:t>alloc_DataMem</a:t>
            </a:r>
            <a:r>
              <a:rPr lang="pt-BR" dirty="0">
                <a:latin typeface="Courier New" panose="02070309020205020404" pitchFamily="49" charset="0"/>
              </a:rPr>
              <a:t>(</a:t>
            </a:r>
            <a:r>
              <a:rPr lang="pt-BR" b="1" dirty="0" err="1">
                <a:latin typeface="Courier New" panose="02070309020205020404" pitchFamily="49" charset="0"/>
              </a:rPr>
              <a:t>void</a:t>
            </a:r>
            <a:r>
              <a:rPr lang="pt-BR" dirty="0">
                <a:latin typeface="Courier New" panose="02070309020205020404" pitchFamily="49" charset="0"/>
              </a:rPr>
              <a:t>);</a:t>
            </a:r>
          </a:p>
          <a:p>
            <a:pPr marL="457200" lvl="1" indent="0" eaLnBrk="1" hangingPunct="1">
              <a:buNone/>
            </a:pPr>
            <a:endParaRPr lang="pt-BR" sz="24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12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Simulador – </a:t>
            </a:r>
            <a:r>
              <a:rPr lang="pt-BR" dirty="0" err="1" smtClean="0"/>
              <a:t>mips.h</a:t>
            </a:r>
            <a:endParaRPr lang="pt-BR" b="0" dirty="0">
              <a:latin typeface="Arial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5949950"/>
          </a:xfrm>
        </p:spPr>
        <p:txBody>
          <a:bodyPr/>
          <a:lstStyle/>
          <a:p>
            <a:pPr eaLnBrk="1" hangingPunct="1"/>
            <a:r>
              <a:rPr lang="pt-BR" dirty="0" smtClean="0"/>
              <a:t>Métodos</a:t>
            </a:r>
          </a:p>
          <a:p>
            <a:pPr lvl="1" eaLnBrk="1" hangingPunct="1"/>
            <a:endParaRPr lang="pt-BR" dirty="0" smtClean="0"/>
          </a:p>
          <a:p>
            <a:pPr lvl="1" eaLnBrk="1" hangingPunct="1"/>
            <a:r>
              <a:rPr lang="pt-BR" dirty="0" smtClean="0"/>
              <a:t>Carrega um arquivo hexadecimal para a memória</a:t>
            </a:r>
            <a:endParaRPr lang="pt-BR" b="1" dirty="0" smtClean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pt-BR" b="1" dirty="0" smtClean="0">
                <a:latin typeface="Courier New" panose="02070309020205020404" pitchFamily="49" charset="0"/>
              </a:rPr>
              <a:t> </a:t>
            </a:r>
            <a:r>
              <a:rPr lang="pt-BR" b="1" dirty="0" err="1" smtClean="0">
                <a:latin typeface="Courier New" panose="02070309020205020404" pitchFamily="49" charset="0"/>
              </a:rPr>
              <a:t>void</a:t>
            </a:r>
            <a:r>
              <a:rPr lang="pt-BR" b="1" dirty="0" smtClean="0">
                <a:latin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</a:rPr>
              <a:t>load_InsMem</a:t>
            </a:r>
            <a:r>
              <a:rPr lang="pt-BR" dirty="0">
                <a:latin typeface="Courier New" panose="02070309020205020404" pitchFamily="49" charset="0"/>
              </a:rPr>
              <a:t>(</a:t>
            </a:r>
            <a:r>
              <a:rPr lang="pt-BR" b="1" dirty="0" err="1">
                <a:latin typeface="Courier New" panose="02070309020205020404" pitchFamily="49" charset="0"/>
              </a:rPr>
              <a:t>string</a:t>
            </a:r>
            <a:r>
              <a:rPr lang="pt-BR" dirty="0">
                <a:latin typeface="Courier New" panose="02070309020205020404" pitchFamily="49" charset="0"/>
              </a:rPr>
              <a:t>);</a:t>
            </a:r>
          </a:p>
          <a:p>
            <a:pPr marL="457200" lvl="1" indent="0" eaLnBrk="1" hangingPunct="1">
              <a:buNone/>
            </a:pPr>
            <a:r>
              <a:rPr lang="pt-BR" b="1" dirty="0">
                <a:latin typeface="Courier New" panose="02070309020205020404" pitchFamily="49" charset="0"/>
              </a:rPr>
              <a:t> </a:t>
            </a:r>
            <a:r>
              <a:rPr lang="pt-BR" b="1" dirty="0" err="1" smtClean="0">
                <a:latin typeface="Courier New" panose="02070309020205020404" pitchFamily="49" charset="0"/>
              </a:rPr>
              <a:t>void</a:t>
            </a:r>
            <a:r>
              <a:rPr lang="pt-BR" b="1" dirty="0" smtClean="0">
                <a:latin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</a:rPr>
              <a:t>load_DataMem</a:t>
            </a:r>
            <a:r>
              <a:rPr lang="pt-BR" dirty="0" smtClean="0">
                <a:latin typeface="Courier New" panose="02070309020205020404" pitchFamily="49" charset="0"/>
              </a:rPr>
              <a:t>(</a:t>
            </a:r>
            <a:r>
              <a:rPr lang="pt-BR" b="1" dirty="0" err="1" smtClean="0">
                <a:latin typeface="Courier New" panose="02070309020205020404" pitchFamily="49" charset="0"/>
              </a:rPr>
              <a:t>string</a:t>
            </a:r>
            <a:r>
              <a:rPr lang="pt-BR" dirty="0" smtClean="0">
                <a:latin typeface="Courier New" panose="02070309020205020404" pitchFamily="49" charset="0"/>
              </a:rPr>
              <a:t>);</a:t>
            </a:r>
          </a:p>
          <a:p>
            <a:pPr marL="457200" lvl="1" indent="0" eaLnBrk="1" hangingPunct="1">
              <a:buNone/>
            </a:pPr>
            <a:endParaRPr lang="pt-BR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pt-BR" dirty="0" smtClean="0">
                <a:latin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</a:rPr>
              <a:t>load_InsMem</a:t>
            </a:r>
            <a:r>
              <a:rPr lang="pt-BR" dirty="0">
                <a:latin typeface="Courier New" panose="02070309020205020404" pitchFamily="49" charset="0"/>
              </a:rPr>
              <a:t>("</a:t>
            </a:r>
            <a:r>
              <a:rPr lang="pt-BR" b="1" dirty="0" err="1">
                <a:latin typeface="Courier New" panose="02070309020205020404" pitchFamily="49" charset="0"/>
              </a:rPr>
              <a:t>rom.hex</a:t>
            </a:r>
            <a:r>
              <a:rPr lang="pt-BR" dirty="0" smtClean="0">
                <a:latin typeface="Courier New" panose="02070309020205020404" pitchFamily="49" charset="0"/>
              </a:rPr>
              <a:t>");</a:t>
            </a:r>
          </a:p>
          <a:p>
            <a:pPr marL="457200" lvl="1" indent="0" eaLnBrk="1" hangingPunct="1">
              <a:buNone/>
            </a:pPr>
            <a:r>
              <a:rPr lang="pt-BR" dirty="0" smtClean="0">
                <a:latin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</a:rPr>
              <a:t>load_DataMem</a:t>
            </a:r>
            <a:r>
              <a:rPr lang="pt-BR" dirty="0">
                <a:latin typeface="Courier New" panose="02070309020205020404" pitchFamily="49" charset="0"/>
              </a:rPr>
              <a:t>("</a:t>
            </a:r>
            <a:r>
              <a:rPr lang="pt-BR" b="1" dirty="0" err="1">
                <a:latin typeface="Courier New" panose="02070309020205020404" pitchFamily="49" charset="0"/>
              </a:rPr>
              <a:t>ram.hex</a:t>
            </a:r>
            <a:r>
              <a:rPr lang="pt-BR" dirty="0">
                <a:latin typeface="Courier New" panose="02070309020205020404" pitchFamily="49" charset="0"/>
              </a:rPr>
              <a:t>");</a:t>
            </a:r>
            <a:endParaRPr lang="pt-BR" dirty="0" smtClean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endParaRPr lang="pt-BR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pt-BR" dirty="0" smtClean="0"/>
              <a:t>Imprime o valor dos registradores e da memória de dados</a:t>
            </a:r>
            <a:endParaRPr lang="pt-BR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pt-BR" b="1" dirty="0">
                <a:latin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</a:rPr>
              <a:t>void</a:t>
            </a:r>
            <a:r>
              <a:rPr lang="pt-BR" b="1" dirty="0">
                <a:latin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</a:rPr>
              <a:t>reg_output</a:t>
            </a:r>
            <a:r>
              <a:rPr lang="pt-BR" dirty="0">
                <a:latin typeface="Courier New" panose="02070309020205020404" pitchFamily="49" charset="0"/>
              </a:rPr>
              <a:t>(</a:t>
            </a:r>
            <a:r>
              <a:rPr lang="pt-BR" b="1" dirty="0" err="1">
                <a:latin typeface="Courier New" panose="02070309020205020404" pitchFamily="49" charset="0"/>
              </a:rPr>
              <a:t>void</a:t>
            </a:r>
            <a:r>
              <a:rPr lang="pt-BR" dirty="0">
                <a:latin typeface="Courier New" panose="02070309020205020404" pitchFamily="49" charset="0"/>
              </a:rPr>
              <a:t>);</a:t>
            </a:r>
          </a:p>
          <a:p>
            <a:pPr marL="457200" lvl="1" indent="0" eaLnBrk="1" hangingPunct="1">
              <a:buNone/>
            </a:pPr>
            <a:r>
              <a:rPr lang="pt-BR" b="1" dirty="0">
                <a:latin typeface="Courier New" panose="02070309020205020404" pitchFamily="49" charset="0"/>
              </a:rPr>
              <a:t> </a:t>
            </a:r>
            <a:r>
              <a:rPr lang="pt-BR" b="1" dirty="0" err="1" smtClean="0">
                <a:latin typeface="Courier New" panose="02070309020205020404" pitchFamily="49" charset="0"/>
              </a:rPr>
              <a:t>void</a:t>
            </a:r>
            <a:r>
              <a:rPr lang="pt-BR" b="1" dirty="0" smtClean="0">
                <a:latin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</a:rPr>
              <a:t>data_output</a:t>
            </a:r>
            <a:r>
              <a:rPr lang="pt-BR" dirty="0">
                <a:latin typeface="Courier New" panose="02070309020205020404" pitchFamily="49" charset="0"/>
              </a:rPr>
              <a:t>(</a:t>
            </a:r>
            <a:r>
              <a:rPr lang="pt-BR" b="1" dirty="0" err="1">
                <a:latin typeface="Courier New" panose="02070309020205020404" pitchFamily="49" charset="0"/>
              </a:rPr>
              <a:t>unsigned</a:t>
            </a:r>
            <a:r>
              <a:rPr lang="pt-BR" b="1" dirty="0">
                <a:latin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</a:rPr>
              <a:t>);</a:t>
            </a:r>
          </a:p>
          <a:p>
            <a:pPr marL="457200" lvl="1" indent="0" eaLnBrk="1" hangingPunct="1">
              <a:buNone/>
            </a:pPr>
            <a:endParaRPr lang="pt-BR" dirty="0" smtClean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endParaRPr lang="pt-BR" sz="2400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endParaRPr lang="pt-BR" sz="24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71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Simulador – </a:t>
            </a:r>
            <a:r>
              <a:rPr lang="pt-BR" dirty="0" err="1" smtClean="0"/>
              <a:t>mips.h</a:t>
            </a:r>
            <a:endParaRPr lang="pt-BR" b="0" dirty="0">
              <a:latin typeface="Arial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5949950"/>
          </a:xfrm>
        </p:spPr>
        <p:txBody>
          <a:bodyPr/>
          <a:lstStyle/>
          <a:p>
            <a:pPr eaLnBrk="1" hangingPunct="1"/>
            <a:r>
              <a:rPr lang="pt-BR" dirty="0" smtClean="0"/>
              <a:t>Métodos</a:t>
            </a:r>
            <a:endParaRPr lang="pt-BR" dirty="0" smtClean="0"/>
          </a:p>
          <a:p>
            <a:pPr lvl="1" eaLnBrk="1" hangingPunct="1"/>
            <a:r>
              <a:rPr lang="pt-BR" dirty="0" smtClean="0"/>
              <a:t>Inicia </a:t>
            </a:r>
            <a:r>
              <a:rPr lang="pt-BR" dirty="0"/>
              <a:t>simulação</a:t>
            </a:r>
            <a:endParaRPr lang="pt-BR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pt-BR" b="1" dirty="0">
                <a:latin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</a:rPr>
              <a:t>void</a:t>
            </a:r>
            <a:r>
              <a:rPr lang="pt-BR" b="1" dirty="0">
                <a:latin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</a:rPr>
              <a:t>start_simulation</a:t>
            </a:r>
            <a:r>
              <a:rPr lang="pt-BR" dirty="0">
                <a:latin typeface="Courier New" panose="02070309020205020404" pitchFamily="49" charset="0"/>
              </a:rPr>
              <a:t>(</a:t>
            </a:r>
            <a:r>
              <a:rPr lang="pt-BR" b="1" dirty="0" err="1">
                <a:latin typeface="Courier New" panose="02070309020205020404" pitchFamily="49" charset="0"/>
              </a:rPr>
              <a:t>void</a:t>
            </a:r>
            <a:r>
              <a:rPr lang="pt-BR" dirty="0">
                <a:latin typeface="Courier New" panose="02070309020205020404" pitchFamily="49" charset="0"/>
              </a:rPr>
              <a:t>); </a:t>
            </a:r>
            <a:endParaRPr lang="pt-BR" dirty="0" smtClean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endParaRPr lang="pt-BR" dirty="0" smtClean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pt-BR" b="1" dirty="0" err="1" smtClean="0">
                <a:latin typeface="Courier New" panose="02070309020205020404" pitchFamily="49" charset="0"/>
              </a:rPr>
              <a:t>while</a:t>
            </a:r>
            <a:r>
              <a:rPr lang="pt-BR" b="1" dirty="0" smtClean="0">
                <a:latin typeface="Courier New" panose="02070309020205020404" pitchFamily="49" charset="0"/>
              </a:rPr>
              <a:t> </a:t>
            </a:r>
            <a:r>
              <a:rPr lang="pt-BR" b="1" dirty="0">
                <a:latin typeface="Courier New" panose="02070309020205020404" pitchFamily="49" charset="0"/>
              </a:rPr>
              <a:t>(((next_pc-0x00400000)/4) != </a:t>
            </a:r>
            <a:r>
              <a:rPr lang="pt-BR" b="1" dirty="0" err="1">
                <a:latin typeface="Courier New" panose="02070309020205020404" pitchFamily="49" charset="0"/>
              </a:rPr>
              <a:t>this</a:t>
            </a:r>
            <a:r>
              <a:rPr lang="pt-BR" b="1" dirty="0">
                <a:latin typeface="Courier New" panose="02070309020205020404" pitchFamily="49" charset="0"/>
              </a:rPr>
              <a:t>-&gt;</a:t>
            </a:r>
            <a:r>
              <a:rPr lang="pt-BR" b="1" dirty="0" err="1">
                <a:latin typeface="Courier New" panose="02070309020205020404" pitchFamily="49" charset="0"/>
              </a:rPr>
              <a:t>num_ins</a:t>
            </a:r>
            <a:r>
              <a:rPr lang="pt-BR" b="1" dirty="0">
                <a:latin typeface="Courier New" panose="02070309020205020404" pitchFamily="49" charset="0"/>
              </a:rPr>
              <a:t>){</a:t>
            </a:r>
          </a:p>
          <a:p>
            <a:pPr marL="457200" lvl="1" indent="0" eaLnBrk="1" hangingPunct="1">
              <a:buNone/>
            </a:pPr>
            <a:r>
              <a:rPr lang="pt-BR" b="1" dirty="0">
                <a:latin typeface="Courier New" panose="02070309020205020404" pitchFamily="49" charset="0"/>
              </a:rPr>
              <a:t>   </a:t>
            </a:r>
            <a:r>
              <a:rPr lang="pt-BR" b="1" dirty="0" err="1" smtClean="0">
                <a:latin typeface="Courier New" panose="02070309020205020404" pitchFamily="49" charset="0"/>
              </a:rPr>
              <a:t>this</a:t>
            </a:r>
            <a:r>
              <a:rPr lang="pt-BR" b="1" dirty="0" smtClean="0">
                <a:latin typeface="Courier New" panose="02070309020205020404" pitchFamily="49" charset="0"/>
              </a:rPr>
              <a:t>-</a:t>
            </a:r>
            <a:r>
              <a:rPr lang="pt-BR" b="1" dirty="0">
                <a:latin typeface="Courier New" panose="02070309020205020404" pitchFamily="49" charset="0"/>
              </a:rPr>
              <a:t>&gt;</a:t>
            </a:r>
            <a:r>
              <a:rPr lang="pt-BR" b="1" dirty="0" err="1">
                <a:latin typeface="Courier New" panose="02070309020205020404" pitchFamily="49" charset="0"/>
              </a:rPr>
              <a:t>pc</a:t>
            </a:r>
            <a:r>
              <a:rPr lang="pt-BR" b="1" dirty="0">
                <a:latin typeface="Courier New" panose="02070309020205020404" pitchFamily="49" charset="0"/>
              </a:rPr>
              <a:t> = </a:t>
            </a:r>
            <a:r>
              <a:rPr lang="pt-BR" b="1" dirty="0" err="1">
                <a:latin typeface="Courier New" panose="02070309020205020404" pitchFamily="49" charset="0"/>
              </a:rPr>
              <a:t>next_pc</a:t>
            </a:r>
            <a:r>
              <a:rPr lang="pt-BR" b="1" dirty="0">
                <a:latin typeface="Courier New" panose="02070309020205020404" pitchFamily="49" charset="0"/>
              </a:rPr>
              <a:t>;</a:t>
            </a:r>
          </a:p>
          <a:p>
            <a:pPr marL="457200" lvl="1" indent="0" eaLnBrk="1" hangingPunct="1">
              <a:buNone/>
            </a:pPr>
            <a:endParaRPr lang="pt-BR" b="1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pt-BR" b="1" dirty="0" smtClean="0">
                <a:latin typeface="Courier New" panose="02070309020205020404" pitchFamily="49" charset="0"/>
              </a:rPr>
              <a:t>	</a:t>
            </a:r>
            <a:r>
              <a:rPr lang="pt-BR" b="1" dirty="0">
                <a:latin typeface="Courier New" panose="02070309020205020404" pitchFamily="49" charset="0"/>
              </a:rPr>
              <a:t>//Busca instrução</a:t>
            </a:r>
          </a:p>
          <a:p>
            <a:pPr marL="457200" lvl="1" indent="0" eaLnBrk="1" hangingPunct="1">
              <a:buNone/>
            </a:pPr>
            <a:r>
              <a:rPr lang="pt-BR" b="1" dirty="0">
                <a:latin typeface="Courier New" panose="02070309020205020404" pitchFamily="49" charset="0"/>
              </a:rPr>
              <a:t>   </a:t>
            </a:r>
            <a:r>
              <a:rPr lang="pt-BR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mips_ins.ins</a:t>
            </a:r>
            <a:r>
              <a:rPr lang="pt-BR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</a:rPr>
              <a:t>= </a:t>
            </a:r>
            <a:r>
              <a:rPr lang="pt-BR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this</a:t>
            </a: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</a:rPr>
              <a:t>-&gt;</a:t>
            </a:r>
            <a:r>
              <a:rPr lang="pt-BR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get_instruction</a:t>
            </a: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pt-BR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this</a:t>
            </a: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</a:rPr>
              <a:t>-&gt;</a:t>
            </a:r>
            <a:r>
              <a:rPr lang="pt-BR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pc</a:t>
            </a: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</a:p>
          <a:p>
            <a:pPr marL="457200" lvl="1" indent="0" eaLnBrk="1" hangingPunct="1">
              <a:buNone/>
            </a:pPr>
            <a:endParaRPr lang="pt-BR" b="1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pt-BR" b="1" dirty="0">
                <a:latin typeface="Courier New" panose="02070309020205020404" pitchFamily="49" charset="0"/>
              </a:rPr>
              <a:t>   </a:t>
            </a:r>
            <a:r>
              <a:rPr lang="pt-BR" b="1" dirty="0" smtClean="0">
                <a:latin typeface="Courier New" panose="02070309020205020404" pitchFamily="49" charset="0"/>
              </a:rPr>
              <a:t>//</a:t>
            </a:r>
            <a:r>
              <a:rPr lang="pt-BR" b="1" dirty="0">
                <a:latin typeface="Courier New" panose="02070309020205020404" pitchFamily="49" charset="0"/>
              </a:rPr>
              <a:t>Decodifica</a:t>
            </a:r>
          </a:p>
          <a:p>
            <a:pPr marL="457200" lvl="1" indent="0" eaLnBrk="1" hangingPunct="1">
              <a:buNone/>
            </a:pPr>
            <a:r>
              <a:rPr lang="pt-BR" b="1" dirty="0">
                <a:latin typeface="Courier New" panose="02070309020205020404" pitchFamily="49" charset="0"/>
              </a:rPr>
              <a:t>   </a:t>
            </a:r>
            <a:r>
              <a:rPr lang="pt-BR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mips_ins</a:t>
            </a:r>
            <a:r>
              <a:rPr lang="pt-BR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</a:rPr>
              <a:t>= </a:t>
            </a:r>
            <a:r>
              <a:rPr lang="pt-BR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this</a:t>
            </a: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</a:rPr>
              <a:t>-&gt;</a:t>
            </a:r>
            <a:r>
              <a:rPr lang="pt-BR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decode_instruction</a:t>
            </a: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pt-BR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mips_ins</a:t>
            </a: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</a:p>
          <a:p>
            <a:pPr marL="457200" lvl="1" indent="0" eaLnBrk="1" hangingPunct="1">
              <a:buNone/>
            </a:pPr>
            <a:endParaRPr lang="pt-BR" b="1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pt-BR" b="1" dirty="0">
                <a:latin typeface="Courier New" panose="02070309020205020404" pitchFamily="49" charset="0"/>
              </a:rPr>
              <a:t>   </a:t>
            </a:r>
            <a:r>
              <a:rPr lang="pt-BR" b="1" dirty="0" smtClean="0">
                <a:latin typeface="Courier New" panose="02070309020205020404" pitchFamily="49" charset="0"/>
              </a:rPr>
              <a:t>//</a:t>
            </a:r>
            <a:r>
              <a:rPr lang="pt-BR" b="1" dirty="0">
                <a:latin typeface="Courier New" panose="02070309020205020404" pitchFamily="49" charset="0"/>
              </a:rPr>
              <a:t>Executa</a:t>
            </a:r>
          </a:p>
          <a:p>
            <a:pPr marL="457200" lvl="1" indent="0" eaLnBrk="1" hangingPunct="1">
              <a:buNone/>
            </a:pPr>
            <a:r>
              <a:rPr lang="pt-BR" b="1" dirty="0">
                <a:latin typeface="Courier New" panose="02070309020205020404" pitchFamily="49" charset="0"/>
              </a:rPr>
              <a:t>   </a:t>
            </a:r>
            <a:r>
              <a:rPr lang="pt-BR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next_pc</a:t>
            </a: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</a:rPr>
              <a:t>= </a:t>
            </a:r>
            <a:r>
              <a:rPr lang="pt-BR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this</a:t>
            </a: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</a:rPr>
              <a:t>-&gt;execute(</a:t>
            </a:r>
            <a:r>
              <a:rPr lang="pt-BR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mips_ins</a:t>
            </a: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</a:p>
          <a:p>
            <a:pPr marL="457200" lvl="1" indent="0" eaLnBrk="1" hangingPunct="1">
              <a:buNone/>
            </a:pPr>
            <a:r>
              <a:rPr lang="pt-BR" b="1" dirty="0" smtClean="0">
                <a:latin typeface="Courier New" panose="02070309020205020404" pitchFamily="49" charset="0"/>
              </a:rPr>
              <a:t>}</a:t>
            </a:r>
            <a:endParaRPr lang="pt-BR" b="1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endParaRPr lang="pt-BR" sz="2400" dirty="0" smtClean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endParaRPr lang="pt-BR" sz="24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28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Simulador – </a:t>
            </a:r>
            <a:r>
              <a:rPr lang="pt-BR" dirty="0" smtClean="0"/>
              <a:t>main.cpp</a:t>
            </a:r>
            <a:endParaRPr lang="pt-BR" b="0" dirty="0">
              <a:latin typeface="Arial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5949950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pt-BR" dirty="0" smtClean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pt-BR" b="1" dirty="0" err="1">
                <a:latin typeface="Courier New" panose="02070309020205020404" pitchFamily="49" charset="0"/>
              </a:rPr>
              <a:t>int</a:t>
            </a:r>
            <a:r>
              <a:rPr lang="pt-BR" b="1" dirty="0">
                <a:latin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</a:rPr>
              <a:t>main</a:t>
            </a:r>
            <a:r>
              <a:rPr lang="pt-BR" b="1" dirty="0" smtClean="0">
                <a:latin typeface="Courier New" panose="02070309020205020404" pitchFamily="49" charset="0"/>
              </a:rPr>
              <a:t>(){</a:t>
            </a:r>
            <a:endParaRPr lang="pt-BR" b="1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pt-BR" b="1" dirty="0">
                <a:latin typeface="Courier New" panose="02070309020205020404" pitchFamily="49" charset="0"/>
              </a:rPr>
              <a:t>    </a:t>
            </a:r>
            <a:r>
              <a:rPr lang="pt-BR" b="1" dirty="0" err="1">
                <a:latin typeface="Courier New" panose="02070309020205020404" pitchFamily="49" charset="0"/>
              </a:rPr>
              <a:t>mips</a:t>
            </a:r>
            <a:r>
              <a:rPr lang="pt-BR" b="1" dirty="0">
                <a:latin typeface="Courier New" panose="02070309020205020404" pitchFamily="49" charset="0"/>
              </a:rPr>
              <a:t> *simulador = new </a:t>
            </a:r>
            <a:r>
              <a:rPr lang="pt-BR" b="1" dirty="0" err="1">
                <a:latin typeface="Courier New" panose="02070309020205020404" pitchFamily="49" charset="0"/>
              </a:rPr>
              <a:t>mips</a:t>
            </a:r>
            <a:r>
              <a:rPr lang="pt-BR" b="1" dirty="0">
                <a:latin typeface="Courier New" panose="02070309020205020404" pitchFamily="49" charset="0"/>
              </a:rPr>
              <a:t>();</a:t>
            </a:r>
          </a:p>
          <a:p>
            <a:pPr marL="457200" lvl="1" indent="0" eaLnBrk="1" hangingPunct="1">
              <a:buNone/>
            </a:pPr>
            <a:endParaRPr lang="pt-BR" b="1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pt-BR" b="1" dirty="0">
                <a:latin typeface="Courier New" panose="02070309020205020404" pitchFamily="49" charset="0"/>
              </a:rPr>
              <a:t>    simulador-&gt;</a:t>
            </a:r>
            <a:r>
              <a:rPr lang="pt-BR" b="1" dirty="0" err="1">
                <a:latin typeface="Courier New" panose="02070309020205020404" pitchFamily="49" charset="0"/>
              </a:rPr>
              <a:t>init_Reg</a:t>
            </a:r>
            <a:r>
              <a:rPr lang="pt-BR" b="1" dirty="0" smtClean="0">
                <a:latin typeface="Courier New" panose="02070309020205020404" pitchFamily="49" charset="0"/>
              </a:rPr>
              <a:t>();</a:t>
            </a:r>
          </a:p>
          <a:p>
            <a:pPr marL="457200" lvl="1" indent="0" eaLnBrk="1" hangingPunct="1">
              <a:buNone/>
            </a:pPr>
            <a:endParaRPr lang="pt-BR" b="1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pt-BR" b="1" dirty="0" smtClean="0">
                <a:latin typeface="Courier New" panose="02070309020205020404" pitchFamily="49" charset="0"/>
              </a:rPr>
              <a:t>    simulador-</a:t>
            </a:r>
            <a:r>
              <a:rPr lang="pt-BR" b="1" dirty="0">
                <a:latin typeface="Courier New" panose="02070309020205020404" pitchFamily="49" charset="0"/>
              </a:rPr>
              <a:t>&gt;</a:t>
            </a:r>
            <a:r>
              <a:rPr lang="pt-BR" b="1" dirty="0" err="1">
                <a:latin typeface="Courier New" panose="02070309020205020404" pitchFamily="49" charset="0"/>
              </a:rPr>
              <a:t>load_InsMem</a:t>
            </a:r>
            <a:r>
              <a:rPr lang="pt-BR" b="1" dirty="0">
                <a:latin typeface="Courier New" panose="02070309020205020404" pitchFamily="49" charset="0"/>
              </a:rPr>
              <a:t>("</a:t>
            </a:r>
            <a:r>
              <a:rPr lang="pt-BR" b="1" dirty="0" err="1">
                <a:latin typeface="Courier New" panose="02070309020205020404" pitchFamily="49" charset="0"/>
              </a:rPr>
              <a:t>rom.hex</a:t>
            </a:r>
            <a:r>
              <a:rPr lang="pt-BR" b="1" dirty="0" smtClean="0">
                <a:latin typeface="Courier New" panose="02070309020205020404" pitchFamily="49" charset="0"/>
              </a:rPr>
              <a:t>");</a:t>
            </a:r>
          </a:p>
          <a:p>
            <a:pPr marL="457200" lvl="1" indent="0" eaLnBrk="1" hangingPunct="1">
              <a:buNone/>
            </a:pPr>
            <a:endParaRPr lang="pt-BR" b="1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pt-BR" b="1" dirty="0" smtClean="0">
                <a:latin typeface="Courier New" panose="02070309020205020404" pitchFamily="49" charset="0"/>
              </a:rPr>
              <a:t>    simulador-</a:t>
            </a:r>
            <a:r>
              <a:rPr lang="pt-BR" b="1" dirty="0">
                <a:latin typeface="Courier New" panose="02070309020205020404" pitchFamily="49" charset="0"/>
              </a:rPr>
              <a:t>&gt;</a:t>
            </a:r>
            <a:r>
              <a:rPr lang="pt-BR" b="1" dirty="0" err="1">
                <a:latin typeface="Courier New" panose="02070309020205020404" pitchFamily="49" charset="0"/>
              </a:rPr>
              <a:t>load_DataMem</a:t>
            </a:r>
            <a:r>
              <a:rPr lang="pt-BR" b="1" dirty="0">
                <a:latin typeface="Courier New" panose="02070309020205020404" pitchFamily="49" charset="0"/>
              </a:rPr>
              <a:t>("</a:t>
            </a:r>
            <a:r>
              <a:rPr lang="pt-BR" b="1" dirty="0" err="1">
                <a:latin typeface="Courier New" panose="02070309020205020404" pitchFamily="49" charset="0"/>
              </a:rPr>
              <a:t>ram.hex</a:t>
            </a:r>
            <a:r>
              <a:rPr lang="pt-BR" b="1" dirty="0" smtClean="0">
                <a:latin typeface="Courier New" panose="02070309020205020404" pitchFamily="49" charset="0"/>
              </a:rPr>
              <a:t>");</a:t>
            </a:r>
          </a:p>
          <a:p>
            <a:pPr marL="457200" lvl="1" indent="0" eaLnBrk="1" hangingPunct="1">
              <a:buNone/>
            </a:pPr>
            <a:endParaRPr lang="pt-BR" b="1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pt-BR" b="1" dirty="0" smtClean="0">
                <a:latin typeface="Courier New" panose="02070309020205020404" pitchFamily="49" charset="0"/>
              </a:rPr>
              <a:t>    simulador-</a:t>
            </a:r>
            <a:r>
              <a:rPr lang="pt-BR" b="1" dirty="0">
                <a:latin typeface="Courier New" panose="02070309020205020404" pitchFamily="49" charset="0"/>
              </a:rPr>
              <a:t>&gt;</a:t>
            </a:r>
            <a:r>
              <a:rPr lang="pt-BR" b="1" dirty="0" err="1">
                <a:latin typeface="Courier New" panose="02070309020205020404" pitchFamily="49" charset="0"/>
              </a:rPr>
              <a:t>start_simulation</a:t>
            </a:r>
            <a:r>
              <a:rPr lang="pt-BR" b="1" dirty="0">
                <a:latin typeface="Courier New" panose="02070309020205020404" pitchFamily="49" charset="0"/>
              </a:rPr>
              <a:t>();</a:t>
            </a:r>
          </a:p>
          <a:p>
            <a:pPr marL="457200" lvl="1" indent="0" eaLnBrk="1" hangingPunct="1">
              <a:buNone/>
            </a:pPr>
            <a:endParaRPr lang="pt-BR" b="1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pt-BR" b="1" dirty="0">
                <a:latin typeface="Courier New" panose="02070309020205020404" pitchFamily="49" charset="0"/>
              </a:rPr>
              <a:t>    simulador-&gt;~</a:t>
            </a:r>
            <a:r>
              <a:rPr lang="pt-BR" b="1" dirty="0" err="1">
                <a:latin typeface="Courier New" panose="02070309020205020404" pitchFamily="49" charset="0"/>
              </a:rPr>
              <a:t>mips</a:t>
            </a:r>
            <a:r>
              <a:rPr lang="pt-BR" b="1" dirty="0" smtClean="0">
                <a:latin typeface="Courier New" panose="02070309020205020404" pitchFamily="49" charset="0"/>
              </a:rPr>
              <a:t>();</a:t>
            </a:r>
          </a:p>
          <a:p>
            <a:pPr marL="457200" lvl="1" indent="0" eaLnBrk="1" hangingPunct="1">
              <a:buNone/>
            </a:pPr>
            <a:endParaRPr lang="pt-BR" b="1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pt-BR" b="1" dirty="0">
                <a:latin typeface="Courier New" panose="02070309020205020404" pitchFamily="49" charset="0"/>
              </a:rPr>
              <a:t>    </a:t>
            </a:r>
            <a:r>
              <a:rPr lang="pt-BR" b="1" dirty="0" err="1">
                <a:latin typeface="Courier New" panose="02070309020205020404" pitchFamily="49" charset="0"/>
              </a:rPr>
              <a:t>return</a:t>
            </a:r>
            <a:r>
              <a:rPr lang="pt-BR" b="1" dirty="0">
                <a:latin typeface="Courier New" panose="02070309020205020404" pitchFamily="49" charset="0"/>
              </a:rPr>
              <a:t> 0;</a:t>
            </a:r>
          </a:p>
          <a:p>
            <a:pPr marL="457200" lvl="1" indent="0" eaLnBrk="1" hangingPunct="1">
              <a:buNone/>
            </a:pPr>
            <a:r>
              <a:rPr lang="pt-BR" b="1" dirty="0">
                <a:latin typeface="Courier New" panose="02070309020205020404" pitchFamily="49" charset="0"/>
              </a:rPr>
              <a:t>}</a:t>
            </a:r>
            <a:endParaRPr lang="pt-BR" sz="2400" dirty="0" smtClean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endParaRPr lang="pt-BR" sz="24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56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Simulador – main.cpp</a:t>
            </a:r>
            <a:endParaRPr lang="pt-BR" b="0" dirty="0">
              <a:latin typeface="Arial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5949950"/>
          </a:xfrm>
        </p:spPr>
        <p:txBody>
          <a:bodyPr/>
          <a:lstStyle/>
          <a:p>
            <a:pPr eaLnBrk="1" hangingPunct="1"/>
            <a:r>
              <a:rPr lang="pt-BR" dirty="0" smtClean="0"/>
              <a:t>Fluxograma</a:t>
            </a:r>
            <a:endParaRPr lang="pt-BR" sz="2400" dirty="0" smtClean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endParaRPr lang="pt-BR" sz="2400" dirty="0" smtClean="0"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20" y="2722688"/>
            <a:ext cx="8669359" cy="117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1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Simulador – mips.cpp</a:t>
            </a:r>
            <a:endParaRPr lang="pt-BR" b="0" dirty="0">
              <a:latin typeface="Arial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5949950"/>
          </a:xfrm>
        </p:spPr>
        <p:txBody>
          <a:bodyPr/>
          <a:lstStyle/>
          <a:p>
            <a:pPr eaLnBrk="1" hangingPunct="1"/>
            <a:r>
              <a:rPr lang="pt-BR" dirty="0" smtClean="0"/>
              <a:t>Fluxograma</a:t>
            </a:r>
            <a:endParaRPr lang="pt-BR" sz="2400" dirty="0" smtClean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endParaRPr lang="pt-BR" sz="2400" dirty="0" smtClean="0">
              <a:latin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093" y="900154"/>
            <a:ext cx="4623813" cy="583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Simulador – </a:t>
            </a:r>
            <a:r>
              <a:rPr lang="pt-BR" dirty="0" smtClean="0"/>
              <a:t>mips.cpp</a:t>
            </a:r>
            <a:endParaRPr lang="pt-BR" b="0" dirty="0">
              <a:latin typeface="Arial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5949950"/>
          </a:xfrm>
        </p:spPr>
        <p:txBody>
          <a:bodyPr/>
          <a:lstStyle/>
          <a:p>
            <a:pPr eaLnBrk="1" hangingPunct="1"/>
            <a:r>
              <a:rPr lang="pt-BR" dirty="0" smtClean="0"/>
              <a:t>Busca Instrução</a:t>
            </a:r>
          </a:p>
          <a:p>
            <a:pPr lvl="1" eaLnBrk="1" hangingPunct="1"/>
            <a:endParaRPr lang="pt-BR" dirty="0" smtClean="0"/>
          </a:p>
          <a:p>
            <a:pPr marL="457200" lvl="1" indent="0" eaLnBrk="1" hangingPunct="1">
              <a:buNone/>
            </a:pPr>
            <a:endParaRPr lang="pt-BR" b="1" dirty="0" smtClean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pt-BR" b="1" dirty="0" err="1" smtClean="0">
                <a:latin typeface="Courier New" panose="02070309020205020404" pitchFamily="49" charset="0"/>
              </a:rPr>
              <a:t>unsigned</a:t>
            </a:r>
            <a:r>
              <a:rPr lang="pt-BR" b="1" dirty="0" smtClean="0">
                <a:latin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</a:rPr>
              <a:t>int</a:t>
            </a:r>
            <a:r>
              <a:rPr lang="pt-BR" b="1" dirty="0">
                <a:latin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</a:rPr>
              <a:t>get_instruction</a:t>
            </a:r>
            <a:r>
              <a:rPr lang="pt-BR" dirty="0">
                <a:latin typeface="Courier New" panose="02070309020205020404" pitchFamily="49" charset="0"/>
              </a:rPr>
              <a:t>(</a:t>
            </a:r>
            <a:r>
              <a:rPr lang="pt-BR" b="1" dirty="0" err="1">
                <a:latin typeface="Courier New" panose="02070309020205020404" pitchFamily="49" charset="0"/>
              </a:rPr>
              <a:t>unsigned</a:t>
            </a:r>
            <a:r>
              <a:rPr lang="pt-BR" b="1" dirty="0">
                <a:latin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</a:rPr>
              <a:t>int</a:t>
            </a:r>
            <a:r>
              <a:rPr lang="pt-BR" dirty="0" smtClean="0">
                <a:latin typeface="Courier New" panose="02070309020205020404" pitchFamily="49" charset="0"/>
              </a:rPr>
              <a:t>); </a:t>
            </a:r>
          </a:p>
          <a:p>
            <a:pPr marL="457200" lvl="1" indent="0" eaLnBrk="1" hangingPunct="1">
              <a:buNone/>
            </a:pPr>
            <a:endParaRPr lang="pt-BR" dirty="0" smtClean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endParaRPr lang="en-US" b="1" dirty="0" smtClean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en-US" b="1" dirty="0" err="1" smtClean="0">
                <a:latin typeface="Courier New" panose="02070309020205020404" pitchFamily="49" charset="0"/>
              </a:rPr>
              <a:t>get_instruction</a:t>
            </a:r>
            <a:r>
              <a:rPr lang="en-US" b="1" dirty="0" smtClean="0">
                <a:latin typeface="Courier New" panose="02070309020205020404" pitchFamily="49" charset="0"/>
              </a:rPr>
              <a:t>(unsigned </a:t>
            </a:r>
            <a:r>
              <a:rPr lang="en-US" b="1" dirty="0" err="1">
                <a:latin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</a:rPr>
              <a:t>pc</a:t>
            </a:r>
            <a:r>
              <a:rPr lang="en-US" b="1" dirty="0">
                <a:latin typeface="Courier New" panose="02070309020205020404" pitchFamily="49" charset="0"/>
              </a:rPr>
              <a:t>){</a:t>
            </a:r>
          </a:p>
          <a:p>
            <a:pPr marL="457200" lvl="1" indent="0" eaLnBrk="1" hangingPunct="1">
              <a:buNone/>
            </a:pPr>
            <a:r>
              <a:rPr lang="en-US" b="1" dirty="0">
                <a:latin typeface="Courier New" panose="02070309020205020404" pitchFamily="49" charset="0"/>
              </a:rPr>
              <a:t>    return this-&gt;</a:t>
            </a:r>
            <a:r>
              <a:rPr lang="en-US" b="1" dirty="0" err="1">
                <a:latin typeface="Courier New" panose="02070309020205020404" pitchFamily="49" charset="0"/>
              </a:rPr>
              <a:t>InsMem</a:t>
            </a:r>
            <a:r>
              <a:rPr lang="en-US" b="1" dirty="0" smtClean="0">
                <a:latin typeface="Courier New" panose="02070309020205020404" pitchFamily="49" charset="0"/>
              </a:rPr>
              <a:t>[((pc-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0x00400000</a:t>
            </a:r>
            <a:r>
              <a:rPr lang="en-US" b="1" dirty="0">
                <a:latin typeface="Courier New" panose="02070309020205020404" pitchFamily="49" charset="0"/>
              </a:rPr>
              <a:t>)/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b="1" dirty="0">
                <a:latin typeface="Courier New" panose="02070309020205020404" pitchFamily="49" charset="0"/>
              </a:rPr>
              <a:t>)];</a:t>
            </a:r>
          </a:p>
          <a:p>
            <a:pPr marL="457200" lvl="1" indent="0" eaLnBrk="1" hangingPunct="1">
              <a:buNone/>
            </a:pPr>
            <a:r>
              <a:rPr lang="en-US" b="1" dirty="0">
                <a:latin typeface="Courier New" panose="02070309020205020404" pitchFamily="49" charset="0"/>
              </a:rPr>
              <a:t>}</a:t>
            </a:r>
            <a:endParaRPr lang="pt-BR" sz="2400" dirty="0" smtClean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endParaRPr lang="pt-BR" sz="24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01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Simulador – </a:t>
            </a:r>
            <a:r>
              <a:rPr lang="pt-BR" dirty="0" smtClean="0"/>
              <a:t>mips.cpp</a:t>
            </a:r>
            <a:endParaRPr lang="pt-BR" b="0" dirty="0">
              <a:latin typeface="Arial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5949950"/>
          </a:xfrm>
        </p:spPr>
        <p:txBody>
          <a:bodyPr/>
          <a:lstStyle/>
          <a:p>
            <a:pPr eaLnBrk="1" hangingPunct="1"/>
            <a:r>
              <a:rPr lang="pt-BR" dirty="0" smtClean="0"/>
              <a:t>Busca Instrução</a:t>
            </a:r>
          </a:p>
          <a:p>
            <a:pPr lvl="1" eaLnBrk="1" hangingPunct="1"/>
            <a:endParaRPr lang="pt-BR" dirty="0" smtClean="0"/>
          </a:p>
          <a:p>
            <a:pPr marL="457200" lvl="1" indent="0" eaLnBrk="1" hangingPunct="1">
              <a:buNone/>
            </a:pPr>
            <a:endParaRPr lang="pt-BR" b="1" dirty="0" smtClean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endParaRPr lang="pt-BR" sz="2400" dirty="0" smtClean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664896"/>
              </p:ext>
            </p:extLst>
          </p:nvPr>
        </p:nvGraphicFramePr>
        <p:xfrm>
          <a:off x="6882172" y="2362450"/>
          <a:ext cx="1751856" cy="2214880"/>
        </p:xfrm>
        <a:graphic>
          <a:graphicData uri="http://schemas.openxmlformats.org/drawingml/2006/table">
            <a:tbl>
              <a:tblPr firstRow="1" bandRow="1"/>
              <a:tblGrid>
                <a:gridCol w="1751856"/>
              </a:tblGrid>
              <a:tr h="34096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0x00400010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0x0040000c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0x00400008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0x00400004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0x00400000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28291" y="154803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b="1" dirty="0">
                <a:solidFill>
                  <a:srgbClr val="000000"/>
                </a:solidFill>
                <a:latin typeface="+mn-lt"/>
              </a:rPr>
              <a:t>Memória de </a:t>
            </a:r>
            <a:r>
              <a:rPr lang="pt-BR" b="1" dirty="0" smtClean="0">
                <a:solidFill>
                  <a:srgbClr val="000000"/>
                </a:solidFill>
                <a:latin typeface="+mn-lt"/>
              </a:rPr>
              <a:t>instrução</a:t>
            </a:r>
            <a:endParaRPr lang="pt-BR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9052" y="342136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dirty="0" smtClean="0">
                <a:solidFill>
                  <a:srgbClr val="000000"/>
                </a:solidFill>
                <a:latin typeface="+mn-lt"/>
              </a:rPr>
              <a:t>PC =&gt;</a:t>
            </a:r>
            <a:endParaRPr lang="pt-BR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1891782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dirty="0" err="1" smtClean="0">
                <a:solidFill>
                  <a:srgbClr val="000000"/>
                </a:solidFill>
                <a:latin typeface="+mn-lt"/>
              </a:rPr>
              <a:t>Addr</a:t>
            </a:r>
            <a:r>
              <a:rPr lang="pt-BR" dirty="0" smtClean="0">
                <a:solidFill>
                  <a:srgbClr val="000000"/>
                </a:solidFill>
                <a:latin typeface="+mn-lt"/>
              </a:rPr>
              <a:t> = 0x</a:t>
            </a:r>
            <a:r>
              <a:rPr lang="pt-BR" dirty="0" smtClean="0">
                <a:solidFill>
                  <a:srgbClr val="FF0000"/>
                </a:solidFill>
                <a:latin typeface="+mn-lt"/>
              </a:rPr>
              <a:t>0040</a:t>
            </a:r>
            <a:r>
              <a:rPr lang="pt-BR" dirty="0" smtClean="0">
                <a:solidFill>
                  <a:srgbClr val="000000"/>
                </a:solidFill>
                <a:latin typeface="+mn-lt"/>
              </a:rPr>
              <a:t>0008</a:t>
            </a:r>
            <a:endParaRPr lang="pt-BR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694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Simulador – </a:t>
            </a:r>
            <a:r>
              <a:rPr lang="pt-BR" dirty="0" smtClean="0"/>
              <a:t>mips.cpp</a:t>
            </a:r>
            <a:endParaRPr lang="pt-BR" b="0" dirty="0">
              <a:latin typeface="Arial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5949950"/>
          </a:xfrm>
        </p:spPr>
        <p:txBody>
          <a:bodyPr/>
          <a:lstStyle/>
          <a:p>
            <a:pPr eaLnBrk="1" hangingPunct="1"/>
            <a:r>
              <a:rPr lang="pt-BR" dirty="0" smtClean="0"/>
              <a:t>Busca Instrução</a:t>
            </a:r>
          </a:p>
          <a:p>
            <a:pPr lvl="1" eaLnBrk="1" hangingPunct="1"/>
            <a:endParaRPr lang="pt-BR" dirty="0" smtClean="0"/>
          </a:p>
          <a:p>
            <a:pPr marL="457200" lvl="1" indent="0" eaLnBrk="1" hangingPunct="1">
              <a:buNone/>
            </a:pPr>
            <a:endParaRPr lang="pt-BR" b="1" dirty="0" smtClean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endParaRPr lang="pt-BR" sz="2400" dirty="0" smtClean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664896"/>
              </p:ext>
            </p:extLst>
          </p:nvPr>
        </p:nvGraphicFramePr>
        <p:xfrm>
          <a:off x="6882172" y="2362450"/>
          <a:ext cx="1751856" cy="2214880"/>
        </p:xfrm>
        <a:graphic>
          <a:graphicData uri="http://schemas.openxmlformats.org/drawingml/2006/table">
            <a:tbl>
              <a:tblPr firstRow="1" bandRow="1"/>
              <a:tblGrid>
                <a:gridCol w="1751856"/>
              </a:tblGrid>
              <a:tr h="34096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0x00400010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0x0040000c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0x00400008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0x00400004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0x00400000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28291" y="154803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b="1" dirty="0">
                <a:solidFill>
                  <a:srgbClr val="000000"/>
                </a:solidFill>
                <a:latin typeface="+mn-lt"/>
              </a:rPr>
              <a:t>Memória de instrução</a:t>
            </a:r>
            <a:endParaRPr lang="pt-BR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9052" y="342136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dirty="0" smtClean="0">
                <a:solidFill>
                  <a:srgbClr val="000000"/>
                </a:solidFill>
                <a:latin typeface="+mn-lt"/>
              </a:rPr>
              <a:t>PC =&gt;</a:t>
            </a:r>
            <a:endParaRPr lang="pt-BR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1891782"/>
            <a:ext cx="5328592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dirty="0" err="1" smtClean="0">
                <a:solidFill>
                  <a:srgbClr val="000000"/>
                </a:solidFill>
                <a:latin typeface="+mn-lt"/>
              </a:rPr>
              <a:t>Addr</a:t>
            </a:r>
            <a:r>
              <a:rPr lang="pt-BR" dirty="0" smtClean="0">
                <a:solidFill>
                  <a:srgbClr val="000000"/>
                </a:solidFill>
                <a:latin typeface="+mn-lt"/>
              </a:rPr>
              <a:t> = 0x</a:t>
            </a:r>
            <a:r>
              <a:rPr lang="pt-BR" dirty="0" smtClean="0">
                <a:solidFill>
                  <a:srgbClr val="FF0000"/>
                </a:solidFill>
                <a:latin typeface="+mn-lt"/>
              </a:rPr>
              <a:t>0040</a:t>
            </a:r>
            <a:r>
              <a:rPr lang="pt-BR" dirty="0" smtClean="0">
                <a:solidFill>
                  <a:srgbClr val="000000"/>
                </a:solidFill>
                <a:latin typeface="+mn-lt"/>
              </a:rPr>
              <a:t>0008</a:t>
            </a:r>
          </a:p>
          <a:p>
            <a:pPr lvl="0"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dirty="0" err="1" smtClean="0">
                <a:solidFill>
                  <a:srgbClr val="000000"/>
                </a:solidFill>
                <a:latin typeface="Arial"/>
              </a:rPr>
              <a:t>Addr</a:t>
            </a:r>
            <a:r>
              <a:rPr lang="pt-BR" dirty="0" smtClean="0">
                <a:solidFill>
                  <a:srgbClr val="000000"/>
                </a:solidFill>
                <a:latin typeface="Arial"/>
              </a:rPr>
              <a:t> = 0x</a:t>
            </a:r>
            <a:r>
              <a:rPr lang="pt-BR" dirty="0" smtClean="0">
                <a:solidFill>
                  <a:srgbClr val="FF0000"/>
                </a:solidFill>
                <a:latin typeface="Arial"/>
              </a:rPr>
              <a:t>0040</a:t>
            </a:r>
            <a:r>
              <a:rPr lang="pt-BR" dirty="0" smtClean="0">
                <a:solidFill>
                  <a:srgbClr val="000000"/>
                </a:solidFill>
                <a:latin typeface="Arial"/>
              </a:rPr>
              <a:t>0008 – 0x00400000</a:t>
            </a:r>
            <a:endParaRPr lang="pt-BR" dirty="0">
              <a:solidFill>
                <a:srgbClr val="000000"/>
              </a:solidFill>
              <a:latin typeface="Arial"/>
            </a:endParaRPr>
          </a:p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dirty="0" err="1" smtClean="0">
                <a:solidFill>
                  <a:srgbClr val="000000"/>
                </a:solidFill>
                <a:latin typeface="+mn-lt"/>
              </a:rPr>
              <a:t>Addr</a:t>
            </a:r>
            <a:r>
              <a:rPr lang="pt-BR" dirty="0" smtClean="0">
                <a:solidFill>
                  <a:srgbClr val="000000"/>
                </a:solidFill>
                <a:latin typeface="+mn-lt"/>
              </a:rPr>
              <a:t> = 0x0000000</a:t>
            </a:r>
            <a:r>
              <a:rPr lang="pt-BR" dirty="0" smtClean="0">
                <a:latin typeface="+mn-lt"/>
              </a:rPr>
              <a:t>8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610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Histórico de revisões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625568"/>
              </p:ext>
            </p:extLst>
          </p:nvPr>
        </p:nvGraphicFramePr>
        <p:xfrm>
          <a:off x="107950" y="981075"/>
          <a:ext cx="8928100" cy="190023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47788"/>
                <a:gridCol w="1039998"/>
                <a:gridCol w="2182344"/>
                <a:gridCol w="4657970"/>
              </a:tblGrid>
              <a:tr h="374247">
                <a:tc>
                  <a:txBody>
                    <a:bodyPr/>
                    <a:lstStyle/>
                    <a:p>
                      <a:r>
                        <a:rPr lang="pt-BR" sz="1600" noProof="0" dirty="0" smtClean="0"/>
                        <a:t>Revisão</a:t>
                      </a:r>
                      <a:endParaRPr lang="pt-BR" sz="1600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91431" marR="91431"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noProof="0" dirty="0" smtClean="0"/>
                        <a:t>Data</a:t>
                      </a:r>
                      <a:endParaRPr lang="pt-BR" sz="1600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91431" marR="91431" marT="45697" marB="45697"/>
                </a:tc>
                <a:tc>
                  <a:txBody>
                    <a:bodyPr/>
                    <a:lstStyle/>
                    <a:p>
                      <a:r>
                        <a:rPr lang="pt-BR" sz="1600" noProof="0" smtClean="0"/>
                        <a:t>Responsável</a:t>
                      </a:r>
                      <a:endParaRPr lang="pt-BR" sz="1600" noProof="0">
                        <a:solidFill>
                          <a:schemeClr val="bg1"/>
                        </a:solidFill>
                      </a:endParaRPr>
                    </a:p>
                  </a:txBody>
                  <a:tcPr marL="91431" marR="91431" marT="45697" marB="45697"/>
                </a:tc>
                <a:tc>
                  <a:txBody>
                    <a:bodyPr/>
                    <a:lstStyle/>
                    <a:p>
                      <a:r>
                        <a:rPr lang="pt-BR" sz="1600" noProof="0" dirty="0" smtClean="0"/>
                        <a:t>Descrição</a:t>
                      </a:r>
                      <a:endParaRPr lang="pt-BR" sz="1600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91431" marR="91431" marT="45697" marB="45697"/>
                </a:tc>
              </a:tr>
              <a:tr h="374247">
                <a:tc>
                  <a:txBody>
                    <a:bodyPr/>
                    <a:lstStyle/>
                    <a:p>
                      <a:pPr algn="ctr"/>
                      <a:r>
                        <a:rPr lang="pt-BR" sz="1600" noProof="0" dirty="0" smtClean="0"/>
                        <a:t>0.1</a:t>
                      </a:r>
                      <a:endParaRPr lang="pt-BR" sz="1600" noProof="0" dirty="0"/>
                    </a:p>
                  </a:txBody>
                  <a:tcPr marL="91431" marR="91431"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600" noProof="0" dirty="0" smtClean="0"/>
                        <a:t>0</a:t>
                      </a:r>
                      <a:r>
                        <a:rPr lang="pt-BR" sz="1600" noProof="0" dirty="0" smtClean="0"/>
                        <a:t>4</a:t>
                      </a:r>
                      <a:r>
                        <a:rPr lang="x-none" sz="1600" noProof="0" dirty="0" smtClean="0"/>
                        <a:t>/2016</a:t>
                      </a:r>
                      <a:endParaRPr lang="pt-BR" sz="1600" noProof="0" dirty="0"/>
                    </a:p>
                  </a:txBody>
                  <a:tcPr marL="91431" marR="91431" marT="45697" marB="45697"/>
                </a:tc>
                <a:tc>
                  <a:txBody>
                    <a:bodyPr/>
                    <a:lstStyle/>
                    <a:p>
                      <a:r>
                        <a:rPr lang="pt-BR" sz="1600" noProof="0" dirty="0" smtClean="0"/>
                        <a:t>Rubens Liz</a:t>
                      </a:r>
                      <a:endParaRPr lang="pt-BR" sz="1600" noProof="0" dirty="0"/>
                    </a:p>
                  </a:txBody>
                  <a:tcPr marL="91431" marR="91431" marT="45697" marB="45697"/>
                </a:tc>
                <a:tc>
                  <a:txBody>
                    <a:bodyPr/>
                    <a:lstStyle/>
                    <a:p>
                      <a:r>
                        <a:rPr lang="pt-BR" sz="1600" noProof="0" dirty="0" smtClean="0"/>
                        <a:t>Primeira versão</a:t>
                      </a:r>
                      <a:endParaRPr lang="pt-BR" sz="1600" noProof="0" dirty="0"/>
                    </a:p>
                  </a:txBody>
                  <a:tcPr marL="91431" marR="91431" marT="45697" marB="45697"/>
                </a:tc>
              </a:tr>
              <a:tr h="403250">
                <a:tc>
                  <a:txBody>
                    <a:bodyPr/>
                    <a:lstStyle/>
                    <a:p>
                      <a:pPr algn="ctr"/>
                      <a:endParaRPr lang="pt-BR" sz="1600" noProof="0" dirty="0"/>
                    </a:p>
                  </a:txBody>
                  <a:tcPr marL="91431" marR="91431" marT="45697" marB="45697"/>
                </a:tc>
                <a:tc>
                  <a:txBody>
                    <a:bodyPr/>
                    <a:lstStyle/>
                    <a:p>
                      <a:pPr algn="ctr"/>
                      <a:endParaRPr lang="pt-BR" sz="1600" noProof="0" dirty="0"/>
                    </a:p>
                  </a:txBody>
                  <a:tcPr marL="91431" marR="91431" marT="45697" marB="45697"/>
                </a:tc>
                <a:tc>
                  <a:txBody>
                    <a:bodyPr/>
                    <a:lstStyle/>
                    <a:p>
                      <a:endParaRPr lang="pt-BR" sz="1600" noProof="0" dirty="0"/>
                    </a:p>
                  </a:txBody>
                  <a:tcPr marL="91431" marR="91431" marT="45697" marB="45697"/>
                </a:tc>
                <a:tc>
                  <a:txBody>
                    <a:bodyPr/>
                    <a:lstStyle/>
                    <a:p>
                      <a:endParaRPr lang="pt-BR" sz="1600" noProof="0" dirty="0"/>
                    </a:p>
                  </a:txBody>
                  <a:tcPr marL="91431" marR="91431" marT="45697" marB="45697"/>
                </a:tc>
              </a:tr>
              <a:tr h="374247">
                <a:tc>
                  <a:txBody>
                    <a:bodyPr/>
                    <a:lstStyle/>
                    <a:p>
                      <a:endParaRPr lang="pt-BR" sz="1600" noProof="0"/>
                    </a:p>
                  </a:txBody>
                  <a:tcPr marL="91431" marR="91431" marT="45697" marB="45697"/>
                </a:tc>
                <a:tc>
                  <a:txBody>
                    <a:bodyPr/>
                    <a:lstStyle/>
                    <a:p>
                      <a:pPr algn="ctr"/>
                      <a:endParaRPr lang="pt-BR" sz="1600" noProof="0"/>
                    </a:p>
                  </a:txBody>
                  <a:tcPr marL="91431" marR="91431" marT="45697" marB="45697"/>
                </a:tc>
                <a:tc>
                  <a:txBody>
                    <a:bodyPr/>
                    <a:lstStyle/>
                    <a:p>
                      <a:endParaRPr lang="pt-BR" sz="1600" noProof="0" dirty="0"/>
                    </a:p>
                  </a:txBody>
                  <a:tcPr marL="91431" marR="91431" marT="45697" marB="45697"/>
                </a:tc>
                <a:tc>
                  <a:txBody>
                    <a:bodyPr/>
                    <a:lstStyle/>
                    <a:p>
                      <a:endParaRPr lang="pt-BR" sz="1600" noProof="0" dirty="0"/>
                    </a:p>
                  </a:txBody>
                  <a:tcPr marL="91431" marR="91431" marT="45697" marB="45697"/>
                </a:tc>
              </a:tr>
              <a:tr h="374247">
                <a:tc>
                  <a:txBody>
                    <a:bodyPr/>
                    <a:lstStyle/>
                    <a:p>
                      <a:endParaRPr lang="pt-BR" sz="1600" noProof="0" dirty="0"/>
                    </a:p>
                  </a:txBody>
                  <a:tcPr marL="91431" marR="91431" marT="45697" marB="45697"/>
                </a:tc>
                <a:tc>
                  <a:txBody>
                    <a:bodyPr/>
                    <a:lstStyle/>
                    <a:p>
                      <a:pPr algn="ctr"/>
                      <a:endParaRPr lang="pt-BR" sz="1600" noProof="0"/>
                    </a:p>
                  </a:txBody>
                  <a:tcPr marL="91431" marR="91431" marT="45697" marB="45697"/>
                </a:tc>
                <a:tc>
                  <a:txBody>
                    <a:bodyPr/>
                    <a:lstStyle/>
                    <a:p>
                      <a:endParaRPr lang="pt-BR" sz="1600" noProof="0" dirty="0"/>
                    </a:p>
                  </a:txBody>
                  <a:tcPr marL="91431" marR="91431" marT="45697" marB="45697"/>
                </a:tc>
                <a:tc>
                  <a:txBody>
                    <a:bodyPr/>
                    <a:lstStyle/>
                    <a:p>
                      <a:endParaRPr lang="pt-BR" sz="1600" noProof="0" dirty="0"/>
                    </a:p>
                  </a:txBody>
                  <a:tcPr marL="91431" marR="91431" marT="45697" marB="45697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+mn-lt"/>
                <a:cs typeface="Courier"/>
              </a:rPr>
              <a:t>Observação</a:t>
            </a:r>
            <a:r>
              <a:rPr lang="en-US" sz="1200" b="1" dirty="0" smtClean="0">
                <a:latin typeface="+mn-lt"/>
                <a:cs typeface="Courier"/>
              </a:rPr>
              <a:t>: </a:t>
            </a:r>
            <a:r>
              <a:rPr lang="en-US" sz="1200" dirty="0" smtClean="0">
                <a:latin typeface="+mn-lt"/>
                <a:cs typeface="Courier"/>
              </a:rPr>
              <a:t>Este material </a:t>
            </a:r>
            <a:r>
              <a:rPr lang="en-US" sz="1200" dirty="0" err="1" smtClean="0">
                <a:latin typeface="+mn-lt"/>
                <a:cs typeface="Courier"/>
              </a:rPr>
              <a:t>foi</a:t>
            </a:r>
            <a:r>
              <a:rPr lang="en-US" sz="1200" dirty="0" smtClean="0">
                <a:latin typeface="+mn-lt"/>
                <a:cs typeface="Courier"/>
              </a:rPr>
              <a:t> </a:t>
            </a:r>
            <a:r>
              <a:rPr lang="en-US" sz="1200" dirty="0" err="1" smtClean="0">
                <a:latin typeface="+mn-lt"/>
                <a:cs typeface="Courier"/>
              </a:rPr>
              <a:t>produzido</a:t>
            </a:r>
            <a:r>
              <a:rPr lang="en-US" sz="1200" dirty="0" smtClean="0">
                <a:latin typeface="+mn-lt"/>
                <a:cs typeface="Courier"/>
              </a:rPr>
              <a:t> </a:t>
            </a:r>
            <a:r>
              <a:rPr lang="en-US" sz="1200" dirty="0" err="1" smtClean="0">
                <a:latin typeface="+mn-lt"/>
                <a:cs typeface="Courier"/>
              </a:rPr>
              <a:t>por</a:t>
            </a:r>
            <a:r>
              <a:rPr lang="en-US" sz="1200" dirty="0" smtClean="0">
                <a:latin typeface="+mn-lt"/>
                <a:cs typeface="Courier"/>
              </a:rPr>
              <a:t> </a:t>
            </a:r>
            <a:r>
              <a:rPr lang="en-US" sz="1200" dirty="0" err="1" smtClean="0">
                <a:latin typeface="+mn-lt"/>
                <a:cs typeface="Courier"/>
              </a:rPr>
              <a:t>pesquisadores</a:t>
            </a:r>
            <a:r>
              <a:rPr lang="en-US" sz="1200" dirty="0" smtClean="0">
                <a:latin typeface="+mn-lt"/>
                <a:cs typeface="Courier"/>
              </a:rPr>
              <a:t> do </a:t>
            </a:r>
            <a:r>
              <a:rPr lang="en-US" sz="1200" dirty="0" err="1" smtClean="0">
                <a:latin typeface="+mn-lt"/>
                <a:cs typeface="Courier"/>
              </a:rPr>
              <a:t>Laboratório</a:t>
            </a:r>
            <a:r>
              <a:rPr lang="en-US" sz="1200" dirty="0" smtClean="0">
                <a:latin typeface="+mn-lt"/>
                <a:cs typeface="Courier"/>
              </a:rPr>
              <a:t> de </a:t>
            </a:r>
            <a:r>
              <a:rPr lang="en-US" sz="1200" dirty="0" err="1" smtClean="0">
                <a:latin typeface="+mn-lt"/>
                <a:cs typeface="Courier"/>
              </a:rPr>
              <a:t>Sistemas</a:t>
            </a:r>
            <a:r>
              <a:rPr lang="en-US" sz="1200" dirty="0" smtClean="0">
                <a:latin typeface="+mn-lt"/>
                <a:cs typeface="Courier"/>
              </a:rPr>
              <a:t> </a:t>
            </a:r>
            <a:r>
              <a:rPr lang="en-US" sz="1200" dirty="0" err="1" smtClean="0">
                <a:latin typeface="+mn-lt"/>
                <a:cs typeface="Courier"/>
              </a:rPr>
              <a:t>Embarcados</a:t>
            </a:r>
            <a:r>
              <a:rPr lang="en-US" sz="1200" dirty="0" smtClean="0">
                <a:latin typeface="+mn-lt"/>
                <a:cs typeface="Courier"/>
              </a:rPr>
              <a:t> e </a:t>
            </a:r>
            <a:r>
              <a:rPr lang="en-US" sz="1200" dirty="0" err="1" smtClean="0">
                <a:latin typeface="+mn-lt"/>
                <a:cs typeface="Courier"/>
              </a:rPr>
              <a:t>Distribuídos</a:t>
            </a:r>
            <a:r>
              <a:rPr lang="en-US" sz="1200" dirty="0" smtClean="0">
                <a:latin typeface="+mn-lt"/>
                <a:cs typeface="Courier"/>
              </a:rPr>
              <a:t> (LEDS – Laboratory of Embedded and Distributed Systems) da </a:t>
            </a:r>
            <a:r>
              <a:rPr lang="en-US" sz="1200" dirty="0" err="1" smtClean="0">
                <a:latin typeface="+mn-lt"/>
                <a:cs typeface="Courier"/>
              </a:rPr>
              <a:t>Universidade</a:t>
            </a:r>
            <a:r>
              <a:rPr lang="en-US" sz="1200" dirty="0" smtClean="0">
                <a:latin typeface="+mn-lt"/>
                <a:cs typeface="Courier"/>
              </a:rPr>
              <a:t> do Vale do </a:t>
            </a:r>
            <a:r>
              <a:rPr lang="en-US" sz="1200" dirty="0" err="1" smtClean="0">
                <a:latin typeface="+mn-lt"/>
                <a:cs typeface="Courier"/>
              </a:rPr>
              <a:t>Itajaí</a:t>
            </a:r>
            <a:r>
              <a:rPr lang="en-US" sz="1200" dirty="0">
                <a:latin typeface="+mn-lt"/>
                <a:cs typeface="Courier"/>
              </a:rPr>
              <a:t> </a:t>
            </a:r>
            <a:r>
              <a:rPr lang="en-US" sz="1200" dirty="0" smtClean="0">
                <a:latin typeface="+mn-lt"/>
                <a:cs typeface="Courier"/>
              </a:rPr>
              <a:t>e </a:t>
            </a:r>
            <a:r>
              <a:rPr lang="en-US" sz="1200" dirty="0" err="1" smtClean="0">
                <a:latin typeface="+mn-lt"/>
                <a:cs typeface="Courier"/>
              </a:rPr>
              <a:t>é</a:t>
            </a:r>
            <a:r>
              <a:rPr lang="en-US" sz="1200" dirty="0" smtClean="0">
                <a:latin typeface="+mn-lt"/>
                <a:cs typeface="Courier"/>
              </a:rPr>
              <a:t> </a:t>
            </a:r>
            <a:r>
              <a:rPr lang="en-US" sz="1200" dirty="0" err="1" smtClean="0">
                <a:latin typeface="+mn-lt"/>
                <a:cs typeface="Courier"/>
              </a:rPr>
              <a:t>destinado</a:t>
            </a:r>
            <a:r>
              <a:rPr lang="en-US" sz="1200" dirty="0" smtClean="0">
                <a:latin typeface="+mn-lt"/>
                <a:cs typeface="Courier"/>
              </a:rPr>
              <a:t> </a:t>
            </a:r>
            <a:r>
              <a:rPr lang="en-US" sz="1200" dirty="0" err="1" smtClean="0">
                <a:latin typeface="+mn-lt"/>
                <a:cs typeface="Courier"/>
              </a:rPr>
              <a:t>para</a:t>
            </a:r>
            <a:r>
              <a:rPr lang="en-US" sz="1200" dirty="0" smtClean="0">
                <a:latin typeface="+mn-lt"/>
                <a:cs typeface="Courier"/>
              </a:rPr>
              <a:t> </a:t>
            </a:r>
            <a:r>
              <a:rPr lang="en-US" sz="1200" dirty="0" err="1" smtClean="0">
                <a:latin typeface="+mn-lt"/>
                <a:cs typeface="Courier"/>
              </a:rPr>
              <a:t>uso</a:t>
            </a:r>
            <a:r>
              <a:rPr lang="en-US" sz="1200" dirty="0" smtClean="0">
                <a:latin typeface="+mn-lt"/>
                <a:cs typeface="Courier"/>
              </a:rPr>
              <a:t> </a:t>
            </a:r>
            <a:r>
              <a:rPr lang="en-US" sz="1200" dirty="0" err="1" smtClean="0">
                <a:latin typeface="+mn-lt"/>
                <a:cs typeface="Courier"/>
              </a:rPr>
              <a:t>em</a:t>
            </a:r>
            <a:r>
              <a:rPr lang="en-US" sz="1200" dirty="0" smtClean="0">
                <a:latin typeface="+mn-lt"/>
                <a:cs typeface="Courier"/>
              </a:rPr>
              <a:t> </a:t>
            </a:r>
            <a:r>
              <a:rPr lang="en-US" sz="1200" dirty="0" err="1" smtClean="0">
                <a:latin typeface="+mn-lt"/>
                <a:cs typeface="Courier"/>
              </a:rPr>
              <a:t>aulas</a:t>
            </a:r>
            <a:r>
              <a:rPr lang="en-US" sz="1200" dirty="0" smtClean="0">
                <a:latin typeface="+mn-lt"/>
                <a:cs typeface="Courier"/>
              </a:rPr>
              <a:t> </a:t>
            </a:r>
            <a:r>
              <a:rPr lang="en-US" sz="1200" dirty="0" err="1" smtClean="0">
                <a:latin typeface="+mn-lt"/>
                <a:cs typeface="Courier"/>
              </a:rPr>
              <a:t>ministradas</a:t>
            </a:r>
            <a:r>
              <a:rPr lang="en-US" sz="1200" dirty="0" smtClean="0">
                <a:latin typeface="+mn-lt"/>
                <a:cs typeface="Courier"/>
              </a:rPr>
              <a:t> </a:t>
            </a:r>
            <a:r>
              <a:rPr lang="en-US" sz="1200" dirty="0" err="1" smtClean="0">
                <a:latin typeface="+mn-lt"/>
                <a:cs typeface="Courier"/>
              </a:rPr>
              <a:t>por</a:t>
            </a:r>
            <a:r>
              <a:rPr lang="en-US" sz="1200" dirty="0">
                <a:latin typeface="+mn-lt"/>
                <a:cs typeface="Courier"/>
              </a:rPr>
              <a:t> </a:t>
            </a:r>
            <a:r>
              <a:rPr lang="en-US" sz="1200" dirty="0" err="1" smtClean="0">
                <a:latin typeface="+mn-lt"/>
                <a:cs typeface="Courier"/>
              </a:rPr>
              <a:t>seus</a:t>
            </a:r>
            <a:r>
              <a:rPr lang="en-US" sz="1200" dirty="0" smtClean="0">
                <a:latin typeface="+mn-lt"/>
                <a:cs typeface="Courier"/>
              </a:rPr>
              <a:t> </a:t>
            </a:r>
            <a:r>
              <a:rPr lang="en-US" sz="1200" dirty="0" err="1" smtClean="0">
                <a:latin typeface="+mn-lt"/>
                <a:cs typeface="Courier"/>
              </a:rPr>
              <a:t>pesquisadores</a:t>
            </a:r>
            <a:r>
              <a:rPr lang="en-US" sz="1200" dirty="0" smtClean="0">
                <a:latin typeface="+mn-lt"/>
                <a:cs typeface="Courier"/>
              </a:rPr>
              <a:t>. </a:t>
            </a:r>
            <a:endParaRPr lang="en-US" sz="1200" dirty="0">
              <a:latin typeface="+mn-lt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Simulador – </a:t>
            </a:r>
            <a:r>
              <a:rPr lang="pt-BR" dirty="0" smtClean="0"/>
              <a:t>mips.cpp</a:t>
            </a:r>
            <a:endParaRPr lang="pt-BR" b="0" dirty="0">
              <a:latin typeface="Arial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5949950"/>
          </a:xfrm>
        </p:spPr>
        <p:txBody>
          <a:bodyPr/>
          <a:lstStyle/>
          <a:p>
            <a:pPr eaLnBrk="1" hangingPunct="1"/>
            <a:r>
              <a:rPr lang="pt-BR" dirty="0" smtClean="0"/>
              <a:t>Busca Instrução</a:t>
            </a:r>
          </a:p>
          <a:p>
            <a:pPr lvl="1" eaLnBrk="1" hangingPunct="1"/>
            <a:endParaRPr lang="pt-BR" dirty="0" smtClean="0"/>
          </a:p>
          <a:p>
            <a:pPr marL="457200" lvl="1" indent="0" eaLnBrk="1" hangingPunct="1">
              <a:buNone/>
            </a:pPr>
            <a:endParaRPr lang="pt-BR" b="1" dirty="0" smtClean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endParaRPr lang="pt-BR" sz="2400" dirty="0" smtClean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664896"/>
              </p:ext>
            </p:extLst>
          </p:nvPr>
        </p:nvGraphicFramePr>
        <p:xfrm>
          <a:off x="6882172" y="2362450"/>
          <a:ext cx="1751856" cy="2214880"/>
        </p:xfrm>
        <a:graphic>
          <a:graphicData uri="http://schemas.openxmlformats.org/drawingml/2006/table">
            <a:tbl>
              <a:tblPr firstRow="1" bandRow="1"/>
              <a:tblGrid>
                <a:gridCol w="1751856"/>
              </a:tblGrid>
              <a:tr h="34096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0x00400010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0x0040000c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0x00400008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0x00400004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0x00400000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28291" y="154803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b="1" dirty="0">
                <a:solidFill>
                  <a:srgbClr val="000000"/>
                </a:solidFill>
                <a:latin typeface="+mn-lt"/>
              </a:rPr>
              <a:t>Memória de instrução</a:t>
            </a:r>
            <a:endParaRPr lang="pt-BR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9052" y="342136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dirty="0" smtClean="0">
                <a:solidFill>
                  <a:srgbClr val="000000"/>
                </a:solidFill>
                <a:latin typeface="+mn-lt"/>
              </a:rPr>
              <a:t>PC =&gt;</a:t>
            </a:r>
            <a:endParaRPr lang="pt-BR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1891782"/>
            <a:ext cx="5328592" cy="4450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dirty="0" err="1" smtClean="0">
                <a:solidFill>
                  <a:srgbClr val="000000"/>
                </a:solidFill>
                <a:latin typeface="+mn-lt"/>
              </a:rPr>
              <a:t>Addr</a:t>
            </a:r>
            <a:r>
              <a:rPr lang="pt-BR" dirty="0" smtClean="0">
                <a:solidFill>
                  <a:srgbClr val="000000"/>
                </a:solidFill>
                <a:latin typeface="+mn-lt"/>
              </a:rPr>
              <a:t> = 0x</a:t>
            </a:r>
            <a:r>
              <a:rPr lang="pt-BR" dirty="0" smtClean="0">
                <a:solidFill>
                  <a:srgbClr val="FF0000"/>
                </a:solidFill>
                <a:latin typeface="+mn-lt"/>
              </a:rPr>
              <a:t>0040</a:t>
            </a:r>
            <a:r>
              <a:rPr lang="pt-BR" dirty="0" smtClean="0">
                <a:solidFill>
                  <a:srgbClr val="000000"/>
                </a:solidFill>
                <a:latin typeface="+mn-lt"/>
              </a:rPr>
              <a:t>0008</a:t>
            </a:r>
          </a:p>
          <a:p>
            <a:pPr lvl="0"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dirty="0" err="1" smtClean="0">
                <a:solidFill>
                  <a:srgbClr val="000000"/>
                </a:solidFill>
                <a:latin typeface="Arial"/>
              </a:rPr>
              <a:t>Addr</a:t>
            </a:r>
            <a:r>
              <a:rPr lang="pt-BR" dirty="0" smtClean="0">
                <a:solidFill>
                  <a:srgbClr val="000000"/>
                </a:solidFill>
                <a:latin typeface="Arial"/>
              </a:rPr>
              <a:t> = 0x</a:t>
            </a:r>
            <a:r>
              <a:rPr lang="pt-BR" dirty="0" smtClean="0">
                <a:solidFill>
                  <a:srgbClr val="FF0000"/>
                </a:solidFill>
                <a:latin typeface="Arial"/>
              </a:rPr>
              <a:t>0040</a:t>
            </a:r>
            <a:r>
              <a:rPr lang="pt-BR" dirty="0" smtClean="0">
                <a:solidFill>
                  <a:srgbClr val="000000"/>
                </a:solidFill>
                <a:latin typeface="Arial"/>
              </a:rPr>
              <a:t>0008 – 0x00400000</a:t>
            </a:r>
            <a:endParaRPr lang="pt-BR" dirty="0">
              <a:solidFill>
                <a:srgbClr val="000000"/>
              </a:solidFill>
              <a:latin typeface="Arial"/>
            </a:endParaRPr>
          </a:p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dirty="0" err="1" smtClean="0">
                <a:solidFill>
                  <a:srgbClr val="000000"/>
                </a:solidFill>
                <a:latin typeface="+mn-lt"/>
              </a:rPr>
              <a:t>Addr</a:t>
            </a:r>
            <a:r>
              <a:rPr lang="pt-BR" dirty="0" smtClean="0">
                <a:solidFill>
                  <a:srgbClr val="000000"/>
                </a:solidFill>
                <a:latin typeface="+mn-lt"/>
              </a:rPr>
              <a:t> = 0x00000008</a:t>
            </a:r>
          </a:p>
          <a:p>
            <a:pPr lvl="0"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dirty="0" err="1">
                <a:solidFill>
                  <a:srgbClr val="000000"/>
                </a:solidFill>
                <a:latin typeface="Arial"/>
              </a:rPr>
              <a:t>Addr</a:t>
            </a:r>
            <a:r>
              <a:rPr lang="pt-BR" dirty="0">
                <a:solidFill>
                  <a:srgbClr val="000000"/>
                </a:solidFill>
                <a:latin typeface="Arial"/>
              </a:rPr>
              <a:t> = </a:t>
            </a:r>
            <a:r>
              <a:rPr lang="pt-BR" dirty="0" smtClean="0">
                <a:solidFill>
                  <a:srgbClr val="000000"/>
                </a:solidFill>
                <a:latin typeface="Arial"/>
              </a:rPr>
              <a:t>0x00000008 ÷ 4</a:t>
            </a:r>
          </a:p>
          <a:p>
            <a:pPr lvl="0"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dirty="0" err="1">
                <a:solidFill>
                  <a:srgbClr val="000000"/>
                </a:solidFill>
                <a:latin typeface="Arial"/>
              </a:rPr>
              <a:t>Addr</a:t>
            </a:r>
            <a:r>
              <a:rPr lang="pt-BR" dirty="0">
                <a:solidFill>
                  <a:srgbClr val="000000"/>
                </a:solidFill>
                <a:latin typeface="Arial"/>
              </a:rPr>
              <a:t> = </a:t>
            </a:r>
            <a:r>
              <a:rPr lang="pt-BR" dirty="0" smtClean="0">
                <a:solidFill>
                  <a:srgbClr val="000000"/>
                </a:solidFill>
                <a:latin typeface="Arial"/>
              </a:rPr>
              <a:t>0x00000002</a:t>
            </a:r>
            <a:endParaRPr lang="pt-BR" dirty="0">
              <a:solidFill>
                <a:srgbClr val="000000"/>
              </a:solidFill>
              <a:latin typeface="Arial"/>
            </a:endParaRPr>
          </a:p>
          <a:p>
            <a:pPr lvl="0">
              <a:spcBef>
                <a:spcPct val="80000"/>
              </a:spcBef>
              <a:buClr>
                <a:srgbClr val="FB5705"/>
              </a:buClr>
              <a:buSzPct val="85000"/>
            </a:pPr>
            <a:endParaRPr lang="pt-BR" dirty="0" smtClean="0">
              <a:solidFill>
                <a:srgbClr val="000000"/>
              </a:solidFill>
              <a:latin typeface="Arial"/>
            </a:endParaRPr>
          </a:p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endParaRPr lang="pt-BR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291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Simulador – </a:t>
            </a:r>
            <a:r>
              <a:rPr lang="pt-BR" dirty="0" smtClean="0"/>
              <a:t>mips.cpp</a:t>
            </a:r>
            <a:endParaRPr lang="pt-BR" b="0" dirty="0">
              <a:latin typeface="Arial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5949950"/>
          </a:xfrm>
        </p:spPr>
        <p:txBody>
          <a:bodyPr/>
          <a:lstStyle/>
          <a:p>
            <a:pPr eaLnBrk="1" hangingPunct="1"/>
            <a:r>
              <a:rPr lang="pt-BR" dirty="0" smtClean="0"/>
              <a:t>Busca Instrução</a:t>
            </a:r>
          </a:p>
          <a:p>
            <a:pPr lvl="1" eaLnBrk="1" hangingPunct="1"/>
            <a:endParaRPr lang="pt-BR" dirty="0" smtClean="0"/>
          </a:p>
          <a:p>
            <a:pPr marL="457200" lvl="1" indent="0" eaLnBrk="1" hangingPunct="1">
              <a:buNone/>
            </a:pPr>
            <a:endParaRPr lang="pt-BR" b="1" dirty="0" smtClean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endParaRPr lang="pt-BR" sz="2400" dirty="0" smtClean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664896"/>
              </p:ext>
            </p:extLst>
          </p:nvPr>
        </p:nvGraphicFramePr>
        <p:xfrm>
          <a:off x="6882172" y="2362450"/>
          <a:ext cx="1751856" cy="2214880"/>
        </p:xfrm>
        <a:graphic>
          <a:graphicData uri="http://schemas.openxmlformats.org/drawingml/2006/table">
            <a:tbl>
              <a:tblPr firstRow="1" bandRow="1"/>
              <a:tblGrid>
                <a:gridCol w="1751856"/>
              </a:tblGrid>
              <a:tr h="34096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0x00400010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0x0040000c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0x00400008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0x00400004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0x00400000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28291" y="154803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b="1" dirty="0">
                <a:solidFill>
                  <a:srgbClr val="000000"/>
                </a:solidFill>
                <a:latin typeface="+mn-lt"/>
              </a:rPr>
              <a:t>Memória de instrução</a:t>
            </a:r>
            <a:endParaRPr lang="pt-BR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9052" y="342136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dirty="0" smtClean="0">
                <a:solidFill>
                  <a:srgbClr val="000000"/>
                </a:solidFill>
                <a:latin typeface="+mn-lt"/>
              </a:rPr>
              <a:t>PC =&gt;</a:t>
            </a:r>
            <a:endParaRPr lang="pt-BR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1891782"/>
            <a:ext cx="53285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dirty="0" err="1" smtClean="0">
                <a:solidFill>
                  <a:srgbClr val="000000"/>
                </a:solidFill>
                <a:latin typeface="+mn-lt"/>
              </a:rPr>
              <a:t>Addr</a:t>
            </a:r>
            <a:r>
              <a:rPr lang="pt-BR" dirty="0" smtClean="0">
                <a:solidFill>
                  <a:srgbClr val="000000"/>
                </a:solidFill>
                <a:latin typeface="+mn-lt"/>
              </a:rPr>
              <a:t> = 0x</a:t>
            </a:r>
            <a:r>
              <a:rPr lang="pt-BR" dirty="0" smtClean="0">
                <a:solidFill>
                  <a:srgbClr val="FF0000"/>
                </a:solidFill>
                <a:latin typeface="+mn-lt"/>
              </a:rPr>
              <a:t>0040</a:t>
            </a:r>
            <a:r>
              <a:rPr lang="pt-BR" dirty="0" smtClean="0">
                <a:solidFill>
                  <a:srgbClr val="000000"/>
                </a:solidFill>
                <a:latin typeface="+mn-lt"/>
              </a:rPr>
              <a:t>0008</a:t>
            </a:r>
          </a:p>
          <a:p>
            <a:pPr lvl="0"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dirty="0" err="1" smtClean="0">
                <a:solidFill>
                  <a:srgbClr val="000000"/>
                </a:solidFill>
                <a:latin typeface="Arial"/>
              </a:rPr>
              <a:t>Addr</a:t>
            </a:r>
            <a:r>
              <a:rPr lang="pt-BR" dirty="0" smtClean="0">
                <a:solidFill>
                  <a:srgbClr val="000000"/>
                </a:solidFill>
                <a:latin typeface="Arial"/>
              </a:rPr>
              <a:t> = 0x</a:t>
            </a:r>
            <a:r>
              <a:rPr lang="pt-BR" dirty="0" smtClean="0">
                <a:solidFill>
                  <a:srgbClr val="FF0000"/>
                </a:solidFill>
                <a:latin typeface="Arial"/>
              </a:rPr>
              <a:t>0040</a:t>
            </a:r>
            <a:r>
              <a:rPr lang="pt-BR" dirty="0" smtClean="0">
                <a:solidFill>
                  <a:srgbClr val="000000"/>
                </a:solidFill>
                <a:latin typeface="Arial"/>
              </a:rPr>
              <a:t>0008 – 0x00400000</a:t>
            </a:r>
            <a:endParaRPr lang="pt-BR" dirty="0">
              <a:solidFill>
                <a:srgbClr val="000000"/>
              </a:solidFill>
              <a:latin typeface="Arial"/>
            </a:endParaRPr>
          </a:p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dirty="0" err="1" smtClean="0">
                <a:solidFill>
                  <a:srgbClr val="000000"/>
                </a:solidFill>
                <a:latin typeface="+mn-lt"/>
              </a:rPr>
              <a:t>Addr</a:t>
            </a:r>
            <a:r>
              <a:rPr lang="pt-BR" dirty="0" smtClean="0">
                <a:solidFill>
                  <a:srgbClr val="000000"/>
                </a:solidFill>
                <a:latin typeface="+mn-lt"/>
              </a:rPr>
              <a:t> = 0x00000008</a:t>
            </a:r>
          </a:p>
          <a:p>
            <a:pPr lvl="0"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dirty="0" err="1">
                <a:solidFill>
                  <a:srgbClr val="000000"/>
                </a:solidFill>
                <a:latin typeface="Arial"/>
              </a:rPr>
              <a:t>Addr</a:t>
            </a:r>
            <a:r>
              <a:rPr lang="pt-BR" dirty="0">
                <a:solidFill>
                  <a:srgbClr val="000000"/>
                </a:solidFill>
                <a:latin typeface="Arial"/>
              </a:rPr>
              <a:t> = </a:t>
            </a:r>
            <a:r>
              <a:rPr lang="pt-BR" dirty="0" smtClean="0">
                <a:solidFill>
                  <a:srgbClr val="000000"/>
                </a:solidFill>
                <a:latin typeface="Arial"/>
              </a:rPr>
              <a:t>0x00000008 ÷ 4</a:t>
            </a:r>
          </a:p>
          <a:p>
            <a:pPr lvl="0"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dirty="0" err="1">
                <a:solidFill>
                  <a:srgbClr val="000000"/>
                </a:solidFill>
                <a:latin typeface="Arial"/>
              </a:rPr>
              <a:t>Addr</a:t>
            </a:r>
            <a:r>
              <a:rPr lang="pt-BR" dirty="0">
                <a:solidFill>
                  <a:srgbClr val="000000"/>
                </a:solidFill>
                <a:latin typeface="Arial"/>
              </a:rPr>
              <a:t> = </a:t>
            </a:r>
            <a:r>
              <a:rPr lang="pt-BR" dirty="0" smtClean="0">
                <a:solidFill>
                  <a:srgbClr val="000000"/>
                </a:solidFill>
                <a:latin typeface="Arial"/>
              </a:rPr>
              <a:t>0x00000002</a:t>
            </a:r>
          </a:p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dirty="0" err="1" smtClean="0">
                <a:solidFill>
                  <a:srgbClr val="000000"/>
                </a:solidFill>
                <a:latin typeface="+mn-lt"/>
              </a:rPr>
              <a:t>Instruction</a:t>
            </a:r>
            <a:r>
              <a:rPr lang="pt-BR" dirty="0" smtClean="0">
                <a:solidFill>
                  <a:srgbClr val="000000"/>
                </a:solidFill>
                <a:latin typeface="+mn-lt"/>
              </a:rPr>
              <a:t> = </a:t>
            </a:r>
            <a:r>
              <a:rPr lang="pt-BR" dirty="0" err="1" smtClean="0">
                <a:solidFill>
                  <a:srgbClr val="000000"/>
                </a:solidFill>
                <a:latin typeface="+mn-lt"/>
              </a:rPr>
              <a:t>InsMem</a:t>
            </a:r>
            <a:r>
              <a:rPr lang="pt-BR" dirty="0" smtClean="0">
                <a:solidFill>
                  <a:srgbClr val="000000"/>
                </a:solidFill>
                <a:latin typeface="+mn-lt"/>
              </a:rPr>
              <a:t>[</a:t>
            </a:r>
            <a:r>
              <a:rPr lang="pt-BR" dirty="0" err="1" smtClean="0">
                <a:solidFill>
                  <a:srgbClr val="000000"/>
                </a:solidFill>
                <a:latin typeface="+mn-lt"/>
              </a:rPr>
              <a:t>Addr</a:t>
            </a:r>
            <a:r>
              <a:rPr lang="pt-BR" dirty="0" smtClean="0">
                <a:solidFill>
                  <a:srgbClr val="000000"/>
                </a:solidFill>
                <a:latin typeface="+mn-lt"/>
              </a:rPr>
              <a:t>]</a:t>
            </a:r>
            <a:endParaRPr lang="pt-BR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287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Simulador – </a:t>
            </a:r>
            <a:r>
              <a:rPr lang="pt-BR" dirty="0" smtClean="0"/>
              <a:t>mips.cpp</a:t>
            </a:r>
            <a:endParaRPr lang="pt-BR" b="0" dirty="0">
              <a:latin typeface="Arial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5949950"/>
          </a:xfrm>
        </p:spPr>
        <p:txBody>
          <a:bodyPr/>
          <a:lstStyle/>
          <a:p>
            <a:pPr eaLnBrk="1" hangingPunct="1"/>
            <a:r>
              <a:rPr lang="pt-BR" dirty="0" smtClean="0"/>
              <a:t>Decodifica Instrução</a:t>
            </a:r>
            <a:endParaRPr lang="pt-BR" dirty="0" smtClean="0"/>
          </a:p>
          <a:p>
            <a:pPr marL="457200" lvl="1" indent="0" eaLnBrk="1" hangingPunct="1">
              <a:buNone/>
            </a:pPr>
            <a:endParaRPr lang="pt-BR" b="1" dirty="0" smtClean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pt-BR" b="1" dirty="0" err="1">
                <a:latin typeface="Courier New" panose="02070309020205020404" pitchFamily="49" charset="0"/>
              </a:rPr>
              <a:t>mips_instruction</a:t>
            </a:r>
            <a:r>
              <a:rPr lang="pt-BR" b="1" dirty="0">
                <a:latin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</a:rPr>
              <a:t>decode_instruction</a:t>
            </a:r>
            <a:r>
              <a:rPr lang="pt-BR" dirty="0">
                <a:latin typeface="Courier New" panose="02070309020205020404" pitchFamily="49" charset="0"/>
              </a:rPr>
              <a:t>(</a:t>
            </a:r>
            <a:r>
              <a:rPr lang="pt-BR" b="1" dirty="0" err="1">
                <a:latin typeface="Courier New" panose="02070309020205020404" pitchFamily="49" charset="0"/>
              </a:rPr>
              <a:t>mips_instruction</a:t>
            </a:r>
            <a:r>
              <a:rPr lang="pt-BR" dirty="0">
                <a:latin typeface="Courier New" panose="02070309020205020404" pitchFamily="49" charset="0"/>
              </a:rPr>
              <a:t>);</a:t>
            </a:r>
            <a:endParaRPr lang="pt-BR" dirty="0" smtClean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endParaRPr lang="en-US" b="1" dirty="0" smtClean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en-US" b="1" dirty="0" err="1" smtClean="0">
                <a:latin typeface="Courier New" panose="02070309020205020404" pitchFamily="49" charset="0"/>
              </a:rPr>
              <a:t>decode_instruction</a:t>
            </a:r>
            <a:r>
              <a:rPr lang="en-US" b="1" dirty="0" smtClean="0">
                <a:latin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</a:rPr>
              <a:t>mips_instruction</a:t>
            </a:r>
            <a:r>
              <a:rPr lang="en-US" b="1" dirty="0" smtClean="0"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</a:rPr>
              <a:t>mips_ins</a:t>
            </a:r>
            <a:r>
              <a:rPr lang="en-US" b="1" dirty="0" smtClean="0">
                <a:latin typeface="Courier New" panose="02070309020205020404" pitchFamily="49" charset="0"/>
              </a:rPr>
              <a:t>){</a:t>
            </a:r>
          </a:p>
          <a:p>
            <a:pPr marL="457200" lvl="1" indent="0" eaLnBrk="1" hangingPunct="1">
              <a:buNone/>
            </a:pPr>
            <a:r>
              <a:rPr lang="en-US" b="1" dirty="0">
                <a:latin typeface="Courier New" panose="02070309020205020404" pitchFamily="49" charset="0"/>
              </a:rPr>
              <a:t>	 </a:t>
            </a:r>
            <a:r>
              <a:rPr lang="en-US" b="1" dirty="0" smtClean="0"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latin typeface="Courier New" panose="02070309020205020404" pitchFamily="49" charset="0"/>
              </a:rPr>
              <a:t>mips_ins.op_code</a:t>
            </a:r>
            <a:r>
              <a:rPr lang="en-US" b="1" dirty="0" smtClean="0">
                <a:latin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</a:rPr>
              <a:t>= 0;</a:t>
            </a:r>
          </a:p>
          <a:p>
            <a:pPr marL="457200" lvl="1" indent="0" eaLnBrk="1" hangingPunct="1">
              <a:buNone/>
            </a:pPr>
            <a:r>
              <a:rPr lang="en-US" b="1" dirty="0">
                <a:latin typeface="Courier New" panose="02070309020205020404" pitchFamily="49" charset="0"/>
              </a:rPr>
              <a:t>        mips_ins.rs = 0;</a:t>
            </a:r>
          </a:p>
          <a:p>
            <a:pPr marL="457200" lvl="1" indent="0" eaLnBrk="1" hangingPunct="1">
              <a:buNone/>
            </a:pPr>
            <a:r>
              <a:rPr lang="en-US" b="1" dirty="0">
                <a:latin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</a:rPr>
              <a:t>mips_ins.rt</a:t>
            </a:r>
            <a:r>
              <a:rPr lang="en-US" b="1" dirty="0">
                <a:latin typeface="Courier New" panose="02070309020205020404" pitchFamily="49" charset="0"/>
              </a:rPr>
              <a:t> = 0;</a:t>
            </a:r>
          </a:p>
          <a:p>
            <a:pPr marL="457200" lvl="1" indent="0" eaLnBrk="1" hangingPunct="1">
              <a:buNone/>
            </a:pPr>
            <a:r>
              <a:rPr lang="en-US" b="1" dirty="0">
                <a:latin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</a:rPr>
              <a:t>mips_ins.rd</a:t>
            </a:r>
            <a:r>
              <a:rPr lang="en-US" b="1" dirty="0">
                <a:latin typeface="Courier New" panose="02070309020205020404" pitchFamily="49" charset="0"/>
              </a:rPr>
              <a:t> = 0;</a:t>
            </a:r>
          </a:p>
          <a:p>
            <a:pPr marL="457200" lvl="1" indent="0" eaLnBrk="1" hangingPunct="1">
              <a:buNone/>
            </a:pPr>
            <a:r>
              <a:rPr lang="en-US" b="1" dirty="0">
                <a:latin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</a:rPr>
              <a:t>mips_ins.shamt</a:t>
            </a:r>
            <a:r>
              <a:rPr lang="en-US" b="1" dirty="0">
                <a:latin typeface="Courier New" panose="02070309020205020404" pitchFamily="49" charset="0"/>
              </a:rPr>
              <a:t> = 0;</a:t>
            </a:r>
          </a:p>
          <a:p>
            <a:pPr marL="457200" lvl="1" indent="0" eaLnBrk="1" hangingPunct="1">
              <a:buNone/>
            </a:pPr>
            <a:r>
              <a:rPr lang="en-US" b="1" dirty="0">
                <a:latin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</a:rPr>
              <a:t>mips_ins.funct</a:t>
            </a:r>
            <a:r>
              <a:rPr lang="en-US" b="1" dirty="0">
                <a:latin typeface="Courier New" panose="02070309020205020404" pitchFamily="49" charset="0"/>
              </a:rPr>
              <a:t> = 0</a:t>
            </a:r>
            <a:r>
              <a:rPr lang="en-US" b="1" dirty="0" smtClean="0">
                <a:latin typeface="Courier New" panose="02070309020205020404" pitchFamily="49" charset="0"/>
              </a:rPr>
              <a:t>;</a:t>
            </a:r>
            <a:endParaRPr lang="en-US" b="1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en-US" b="1" dirty="0">
                <a:latin typeface="Courier New" panose="02070309020205020404" pitchFamily="49" charset="0"/>
              </a:rPr>
              <a:t>        mips_ins.immediate_16bits = 0;</a:t>
            </a:r>
          </a:p>
          <a:p>
            <a:pPr marL="457200" lvl="1" indent="0" eaLnBrk="1" hangingPunct="1">
              <a:buNone/>
            </a:pPr>
            <a:r>
              <a:rPr lang="en-US" b="1" dirty="0">
                <a:latin typeface="Courier New" panose="02070309020205020404" pitchFamily="49" charset="0"/>
              </a:rPr>
              <a:t>        mips_ins.immediate_26bits = 0</a:t>
            </a:r>
            <a:r>
              <a:rPr lang="en-US" b="1" dirty="0" smtClean="0">
                <a:latin typeface="Courier New" panose="02070309020205020404" pitchFamily="49" charset="0"/>
              </a:rPr>
              <a:t>;</a:t>
            </a:r>
            <a:endParaRPr lang="en-US" b="1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en-US" b="1" dirty="0"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latin typeface="Courier New" panose="02070309020205020404" pitchFamily="49" charset="0"/>
              </a:rPr>
              <a:t>    return </a:t>
            </a:r>
            <a:r>
              <a:rPr lang="en-US" b="1" dirty="0" err="1">
                <a:latin typeface="Courier New" panose="02070309020205020404" pitchFamily="49" charset="0"/>
              </a:rPr>
              <a:t>mips_ins</a:t>
            </a:r>
            <a:r>
              <a:rPr lang="en-US" b="1" dirty="0">
                <a:latin typeface="Courier New" panose="02070309020205020404" pitchFamily="49" charset="0"/>
              </a:rPr>
              <a:t>;</a:t>
            </a:r>
          </a:p>
          <a:p>
            <a:pPr marL="457200" lvl="1" indent="0" eaLnBrk="1" hangingPunct="1">
              <a:buNone/>
            </a:pPr>
            <a:r>
              <a:rPr lang="en-US" b="1" dirty="0" smtClean="0">
                <a:latin typeface="Courier New" panose="02070309020205020404" pitchFamily="49" charset="0"/>
              </a:rPr>
              <a:t>}</a:t>
            </a:r>
            <a:endParaRPr lang="pt-BR" sz="2400" dirty="0" smtClean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endParaRPr lang="pt-BR" sz="24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33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Simulador – </a:t>
            </a:r>
            <a:r>
              <a:rPr lang="pt-BR" dirty="0" smtClean="0"/>
              <a:t>mips.cpp</a:t>
            </a:r>
            <a:endParaRPr lang="pt-BR" b="0" dirty="0">
              <a:latin typeface="Arial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5949950"/>
          </a:xfrm>
        </p:spPr>
        <p:txBody>
          <a:bodyPr/>
          <a:lstStyle/>
          <a:p>
            <a:pPr eaLnBrk="1" hangingPunct="1"/>
            <a:r>
              <a:rPr lang="pt-BR" dirty="0" smtClean="0"/>
              <a:t>Decodifica</a:t>
            </a:r>
            <a:r>
              <a:rPr lang="pt-BR" dirty="0" smtClean="0"/>
              <a:t> </a:t>
            </a:r>
            <a:r>
              <a:rPr lang="pt-BR" dirty="0" smtClean="0"/>
              <a:t>Instrução</a:t>
            </a:r>
          </a:p>
          <a:p>
            <a:pPr lvl="1" eaLnBrk="1" hangingPunct="1"/>
            <a:r>
              <a:rPr lang="pt-BR" dirty="0" smtClean="0"/>
              <a:t>Formato R, I e J</a:t>
            </a:r>
            <a:endParaRPr lang="pt-BR" dirty="0" smtClean="0"/>
          </a:p>
          <a:p>
            <a:pPr marL="457200" lvl="1" indent="0" eaLnBrk="1" hangingPunct="1">
              <a:buNone/>
            </a:pPr>
            <a:endParaRPr lang="pt-BR" b="1" dirty="0" smtClean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endParaRPr lang="pt-BR" sz="2400" dirty="0" smtClean="0"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532" y="3831709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sz="1800" dirty="0" err="1">
                <a:solidFill>
                  <a:srgbClr val="000000"/>
                </a:solidFill>
                <a:latin typeface="+mn-lt"/>
              </a:rPr>
              <a:t>mips_ins.op_code</a:t>
            </a:r>
            <a:r>
              <a:rPr lang="pt-BR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= </a:t>
            </a:r>
            <a:r>
              <a:rPr lang="pt-BR" sz="1800" dirty="0" smtClean="0">
                <a:solidFill>
                  <a:srgbClr val="FF0000"/>
                </a:solidFill>
                <a:latin typeface="+mn-lt"/>
              </a:rPr>
              <a:t>0010 00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01 0000 1000 0000 0000 0000 0100 </a:t>
            </a:r>
            <a:endParaRPr lang="pt-BR" sz="1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1661592" y="2928292"/>
            <a:ext cx="838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813992" y="3004492"/>
            <a:ext cx="39624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sz="1800" dirty="0">
                <a:latin typeface="Arial" panose="020B0604020202020204" pitchFamily="34" charset="0"/>
              </a:rPr>
              <a:t>imediato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899592" y="3004492"/>
            <a:ext cx="9144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sz="1800">
                <a:latin typeface="Arial" panose="020B0604020202020204" pitchFamily="34" charset="0"/>
              </a:rPr>
              <a:t>op</a:t>
            </a:r>
          </a:p>
        </p:txBody>
      </p: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899592" y="2439896"/>
            <a:ext cx="4876800" cy="381000"/>
            <a:chOff x="624" y="816"/>
            <a:chExt cx="3072" cy="240"/>
          </a:xfrm>
        </p:grpSpPr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1200" y="816"/>
              <a:ext cx="48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sz="1800">
                  <a:latin typeface="Arial" panose="020B0604020202020204" pitchFamily="34" charset="0"/>
                </a:rPr>
                <a:t>rs</a:t>
              </a: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1680" y="816"/>
              <a:ext cx="48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sz="1800">
                  <a:latin typeface="Arial" panose="020B0604020202020204" pitchFamily="34" charset="0"/>
                </a:rPr>
                <a:t>rt</a:t>
              </a: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2160" y="816"/>
              <a:ext cx="153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sz="1800">
                  <a:latin typeface="Arial" panose="020B0604020202020204" pitchFamily="34" charset="0"/>
                </a:rPr>
                <a:t>imediato</a:t>
              </a: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624" y="816"/>
              <a:ext cx="5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sz="1800">
                  <a:latin typeface="Arial" panose="020B0604020202020204" pitchFamily="34" charset="0"/>
                </a:rPr>
                <a:t>op</a:t>
              </a:r>
            </a:p>
          </p:txBody>
        </p:sp>
      </p:grpSp>
      <p:grpSp>
        <p:nvGrpSpPr>
          <p:cNvPr id="23" name="Group 4"/>
          <p:cNvGrpSpPr>
            <a:grpSpLocks/>
          </p:cNvGrpSpPr>
          <p:nvPr/>
        </p:nvGrpSpPr>
        <p:grpSpPr bwMode="auto">
          <a:xfrm>
            <a:off x="899592" y="1825443"/>
            <a:ext cx="4876800" cy="381000"/>
            <a:chOff x="96" y="1488"/>
            <a:chExt cx="3072" cy="240"/>
          </a:xfrm>
        </p:grpSpPr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>
              <a:off x="672" y="1488"/>
              <a:ext cx="48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pt-BR" sz="1800">
                  <a:latin typeface="Arial" charset="0"/>
                  <a:ea typeface="ＭＳ Ｐゴシック" charset="0"/>
                </a:rPr>
                <a:t>rs</a:t>
              </a: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1152" y="1488"/>
              <a:ext cx="48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pt-BR" sz="1800">
                  <a:latin typeface="Arial" charset="0"/>
                  <a:ea typeface="ＭＳ Ｐゴシック" charset="0"/>
                </a:rPr>
                <a:t>rt</a:t>
              </a:r>
            </a:p>
          </p:txBody>
        </p:sp>
        <p:sp>
          <p:nvSpPr>
            <p:cNvPr id="26" name="Rectangle 7"/>
            <p:cNvSpPr>
              <a:spLocks noChangeArrowheads="1"/>
            </p:cNvSpPr>
            <p:nvPr/>
          </p:nvSpPr>
          <p:spPr bwMode="auto">
            <a:xfrm>
              <a:off x="1632" y="1488"/>
              <a:ext cx="48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pt-BR" sz="1800">
                  <a:latin typeface="Arial" charset="0"/>
                  <a:ea typeface="ＭＳ Ｐゴシック" charset="0"/>
                </a:rPr>
                <a:t>rd</a:t>
              </a:r>
            </a:p>
          </p:txBody>
        </p:sp>
        <p:sp>
          <p:nvSpPr>
            <p:cNvPr id="27" name="Rectangle 8"/>
            <p:cNvSpPr>
              <a:spLocks noChangeArrowheads="1"/>
            </p:cNvSpPr>
            <p:nvPr/>
          </p:nvSpPr>
          <p:spPr bwMode="auto">
            <a:xfrm>
              <a:off x="2112" y="1488"/>
              <a:ext cx="48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pt-BR" sz="1800">
                  <a:latin typeface="Arial" charset="0"/>
                  <a:ea typeface="ＭＳ Ｐゴシック" charset="0"/>
                </a:rPr>
                <a:t>shamt</a:t>
              </a:r>
            </a:p>
          </p:txBody>
        </p:sp>
        <p:sp>
          <p:nvSpPr>
            <p:cNvPr id="28" name="Rectangle 9"/>
            <p:cNvSpPr>
              <a:spLocks noChangeArrowheads="1"/>
            </p:cNvSpPr>
            <p:nvPr/>
          </p:nvSpPr>
          <p:spPr bwMode="auto">
            <a:xfrm>
              <a:off x="2592" y="1488"/>
              <a:ext cx="5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pt-BR" sz="1800">
                  <a:latin typeface="Arial" charset="0"/>
                  <a:ea typeface="ＭＳ Ｐゴシック" charset="0"/>
                </a:rPr>
                <a:t>funct</a:t>
              </a:r>
            </a:p>
          </p:txBody>
        </p:sp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96" y="1488"/>
              <a:ext cx="5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pt-BR" sz="1800">
                  <a:latin typeface="Arial" charset="0"/>
                  <a:ea typeface="ＭＳ Ｐゴシック" charset="0"/>
                </a:rPr>
                <a:t>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323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Simulador – </a:t>
            </a:r>
            <a:r>
              <a:rPr lang="pt-BR" dirty="0" smtClean="0"/>
              <a:t>mips.cpp</a:t>
            </a:r>
            <a:endParaRPr lang="pt-BR" b="0" dirty="0">
              <a:latin typeface="Arial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5949950"/>
          </a:xfrm>
        </p:spPr>
        <p:txBody>
          <a:bodyPr/>
          <a:lstStyle/>
          <a:p>
            <a:pPr eaLnBrk="1" hangingPunct="1"/>
            <a:r>
              <a:rPr lang="pt-BR" dirty="0" smtClean="0"/>
              <a:t>Decodifica</a:t>
            </a:r>
            <a:r>
              <a:rPr lang="pt-BR" dirty="0" smtClean="0"/>
              <a:t> </a:t>
            </a:r>
            <a:r>
              <a:rPr lang="pt-BR" dirty="0" smtClean="0"/>
              <a:t>Instrução</a:t>
            </a:r>
          </a:p>
          <a:p>
            <a:pPr lvl="1" eaLnBrk="1" hangingPunct="1"/>
            <a:r>
              <a:rPr lang="pt-BR" dirty="0" smtClean="0"/>
              <a:t>Formato R, I e J</a:t>
            </a:r>
            <a:endParaRPr lang="pt-BR" dirty="0" smtClean="0"/>
          </a:p>
          <a:p>
            <a:pPr marL="457200" lvl="1" indent="0" eaLnBrk="1" hangingPunct="1">
              <a:buNone/>
            </a:pPr>
            <a:endParaRPr lang="pt-BR" b="1" dirty="0" smtClean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endParaRPr lang="pt-BR" sz="2400" dirty="0" smtClean="0"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532" y="3831709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sz="1800" dirty="0" err="1">
                <a:solidFill>
                  <a:srgbClr val="000000"/>
                </a:solidFill>
                <a:latin typeface="+mn-lt"/>
              </a:rPr>
              <a:t>mips_ins.op_code</a:t>
            </a:r>
            <a:r>
              <a:rPr lang="pt-BR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= </a:t>
            </a:r>
            <a:r>
              <a:rPr lang="pt-BR" sz="1800" dirty="0" smtClean="0">
                <a:solidFill>
                  <a:srgbClr val="FF0000"/>
                </a:solidFill>
                <a:latin typeface="+mn-lt"/>
              </a:rPr>
              <a:t>0010 00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01 0000 1000 0000 0000 0000 0100 </a:t>
            </a:r>
            <a:endParaRPr lang="pt-BR" sz="1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1661592" y="2928292"/>
            <a:ext cx="838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813992" y="3004492"/>
            <a:ext cx="39624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sz="1800" dirty="0">
                <a:latin typeface="Arial" panose="020B0604020202020204" pitchFamily="34" charset="0"/>
              </a:rPr>
              <a:t>imediato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899592" y="3004492"/>
            <a:ext cx="9144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sz="1800">
                <a:latin typeface="Arial" panose="020B0604020202020204" pitchFamily="34" charset="0"/>
              </a:rPr>
              <a:t>op</a:t>
            </a:r>
          </a:p>
        </p:txBody>
      </p: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899592" y="2439896"/>
            <a:ext cx="4876800" cy="381000"/>
            <a:chOff x="624" y="816"/>
            <a:chExt cx="3072" cy="240"/>
          </a:xfrm>
        </p:grpSpPr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1200" y="816"/>
              <a:ext cx="48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sz="1800">
                  <a:latin typeface="Arial" panose="020B0604020202020204" pitchFamily="34" charset="0"/>
                </a:rPr>
                <a:t>rs</a:t>
              </a: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1680" y="816"/>
              <a:ext cx="48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sz="1800">
                  <a:latin typeface="Arial" panose="020B0604020202020204" pitchFamily="34" charset="0"/>
                </a:rPr>
                <a:t>rt</a:t>
              </a: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2160" y="816"/>
              <a:ext cx="153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sz="1800">
                  <a:latin typeface="Arial" panose="020B0604020202020204" pitchFamily="34" charset="0"/>
                </a:rPr>
                <a:t>imediato</a:t>
              </a: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624" y="816"/>
              <a:ext cx="5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sz="1800">
                  <a:latin typeface="Arial" panose="020B0604020202020204" pitchFamily="34" charset="0"/>
                </a:rPr>
                <a:t>op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59532" y="4287839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sz="1800" dirty="0" err="1">
                <a:solidFill>
                  <a:srgbClr val="000000"/>
                </a:solidFill>
                <a:latin typeface="+mn-lt"/>
              </a:rPr>
              <a:t>mips_ins.op_code</a:t>
            </a:r>
            <a:r>
              <a:rPr lang="pt-BR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= </a:t>
            </a:r>
            <a:r>
              <a:rPr lang="pt-BR" sz="1800" dirty="0" smtClean="0">
                <a:solidFill>
                  <a:srgbClr val="FF0000"/>
                </a:solidFill>
                <a:latin typeface="+mn-lt"/>
              </a:rPr>
              <a:t>0010 00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01 0000 1000 0000 0000 0000 0100 &gt;&gt; 26</a:t>
            </a:r>
            <a:endParaRPr lang="pt-BR" sz="1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9532" y="4752414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sz="1800" dirty="0" err="1">
                <a:solidFill>
                  <a:srgbClr val="000000"/>
                </a:solidFill>
                <a:latin typeface="+mn-lt"/>
              </a:rPr>
              <a:t>mips_ins.op_code</a:t>
            </a:r>
            <a:r>
              <a:rPr lang="pt-BR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= </a:t>
            </a:r>
            <a:r>
              <a:rPr lang="pt-BR" sz="1800" dirty="0" smtClean="0">
                <a:latin typeface="+mn-lt"/>
              </a:rPr>
              <a:t>0000 0000 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0000 0000 0000 0000 00</a:t>
            </a:r>
            <a:r>
              <a:rPr lang="pt-BR" sz="1800" dirty="0" smtClean="0">
                <a:solidFill>
                  <a:srgbClr val="FF0000"/>
                </a:solidFill>
                <a:latin typeface="+mn-lt"/>
              </a:rPr>
              <a:t>00 1000</a:t>
            </a:r>
            <a:endParaRPr lang="pt-BR" sz="18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25" name="Group 4"/>
          <p:cNvGrpSpPr>
            <a:grpSpLocks/>
          </p:cNvGrpSpPr>
          <p:nvPr/>
        </p:nvGrpSpPr>
        <p:grpSpPr bwMode="auto">
          <a:xfrm>
            <a:off x="899592" y="1837506"/>
            <a:ext cx="4876800" cy="381000"/>
            <a:chOff x="96" y="1488"/>
            <a:chExt cx="3072" cy="240"/>
          </a:xfrm>
        </p:grpSpPr>
        <p:sp>
          <p:nvSpPr>
            <p:cNvPr id="26" name="Rectangle 5"/>
            <p:cNvSpPr>
              <a:spLocks noChangeArrowheads="1"/>
            </p:cNvSpPr>
            <p:nvPr/>
          </p:nvSpPr>
          <p:spPr bwMode="auto">
            <a:xfrm>
              <a:off x="672" y="1488"/>
              <a:ext cx="48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pt-BR" sz="1800">
                  <a:latin typeface="Arial" charset="0"/>
                  <a:ea typeface="ＭＳ Ｐゴシック" charset="0"/>
                </a:rPr>
                <a:t>rs</a:t>
              </a:r>
            </a:p>
          </p:txBody>
        </p:sp>
        <p:sp>
          <p:nvSpPr>
            <p:cNvPr id="27" name="Rectangle 6"/>
            <p:cNvSpPr>
              <a:spLocks noChangeArrowheads="1"/>
            </p:cNvSpPr>
            <p:nvPr/>
          </p:nvSpPr>
          <p:spPr bwMode="auto">
            <a:xfrm>
              <a:off x="1152" y="1488"/>
              <a:ext cx="48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pt-BR" sz="1800">
                  <a:latin typeface="Arial" charset="0"/>
                  <a:ea typeface="ＭＳ Ｐゴシック" charset="0"/>
                </a:rPr>
                <a:t>rt</a:t>
              </a: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auto">
            <a:xfrm>
              <a:off x="1632" y="1488"/>
              <a:ext cx="48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pt-BR" sz="1800">
                  <a:latin typeface="Arial" charset="0"/>
                  <a:ea typeface="ＭＳ Ｐゴシック" charset="0"/>
                </a:rPr>
                <a:t>rd</a:t>
              </a:r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2112" y="1488"/>
              <a:ext cx="48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pt-BR" sz="1800">
                  <a:latin typeface="Arial" charset="0"/>
                  <a:ea typeface="ＭＳ Ｐゴシック" charset="0"/>
                </a:rPr>
                <a:t>shamt</a:t>
              </a:r>
            </a:p>
          </p:txBody>
        </p:sp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2592" y="1488"/>
              <a:ext cx="5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pt-BR" sz="1800">
                  <a:latin typeface="Arial" charset="0"/>
                  <a:ea typeface="ＭＳ Ｐゴシック" charset="0"/>
                </a:rPr>
                <a:t>funct</a:t>
              </a:r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96" y="1488"/>
              <a:ext cx="5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pt-BR" sz="1800">
                  <a:latin typeface="Arial" charset="0"/>
                  <a:ea typeface="ＭＳ Ｐゴシック" charset="0"/>
                </a:rPr>
                <a:t>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848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Simulador – </a:t>
            </a:r>
            <a:r>
              <a:rPr lang="pt-BR" dirty="0" smtClean="0"/>
              <a:t>mips.cpp</a:t>
            </a:r>
            <a:endParaRPr lang="pt-BR" b="0" dirty="0">
              <a:latin typeface="Arial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5949950"/>
          </a:xfrm>
        </p:spPr>
        <p:txBody>
          <a:bodyPr/>
          <a:lstStyle/>
          <a:p>
            <a:pPr eaLnBrk="1" hangingPunct="1"/>
            <a:r>
              <a:rPr lang="pt-BR" dirty="0" smtClean="0"/>
              <a:t>Decodifica</a:t>
            </a:r>
            <a:r>
              <a:rPr lang="pt-BR" dirty="0" smtClean="0"/>
              <a:t> </a:t>
            </a:r>
            <a:r>
              <a:rPr lang="pt-BR" dirty="0" smtClean="0"/>
              <a:t>Instrução</a:t>
            </a:r>
          </a:p>
          <a:p>
            <a:pPr lvl="1" eaLnBrk="1" hangingPunct="1"/>
            <a:r>
              <a:rPr lang="pt-BR" dirty="0" smtClean="0"/>
              <a:t>Formato R, I e J</a:t>
            </a:r>
            <a:endParaRPr lang="pt-BR" dirty="0" smtClean="0"/>
          </a:p>
          <a:p>
            <a:pPr marL="457200" lvl="1" indent="0" eaLnBrk="1" hangingPunct="1">
              <a:buNone/>
            </a:pPr>
            <a:endParaRPr lang="pt-BR" b="1" dirty="0" smtClean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endParaRPr lang="pt-BR" sz="2400" dirty="0" smtClean="0"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532" y="3831709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sz="1800" dirty="0" err="1">
                <a:solidFill>
                  <a:srgbClr val="000000"/>
                </a:solidFill>
                <a:latin typeface="+mn-lt"/>
              </a:rPr>
              <a:t>mips_ins.op_code</a:t>
            </a:r>
            <a:r>
              <a:rPr lang="pt-BR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= </a:t>
            </a:r>
            <a:r>
              <a:rPr lang="pt-BR" sz="1800" dirty="0" smtClean="0">
                <a:solidFill>
                  <a:srgbClr val="FF0000"/>
                </a:solidFill>
                <a:latin typeface="+mn-lt"/>
              </a:rPr>
              <a:t>0010 00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01 0000 1000 0000 0000 0000 0100 </a:t>
            </a:r>
            <a:endParaRPr lang="pt-BR" sz="1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1661592" y="2928292"/>
            <a:ext cx="838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813992" y="3004492"/>
            <a:ext cx="39624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sz="1800" dirty="0">
                <a:latin typeface="Arial" panose="020B0604020202020204" pitchFamily="34" charset="0"/>
              </a:rPr>
              <a:t>imediato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899592" y="3004492"/>
            <a:ext cx="9144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sz="1800">
                <a:latin typeface="Arial" panose="020B0604020202020204" pitchFamily="34" charset="0"/>
              </a:rPr>
              <a:t>op</a:t>
            </a:r>
          </a:p>
        </p:txBody>
      </p: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899592" y="2439896"/>
            <a:ext cx="4876800" cy="381000"/>
            <a:chOff x="624" y="816"/>
            <a:chExt cx="3072" cy="240"/>
          </a:xfrm>
        </p:grpSpPr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1200" y="816"/>
              <a:ext cx="48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sz="1800">
                  <a:latin typeface="Arial" panose="020B0604020202020204" pitchFamily="34" charset="0"/>
                </a:rPr>
                <a:t>rs</a:t>
              </a: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1680" y="816"/>
              <a:ext cx="48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sz="1800">
                  <a:latin typeface="Arial" panose="020B0604020202020204" pitchFamily="34" charset="0"/>
                </a:rPr>
                <a:t>rt</a:t>
              </a: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2160" y="816"/>
              <a:ext cx="153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sz="1800">
                  <a:latin typeface="Arial" panose="020B0604020202020204" pitchFamily="34" charset="0"/>
                </a:rPr>
                <a:t>imediato</a:t>
              </a: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624" y="816"/>
              <a:ext cx="5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sz="1800">
                  <a:latin typeface="Arial" panose="020B0604020202020204" pitchFamily="34" charset="0"/>
                </a:rPr>
                <a:t>op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59532" y="4287839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sz="1800" dirty="0" err="1">
                <a:solidFill>
                  <a:srgbClr val="000000"/>
                </a:solidFill>
                <a:latin typeface="+mn-lt"/>
              </a:rPr>
              <a:t>mips_ins.op_code</a:t>
            </a:r>
            <a:r>
              <a:rPr lang="pt-BR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= </a:t>
            </a:r>
            <a:r>
              <a:rPr lang="pt-BR" sz="1800" dirty="0" smtClean="0">
                <a:solidFill>
                  <a:srgbClr val="FF0000"/>
                </a:solidFill>
                <a:latin typeface="+mn-lt"/>
              </a:rPr>
              <a:t>0010 00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01 0000 1000 0000 0000 0000 0100 &gt;&gt; 26</a:t>
            </a:r>
            <a:endParaRPr lang="pt-BR" sz="1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9532" y="4752414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sz="1800" dirty="0" err="1">
                <a:solidFill>
                  <a:srgbClr val="000000"/>
                </a:solidFill>
                <a:latin typeface="+mn-lt"/>
              </a:rPr>
              <a:t>mips_ins.op_code</a:t>
            </a:r>
            <a:r>
              <a:rPr lang="pt-BR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= </a:t>
            </a:r>
            <a:r>
              <a:rPr lang="pt-BR" sz="1800" dirty="0" smtClean="0">
                <a:latin typeface="+mn-lt"/>
              </a:rPr>
              <a:t>0000 0000 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0000 0000 0000 0000 00</a:t>
            </a:r>
            <a:r>
              <a:rPr lang="pt-BR" sz="1800" dirty="0" smtClean="0">
                <a:solidFill>
                  <a:srgbClr val="FF0000"/>
                </a:solidFill>
                <a:latin typeface="+mn-lt"/>
              </a:rPr>
              <a:t>00 1000</a:t>
            </a:r>
            <a:endParaRPr lang="pt-BR" sz="1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4484" y="5337541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sz="1800" b="1" dirty="0" err="1">
                <a:solidFill>
                  <a:srgbClr val="000000"/>
                </a:solidFill>
                <a:latin typeface="+mn-lt"/>
              </a:rPr>
              <a:t>mips_ins.op_code</a:t>
            </a:r>
            <a:r>
              <a:rPr lang="pt-BR" sz="18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pt-BR" sz="1800" b="1" dirty="0" smtClean="0">
                <a:solidFill>
                  <a:srgbClr val="000000"/>
                </a:solidFill>
                <a:latin typeface="+mn-lt"/>
              </a:rPr>
              <a:t>= </a:t>
            </a:r>
            <a:r>
              <a:rPr lang="pt-BR" sz="1800" b="1" dirty="0" err="1" smtClean="0">
                <a:solidFill>
                  <a:srgbClr val="000000"/>
                </a:solidFill>
                <a:latin typeface="+mn-lt"/>
              </a:rPr>
              <a:t>mips_ins.ins</a:t>
            </a:r>
            <a:r>
              <a:rPr lang="pt-BR" sz="1800" b="1" dirty="0" smtClean="0">
                <a:solidFill>
                  <a:srgbClr val="000000"/>
                </a:solidFill>
                <a:latin typeface="+mn-lt"/>
              </a:rPr>
              <a:t> &gt;&gt; </a:t>
            </a:r>
            <a:r>
              <a:rPr lang="pt-BR" sz="1800" b="1" dirty="0" smtClean="0">
                <a:solidFill>
                  <a:schemeClr val="accent2"/>
                </a:solidFill>
                <a:latin typeface="+mn-lt"/>
              </a:rPr>
              <a:t>OP_OFFSET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;</a:t>
            </a:r>
            <a:endParaRPr lang="pt-BR" sz="18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899592" y="1875300"/>
            <a:ext cx="4876800" cy="381000"/>
            <a:chOff x="96" y="1488"/>
            <a:chExt cx="3072" cy="240"/>
          </a:xfrm>
        </p:grpSpPr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672" y="1488"/>
              <a:ext cx="48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pt-BR" sz="1800">
                  <a:latin typeface="Arial" charset="0"/>
                  <a:ea typeface="ＭＳ Ｐゴシック" charset="0"/>
                </a:rPr>
                <a:t>rs</a:t>
              </a: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1152" y="1488"/>
              <a:ext cx="48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pt-BR" sz="1800">
                  <a:latin typeface="Arial" charset="0"/>
                  <a:ea typeface="ＭＳ Ｐゴシック" charset="0"/>
                </a:rPr>
                <a:t>rt</a:t>
              </a:r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1632" y="1488"/>
              <a:ext cx="48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pt-BR" sz="1800">
                  <a:latin typeface="Arial" charset="0"/>
                  <a:ea typeface="ＭＳ Ｐゴシック" charset="0"/>
                </a:rPr>
                <a:t>rd</a:t>
              </a:r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2112" y="1488"/>
              <a:ext cx="48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pt-BR" sz="1800">
                  <a:latin typeface="Arial" charset="0"/>
                  <a:ea typeface="ＭＳ Ｐゴシック" charset="0"/>
                </a:rPr>
                <a:t>shamt</a:t>
              </a:r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2592" y="1488"/>
              <a:ext cx="5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pt-BR" sz="1800">
                  <a:latin typeface="Arial" charset="0"/>
                  <a:ea typeface="ＭＳ Ｐゴシック" charset="0"/>
                </a:rPr>
                <a:t>funct</a:t>
              </a:r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>
              <a:off x="96" y="1488"/>
              <a:ext cx="5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pt-BR" sz="1800">
                  <a:latin typeface="Arial" charset="0"/>
                  <a:ea typeface="ＭＳ Ｐゴシック" charset="0"/>
                </a:rPr>
                <a:t>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567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Simulador – </a:t>
            </a:r>
            <a:r>
              <a:rPr lang="pt-BR" dirty="0" smtClean="0"/>
              <a:t>mips.cpp</a:t>
            </a:r>
            <a:endParaRPr lang="pt-BR" b="0" dirty="0">
              <a:latin typeface="Arial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5949950"/>
          </a:xfrm>
        </p:spPr>
        <p:txBody>
          <a:bodyPr/>
          <a:lstStyle/>
          <a:p>
            <a:pPr eaLnBrk="1" hangingPunct="1"/>
            <a:r>
              <a:rPr lang="pt-BR" dirty="0" smtClean="0"/>
              <a:t>Decodifica</a:t>
            </a:r>
            <a:r>
              <a:rPr lang="pt-BR" dirty="0" smtClean="0"/>
              <a:t> </a:t>
            </a:r>
            <a:r>
              <a:rPr lang="pt-BR" dirty="0" smtClean="0"/>
              <a:t>Instrução</a:t>
            </a:r>
          </a:p>
          <a:p>
            <a:pPr lvl="1" eaLnBrk="1" hangingPunct="1"/>
            <a:r>
              <a:rPr lang="pt-BR" dirty="0" smtClean="0"/>
              <a:t>Formato R, I e J</a:t>
            </a:r>
            <a:endParaRPr lang="pt-BR" dirty="0" smtClean="0"/>
          </a:p>
          <a:p>
            <a:pPr marL="457200" lvl="1" indent="0" eaLnBrk="1" hangingPunct="1">
              <a:buNone/>
            </a:pPr>
            <a:endParaRPr lang="pt-BR" b="1" dirty="0" smtClean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endParaRPr lang="pt-BR" sz="2400" dirty="0" smtClean="0"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532" y="3831709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mips_ins.rs = </a:t>
            </a:r>
            <a:r>
              <a:rPr lang="pt-BR" sz="1800" dirty="0" smtClean="0">
                <a:latin typeface="+mn-lt"/>
              </a:rPr>
              <a:t>0010 00</a:t>
            </a:r>
            <a:r>
              <a:rPr lang="pt-BR" sz="1800" dirty="0" smtClean="0">
                <a:solidFill>
                  <a:srgbClr val="FF0000"/>
                </a:solidFill>
                <a:latin typeface="+mn-lt"/>
              </a:rPr>
              <a:t>01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pt-BR" sz="1800" dirty="0" smtClean="0">
                <a:solidFill>
                  <a:srgbClr val="FF0000"/>
                </a:solidFill>
                <a:latin typeface="+mn-lt"/>
              </a:rPr>
              <a:t>000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0 1000 0000 0000 0000 0100 </a:t>
            </a:r>
            <a:endParaRPr lang="pt-BR" sz="1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1661592" y="2928292"/>
            <a:ext cx="838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813992" y="3004492"/>
            <a:ext cx="39624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sz="1800" dirty="0">
                <a:latin typeface="Arial" panose="020B0604020202020204" pitchFamily="34" charset="0"/>
              </a:rPr>
              <a:t>imediato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899592" y="3004492"/>
            <a:ext cx="9144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sz="1800">
                <a:latin typeface="Arial" panose="020B0604020202020204" pitchFamily="34" charset="0"/>
              </a:rPr>
              <a:t>op</a:t>
            </a:r>
          </a:p>
        </p:txBody>
      </p: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899592" y="2439896"/>
            <a:ext cx="4876800" cy="381000"/>
            <a:chOff x="624" y="816"/>
            <a:chExt cx="3072" cy="240"/>
          </a:xfrm>
        </p:grpSpPr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1200" y="816"/>
              <a:ext cx="48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sz="1800">
                  <a:latin typeface="Arial" panose="020B0604020202020204" pitchFamily="34" charset="0"/>
                </a:rPr>
                <a:t>rs</a:t>
              </a: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1680" y="816"/>
              <a:ext cx="48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sz="1800">
                  <a:latin typeface="Arial" panose="020B0604020202020204" pitchFamily="34" charset="0"/>
                </a:rPr>
                <a:t>rt</a:t>
              </a: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2160" y="816"/>
              <a:ext cx="153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sz="1800">
                  <a:latin typeface="Arial" panose="020B0604020202020204" pitchFamily="34" charset="0"/>
                </a:rPr>
                <a:t>imediato</a:t>
              </a: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624" y="816"/>
              <a:ext cx="5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sz="1800">
                  <a:latin typeface="Arial" panose="020B0604020202020204" pitchFamily="34" charset="0"/>
                </a:rPr>
                <a:t>op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59532" y="4287839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mips_ins.rs = </a:t>
            </a:r>
            <a:r>
              <a:rPr lang="pt-BR" sz="1800" dirty="0" smtClean="0">
                <a:latin typeface="+mn-lt"/>
              </a:rPr>
              <a:t>0010 00</a:t>
            </a:r>
            <a:r>
              <a:rPr lang="pt-BR" sz="1800" dirty="0" smtClean="0">
                <a:solidFill>
                  <a:srgbClr val="FF0000"/>
                </a:solidFill>
                <a:latin typeface="+mn-lt"/>
              </a:rPr>
              <a:t>01</a:t>
            </a:r>
            <a:r>
              <a:rPr lang="pt-BR" sz="1800" dirty="0" smtClean="0">
                <a:latin typeface="+mn-lt"/>
              </a:rPr>
              <a:t> </a:t>
            </a:r>
            <a:r>
              <a:rPr lang="pt-BR" sz="1800" dirty="0" smtClean="0">
                <a:solidFill>
                  <a:srgbClr val="FF0000"/>
                </a:solidFill>
                <a:latin typeface="+mn-lt"/>
              </a:rPr>
              <a:t>000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0 1000 0000 0000 0000 0100 &gt;&gt; 21</a:t>
            </a:r>
            <a:endParaRPr lang="pt-BR" sz="1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9532" y="4752414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mips_ins.rs = </a:t>
            </a:r>
            <a:r>
              <a:rPr lang="pt-BR" sz="1800" dirty="0" smtClean="0">
                <a:latin typeface="+mn-lt"/>
              </a:rPr>
              <a:t>0000 0000 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0000 0000 0000 0001 00</a:t>
            </a:r>
            <a:r>
              <a:rPr lang="pt-BR" sz="1800" dirty="0">
                <a:latin typeface="+mn-lt"/>
              </a:rPr>
              <a:t>0</a:t>
            </a:r>
            <a:r>
              <a:rPr lang="pt-BR" sz="1800" dirty="0" smtClean="0">
                <a:solidFill>
                  <a:srgbClr val="FF0000"/>
                </a:solidFill>
                <a:latin typeface="+mn-lt"/>
              </a:rPr>
              <a:t>0 1000</a:t>
            </a:r>
            <a:endParaRPr lang="pt-BR" sz="18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899592" y="1875300"/>
            <a:ext cx="4876800" cy="381000"/>
            <a:chOff x="96" y="1488"/>
            <a:chExt cx="3072" cy="240"/>
          </a:xfrm>
        </p:grpSpPr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672" y="1488"/>
              <a:ext cx="48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pt-BR" sz="1800">
                  <a:latin typeface="Arial" charset="0"/>
                  <a:ea typeface="ＭＳ Ｐゴシック" charset="0"/>
                </a:rPr>
                <a:t>rs</a:t>
              </a: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1152" y="1488"/>
              <a:ext cx="48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pt-BR" sz="1800">
                  <a:latin typeface="Arial" charset="0"/>
                  <a:ea typeface="ＭＳ Ｐゴシック" charset="0"/>
                </a:rPr>
                <a:t>rt</a:t>
              </a:r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1632" y="1488"/>
              <a:ext cx="48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pt-BR" sz="1800">
                  <a:latin typeface="Arial" charset="0"/>
                  <a:ea typeface="ＭＳ Ｐゴシック" charset="0"/>
                </a:rPr>
                <a:t>rd</a:t>
              </a:r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2112" y="1488"/>
              <a:ext cx="48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pt-BR" sz="1800">
                  <a:latin typeface="Arial" charset="0"/>
                  <a:ea typeface="ＭＳ Ｐゴシック" charset="0"/>
                </a:rPr>
                <a:t>shamt</a:t>
              </a:r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2592" y="1488"/>
              <a:ext cx="5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pt-BR" sz="1800">
                  <a:latin typeface="Arial" charset="0"/>
                  <a:ea typeface="ＭＳ Ｐゴシック" charset="0"/>
                </a:rPr>
                <a:t>funct</a:t>
              </a:r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>
              <a:off x="96" y="1488"/>
              <a:ext cx="5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pt-BR" sz="1800">
                  <a:latin typeface="Arial" charset="0"/>
                  <a:ea typeface="ＭＳ Ｐゴシック" charset="0"/>
                </a:rPr>
                <a:t>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839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Simulador – </a:t>
            </a:r>
            <a:r>
              <a:rPr lang="pt-BR" dirty="0" smtClean="0"/>
              <a:t>mips.cpp</a:t>
            </a:r>
            <a:endParaRPr lang="pt-BR" b="0" dirty="0">
              <a:latin typeface="Arial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5949950"/>
          </a:xfrm>
        </p:spPr>
        <p:txBody>
          <a:bodyPr/>
          <a:lstStyle/>
          <a:p>
            <a:pPr eaLnBrk="1" hangingPunct="1"/>
            <a:r>
              <a:rPr lang="pt-BR" dirty="0" smtClean="0"/>
              <a:t>Decodifica</a:t>
            </a:r>
            <a:r>
              <a:rPr lang="pt-BR" dirty="0" smtClean="0"/>
              <a:t> </a:t>
            </a:r>
            <a:r>
              <a:rPr lang="pt-BR" dirty="0" smtClean="0"/>
              <a:t>Instrução</a:t>
            </a:r>
          </a:p>
          <a:p>
            <a:pPr lvl="1" eaLnBrk="1" hangingPunct="1"/>
            <a:r>
              <a:rPr lang="pt-BR" dirty="0" smtClean="0"/>
              <a:t>Formato R, I e J</a:t>
            </a:r>
            <a:endParaRPr lang="pt-BR" dirty="0" smtClean="0"/>
          </a:p>
          <a:p>
            <a:pPr marL="457200" lvl="1" indent="0" eaLnBrk="1" hangingPunct="1">
              <a:buNone/>
            </a:pPr>
            <a:endParaRPr lang="pt-BR" b="1" dirty="0" smtClean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endParaRPr lang="pt-BR" sz="2400" dirty="0" smtClean="0"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532" y="3831709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mips_ins.rs = </a:t>
            </a:r>
            <a:r>
              <a:rPr lang="pt-BR" sz="1800" dirty="0" smtClean="0">
                <a:latin typeface="+mn-lt"/>
              </a:rPr>
              <a:t>0010 00</a:t>
            </a:r>
            <a:r>
              <a:rPr lang="pt-BR" sz="1800" dirty="0" smtClean="0">
                <a:solidFill>
                  <a:srgbClr val="FF0000"/>
                </a:solidFill>
                <a:latin typeface="+mn-lt"/>
              </a:rPr>
              <a:t>01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pt-BR" sz="1800" dirty="0" smtClean="0">
                <a:solidFill>
                  <a:srgbClr val="FF0000"/>
                </a:solidFill>
                <a:latin typeface="+mn-lt"/>
              </a:rPr>
              <a:t>000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0 1000 0000 0000 0000 0100 </a:t>
            </a:r>
            <a:endParaRPr lang="pt-BR" sz="1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1661592" y="2928292"/>
            <a:ext cx="838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813992" y="3004492"/>
            <a:ext cx="39624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sz="1800" dirty="0">
                <a:latin typeface="Arial" panose="020B0604020202020204" pitchFamily="34" charset="0"/>
              </a:rPr>
              <a:t>imediato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899592" y="3004492"/>
            <a:ext cx="9144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sz="1800">
                <a:latin typeface="Arial" panose="020B0604020202020204" pitchFamily="34" charset="0"/>
              </a:rPr>
              <a:t>op</a:t>
            </a:r>
          </a:p>
        </p:txBody>
      </p: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899592" y="2439896"/>
            <a:ext cx="4876800" cy="381000"/>
            <a:chOff x="624" y="816"/>
            <a:chExt cx="3072" cy="240"/>
          </a:xfrm>
        </p:grpSpPr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1200" y="816"/>
              <a:ext cx="48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sz="1800">
                  <a:latin typeface="Arial" panose="020B0604020202020204" pitchFamily="34" charset="0"/>
                </a:rPr>
                <a:t>rs</a:t>
              </a: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1680" y="816"/>
              <a:ext cx="48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sz="1800">
                  <a:latin typeface="Arial" panose="020B0604020202020204" pitchFamily="34" charset="0"/>
                </a:rPr>
                <a:t>rt</a:t>
              </a: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2160" y="816"/>
              <a:ext cx="153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sz="1800">
                  <a:latin typeface="Arial" panose="020B0604020202020204" pitchFamily="34" charset="0"/>
                </a:rPr>
                <a:t>imediato</a:t>
              </a: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624" y="816"/>
              <a:ext cx="5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sz="1800">
                  <a:latin typeface="Arial" panose="020B0604020202020204" pitchFamily="34" charset="0"/>
                </a:rPr>
                <a:t>op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59532" y="4287839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mips_ins.rs = </a:t>
            </a:r>
            <a:r>
              <a:rPr lang="pt-BR" sz="1800" dirty="0" smtClean="0">
                <a:latin typeface="+mn-lt"/>
              </a:rPr>
              <a:t>0010 00</a:t>
            </a:r>
            <a:r>
              <a:rPr lang="pt-BR" sz="1800" dirty="0" smtClean="0">
                <a:solidFill>
                  <a:srgbClr val="FF0000"/>
                </a:solidFill>
                <a:latin typeface="+mn-lt"/>
              </a:rPr>
              <a:t>01</a:t>
            </a:r>
            <a:r>
              <a:rPr lang="pt-BR" sz="1800" dirty="0" smtClean="0">
                <a:latin typeface="+mn-lt"/>
              </a:rPr>
              <a:t> </a:t>
            </a:r>
            <a:r>
              <a:rPr lang="pt-BR" sz="1800" dirty="0" smtClean="0">
                <a:solidFill>
                  <a:srgbClr val="FF0000"/>
                </a:solidFill>
                <a:latin typeface="+mn-lt"/>
              </a:rPr>
              <a:t>000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0 1000 0000 0000 0000 0100 &gt;&gt; 21</a:t>
            </a:r>
            <a:endParaRPr lang="pt-BR" sz="1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9532" y="4752414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mips_ins.rs = </a:t>
            </a:r>
            <a:r>
              <a:rPr lang="pt-BR" sz="1800" dirty="0" smtClean="0">
                <a:latin typeface="+mn-lt"/>
              </a:rPr>
              <a:t>0000 0000 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0000 0000 0000 0001 00</a:t>
            </a:r>
            <a:r>
              <a:rPr lang="pt-BR" sz="1800" dirty="0">
                <a:latin typeface="+mn-lt"/>
              </a:rPr>
              <a:t>0</a:t>
            </a:r>
            <a:r>
              <a:rPr lang="pt-BR" sz="1800" dirty="0" smtClean="0">
                <a:solidFill>
                  <a:srgbClr val="FF0000"/>
                </a:solidFill>
                <a:latin typeface="+mn-lt"/>
              </a:rPr>
              <a:t>0 1000</a:t>
            </a:r>
            <a:endParaRPr lang="pt-BR" sz="1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1560" y="5203780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Máscara = </a:t>
            </a:r>
            <a:r>
              <a:rPr lang="pt-BR" sz="1800" dirty="0" smtClean="0">
                <a:latin typeface="+mn-lt"/>
              </a:rPr>
              <a:t>0000 0000 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0000 0000 0000 0000 000</a:t>
            </a:r>
            <a:r>
              <a:rPr lang="pt-BR" sz="1800" dirty="0" smtClean="0">
                <a:solidFill>
                  <a:srgbClr val="FF0000"/>
                </a:solidFill>
                <a:latin typeface="+mn-lt"/>
              </a:rPr>
              <a:t>1 1111</a:t>
            </a:r>
            <a:endParaRPr lang="pt-BR" sz="1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95092" y="498833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0000"/>
                </a:solidFill>
                <a:latin typeface="+mn-lt"/>
              </a:rPr>
              <a:t>AND</a:t>
            </a:r>
            <a:endParaRPr lang="pt-BR" sz="200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896609" y="1835788"/>
            <a:ext cx="4876800" cy="381000"/>
            <a:chOff x="96" y="1488"/>
            <a:chExt cx="3072" cy="240"/>
          </a:xfrm>
        </p:grpSpPr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672" y="1488"/>
              <a:ext cx="48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pt-BR" sz="1800">
                  <a:latin typeface="Arial" charset="0"/>
                  <a:ea typeface="ＭＳ Ｐゴシック" charset="0"/>
                </a:rPr>
                <a:t>rs</a:t>
              </a: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1152" y="1488"/>
              <a:ext cx="48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pt-BR" sz="1800">
                  <a:latin typeface="Arial" charset="0"/>
                  <a:ea typeface="ＭＳ Ｐゴシック" charset="0"/>
                </a:rPr>
                <a:t>rt</a:t>
              </a:r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1632" y="1488"/>
              <a:ext cx="48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pt-BR" sz="1800">
                  <a:latin typeface="Arial" charset="0"/>
                  <a:ea typeface="ＭＳ Ｐゴシック" charset="0"/>
                </a:rPr>
                <a:t>rd</a:t>
              </a:r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2112" y="1488"/>
              <a:ext cx="48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pt-BR" sz="1800">
                  <a:latin typeface="Arial" charset="0"/>
                  <a:ea typeface="ＭＳ Ｐゴシック" charset="0"/>
                </a:rPr>
                <a:t>shamt</a:t>
              </a:r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2592" y="1488"/>
              <a:ext cx="5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pt-BR" sz="1800">
                  <a:latin typeface="Arial" charset="0"/>
                  <a:ea typeface="ＭＳ Ｐゴシック" charset="0"/>
                </a:rPr>
                <a:t>funct</a:t>
              </a:r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>
              <a:off x="96" y="1488"/>
              <a:ext cx="5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pt-BR" sz="1800">
                  <a:latin typeface="Arial" charset="0"/>
                  <a:ea typeface="ＭＳ Ｐゴシック" charset="0"/>
                </a:rPr>
                <a:t>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5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Simulador – </a:t>
            </a:r>
            <a:r>
              <a:rPr lang="pt-BR" dirty="0" smtClean="0"/>
              <a:t>mips.cpp</a:t>
            </a:r>
            <a:endParaRPr lang="pt-BR" b="0" dirty="0">
              <a:latin typeface="Arial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5949950"/>
          </a:xfrm>
        </p:spPr>
        <p:txBody>
          <a:bodyPr/>
          <a:lstStyle/>
          <a:p>
            <a:pPr eaLnBrk="1" hangingPunct="1"/>
            <a:r>
              <a:rPr lang="pt-BR" dirty="0" smtClean="0"/>
              <a:t>Decodifica</a:t>
            </a:r>
            <a:r>
              <a:rPr lang="pt-BR" dirty="0" smtClean="0"/>
              <a:t> </a:t>
            </a:r>
            <a:r>
              <a:rPr lang="pt-BR" dirty="0" smtClean="0"/>
              <a:t>Instrução</a:t>
            </a:r>
          </a:p>
          <a:p>
            <a:pPr lvl="1" eaLnBrk="1" hangingPunct="1"/>
            <a:r>
              <a:rPr lang="pt-BR" dirty="0" smtClean="0"/>
              <a:t>Formato R, I e J</a:t>
            </a:r>
            <a:endParaRPr lang="pt-BR" dirty="0" smtClean="0"/>
          </a:p>
          <a:p>
            <a:pPr marL="457200" lvl="1" indent="0" eaLnBrk="1" hangingPunct="1">
              <a:buNone/>
            </a:pPr>
            <a:endParaRPr lang="pt-BR" b="1" dirty="0" smtClean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endParaRPr lang="pt-BR" sz="2400" dirty="0" smtClean="0"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532" y="3683942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mips_ins.rs = </a:t>
            </a:r>
            <a:r>
              <a:rPr lang="pt-BR" sz="1800" dirty="0" smtClean="0">
                <a:latin typeface="+mn-lt"/>
              </a:rPr>
              <a:t>0010 00</a:t>
            </a:r>
            <a:r>
              <a:rPr lang="pt-BR" sz="1800" dirty="0" smtClean="0">
                <a:solidFill>
                  <a:srgbClr val="FF0000"/>
                </a:solidFill>
                <a:latin typeface="+mn-lt"/>
              </a:rPr>
              <a:t>01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pt-BR" sz="1800" dirty="0" smtClean="0">
                <a:solidFill>
                  <a:srgbClr val="FF0000"/>
                </a:solidFill>
                <a:latin typeface="+mn-lt"/>
              </a:rPr>
              <a:t>000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0 1000 0000 0000 0000 0100 </a:t>
            </a:r>
            <a:endParaRPr lang="pt-BR" sz="1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1661592" y="2928292"/>
            <a:ext cx="838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813992" y="3004492"/>
            <a:ext cx="39624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sz="1800" dirty="0">
                <a:latin typeface="Arial" panose="020B0604020202020204" pitchFamily="34" charset="0"/>
              </a:rPr>
              <a:t>imediato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899592" y="3004492"/>
            <a:ext cx="9144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sz="1800">
                <a:latin typeface="Arial" panose="020B0604020202020204" pitchFamily="34" charset="0"/>
              </a:rPr>
              <a:t>op</a:t>
            </a:r>
          </a:p>
        </p:txBody>
      </p: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899592" y="2439896"/>
            <a:ext cx="4876800" cy="381000"/>
            <a:chOff x="624" y="816"/>
            <a:chExt cx="3072" cy="240"/>
          </a:xfrm>
        </p:grpSpPr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1200" y="816"/>
              <a:ext cx="48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sz="1800">
                  <a:latin typeface="Arial" panose="020B0604020202020204" pitchFamily="34" charset="0"/>
                </a:rPr>
                <a:t>rs</a:t>
              </a: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1680" y="816"/>
              <a:ext cx="48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sz="1800">
                  <a:latin typeface="Arial" panose="020B0604020202020204" pitchFamily="34" charset="0"/>
                </a:rPr>
                <a:t>rt</a:t>
              </a: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2160" y="816"/>
              <a:ext cx="153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sz="1800">
                  <a:latin typeface="Arial" panose="020B0604020202020204" pitchFamily="34" charset="0"/>
                </a:rPr>
                <a:t>imediato</a:t>
              </a: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624" y="816"/>
              <a:ext cx="5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sz="1800">
                  <a:latin typeface="Arial" panose="020B0604020202020204" pitchFamily="34" charset="0"/>
                </a:rPr>
                <a:t>op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59532" y="4140072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mips_ins.rs = </a:t>
            </a:r>
            <a:r>
              <a:rPr lang="pt-BR" sz="1800" dirty="0" smtClean="0">
                <a:latin typeface="+mn-lt"/>
              </a:rPr>
              <a:t>0010 00</a:t>
            </a:r>
            <a:r>
              <a:rPr lang="pt-BR" sz="1800" dirty="0" smtClean="0">
                <a:solidFill>
                  <a:srgbClr val="FF0000"/>
                </a:solidFill>
                <a:latin typeface="+mn-lt"/>
              </a:rPr>
              <a:t>01</a:t>
            </a:r>
            <a:r>
              <a:rPr lang="pt-BR" sz="1800" dirty="0" smtClean="0">
                <a:latin typeface="+mn-lt"/>
              </a:rPr>
              <a:t> </a:t>
            </a:r>
            <a:r>
              <a:rPr lang="pt-BR" sz="1800" dirty="0" smtClean="0">
                <a:solidFill>
                  <a:srgbClr val="FF0000"/>
                </a:solidFill>
                <a:latin typeface="+mn-lt"/>
              </a:rPr>
              <a:t>000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0 1000 0000 0000 0000 0100 &gt;&gt; 21</a:t>
            </a:r>
            <a:endParaRPr lang="pt-BR" sz="1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9532" y="4604647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mips_ins.rs = </a:t>
            </a:r>
            <a:r>
              <a:rPr lang="pt-BR" sz="1800" dirty="0" smtClean="0">
                <a:latin typeface="+mn-lt"/>
              </a:rPr>
              <a:t>0000 0000 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0000 0000 0000 0001 00</a:t>
            </a:r>
            <a:r>
              <a:rPr lang="pt-BR" sz="1800" dirty="0">
                <a:latin typeface="+mn-lt"/>
              </a:rPr>
              <a:t>0</a:t>
            </a:r>
            <a:r>
              <a:rPr lang="pt-BR" sz="1800" dirty="0" smtClean="0">
                <a:solidFill>
                  <a:srgbClr val="FF0000"/>
                </a:solidFill>
                <a:latin typeface="+mn-lt"/>
              </a:rPr>
              <a:t>0 1000</a:t>
            </a:r>
            <a:endParaRPr lang="pt-BR" sz="1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1560" y="5056013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Máscara = </a:t>
            </a:r>
            <a:r>
              <a:rPr lang="pt-BR" sz="1800" dirty="0" smtClean="0">
                <a:latin typeface="+mn-lt"/>
              </a:rPr>
              <a:t>0000 0000 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0000 0000 0000 0000 000</a:t>
            </a:r>
            <a:r>
              <a:rPr lang="pt-BR" sz="1800" dirty="0" smtClean="0">
                <a:solidFill>
                  <a:srgbClr val="FF0000"/>
                </a:solidFill>
                <a:latin typeface="+mn-lt"/>
              </a:rPr>
              <a:t>1 1111</a:t>
            </a:r>
            <a:endParaRPr lang="pt-BR" sz="1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95092" y="4840569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0000"/>
                </a:solidFill>
                <a:latin typeface="+mn-lt"/>
              </a:rPr>
              <a:t>AND</a:t>
            </a:r>
            <a:endParaRPr lang="pt-BR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4724" y="6006206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sz="1800" b="1" dirty="0" smtClean="0">
                <a:solidFill>
                  <a:srgbClr val="000000"/>
                </a:solidFill>
                <a:latin typeface="+mn-lt"/>
              </a:rPr>
              <a:t>mips_ins.rs = </a:t>
            </a:r>
            <a:r>
              <a:rPr lang="pt-BR" sz="1800" b="1" dirty="0">
                <a:solidFill>
                  <a:srgbClr val="000000"/>
                </a:solidFill>
                <a:latin typeface="+mn-lt"/>
              </a:rPr>
              <a:t>(</a:t>
            </a:r>
            <a:r>
              <a:rPr lang="pt-BR" sz="1800" b="1" dirty="0" err="1">
                <a:solidFill>
                  <a:srgbClr val="000000"/>
                </a:solidFill>
                <a:latin typeface="+mn-lt"/>
              </a:rPr>
              <a:t>mips_ins.ins</a:t>
            </a:r>
            <a:r>
              <a:rPr lang="pt-BR" sz="1800" b="1" dirty="0">
                <a:solidFill>
                  <a:srgbClr val="000000"/>
                </a:solidFill>
                <a:latin typeface="+mn-lt"/>
              </a:rPr>
              <a:t> &gt;&gt; </a:t>
            </a:r>
            <a:r>
              <a:rPr lang="pt-BR" sz="1800" b="1" dirty="0">
                <a:solidFill>
                  <a:schemeClr val="accent2"/>
                </a:solidFill>
                <a:latin typeface="+mn-lt"/>
              </a:rPr>
              <a:t>RS_OFFSET</a:t>
            </a:r>
            <a:r>
              <a:rPr lang="pt-BR" sz="1800" b="1" dirty="0">
                <a:solidFill>
                  <a:srgbClr val="000000"/>
                </a:solidFill>
                <a:latin typeface="+mn-lt"/>
              </a:rPr>
              <a:t>) &amp; </a:t>
            </a:r>
            <a:r>
              <a:rPr lang="pt-BR" sz="1800" b="1" dirty="0">
                <a:solidFill>
                  <a:schemeClr val="accent2"/>
                </a:solidFill>
                <a:latin typeface="+mn-lt"/>
              </a:rPr>
              <a:t>MASK_5</a:t>
            </a:r>
            <a:r>
              <a:rPr lang="pt-BR" sz="1800" b="1" dirty="0" smtClean="0">
                <a:solidFill>
                  <a:srgbClr val="000000"/>
                </a:solidFill>
                <a:latin typeface="+mn-lt"/>
              </a:rPr>
              <a:t>;</a:t>
            </a:r>
            <a:endParaRPr lang="pt-BR" sz="1800" b="1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7" name="Group 4"/>
          <p:cNvGrpSpPr>
            <a:grpSpLocks/>
          </p:cNvGrpSpPr>
          <p:nvPr/>
        </p:nvGrpSpPr>
        <p:grpSpPr bwMode="auto">
          <a:xfrm>
            <a:off x="899592" y="1851386"/>
            <a:ext cx="4876800" cy="381000"/>
            <a:chOff x="96" y="1488"/>
            <a:chExt cx="3072" cy="240"/>
          </a:xfrm>
        </p:grpSpPr>
        <p:sp>
          <p:nvSpPr>
            <p:cNvPr id="28" name="Rectangle 5"/>
            <p:cNvSpPr>
              <a:spLocks noChangeArrowheads="1"/>
            </p:cNvSpPr>
            <p:nvPr/>
          </p:nvSpPr>
          <p:spPr bwMode="auto">
            <a:xfrm>
              <a:off x="672" y="1488"/>
              <a:ext cx="48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pt-BR" sz="1800">
                  <a:latin typeface="Arial" charset="0"/>
                  <a:ea typeface="ＭＳ Ｐゴシック" charset="0"/>
                </a:rPr>
                <a:t>rs</a:t>
              </a:r>
            </a:p>
          </p:txBody>
        </p:sp>
        <p:sp>
          <p:nvSpPr>
            <p:cNvPr id="29" name="Rectangle 6"/>
            <p:cNvSpPr>
              <a:spLocks noChangeArrowheads="1"/>
            </p:cNvSpPr>
            <p:nvPr/>
          </p:nvSpPr>
          <p:spPr bwMode="auto">
            <a:xfrm>
              <a:off x="1152" y="1488"/>
              <a:ext cx="48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pt-BR" sz="1800">
                  <a:latin typeface="Arial" charset="0"/>
                  <a:ea typeface="ＭＳ Ｐゴシック" charset="0"/>
                </a:rPr>
                <a:t>rt</a:t>
              </a:r>
            </a:p>
          </p:txBody>
        </p: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>
              <a:off x="1632" y="1488"/>
              <a:ext cx="48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pt-BR" sz="1800">
                  <a:latin typeface="Arial" charset="0"/>
                  <a:ea typeface="ＭＳ Ｐゴシック" charset="0"/>
                </a:rPr>
                <a:t>rd</a:t>
              </a:r>
            </a:p>
          </p:txBody>
        </p:sp>
        <p:sp>
          <p:nvSpPr>
            <p:cNvPr id="31" name="Rectangle 8"/>
            <p:cNvSpPr>
              <a:spLocks noChangeArrowheads="1"/>
            </p:cNvSpPr>
            <p:nvPr/>
          </p:nvSpPr>
          <p:spPr bwMode="auto">
            <a:xfrm>
              <a:off x="2112" y="1488"/>
              <a:ext cx="48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pt-BR" sz="1800">
                  <a:latin typeface="Arial" charset="0"/>
                  <a:ea typeface="ＭＳ Ｐゴシック" charset="0"/>
                </a:rPr>
                <a:t>shamt</a:t>
              </a:r>
            </a:p>
          </p:txBody>
        </p:sp>
        <p:sp>
          <p:nvSpPr>
            <p:cNvPr id="32" name="Rectangle 9"/>
            <p:cNvSpPr>
              <a:spLocks noChangeArrowheads="1"/>
            </p:cNvSpPr>
            <p:nvPr/>
          </p:nvSpPr>
          <p:spPr bwMode="auto">
            <a:xfrm>
              <a:off x="2592" y="1488"/>
              <a:ext cx="5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pt-BR" sz="1800">
                  <a:latin typeface="Arial" charset="0"/>
                  <a:ea typeface="ＭＳ Ｐゴシック" charset="0"/>
                </a:rPr>
                <a:t>funct</a:t>
              </a:r>
            </a:p>
          </p:txBody>
        </p:sp>
        <p:sp>
          <p:nvSpPr>
            <p:cNvPr id="33" name="Rectangle 10"/>
            <p:cNvSpPr>
              <a:spLocks noChangeArrowheads="1"/>
            </p:cNvSpPr>
            <p:nvPr/>
          </p:nvSpPr>
          <p:spPr bwMode="auto">
            <a:xfrm>
              <a:off x="96" y="1488"/>
              <a:ext cx="5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pt-BR" sz="1800">
                  <a:latin typeface="Arial" charset="0"/>
                  <a:ea typeface="ＭＳ Ｐゴシック" charset="0"/>
                </a:rPr>
                <a:t>op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44724" y="5523744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mips_ins.rs = </a:t>
            </a:r>
            <a:r>
              <a:rPr lang="pt-BR" sz="1800" dirty="0" smtClean="0">
                <a:latin typeface="+mn-lt"/>
              </a:rPr>
              <a:t>0000 0000 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0000 0000 0000 0000 00</a:t>
            </a:r>
            <a:r>
              <a:rPr lang="pt-BR" sz="1800" dirty="0">
                <a:latin typeface="+mn-lt"/>
              </a:rPr>
              <a:t>0</a:t>
            </a:r>
            <a:r>
              <a:rPr lang="pt-BR" sz="1800" dirty="0" smtClean="0">
                <a:solidFill>
                  <a:srgbClr val="FF0000"/>
                </a:solidFill>
                <a:latin typeface="+mn-lt"/>
              </a:rPr>
              <a:t>0 1000</a:t>
            </a:r>
            <a:endParaRPr lang="pt-BR" sz="18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101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Simulador – </a:t>
            </a:r>
            <a:r>
              <a:rPr lang="pt-BR" dirty="0" smtClean="0"/>
              <a:t>mips.cpp</a:t>
            </a:r>
            <a:endParaRPr lang="pt-BR" b="0" dirty="0">
              <a:latin typeface="Arial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5949950"/>
          </a:xfrm>
        </p:spPr>
        <p:txBody>
          <a:bodyPr/>
          <a:lstStyle/>
          <a:p>
            <a:pPr eaLnBrk="1" hangingPunct="1"/>
            <a:r>
              <a:rPr lang="pt-BR" dirty="0" smtClean="0"/>
              <a:t>Decodifica</a:t>
            </a:r>
            <a:r>
              <a:rPr lang="pt-BR" dirty="0" smtClean="0"/>
              <a:t> </a:t>
            </a:r>
            <a:r>
              <a:rPr lang="pt-BR" dirty="0" smtClean="0"/>
              <a:t>Instrução</a:t>
            </a:r>
          </a:p>
          <a:p>
            <a:pPr lvl="1" eaLnBrk="1" hangingPunct="1"/>
            <a:r>
              <a:rPr lang="pt-BR" dirty="0" smtClean="0"/>
              <a:t>Formato R, I e J</a:t>
            </a:r>
            <a:endParaRPr lang="pt-BR" dirty="0" smtClean="0"/>
          </a:p>
          <a:p>
            <a:pPr marL="457200" lvl="1" indent="0" eaLnBrk="1" hangingPunct="1">
              <a:buNone/>
            </a:pPr>
            <a:endParaRPr lang="pt-BR" b="1" dirty="0" smtClean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endParaRPr lang="pt-BR" sz="2400" dirty="0" smtClean="0"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532" y="3831709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mips_ins.immediate_16bits  = </a:t>
            </a:r>
            <a:r>
              <a:rPr lang="pt-BR" sz="1800" dirty="0" smtClean="0">
                <a:latin typeface="+mn-lt"/>
              </a:rPr>
              <a:t>0010 0001 0000 1000 </a:t>
            </a:r>
            <a:r>
              <a:rPr lang="pt-BR" sz="1800" dirty="0" smtClean="0">
                <a:solidFill>
                  <a:srgbClr val="FF0000"/>
                </a:solidFill>
                <a:latin typeface="+mn-lt"/>
              </a:rPr>
              <a:t>0000 0000 0000 0100 </a:t>
            </a:r>
            <a:endParaRPr lang="pt-BR" sz="1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1661592" y="2928292"/>
            <a:ext cx="838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813992" y="3004492"/>
            <a:ext cx="39624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sz="1800" dirty="0">
                <a:latin typeface="Arial" panose="020B0604020202020204" pitchFamily="34" charset="0"/>
              </a:rPr>
              <a:t>imediato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899592" y="3004492"/>
            <a:ext cx="9144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sz="1800">
                <a:latin typeface="Arial" panose="020B0604020202020204" pitchFamily="34" charset="0"/>
              </a:rPr>
              <a:t>op</a:t>
            </a:r>
          </a:p>
        </p:txBody>
      </p: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899592" y="2439896"/>
            <a:ext cx="4876800" cy="381000"/>
            <a:chOff x="624" y="816"/>
            <a:chExt cx="3072" cy="240"/>
          </a:xfrm>
        </p:grpSpPr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1200" y="816"/>
              <a:ext cx="48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sz="1800">
                  <a:latin typeface="Arial" panose="020B0604020202020204" pitchFamily="34" charset="0"/>
                </a:rPr>
                <a:t>rs</a:t>
              </a: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1680" y="816"/>
              <a:ext cx="48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sz="1800">
                  <a:latin typeface="Arial" panose="020B0604020202020204" pitchFamily="34" charset="0"/>
                </a:rPr>
                <a:t>rt</a:t>
              </a: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2160" y="816"/>
              <a:ext cx="153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sz="1800">
                  <a:latin typeface="Arial" panose="020B0604020202020204" pitchFamily="34" charset="0"/>
                </a:rPr>
                <a:t>imediato</a:t>
              </a: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624" y="816"/>
              <a:ext cx="5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sz="1800">
                  <a:latin typeface="Arial" panose="020B0604020202020204" pitchFamily="34" charset="0"/>
                </a:rPr>
                <a:t>op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330860" y="4287839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Máscara = </a:t>
            </a:r>
            <a:r>
              <a:rPr lang="pt-BR" sz="1800" dirty="0" smtClean="0">
                <a:latin typeface="+mn-lt"/>
              </a:rPr>
              <a:t>0000 0000 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0000 0000  </a:t>
            </a:r>
            <a:r>
              <a:rPr lang="pt-BR" sz="1800" dirty="0" smtClean="0">
                <a:solidFill>
                  <a:srgbClr val="FF0000"/>
                </a:solidFill>
                <a:latin typeface="+mn-lt"/>
              </a:rPr>
              <a:t>1111 1111  1111  1111</a:t>
            </a:r>
            <a:endParaRPr lang="pt-BR" sz="1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54119" y="4077730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0000"/>
                </a:solidFill>
                <a:latin typeface="+mn-lt"/>
              </a:rPr>
              <a:t>AND</a:t>
            </a:r>
            <a:endParaRPr lang="pt-BR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4799" y="5365378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sz="1800" b="1" dirty="0" smtClean="0">
                <a:solidFill>
                  <a:srgbClr val="000000"/>
                </a:solidFill>
                <a:latin typeface="+mn-lt"/>
              </a:rPr>
              <a:t>mips_ins.</a:t>
            </a:r>
            <a:r>
              <a:rPr lang="pt-BR" sz="1800" b="1" dirty="0" smtClean="0">
                <a:solidFill>
                  <a:srgbClr val="000000"/>
                </a:solidFill>
                <a:latin typeface="Arial"/>
              </a:rPr>
              <a:t>immediate_16bits</a:t>
            </a:r>
            <a:r>
              <a:rPr lang="pt-BR" sz="1800" b="1" dirty="0" smtClean="0">
                <a:solidFill>
                  <a:srgbClr val="000000"/>
                </a:solidFill>
                <a:latin typeface="+mn-lt"/>
              </a:rPr>
              <a:t> = </a:t>
            </a:r>
            <a:r>
              <a:rPr lang="pt-BR" sz="1800" b="1" dirty="0" err="1" smtClean="0">
                <a:solidFill>
                  <a:srgbClr val="000000"/>
                </a:solidFill>
                <a:latin typeface="+mn-lt"/>
              </a:rPr>
              <a:t>mips_ins.ins</a:t>
            </a:r>
            <a:r>
              <a:rPr lang="pt-BR" sz="1800" b="1" dirty="0" smtClean="0">
                <a:solidFill>
                  <a:srgbClr val="000000"/>
                </a:solidFill>
                <a:latin typeface="+mn-lt"/>
              </a:rPr>
              <a:t> &amp; </a:t>
            </a:r>
            <a:r>
              <a:rPr lang="pt-BR" sz="1800" b="1" dirty="0" smtClean="0">
                <a:solidFill>
                  <a:schemeClr val="accent2"/>
                </a:solidFill>
                <a:latin typeface="+mn-lt"/>
              </a:rPr>
              <a:t>MASK_16</a:t>
            </a:r>
            <a:r>
              <a:rPr lang="pt-BR" sz="1800" b="1" dirty="0" smtClean="0">
                <a:solidFill>
                  <a:srgbClr val="000000"/>
                </a:solidFill>
                <a:latin typeface="+mn-lt"/>
              </a:rPr>
              <a:t>;</a:t>
            </a:r>
            <a:endParaRPr lang="pt-BR" sz="1800" b="1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7" name="Group 4"/>
          <p:cNvGrpSpPr>
            <a:grpSpLocks/>
          </p:cNvGrpSpPr>
          <p:nvPr/>
        </p:nvGrpSpPr>
        <p:grpSpPr bwMode="auto">
          <a:xfrm>
            <a:off x="899592" y="1814698"/>
            <a:ext cx="4876800" cy="381000"/>
            <a:chOff x="96" y="1488"/>
            <a:chExt cx="3072" cy="240"/>
          </a:xfrm>
        </p:grpSpPr>
        <p:sp>
          <p:nvSpPr>
            <p:cNvPr id="28" name="Rectangle 5"/>
            <p:cNvSpPr>
              <a:spLocks noChangeArrowheads="1"/>
            </p:cNvSpPr>
            <p:nvPr/>
          </p:nvSpPr>
          <p:spPr bwMode="auto">
            <a:xfrm>
              <a:off x="672" y="1488"/>
              <a:ext cx="48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pt-BR" sz="1800">
                  <a:latin typeface="Arial" charset="0"/>
                  <a:ea typeface="ＭＳ Ｐゴシック" charset="0"/>
                </a:rPr>
                <a:t>rs</a:t>
              </a:r>
            </a:p>
          </p:txBody>
        </p:sp>
        <p:sp>
          <p:nvSpPr>
            <p:cNvPr id="29" name="Rectangle 6"/>
            <p:cNvSpPr>
              <a:spLocks noChangeArrowheads="1"/>
            </p:cNvSpPr>
            <p:nvPr/>
          </p:nvSpPr>
          <p:spPr bwMode="auto">
            <a:xfrm>
              <a:off x="1152" y="1488"/>
              <a:ext cx="48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pt-BR" sz="1800">
                  <a:latin typeface="Arial" charset="0"/>
                  <a:ea typeface="ＭＳ Ｐゴシック" charset="0"/>
                </a:rPr>
                <a:t>rt</a:t>
              </a:r>
            </a:p>
          </p:txBody>
        </p: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>
              <a:off x="1632" y="1488"/>
              <a:ext cx="48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pt-BR" sz="1800">
                  <a:latin typeface="Arial" charset="0"/>
                  <a:ea typeface="ＭＳ Ｐゴシック" charset="0"/>
                </a:rPr>
                <a:t>rd</a:t>
              </a:r>
            </a:p>
          </p:txBody>
        </p:sp>
        <p:sp>
          <p:nvSpPr>
            <p:cNvPr id="31" name="Rectangle 8"/>
            <p:cNvSpPr>
              <a:spLocks noChangeArrowheads="1"/>
            </p:cNvSpPr>
            <p:nvPr/>
          </p:nvSpPr>
          <p:spPr bwMode="auto">
            <a:xfrm>
              <a:off x="2112" y="1488"/>
              <a:ext cx="48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pt-BR" sz="1800">
                  <a:latin typeface="Arial" charset="0"/>
                  <a:ea typeface="ＭＳ Ｐゴシック" charset="0"/>
                </a:rPr>
                <a:t>shamt</a:t>
              </a:r>
            </a:p>
          </p:txBody>
        </p:sp>
        <p:sp>
          <p:nvSpPr>
            <p:cNvPr id="32" name="Rectangle 9"/>
            <p:cNvSpPr>
              <a:spLocks noChangeArrowheads="1"/>
            </p:cNvSpPr>
            <p:nvPr/>
          </p:nvSpPr>
          <p:spPr bwMode="auto">
            <a:xfrm>
              <a:off x="2592" y="1488"/>
              <a:ext cx="5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pt-BR" sz="1800">
                  <a:latin typeface="Arial" charset="0"/>
                  <a:ea typeface="ＭＳ Ｐゴシック" charset="0"/>
                </a:rPr>
                <a:t>funct</a:t>
              </a:r>
            </a:p>
          </p:txBody>
        </p:sp>
        <p:sp>
          <p:nvSpPr>
            <p:cNvPr id="33" name="Rectangle 10"/>
            <p:cNvSpPr>
              <a:spLocks noChangeArrowheads="1"/>
            </p:cNvSpPr>
            <p:nvPr/>
          </p:nvSpPr>
          <p:spPr bwMode="auto">
            <a:xfrm>
              <a:off x="96" y="1488"/>
              <a:ext cx="5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pt-BR" sz="1800">
                  <a:latin typeface="Arial" charset="0"/>
                  <a:ea typeface="ＭＳ Ｐゴシック" charset="0"/>
                </a:rPr>
                <a:t>op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72275" y="4882262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mips_ins.immediate_16bits  = </a:t>
            </a:r>
            <a:r>
              <a:rPr lang="pt-BR" sz="1800" dirty="0" smtClean="0">
                <a:latin typeface="+mn-lt"/>
              </a:rPr>
              <a:t>0000 0000 0000 0000 </a:t>
            </a:r>
            <a:r>
              <a:rPr lang="pt-BR" sz="1800" dirty="0" smtClean="0">
                <a:solidFill>
                  <a:srgbClr val="FF0000"/>
                </a:solidFill>
                <a:latin typeface="+mn-lt"/>
              </a:rPr>
              <a:t>0000 0000 0000 0100 </a:t>
            </a:r>
            <a:endParaRPr lang="pt-BR" sz="18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918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Introdução</a:t>
            </a:r>
          </a:p>
        </p:txBody>
      </p:sp>
      <p:sp>
        <p:nvSpPr>
          <p:cNvPr id="819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5949950"/>
          </a:xfrm>
        </p:spPr>
        <p:txBody>
          <a:bodyPr/>
          <a:lstStyle/>
          <a:p>
            <a:pPr eaLnBrk="1" hangingPunct="1"/>
            <a:r>
              <a:rPr lang="pt-BR" dirty="0">
                <a:latin typeface="Arial" charset="0"/>
              </a:rPr>
              <a:t>Objetivo</a:t>
            </a:r>
          </a:p>
          <a:p>
            <a:pPr lvl="1" eaLnBrk="1" hangingPunct="1"/>
            <a:r>
              <a:rPr lang="pt-BR" dirty="0"/>
              <a:t>Compreender </a:t>
            </a:r>
            <a:r>
              <a:rPr lang="pt-BR" dirty="0" smtClean="0"/>
              <a:t>o funcionamento da </a:t>
            </a:r>
            <a:r>
              <a:rPr lang="pt-BR" dirty="0"/>
              <a:t>busca, decodificação e execução de instruções no </a:t>
            </a:r>
            <a:r>
              <a:rPr lang="pt-BR" dirty="0" smtClean="0"/>
              <a:t>processador MIPS</a:t>
            </a:r>
            <a:r>
              <a:rPr lang="pt-BR" dirty="0"/>
              <a:t>.</a:t>
            </a:r>
          </a:p>
          <a:p>
            <a:pPr lvl="1" eaLnBrk="1" hangingPunct="1"/>
            <a:endParaRPr lang="pt-BR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Simulador – </a:t>
            </a:r>
            <a:r>
              <a:rPr lang="pt-BR" dirty="0" smtClean="0"/>
              <a:t>mips.cpp</a:t>
            </a:r>
            <a:endParaRPr lang="pt-BR" b="0" dirty="0">
              <a:latin typeface="Arial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5949950"/>
          </a:xfrm>
        </p:spPr>
        <p:txBody>
          <a:bodyPr/>
          <a:lstStyle/>
          <a:p>
            <a:pPr eaLnBrk="1" hangingPunct="1"/>
            <a:r>
              <a:rPr lang="pt-BR" dirty="0" smtClean="0"/>
              <a:t>Decodifica</a:t>
            </a:r>
            <a:r>
              <a:rPr lang="pt-BR" dirty="0" smtClean="0"/>
              <a:t> </a:t>
            </a:r>
            <a:r>
              <a:rPr lang="pt-BR" dirty="0" smtClean="0"/>
              <a:t>Instrução</a:t>
            </a:r>
          </a:p>
          <a:p>
            <a:pPr marL="457200" lvl="1" indent="0" eaLnBrk="1" hangingPunct="1">
              <a:buNone/>
            </a:pPr>
            <a:endParaRPr lang="pt-BR" b="1" dirty="0" smtClean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pt-BR" sz="1800" b="1" dirty="0" err="1">
                <a:latin typeface="Courier New" panose="02070309020205020404" pitchFamily="49" charset="0"/>
              </a:rPr>
              <a:t>mips_ins.op_code</a:t>
            </a:r>
            <a:r>
              <a:rPr lang="pt-BR" sz="1800" b="1" dirty="0">
                <a:latin typeface="Courier New" panose="02070309020205020404" pitchFamily="49" charset="0"/>
              </a:rPr>
              <a:t> = </a:t>
            </a:r>
            <a:r>
              <a:rPr lang="pt-BR" sz="1800" b="1" dirty="0" err="1">
                <a:latin typeface="Courier New" panose="02070309020205020404" pitchFamily="49" charset="0"/>
              </a:rPr>
              <a:t>mips_ins.ins</a:t>
            </a:r>
            <a:r>
              <a:rPr lang="pt-BR" sz="1800" b="1" dirty="0">
                <a:latin typeface="Courier New" panose="02070309020205020404" pitchFamily="49" charset="0"/>
              </a:rPr>
              <a:t> &gt;&gt; </a:t>
            </a:r>
            <a:r>
              <a:rPr lang="pt-BR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OP_OFFSET</a:t>
            </a:r>
            <a:r>
              <a:rPr lang="pt-BR" sz="1800" b="1" dirty="0" smtClean="0">
                <a:latin typeface="Courier New" panose="02070309020205020404" pitchFamily="49" charset="0"/>
              </a:rPr>
              <a:t>;</a:t>
            </a:r>
          </a:p>
          <a:p>
            <a:pPr marL="457200" lvl="1" indent="0" eaLnBrk="1" hangingPunct="1">
              <a:buNone/>
            </a:pPr>
            <a:endParaRPr lang="pt-BR" sz="1800" b="1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pt-BR" sz="1800" b="1" dirty="0" smtClean="0">
                <a:latin typeface="Courier New" panose="02070309020205020404" pitchFamily="49" charset="0"/>
              </a:rPr>
              <a:t>mips_ins.rs </a:t>
            </a:r>
            <a:r>
              <a:rPr lang="pt-BR" sz="1800" b="1" dirty="0">
                <a:latin typeface="Courier New" panose="02070309020205020404" pitchFamily="49" charset="0"/>
              </a:rPr>
              <a:t>= (</a:t>
            </a:r>
            <a:r>
              <a:rPr lang="pt-BR" sz="1800" b="1" dirty="0" err="1">
                <a:latin typeface="Courier New" panose="02070309020205020404" pitchFamily="49" charset="0"/>
              </a:rPr>
              <a:t>mips_ins.ins</a:t>
            </a:r>
            <a:r>
              <a:rPr lang="pt-BR" sz="1800" b="1" dirty="0">
                <a:latin typeface="Courier New" panose="02070309020205020404" pitchFamily="49" charset="0"/>
              </a:rPr>
              <a:t> &gt;&gt; </a:t>
            </a:r>
            <a:r>
              <a:rPr lang="pt-BR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RS_OFFSET</a:t>
            </a:r>
            <a:r>
              <a:rPr lang="pt-BR" sz="1800" b="1" dirty="0">
                <a:latin typeface="Courier New" panose="02070309020205020404" pitchFamily="49" charset="0"/>
              </a:rPr>
              <a:t>) &amp; </a:t>
            </a:r>
            <a:r>
              <a:rPr lang="pt-BR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MASK_5</a:t>
            </a:r>
            <a:r>
              <a:rPr lang="pt-BR" sz="1800" b="1" dirty="0" smtClean="0">
                <a:latin typeface="Courier New" panose="02070309020205020404" pitchFamily="49" charset="0"/>
              </a:rPr>
              <a:t>;</a:t>
            </a:r>
          </a:p>
          <a:p>
            <a:pPr marL="457200" lvl="1" indent="0" eaLnBrk="1" hangingPunct="1">
              <a:buNone/>
            </a:pPr>
            <a:endParaRPr lang="pt-BR" sz="1800" b="1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pt-BR" sz="1800" b="1" dirty="0" err="1" smtClean="0">
                <a:latin typeface="Courier New" panose="02070309020205020404" pitchFamily="49" charset="0"/>
              </a:rPr>
              <a:t>mips_ins.rt</a:t>
            </a:r>
            <a:r>
              <a:rPr lang="pt-BR" sz="1800" b="1" dirty="0" smtClean="0">
                <a:latin typeface="Courier New" panose="02070309020205020404" pitchFamily="49" charset="0"/>
              </a:rPr>
              <a:t> </a:t>
            </a:r>
            <a:r>
              <a:rPr lang="pt-BR" sz="1800" b="1" dirty="0">
                <a:latin typeface="Courier New" panose="02070309020205020404" pitchFamily="49" charset="0"/>
              </a:rPr>
              <a:t>= (</a:t>
            </a:r>
            <a:r>
              <a:rPr lang="pt-BR" sz="1800" b="1" dirty="0" err="1">
                <a:latin typeface="Courier New" panose="02070309020205020404" pitchFamily="49" charset="0"/>
              </a:rPr>
              <a:t>mips_ins.ins</a:t>
            </a:r>
            <a:r>
              <a:rPr lang="pt-BR" sz="1800" b="1" dirty="0">
                <a:latin typeface="Courier New" panose="02070309020205020404" pitchFamily="49" charset="0"/>
              </a:rPr>
              <a:t> &gt;&gt; </a:t>
            </a:r>
            <a:r>
              <a:rPr lang="pt-BR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RT_OFFSET</a:t>
            </a:r>
            <a:r>
              <a:rPr lang="pt-BR" sz="1800" b="1" dirty="0">
                <a:latin typeface="Courier New" panose="02070309020205020404" pitchFamily="49" charset="0"/>
              </a:rPr>
              <a:t>) &amp; </a:t>
            </a:r>
            <a:r>
              <a:rPr lang="pt-BR" sz="18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MASK_5</a:t>
            </a:r>
            <a:r>
              <a:rPr lang="pt-BR" sz="1800" b="1" dirty="0" smtClean="0">
                <a:latin typeface="Courier New" panose="02070309020205020404" pitchFamily="49" charset="0"/>
              </a:rPr>
              <a:t>;</a:t>
            </a:r>
          </a:p>
          <a:p>
            <a:pPr marL="457200" lvl="1" indent="0" eaLnBrk="1" hangingPunct="1">
              <a:buNone/>
            </a:pPr>
            <a:endParaRPr lang="pt-BR" sz="1800" b="1" dirty="0" smtClean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pt-BR" sz="1800" b="1" dirty="0" err="1" smtClean="0">
                <a:latin typeface="Courier New" panose="02070309020205020404" pitchFamily="49" charset="0"/>
              </a:rPr>
              <a:t>mips_ins.rd</a:t>
            </a:r>
            <a:r>
              <a:rPr lang="pt-BR" sz="1800" b="1" dirty="0" smtClean="0">
                <a:latin typeface="Courier New" panose="02070309020205020404" pitchFamily="49" charset="0"/>
              </a:rPr>
              <a:t> = (</a:t>
            </a:r>
            <a:r>
              <a:rPr lang="pt-BR" sz="1800" b="1" dirty="0" err="1" smtClean="0">
                <a:latin typeface="Courier New" panose="02070309020205020404" pitchFamily="49" charset="0"/>
              </a:rPr>
              <a:t>mips_ins.ins</a:t>
            </a:r>
            <a:r>
              <a:rPr lang="pt-BR" sz="1800" b="1" dirty="0" smtClean="0">
                <a:latin typeface="Courier New" panose="02070309020205020404" pitchFamily="49" charset="0"/>
              </a:rPr>
              <a:t> &gt;&gt; </a:t>
            </a:r>
            <a:r>
              <a:rPr lang="pt-BR" sz="18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RD_OFFSET</a:t>
            </a:r>
            <a:r>
              <a:rPr lang="pt-BR" sz="1800" b="1" dirty="0" smtClean="0">
                <a:latin typeface="Courier New" panose="02070309020205020404" pitchFamily="49" charset="0"/>
              </a:rPr>
              <a:t>) &amp; </a:t>
            </a:r>
            <a:r>
              <a:rPr lang="pt-BR" sz="18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MASK_5</a:t>
            </a:r>
            <a:r>
              <a:rPr lang="pt-BR" sz="1800" b="1" dirty="0" smtClean="0">
                <a:latin typeface="Courier New" panose="02070309020205020404" pitchFamily="49" charset="0"/>
              </a:rPr>
              <a:t>;</a:t>
            </a:r>
          </a:p>
          <a:p>
            <a:pPr marL="457200" lvl="1" indent="0" eaLnBrk="1" hangingPunct="1">
              <a:buNone/>
            </a:pPr>
            <a:endParaRPr lang="pt-BR" sz="1800" b="1" dirty="0" smtClean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pt-BR" sz="1800" b="1" dirty="0" err="1" smtClean="0">
                <a:latin typeface="Courier New" panose="02070309020205020404" pitchFamily="49" charset="0"/>
              </a:rPr>
              <a:t>mips_ins.shamt</a:t>
            </a:r>
            <a:r>
              <a:rPr lang="pt-BR" sz="1800" b="1" dirty="0">
                <a:latin typeface="Courier New" panose="02070309020205020404" pitchFamily="49" charset="0"/>
              </a:rPr>
              <a:t> </a:t>
            </a:r>
            <a:r>
              <a:rPr lang="pt-BR" sz="1800" b="1" dirty="0" smtClean="0">
                <a:latin typeface="Courier New" panose="02070309020205020404" pitchFamily="49" charset="0"/>
              </a:rPr>
              <a:t>= </a:t>
            </a:r>
            <a:r>
              <a:rPr lang="pt-BR" sz="1800" b="1" dirty="0">
                <a:latin typeface="Courier New" panose="02070309020205020404" pitchFamily="49" charset="0"/>
              </a:rPr>
              <a:t>(</a:t>
            </a:r>
            <a:r>
              <a:rPr lang="pt-BR" sz="1800" b="1" dirty="0" err="1">
                <a:latin typeface="Courier New" panose="02070309020205020404" pitchFamily="49" charset="0"/>
              </a:rPr>
              <a:t>mips_ins.ins</a:t>
            </a:r>
            <a:r>
              <a:rPr lang="pt-BR" sz="1800" b="1" dirty="0">
                <a:latin typeface="Courier New" panose="02070309020205020404" pitchFamily="49" charset="0"/>
              </a:rPr>
              <a:t> &gt;&gt; </a:t>
            </a:r>
            <a:r>
              <a:rPr lang="pt-BR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SHAMT_OFFSET</a:t>
            </a:r>
            <a:r>
              <a:rPr lang="pt-BR" sz="1800" b="1" dirty="0">
                <a:latin typeface="Courier New" panose="02070309020205020404" pitchFamily="49" charset="0"/>
              </a:rPr>
              <a:t>) &amp; </a:t>
            </a:r>
            <a:r>
              <a:rPr lang="pt-BR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MASK_5</a:t>
            </a:r>
            <a:r>
              <a:rPr lang="pt-BR" sz="1800" b="1" dirty="0" smtClean="0">
                <a:latin typeface="Courier New" panose="02070309020205020404" pitchFamily="49" charset="0"/>
              </a:rPr>
              <a:t>;</a:t>
            </a:r>
          </a:p>
          <a:p>
            <a:pPr marL="457200" lvl="1" indent="0" eaLnBrk="1" hangingPunct="1">
              <a:buNone/>
            </a:pPr>
            <a:endParaRPr lang="pt-BR" sz="1800" b="1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pt-BR" sz="1800" b="1" dirty="0" err="1" smtClean="0">
                <a:latin typeface="Courier New" panose="02070309020205020404" pitchFamily="49" charset="0"/>
              </a:rPr>
              <a:t>mips_ins.funct</a:t>
            </a:r>
            <a:r>
              <a:rPr lang="pt-BR" sz="1800" b="1" dirty="0" smtClean="0">
                <a:latin typeface="Courier New" panose="02070309020205020404" pitchFamily="49" charset="0"/>
              </a:rPr>
              <a:t> </a:t>
            </a:r>
            <a:r>
              <a:rPr lang="pt-BR" sz="1800" b="1" dirty="0">
                <a:latin typeface="Courier New" panose="02070309020205020404" pitchFamily="49" charset="0"/>
              </a:rPr>
              <a:t>= </a:t>
            </a:r>
            <a:r>
              <a:rPr lang="pt-BR" sz="1800" b="1" dirty="0" err="1">
                <a:latin typeface="Courier New" panose="02070309020205020404" pitchFamily="49" charset="0"/>
              </a:rPr>
              <a:t>mips_ins.ins</a:t>
            </a:r>
            <a:r>
              <a:rPr lang="pt-BR" sz="1800" b="1" dirty="0">
                <a:latin typeface="Courier New" panose="02070309020205020404" pitchFamily="49" charset="0"/>
              </a:rPr>
              <a:t> &amp; </a:t>
            </a:r>
            <a:r>
              <a:rPr lang="pt-BR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MASK_6</a:t>
            </a:r>
            <a:r>
              <a:rPr lang="pt-BR" sz="1800" b="1" dirty="0" smtClean="0">
                <a:latin typeface="Courier New" panose="02070309020205020404" pitchFamily="49" charset="0"/>
              </a:rPr>
              <a:t>;</a:t>
            </a:r>
          </a:p>
          <a:p>
            <a:pPr marL="457200" lvl="1" indent="0" eaLnBrk="1" hangingPunct="1">
              <a:buNone/>
            </a:pPr>
            <a:endParaRPr lang="pt-BR" sz="1800" b="1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pt-BR" sz="1800" b="1" dirty="0" smtClean="0">
                <a:latin typeface="Courier New" panose="02070309020205020404" pitchFamily="49" charset="0"/>
              </a:rPr>
              <a:t>mips_ins.immediate_16bits </a:t>
            </a:r>
            <a:r>
              <a:rPr lang="pt-BR" sz="1800" b="1" dirty="0">
                <a:latin typeface="Courier New" panose="02070309020205020404" pitchFamily="49" charset="0"/>
              </a:rPr>
              <a:t>= </a:t>
            </a:r>
            <a:r>
              <a:rPr lang="pt-BR" sz="1800" b="1" dirty="0" err="1">
                <a:latin typeface="Courier New" panose="02070309020205020404" pitchFamily="49" charset="0"/>
              </a:rPr>
              <a:t>mips_ins.ins</a:t>
            </a:r>
            <a:r>
              <a:rPr lang="pt-BR" sz="1800" b="1" dirty="0">
                <a:latin typeface="Courier New" panose="02070309020205020404" pitchFamily="49" charset="0"/>
              </a:rPr>
              <a:t> &amp; </a:t>
            </a:r>
            <a:r>
              <a:rPr lang="pt-BR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MASK_16</a:t>
            </a:r>
            <a:r>
              <a:rPr lang="pt-BR" sz="1800" b="1" dirty="0" smtClean="0">
                <a:latin typeface="Courier New" panose="02070309020205020404" pitchFamily="49" charset="0"/>
              </a:rPr>
              <a:t>;</a:t>
            </a:r>
          </a:p>
          <a:p>
            <a:pPr marL="457200" lvl="1" indent="0" eaLnBrk="1" hangingPunct="1">
              <a:buNone/>
            </a:pPr>
            <a:endParaRPr lang="pt-BR" sz="1800" b="1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pt-BR" sz="1800" b="1" dirty="0" smtClean="0">
                <a:latin typeface="Courier New" panose="02070309020205020404" pitchFamily="49" charset="0"/>
              </a:rPr>
              <a:t>mips_ins.immediate_26bits </a:t>
            </a:r>
            <a:r>
              <a:rPr lang="pt-BR" sz="1800" b="1" dirty="0">
                <a:latin typeface="Courier New" panose="02070309020205020404" pitchFamily="49" charset="0"/>
              </a:rPr>
              <a:t>= </a:t>
            </a:r>
            <a:r>
              <a:rPr lang="pt-BR" sz="1800" b="1" dirty="0" err="1">
                <a:latin typeface="Courier New" panose="02070309020205020404" pitchFamily="49" charset="0"/>
              </a:rPr>
              <a:t>mips_ins.ins</a:t>
            </a:r>
            <a:r>
              <a:rPr lang="pt-BR" sz="1800" b="1" dirty="0">
                <a:latin typeface="Courier New" panose="02070309020205020404" pitchFamily="49" charset="0"/>
              </a:rPr>
              <a:t> &amp; </a:t>
            </a:r>
            <a:r>
              <a:rPr lang="pt-BR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MASK_26</a:t>
            </a:r>
            <a:r>
              <a:rPr lang="pt-BR" sz="1800" b="1" dirty="0">
                <a:latin typeface="Courier New" panose="02070309020205020404" pitchFamily="49" charset="0"/>
              </a:rPr>
              <a:t>;</a:t>
            </a:r>
            <a:endParaRPr lang="pt-BR" sz="1800" b="1" dirty="0" smtClean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endParaRPr lang="pt-BR" sz="24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18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Simulador – </a:t>
            </a:r>
            <a:r>
              <a:rPr lang="pt-BR" dirty="0" smtClean="0"/>
              <a:t>mips.cpp</a:t>
            </a:r>
            <a:endParaRPr lang="pt-BR" b="0" dirty="0">
              <a:latin typeface="Arial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5949950"/>
          </a:xfrm>
        </p:spPr>
        <p:txBody>
          <a:bodyPr/>
          <a:lstStyle/>
          <a:p>
            <a:pPr eaLnBrk="1" hangingPunct="1"/>
            <a:r>
              <a:rPr lang="pt-BR" dirty="0" smtClean="0"/>
              <a:t>Executa Instrução</a:t>
            </a:r>
            <a:endParaRPr lang="pt-BR" dirty="0" smtClean="0"/>
          </a:p>
          <a:p>
            <a:pPr marL="457200" lvl="1" indent="0" eaLnBrk="1" hangingPunct="1">
              <a:buNone/>
            </a:pPr>
            <a:endParaRPr lang="pt-BR" b="1" dirty="0" smtClean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pt-BR" b="1" dirty="0" err="1">
                <a:latin typeface="Courier New" panose="02070309020205020404" pitchFamily="49" charset="0"/>
              </a:rPr>
              <a:t>unsigned</a:t>
            </a:r>
            <a:r>
              <a:rPr lang="pt-BR" b="1" dirty="0">
                <a:latin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</a:rPr>
              <a:t>int</a:t>
            </a:r>
            <a:r>
              <a:rPr lang="pt-BR" b="1" dirty="0">
                <a:latin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</a:rPr>
              <a:t>execute(</a:t>
            </a:r>
            <a:r>
              <a:rPr lang="pt-BR" b="1" dirty="0" err="1">
                <a:latin typeface="Courier New" panose="02070309020205020404" pitchFamily="49" charset="0"/>
              </a:rPr>
              <a:t>mips_instruction</a:t>
            </a:r>
            <a:r>
              <a:rPr lang="pt-BR" dirty="0" smtClean="0">
                <a:latin typeface="Courier New" panose="02070309020205020404" pitchFamily="49" charset="0"/>
              </a:rPr>
              <a:t>);</a:t>
            </a:r>
            <a:endParaRPr lang="en-US" b="1" dirty="0" smtClean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en-US" b="1" dirty="0">
                <a:latin typeface="Courier New" panose="02070309020205020404" pitchFamily="49" charset="0"/>
              </a:rPr>
              <a:t>//R-format</a:t>
            </a:r>
          </a:p>
          <a:p>
            <a:pPr marL="457200" lvl="1" indent="0" eaLnBrk="1" hangingPunct="1">
              <a:buNone/>
            </a:pPr>
            <a:r>
              <a:rPr lang="en-US" b="1" dirty="0">
                <a:latin typeface="Courier New" panose="02070309020205020404" pitchFamily="49" charset="0"/>
              </a:rPr>
              <a:t>    if (</a:t>
            </a:r>
            <a:r>
              <a:rPr lang="en-US" b="1" dirty="0" err="1">
                <a:latin typeface="Courier New" panose="02070309020205020404" pitchFamily="49" charset="0"/>
              </a:rPr>
              <a:t>mips_ins.op_code</a:t>
            </a:r>
            <a:r>
              <a:rPr lang="en-US" b="1" dirty="0">
                <a:latin typeface="Courier New" panose="02070309020205020404" pitchFamily="49" charset="0"/>
              </a:rPr>
              <a:t> ==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RTYPEOP</a:t>
            </a:r>
            <a:r>
              <a:rPr lang="en-US" b="1" dirty="0">
                <a:latin typeface="Courier New" panose="02070309020205020404" pitchFamily="49" charset="0"/>
              </a:rPr>
              <a:t>) {</a:t>
            </a:r>
          </a:p>
          <a:p>
            <a:pPr marL="457200" lvl="1" indent="0" eaLnBrk="1" hangingPunct="1">
              <a:buNone/>
            </a:pPr>
            <a:r>
              <a:rPr lang="en-US" b="1" dirty="0">
                <a:latin typeface="Courier New" panose="02070309020205020404" pitchFamily="49" charset="0"/>
              </a:rPr>
              <a:t>        switch (</a:t>
            </a:r>
            <a:r>
              <a:rPr lang="en-US" b="1" dirty="0" err="1">
                <a:latin typeface="Courier New" panose="02070309020205020404" pitchFamily="49" charset="0"/>
              </a:rPr>
              <a:t>mips_ins.funct</a:t>
            </a:r>
            <a:r>
              <a:rPr lang="en-US" b="1" dirty="0">
                <a:latin typeface="Courier New" panose="02070309020205020404" pitchFamily="49" charset="0"/>
              </a:rPr>
              <a:t>) {</a:t>
            </a:r>
          </a:p>
          <a:p>
            <a:pPr marL="457200" lvl="1" indent="0" eaLnBrk="1" hangingPunct="1">
              <a:buNone/>
            </a:pPr>
            <a:r>
              <a:rPr lang="en-US" b="1" dirty="0">
                <a:latin typeface="Courier New" panose="02070309020205020404" pitchFamily="49" charset="0"/>
              </a:rPr>
              <a:t>        case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ADD</a:t>
            </a:r>
            <a:r>
              <a:rPr lang="en-US" b="1" dirty="0">
                <a:latin typeface="Courier New" panose="02070309020205020404" pitchFamily="49" charset="0"/>
              </a:rPr>
              <a:t>:</a:t>
            </a:r>
          </a:p>
          <a:p>
            <a:pPr marL="457200" lvl="1" indent="0" eaLnBrk="1" hangingPunct="1">
              <a:buNone/>
            </a:pPr>
            <a:r>
              <a:rPr lang="en-US" b="1" dirty="0">
                <a:latin typeface="Courier New" panose="02070309020205020404" pitchFamily="49" charset="0"/>
              </a:rPr>
              <a:t>            break;</a:t>
            </a:r>
          </a:p>
          <a:p>
            <a:pPr marL="457200" lvl="1" indent="0" eaLnBrk="1" hangingPunct="1">
              <a:buNone/>
            </a:pPr>
            <a:r>
              <a:rPr lang="en-US" b="1" dirty="0">
                <a:latin typeface="Courier New" panose="02070309020205020404" pitchFamily="49" charset="0"/>
              </a:rPr>
              <a:t>        default:</a:t>
            </a:r>
          </a:p>
          <a:p>
            <a:pPr marL="457200" lvl="1" indent="0" eaLnBrk="1" hangingPunct="1">
              <a:buNone/>
            </a:pPr>
            <a:r>
              <a:rPr lang="en-US" b="1" dirty="0">
                <a:latin typeface="Courier New" panose="02070309020205020404" pitchFamily="49" charset="0"/>
              </a:rPr>
              <a:t>            </a:t>
            </a:r>
            <a:r>
              <a:rPr lang="en-US" b="1" dirty="0" err="1">
                <a:latin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</a:rPr>
              <a:t>Instrucao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</a:rPr>
              <a:t>nao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</a:rPr>
              <a:t>encontrada</a:t>
            </a:r>
            <a:r>
              <a:rPr lang="en-US" b="1" dirty="0">
                <a:latin typeface="Courier New" panose="02070309020205020404" pitchFamily="49" charset="0"/>
              </a:rPr>
              <a:t>!\n");</a:t>
            </a:r>
          </a:p>
          <a:p>
            <a:pPr marL="457200" lvl="1" indent="0" eaLnBrk="1" hangingPunct="1">
              <a:buNone/>
            </a:pPr>
            <a:r>
              <a:rPr lang="en-US" b="1" dirty="0">
                <a:latin typeface="Courier New" panose="02070309020205020404" pitchFamily="49" charset="0"/>
              </a:rPr>
              <a:t>            exit(1);</a:t>
            </a:r>
          </a:p>
          <a:p>
            <a:pPr marL="457200" lvl="1" indent="0" eaLnBrk="1" hangingPunct="1">
              <a:buNone/>
            </a:pPr>
            <a:r>
              <a:rPr lang="en-US" b="1" dirty="0">
                <a:latin typeface="Courier New" panose="02070309020205020404" pitchFamily="49" charset="0"/>
              </a:rPr>
              <a:t>            break;</a:t>
            </a:r>
          </a:p>
          <a:p>
            <a:pPr marL="457200" lvl="1" indent="0" eaLnBrk="1" hangingPunct="1">
              <a:buNone/>
            </a:pPr>
            <a:r>
              <a:rPr lang="en-US" b="1" dirty="0"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latin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en-US" b="1" dirty="0">
                <a:latin typeface="Courier New" panose="02070309020205020404" pitchFamily="49" charset="0"/>
              </a:rPr>
              <a:t>    //I or J-format</a:t>
            </a:r>
          </a:p>
          <a:p>
            <a:pPr marL="457200" lvl="1" indent="0" eaLnBrk="1" hangingPunct="1">
              <a:buNone/>
            </a:pPr>
            <a:r>
              <a:rPr lang="en-US" b="1" dirty="0">
                <a:latin typeface="Courier New" panose="02070309020205020404" pitchFamily="49" charset="0"/>
              </a:rPr>
              <a:t>    }</a:t>
            </a:r>
            <a:endParaRPr lang="pt-BR" sz="24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3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Simulador – </a:t>
            </a:r>
            <a:r>
              <a:rPr lang="pt-BR" dirty="0" smtClean="0"/>
              <a:t>mips.cpp</a:t>
            </a:r>
            <a:endParaRPr lang="pt-BR" b="0" dirty="0">
              <a:latin typeface="Arial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5949950"/>
          </a:xfrm>
        </p:spPr>
        <p:txBody>
          <a:bodyPr/>
          <a:lstStyle/>
          <a:p>
            <a:pPr eaLnBrk="1" hangingPunct="1"/>
            <a:r>
              <a:rPr lang="pt-BR" dirty="0" smtClean="0"/>
              <a:t>Executa Instrução</a:t>
            </a:r>
            <a:endParaRPr lang="pt-BR" dirty="0" smtClean="0"/>
          </a:p>
          <a:p>
            <a:pPr marL="457200" lvl="1" indent="0" eaLnBrk="1" hangingPunct="1">
              <a:buNone/>
            </a:pPr>
            <a:endParaRPr lang="pt-BR" b="1" dirty="0" smtClean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pt-BR" b="1" dirty="0">
                <a:latin typeface="Courier New" panose="02070309020205020404" pitchFamily="49" charset="0"/>
              </a:rPr>
              <a:t>//I </a:t>
            </a:r>
            <a:r>
              <a:rPr lang="pt-BR" b="1" dirty="0" err="1">
                <a:latin typeface="Courier New" panose="02070309020205020404" pitchFamily="49" charset="0"/>
              </a:rPr>
              <a:t>or</a:t>
            </a:r>
            <a:r>
              <a:rPr lang="pt-BR" b="1" dirty="0">
                <a:latin typeface="Courier New" panose="02070309020205020404" pitchFamily="49" charset="0"/>
              </a:rPr>
              <a:t> J-</a:t>
            </a:r>
            <a:r>
              <a:rPr lang="pt-BR" b="1" dirty="0" err="1">
                <a:latin typeface="Courier New" panose="02070309020205020404" pitchFamily="49" charset="0"/>
              </a:rPr>
              <a:t>format</a:t>
            </a:r>
            <a:endParaRPr lang="pt-BR" b="1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pt-BR" b="1" dirty="0">
                <a:latin typeface="Courier New" panose="02070309020205020404" pitchFamily="49" charset="0"/>
              </a:rPr>
              <a:t>    }</a:t>
            </a:r>
            <a:r>
              <a:rPr lang="pt-BR" b="1" dirty="0" err="1">
                <a:latin typeface="Courier New" panose="02070309020205020404" pitchFamily="49" charset="0"/>
              </a:rPr>
              <a:t>else</a:t>
            </a:r>
            <a:r>
              <a:rPr lang="pt-BR" b="1" dirty="0">
                <a:latin typeface="Courier New" panose="02070309020205020404" pitchFamily="49" charset="0"/>
              </a:rPr>
              <a:t>{</a:t>
            </a:r>
          </a:p>
          <a:p>
            <a:pPr marL="457200" lvl="1" indent="0" eaLnBrk="1" hangingPunct="1">
              <a:buNone/>
            </a:pPr>
            <a:r>
              <a:rPr lang="pt-BR" b="1" dirty="0">
                <a:latin typeface="Courier New" panose="02070309020205020404" pitchFamily="49" charset="0"/>
              </a:rPr>
              <a:t>        switch (</a:t>
            </a:r>
            <a:r>
              <a:rPr lang="pt-BR" b="1" dirty="0" err="1">
                <a:latin typeface="Courier New" panose="02070309020205020404" pitchFamily="49" charset="0"/>
              </a:rPr>
              <a:t>mips_ins.op_code</a:t>
            </a:r>
            <a:r>
              <a:rPr lang="pt-BR" b="1" dirty="0">
                <a:latin typeface="Courier New" panose="02070309020205020404" pitchFamily="49" charset="0"/>
              </a:rPr>
              <a:t>) {</a:t>
            </a:r>
          </a:p>
          <a:p>
            <a:pPr marL="457200" lvl="1" indent="0" eaLnBrk="1" hangingPunct="1">
              <a:buNone/>
            </a:pPr>
            <a:r>
              <a:rPr lang="pt-BR" b="1" dirty="0">
                <a:latin typeface="Courier New" panose="02070309020205020404" pitchFamily="49" charset="0"/>
              </a:rPr>
              <a:t>        case </a:t>
            </a:r>
            <a:r>
              <a:rPr lang="pt-BR" b="1" dirty="0">
                <a:solidFill>
                  <a:schemeClr val="accent2"/>
                </a:solidFill>
                <a:latin typeface="Courier New" panose="02070309020205020404" pitchFamily="49" charset="0"/>
              </a:rPr>
              <a:t>ADDI</a:t>
            </a:r>
            <a:r>
              <a:rPr lang="pt-BR" b="1" dirty="0">
                <a:latin typeface="Courier New" panose="02070309020205020404" pitchFamily="49" charset="0"/>
              </a:rPr>
              <a:t>:</a:t>
            </a:r>
          </a:p>
          <a:p>
            <a:pPr marL="457200" lvl="1" indent="0" eaLnBrk="1" hangingPunct="1">
              <a:buNone/>
            </a:pPr>
            <a:r>
              <a:rPr lang="pt-BR" b="1" dirty="0" smtClean="0">
                <a:latin typeface="Courier New" panose="02070309020205020404" pitchFamily="49" charset="0"/>
              </a:rPr>
              <a:t>		break</a:t>
            </a:r>
            <a:r>
              <a:rPr lang="pt-BR" b="1" dirty="0">
                <a:latin typeface="Courier New" panose="02070309020205020404" pitchFamily="49" charset="0"/>
              </a:rPr>
              <a:t>;</a:t>
            </a:r>
          </a:p>
          <a:p>
            <a:pPr marL="457200" lvl="1" indent="0" eaLnBrk="1" hangingPunct="1">
              <a:buNone/>
            </a:pPr>
            <a:r>
              <a:rPr lang="pt-BR" b="1" dirty="0">
                <a:latin typeface="Courier New" panose="02070309020205020404" pitchFamily="49" charset="0"/>
              </a:rPr>
              <a:t>        default:</a:t>
            </a:r>
          </a:p>
          <a:p>
            <a:pPr marL="457200" lvl="1" indent="0" eaLnBrk="1" hangingPunct="1">
              <a:buNone/>
            </a:pPr>
            <a:r>
              <a:rPr lang="pt-BR" b="1" dirty="0">
                <a:latin typeface="Courier New" panose="02070309020205020404" pitchFamily="49" charset="0"/>
              </a:rPr>
              <a:t>            </a:t>
            </a:r>
            <a:r>
              <a:rPr lang="pt-BR" b="1" dirty="0" err="1">
                <a:latin typeface="Courier New" panose="02070309020205020404" pitchFamily="49" charset="0"/>
              </a:rPr>
              <a:t>printf</a:t>
            </a:r>
            <a:r>
              <a:rPr lang="pt-BR" b="1" dirty="0">
                <a:latin typeface="Courier New" panose="02070309020205020404" pitchFamily="49" charset="0"/>
              </a:rPr>
              <a:t>("</a:t>
            </a:r>
            <a:r>
              <a:rPr lang="pt-BR" b="1" dirty="0" err="1">
                <a:latin typeface="Courier New" panose="02070309020205020404" pitchFamily="49" charset="0"/>
              </a:rPr>
              <a:t>Instrucao</a:t>
            </a:r>
            <a:r>
              <a:rPr lang="pt-BR" b="1" dirty="0">
                <a:latin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</a:rPr>
              <a:t>nao</a:t>
            </a:r>
            <a:r>
              <a:rPr lang="pt-BR" b="1" dirty="0">
                <a:latin typeface="Courier New" panose="02070309020205020404" pitchFamily="49" charset="0"/>
              </a:rPr>
              <a:t> encontrada!\n");</a:t>
            </a:r>
          </a:p>
          <a:p>
            <a:pPr marL="457200" lvl="1" indent="0" eaLnBrk="1" hangingPunct="1">
              <a:buNone/>
            </a:pPr>
            <a:r>
              <a:rPr lang="pt-BR" b="1" dirty="0">
                <a:latin typeface="Courier New" panose="02070309020205020404" pitchFamily="49" charset="0"/>
              </a:rPr>
              <a:t>            </a:t>
            </a:r>
            <a:r>
              <a:rPr lang="pt-BR" b="1" dirty="0" err="1">
                <a:latin typeface="Courier New" panose="02070309020205020404" pitchFamily="49" charset="0"/>
              </a:rPr>
              <a:t>exit</a:t>
            </a:r>
            <a:r>
              <a:rPr lang="pt-BR" b="1" dirty="0">
                <a:latin typeface="Courier New" panose="02070309020205020404" pitchFamily="49" charset="0"/>
              </a:rPr>
              <a:t>(1);</a:t>
            </a:r>
          </a:p>
          <a:p>
            <a:pPr marL="457200" lvl="1" indent="0" eaLnBrk="1" hangingPunct="1">
              <a:buNone/>
            </a:pPr>
            <a:r>
              <a:rPr lang="pt-BR" b="1" dirty="0">
                <a:latin typeface="Courier New" panose="02070309020205020404" pitchFamily="49" charset="0"/>
              </a:rPr>
              <a:t>            break;</a:t>
            </a:r>
          </a:p>
          <a:p>
            <a:pPr marL="457200" lvl="1" indent="0" eaLnBrk="1" hangingPunct="1">
              <a:buNone/>
            </a:pPr>
            <a:r>
              <a:rPr lang="pt-BR" b="1" dirty="0">
                <a:latin typeface="Courier New" panose="02070309020205020404" pitchFamily="49" charset="0"/>
              </a:rPr>
              <a:t>        }</a:t>
            </a:r>
          </a:p>
          <a:p>
            <a:pPr marL="457200" lvl="1" indent="0" eaLnBrk="1" hangingPunct="1">
              <a:buNone/>
            </a:pPr>
            <a:r>
              <a:rPr lang="pt-BR" b="1" dirty="0">
                <a:latin typeface="Courier New" panose="02070309020205020404" pitchFamily="49" charset="0"/>
              </a:rPr>
              <a:t>    }</a:t>
            </a:r>
            <a:endParaRPr lang="pt-BR" sz="24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23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Simulador – </a:t>
            </a:r>
            <a:r>
              <a:rPr lang="pt-BR" dirty="0" smtClean="0"/>
              <a:t>mips.cpp</a:t>
            </a:r>
            <a:endParaRPr lang="pt-BR" b="0" dirty="0">
              <a:latin typeface="Arial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5949950"/>
          </a:xfrm>
        </p:spPr>
        <p:txBody>
          <a:bodyPr/>
          <a:lstStyle/>
          <a:p>
            <a:pPr eaLnBrk="1" hangingPunct="1"/>
            <a:r>
              <a:rPr lang="pt-BR" dirty="0" smtClean="0"/>
              <a:t>Executa Instrução</a:t>
            </a:r>
          </a:p>
          <a:p>
            <a:pPr lvl="1" eaLnBrk="1" hangingPunct="1"/>
            <a:r>
              <a:rPr lang="pt-BR" dirty="0" smtClean="0"/>
              <a:t>Implementando a instrução ADDI</a:t>
            </a:r>
            <a:endParaRPr lang="pt-BR" dirty="0" smtClean="0"/>
          </a:p>
          <a:p>
            <a:pPr marL="457200" lvl="1" indent="0" eaLnBrk="1" hangingPunct="1">
              <a:buNone/>
            </a:pPr>
            <a:endParaRPr lang="pt-BR" b="1" dirty="0" smtClean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endParaRPr lang="pt-BR" b="1" dirty="0" smtClean="0">
              <a:latin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1916832"/>
            <a:ext cx="7488832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ADDI </a:t>
            </a:r>
            <a:r>
              <a:rPr lang="pt-BR" sz="1800" dirty="0" err="1" smtClean="0">
                <a:solidFill>
                  <a:srgbClr val="000000"/>
                </a:solidFill>
                <a:latin typeface="+mn-lt"/>
              </a:rPr>
              <a:t>opcode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 = 001000</a:t>
            </a:r>
          </a:p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sz="1800" dirty="0" err="1">
                <a:solidFill>
                  <a:srgbClr val="000000"/>
                </a:solidFill>
                <a:latin typeface="+mn-lt"/>
              </a:rPr>
              <a:t>addi</a:t>
            </a:r>
            <a:r>
              <a:rPr lang="pt-BR" sz="1800" dirty="0">
                <a:solidFill>
                  <a:srgbClr val="000000"/>
                </a:solidFill>
                <a:latin typeface="+mn-lt"/>
              </a:rPr>
              <a:t>  $s0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,  $</a:t>
            </a:r>
            <a:r>
              <a:rPr lang="pt-BR" sz="1800" dirty="0">
                <a:solidFill>
                  <a:srgbClr val="000000"/>
                </a:solidFill>
                <a:latin typeface="+mn-lt"/>
              </a:rPr>
              <a:t>s0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,   10</a:t>
            </a:r>
            <a:endParaRPr lang="pt-BR" sz="180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923206"/>
              </p:ext>
            </p:extLst>
          </p:nvPr>
        </p:nvGraphicFramePr>
        <p:xfrm>
          <a:off x="4067944" y="2708920"/>
          <a:ext cx="391795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Figura" r:id="rId3" imgW="4914900" imgH="771906" progId="Word.Picture.8">
                  <p:embed/>
                </p:oleObj>
              </mc:Choice>
              <mc:Fallback>
                <p:oleObj name="Figura" r:id="rId3" imgW="4914900" imgH="77190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2708920"/>
                        <a:ext cx="391795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9"/>
          <p:cNvSpPr>
            <a:spLocks/>
          </p:cNvSpPr>
          <p:nvPr/>
        </p:nvSpPr>
        <p:spPr bwMode="auto">
          <a:xfrm>
            <a:off x="1966094" y="3470920"/>
            <a:ext cx="3810000" cy="482600"/>
          </a:xfrm>
          <a:custGeom>
            <a:avLst/>
            <a:gdLst>
              <a:gd name="T0" fmla="*/ 0 w 3408"/>
              <a:gd name="T1" fmla="*/ 0 h 448"/>
              <a:gd name="T2" fmla="*/ 107324 w 3408"/>
              <a:gd name="T3" fmla="*/ 310243 h 448"/>
              <a:gd name="T4" fmla="*/ 482958 w 3408"/>
              <a:gd name="T5" fmla="*/ 413657 h 448"/>
              <a:gd name="T6" fmla="*/ 2092817 w 3408"/>
              <a:gd name="T7" fmla="*/ 465364 h 448"/>
              <a:gd name="T8" fmla="*/ 3488028 w 3408"/>
              <a:gd name="T9" fmla="*/ 413657 h 448"/>
              <a:gd name="T10" fmla="*/ 3810000 w 3408"/>
              <a:gd name="T11" fmla="*/ 51707 h 4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08" h="448">
                <a:moveTo>
                  <a:pt x="0" y="0"/>
                </a:moveTo>
                <a:cubicBezTo>
                  <a:pt x="12" y="112"/>
                  <a:pt x="24" y="224"/>
                  <a:pt x="96" y="288"/>
                </a:cubicBezTo>
                <a:cubicBezTo>
                  <a:pt x="168" y="352"/>
                  <a:pt x="136" y="360"/>
                  <a:pt x="432" y="384"/>
                </a:cubicBezTo>
                <a:cubicBezTo>
                  <a:pt x="728" y="408"/>
                  <a:pt x="1424" y="432"/>
                  <a:pt x="1872" y="432"/>
                </a:cubicBezTo>
                <a:cubicBezTo>
                  <a:pt x="2320" y="432"/>
                  <a:pt x="2864" y="448"/>
                  <a:pt x="3120" y="384"/>
                </a:cubicBezTo>
                <a:cubicBezTo>
                  <a:pt x="3376" y="320"/>
                  <a:pt x="3360" y="104"/>
                  <a:pt x="3408" y="48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622297" y="2749819"/>
            <a:ext cx="76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pt-BR" sz="1800" dirty="0">
                <a:latin typeface="Arial" charset="0"/>
                <a:ea typeface="ＭＳ Ｐゴシック" charset="0"/>
              </a:rPr>
              <a:t>imediato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839416" y="2729558"/>
            <a:ext cx="76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pt-BR" sz="1800" dirty="0" err="1">
                <a:latin typeface="Arial" charset="0"/>
                <a:ea typeface="ＭＳ Ｐゴシック" charset="0"/>
              </a:rPr>
              <a:t>rs</a:t>
            </a:r>
            <a:endParaRPr lang="pt-BR" sz="1800" dirty="0">
              <a:latin typeface="Arial" charset="0"/>
              <a:ea typeface="ＭＳ Ｐゴシック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293155" y="2750195"/>
            <a:ext cx="76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pt-BR" sz="1800" dirty="0" err="1">
                <a:latin typeface="Arial" charset="0"/>
                <a:ea typeface="ＭＳ Ｐゴシック" charset="0"/>
              </a:rPr>
              <a:t>rt</a:t>
            </a:r>
            <a:endParaRPr lang="pt-BR" sz="1800" dirty="0">
              <a:latin typeface="Arial" charset="0"/>
              <a:ea typeface="ＭＳ Ｐゴシック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03170" y="2749819"/>
            <a:ext cx="914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pt-BR" sz="1800" dirty="0" err="1">
                <a:latin typeface="Arial" charset="0"/>
                <a:ea typeface="ＭＳ Ｐゴシック" charset="0"/>
              </a:rPr>
              <a:t>op</a:t>
            </a:r>
            <a:endParaRPr lang="pt-BR" sz="18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72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Simulador – </a:t>
            </a:r>
            <a:r>
              <a:rPr lang="pt-BR" dirty="0" smtClean="0"/>
              <a:t>mips.cpp</a:t>
            </a:r>
            <a:endParaRPr lang="pt-BR" b="0" dirty="0">
              <a:latin typeface="Arial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5949950"/>
          </a:xfrm>
        </p:spPr>
        <p:txBody>
          <a:bodyPr/>
          <a:lstStyle/>
          <a:p>
            <a:pPr eaLnBrk="1" hangingPunct="1"/>
            <a:r>
              <a:rPr lang="pt-BR" dirty="0" smtClean="0"/>
              <a:t>Executa Instrução</a:t>
            </a:r>
          </a:p>
          <a:p>
            <a:pPr lvl="1" eaLnBrk="1" hangingPunct="1"/>
            <a:r>
              <a:rPr lang="pt-BR" dirty="0" smtClean="0"/>
              <a:t>Implementando a instrução ADDI</a:t>
            </a:r>
            <a:endParaRPr lang="pt-BR" dirty="0" smtClean="0"/>
          </a:p>
          <a:p>
            <a:pPr marL="457200" lvl="1" indent="0" eaLnBrk="1" hangingPunct="1">
              <a:buNone/>
            </a:pPr>
            <a:endParaRPr lang="pt-BR" b="1" dirty="0" smtClean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endParaRPr lang="pt-BR" b="1" dirty="0" smtClean="0">
              <a:latin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1916832"/>
            <a:ext cx="7488832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ADDI </a:t>
            </a:r>
            <a:r>
              <a:rPr lang="pt-BR" sz="1800" dirty="0" err="1" smtClean="0">
                <a:solidFill>
                  <a:srgbClr val="000000"/>
                </a:solidFill>
                <a:latin typeface="+mn-lt"/>
              </a:rPr>
              <a:t>opcode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 = 001000</a:t>
            </a:r>
          </a:p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sz="1800" dirty="0" err="1">
                <a:solidFill>
                  <a:srgbClr val="000000"/>
                </a:solidFill>
                <a:latin typeface="+mn-lt"/>
              </a:rPr>
              <a:t>addi</a:t>
            </a:r>
            <a:r>
              <a:rPr lang="pt-BR" sz="1800" dirty="0">
                <a:solidFill>
                  <a:srgbClr val="000000"/>
                </a:solidFill>
                <a:latin typeface="+mn-lt"/>
              </a:rPr>
              <a:t>  $s0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,  $</a:t>
            </a:r>
            <a:r>
              <a:rPr lang="pt-BR" sz="1800" dirty="0">
                <a:solidFill>
                  <a:srgbClr val="000000"/>
                </a:solidFill>
                <a:latin typeface="+mn-lt"/>
              </a:rPr>
              <a:t>s0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,   10</a:t>
            </a:r>
            <a:endParaRPr lang="pt-BR" sz="1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22297" y="2749819"/>
            <a:ext cx="76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pt-BR" sz="1800" dirty="0">
                <a:latin typeface="Arial" charset="0"/>
                <a:ea typeface="ＭＳ Ｐゴシック" charset="0"/>
              </a:rPr>
              <a:t>imediato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39416" y="2729558"/>
            <a:ext cx="76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pt-BR" sz="1800" dirty="0" err="1">
                <a:latin typeface="Arial" charset="0"/>
                <a:ea typeface="ＭＳ Ｐゴシック" charset="0"/>
              </a:rPr>
              <a:t>rs</a:t>
            </a:r>
            <a:endParaRPr lang="pt-BR" sz="1800" dirty="0">
              <a:latin typeface="Arial" charset="0"/>
              <a:ea typeface="ＭＳ Ｐゴシック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93155" y="2750195"/>
            <a:ext cx="76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pt-BR" sz="1800" dirty="0" err="1">
                <a:latin typeface="Arial" charset="0"/>
                <a:ea typeface="ＭＳ Ｐゴシック" charset="0"/>
              </a:rPr>
              <a:t>rt</a:t>
            </a:r>
            <a:endParaRPr lang="pt-BR" sz="1800" dirty="0">
              <a:latin typeface="Arial" charset="0"/>
              <a:ea typeface="ＭＳ Ｐゴシック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3170" y="2749819"/>
            <a:ext cx="914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pt-BR" sz="1800" dirty="0" err="1">
                <a:latin typeface="Arial" charset="0"/>
                <a:ea typeface="ＭＳ Ｐゴシック" charset="0"/>
              </a:rPr>
              <a:t>op</a:t>
            </a:r>
            <a:endParaRPr lang="pt-BR" sz="1800" dirty="0">
              <a:latin typeface="Arial" charset="0"/>
              <a:ea typeface="ＭＳ Ｐゴシック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017614"/>
              </p:ext>
            </p:extLst>
          </p:nvPr>
        </p:nvGraphicFramePr>
        <p:xfrm>
          <a:off x="4067944" y="2708920"/>
          <a:ext cx="391795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Picture" r:id="rId3" imgW="4914900" imgH="771906" progId="Word.Picture.8">
                  <p:embed/>
                </p:oleObj>
              </mc:Choice>
              <mc:Fallback>
                <p:oleObj name="Picture" r:id="rId3" imgW="4914900" imgH="77190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2708920"/>
                        <a:ext cx="391795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9"/>
          <p:cNvSpPr>
            <a:spLocks/>
          </p:cNvSpPr>
          <p:nvPr/>
        </p:nvSpPr>
        <p:spPr bwMode="auto">
          <a:xfrm>
            <a:off x="1966094" y="3470920"/>
            <a:ext cx="3810000" cy="482600"/>
          </a:xfrm>
          <a:custGeom>
            <a:avLst/>
            <a:gdLst>
              <a:gd name="T0" fmla="*/ 0 w 3408"/>
              <a:gd name="T1" fmla="*/ 0 h 448"/>
              <a:gd name="T2" fmla="*/ 107324 w 3408"/>
              <a:gd name="T3" fmla="*/ 310243 h 448"/>
              <a:gd name="T4" fmla="*/ 482958 w 3408"/>
              <a:gd name="T5" fmla="*/ 413657 h 448"/>
              <a:gd name="T6" fmla="*/ 2092817 w 3408"/>
              <a:gd name="T7" fmla="*/ 465364 h 448"/>
              <a:gd name="T8" fmla="*/ 3488028 w 3408"/>
              <a:gd name="T9" fmla="*/ 413657 h 448"/>
              <a:gd name="T10" fmla="*/ 3810000 w 3408"/>
              <a:gd name="T11" fmla="*/ 51707 h 4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08" h="448">
                <a:moveTo>
                  <a:pt x="0" y="0"/>
                </a:moveTo>
                <a:cubicBezTo>
                  <a:pt x="12" y="112"/>
                  <a:pt x="24" y="224"/>
                  <a:pt x="96" y="288"/>
                </a:cubicBezTo>
                <a:cubicBezTo>
                  <a:pt x="168" y="352"/>
                  <a:pt x="136" y="360"/>
                  <a:pt x="432" y="384"/>
                </a:cubicBezTo>
                <a:cubicBezTo>
                  <a:pt x="728" y="408"/>
                  <a:pt x="1424" y="432"/>
                  <a:pt x="1872" y="432"/>
                </a:cubicBezTo>
                <a:cubicBezTo>
                  <a:pt x="2320" y="432"/>
                  <a:pt x="2864" y="448"/>
                  <a:pt x="3120" y="384"/>
                </a:cubicBezTo>
                <a:cubicBezTo>
                  <a:pt x="3376" y="320"/>
                  <a:pt x="3360" y="104"/>
                  <a:pt x="3408" y="48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395536" y="4890790"/>
            <a:ext cx="848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en-US" sz="1800" b="1" dirty="0" err="1" smtClean="0">
                <a:solidFill>
                  <a:srgbClr val="000000"/>
                </a:solidFill>
                <a:latin typeface="+mn-lt"/>
              </a:rPr>
              <a:t>RegFile</a:t>
            </a:r>
            <a:r>
              <a:rPr lang="en-US" sz="1800" b="1" dirty="0" smtClean="0">
                <a:solidFill>
                  <a:srgbClr val="000000"/>
                </a:solidFill>
                <a:latin typeface="+mn-lt"/>
              </a:rPr>
              <a:t>[</a:t>
            </a:r>
            <a:r>
              <a:rPr lang="en-US" sz="1800" b="1" dirty="0" err="1" smtClean="0">
                <a:solidFill>
                  <a:schemeClr val="accent2"/>
                </a:solidFill>
                <a:latin typeface="+mn-lt"/>
              </a:rPr>
              <a:t>mips_ins.rt</a:t>
            </a:r>
            <a:r>
              <a:rPr lang="en-US" sz="1800" b="1" dirty="0">
                <a:solidFill>
                  <a:srgbClr val="000000"/>
                </a:solidFill>
                <a:latin typeface="+mn-lt"/>
              </a:rPr>
              <a:t>] = </a:t>
            </a:r>
            <a:r>
              <a:rPr lang="en-US" sz="1800" b="1" dirty="0" err="1" smtClean="0">
                <a:solidFill>
                  <a:srgbClr val="000000"/>
                </a:solidFill>
                <a:latin typeface="+mn-lt"/>
              </a:rPr>
              <a:t>RegFile</a:t>
            </a:r>
            <a:r>
              <a:rPr lang="en-US" sz="1800" b="1" dirty="0" smtClean="0">
                <a:solidFill>
                  <a:srgbClr val="000000"/>
                </a:solidFill>
                <a:latin typeface="+mn-lt"/>
              </a:rPr>
              <a:t>[</a:t>
            </a:r>
            <a:r>
              <a:rPr lang="en-US" sz="1800" b="1" dirty="0" smtClean="0">
                <a:solidFill>
                  <a:schemeClr val="accent2"/>
                </a:solidFill>
                <a:latin typeface="+mn-lt"/>
              </a:rPr>
              <a:t>mips_ins.rs</a:t>
            </a:r>
            <a:r>
              <a:rPr lang="en-US" sz="1800" b="1" dirty="0">
                <a:solidFill>
                  <a:srgbClr val="000000"/>
                </a:solidFill>
                <a:latin typeface="+mn-lt"/>
              </a:rPr>
              <a:t>] + </a:t>
            </a:r>
            <a:r>
              <a:rPr lang="en-US" sz="1800" b="1" dirty="0">
                <a:solidFill>
                  <a:schemeClr val="accent2"/>
                </a:solidFill>
                <a:latin typeface="+mn-lt"/>
              </a:rPr>
              <a:t>mips_ins.immediate_16bits</a:t>
            </a:r>
            <a:r>
              <a:rPr lang="en-US" sz="1800" b="1" dirty="0">
                <a:solidFill>
                  <a:srgbClr val="000000"/>
                </a:solidFill>
                <a:latin typeface="+mn-lt"/>
              </a:rPr>
              <a:t>;</a:t>
            </a:r>
            <a:endParaRPr lang="pt-BR" sz="1800" b="1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8257" y="6484183"/>
            <a:ext cx="9180513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chemeClr val="bg1"/>
                </a:solidFill>
                <a:latin typeface="+mn-lt"/>
              </a:rPr>
              <a:t>Não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+mn-lt"/>
              </a:rPr>
              <a:t>esqueça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 de </a:t>
            </a:r>
            <a:r>
              <a:rPr lang="en-US" sz="1800" dirty="0" err="1" smtClean="0">
                <a:solidFill>
                  <a:schemeClr val="bg1"/>
                </a:solidFill>
                <a:latin typeface="+mn-lt"/>
              </a:rPr>
              <a:t>retornar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 PC+4</a:t>
            </a:r>
            <a:r>
              <a:rPr lang="en-US" sz="1800" dirty="0">
                <a:solidFill>
                  <a:schemeClr val="bg1"/>
                </a:solidFill>
                <a:latin typeface="+mn-lt"/>
              </a:rPr>
              <a:t>. 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(</a:t>
            </a:r>
            <a:r>
              <a:rPr lang="en-US" sz="1800" dirty="0">
                <a:solidFill>
                  <a:schemeClr val="bg1"/>
                </a:solidFill>
              </a:rPr>
              <a:t>return this-&gt;pc+4</a:t>
            </a:r>
            <a:r>
              <a:rPr lang="en-US" sz="1800" dirty="0" smtClean="0">
                <a:solidFill>
                  <a:schemeClr val="bg1"/>
                </a:solidFill>
              </a:rPr>
              <a:t>;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)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128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Simulador – </a:t>
            </a:r>
            <a:r>
              <a:rPr lang="pt-BR" dirty="0" smtClean="0"/>
              <a:t>mips.cpp</a:t>
            </a:r>
            <a:endParaRPr lang="pt-BR" b="0" dirty="0">
              <a:latin typeface="Arial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5949950"/>
          </a:xfrm>
        </p:spPr>
        <p:txBody>
          <a:bodyPr/>
          <a:lstStyle/>
          <a:p>
            <a:pPr eaLnBrk="1" hangingPunct="1"/>
            <a:r>
              <a:rPr lang="pt-BR" dirty="0" smtClean="0"/>
              <a:t>Executa Instrução</a:t>
            </a:r>
          </a:p>
          <a:p>
            <a:pPr lvl="1" eaLnBrk="1" hangingPunct="1"/>
            <a:r>
              <a:rPr lang="pt-BR" dirty="0" smtClean="0"/>
              <a:t>Acessando a memória de dados</a:t>
            </a:r>
            <a:endParaRPr lang="pt-BR" dirty="0" smtClean="0"/>
          </a:p>
          <a:p>
            <a:pPr marL="457200" lvl="1" indent="0" eaLnBrk="1" hangingPunct="1">
              <a:buNone/>
            </a:pPr>
            <a:endParaRPr lang="pt-BR" b="1" dirty="0" smtClean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endParaRPr lang="pt-BR" b="1" dirty="0" smtClean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en-US" b="1" dirty="0" err="1" smtClean="0">
                <a:latin typeface="Courier New" panose="02070309020205020404" pitchFamily="49" charset="0"/>
              </a:rPr>
              <a:t>get_DataMem</a:t>
            </a:r>
            <a:r>
              <a:rPr lang="en-US" b="1" dirty="0" smtClean="0">
                <a:latin typeface="Courier New" panose="02070309020205020404" pitchFamily="49" charset="0"/>
              </a:rPr>
              <a:t>(unsigned </a:t>
            </a:r>
            <a:r>
              <a:rPr lang="en-US" b="1" dirty="0" err="1">
                <a:latin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</a:rPr>
              <a:t>addr</a:t>
            </a:r>
            <a:r>
              <a:rPr lang="en-US" b="1" dirty="0" smtClean="0">
                <a:latin typeface="Courier New" panose="02070309020205020404" pitchFamily="49" charset="0"/>
              </a:rPr>
              <a:t>){</a:t>
            </a:r>
          </a:p>
          <a:p>
            <a:pPr marL="457200" lvl="1" indent="0" eaLnBrk="1" hangingPunct="1">
              <a:buNone/>
            </a:pPr>
            <a:r>
              <a:rPr lang="pt-BR" b="1" dirty="0">
                <a:latin typeface="Courier New" panose="02070309020205020404" pitchFamily="49" charset="0"/>
              </a:rPr>
              <a:t> </a:t>
            </a:r>
            <a:r>
              <a:rPr lang="pt-BR" b="1" dirty="0" smtClean="0">
                <a:latin typeface="Courier New" panose="02070309020205020404" pitchFamily="49" charset="0"/>
              </a:rPr>
              <a:t>   </a:t>
            </a:r>
            <a:r>
              <a:rPr lang="pt-BR" b="1" dirty="0" err="1" smtClean="0">
                <a:latin typeface="Courier New" panose="02070309020205020404" pitchFamily="49" charset="0"/>
              </a:rPr>
              <a:t>addr</a:t>
            </a:r>
            <a:r>
              <a:rPr lang="pt-BR" b="1" dirty="0" smtClean="0">
                <a:latin typeface="Courier New" panose="02070309020205020404" pitchFamily="49" charset="0"/>
              </a:rPr>
              <a:t> </a:t>
            </a:r>
            <a:r>
              <a:rPr lang="pt-BR" b="1" dirty="0">
                <a:latin typeface="Courier New" panose="02070309020205020404" pitchFamily="49" charset="0"/>
              </a:rPr>
              <a:t>= </a:t>
            </a:r>
            <a:r>
              <a:rPr lang="pt-BR" b="1" dirty="0" err="1">
                <a:latin typeface="Courier New" panose="02070309020205020404" pitchFamily="49" charset="0"/>
              </a:rPr>
              <a:t>addr</a:t>
            </a:r>
            <a:r>
              <a:rPr lang="pt-BR" b="1" dirty="0">
                <a:latin typeface="Courier New" panose="02070309020205020404" pitchFamily="49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</a:rPr>
              <a:t>-</a:t>
            </a:r>
            <a:r>
              <a:rPr lang="pt-BR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0x10010000</a:t>
            </a:r>
            <a:r>
              <a:rPr lang="pt-BR" b="1" dirty="0" smtClean="0">
                <a:latin typeface="Courier New" panose="02070309020205020404" pitchFamily="49" charset="0"/>
              </a:rPr>
              <a:t>;</a:t>
            </a:r>
          </a:p>
          <a:p>
            <a:pPr marL="457200" lvl="1" indent="0" eaLnBrk="1" hangingPunct="1">
              <a:buNone/>
            </a:pPr>
            <a:r>
              <a:rPr lang="pt-BR" b="1" dirty="0">
                <a:latin typeface="Courier New" panose="02070309020205020404" pitchFamily="49" charset="0"/>
              </a:rPr>
              <a:t>	 </a:t>
            </a:r>
            <a:r>
              <a:rPr lang="pt-BR" b="1" dirty="0" err="1" smtClean="0">
                <a:latin typeface="Courier New" panose="02070309020205020404" pitchFamily="49" charset="0"/>
              </a:rPr>
              <a:t>return</a:t>
            </a:r>
            <a:r>
              <a:rPr lang="pt-BR" b="1" dirty="0" smtClean="0">
                <a:latin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</a:rPr>
              <a:t>this</a:t>
            </a:r>
            <a:r>
              <a:rPr lang="pt-BR" b="1" dirty="0">
                <a:latin typeface="Courier New" panose="02070309020205020404" pitchFamily="49" charset="0"/>
              </a:rPr>
              <a:t>-&gt;</a:t>
            </a:r>
            <a:r>
              <a:rPr lang="pt-BR" b="1" dirty="0" err="1">
                <a:latin typeface="Courier New" panose="02070309020205020404" pitchFamily="49" charset="0"/>
              </a:rPr>
              <a:t>DataMem</a:t>
            </a:r>
            <a:r>
              <a:rPr lang="pt-BR" b="1" dirty="0">
                <a:latin typeface="Courier New" panose="02070309020205020404" pitchFamily="49" charset="0"/>
              </a:rPr>
              <a:t>[</a:t>
            </a:r>
            <a:r>
              <a:rPr lang="pt-BR" b="1" dirty="0" err="1">
                <a:latin typeface="Courier New" panose="02070309020205020404" pitchFamily="49" charset="0"/>
              </a:rPr>
              <a:t>addr</a:t>
            </a: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</a:rPr>
              <a:t>/4</a:t>
            </a:r>
            <a:r>
              <a:rPr lang="pt-BR" b="1" dirty="0">
                <a:latin typeface="Courier New" panose="02070309020205020404" pitchFamily="49" charset="0"/>
              </a:rPr>
              <a:t>];</a:t>
            </a:r>
          </a:p>
          <a:p>
            <a:pPr marL="457200" lvl="1" indent="0" eaLnBrk="1" hangingPunct="1">
              <a:buNone/>
            </a:pPr>
            <a:r>
              <a:rPr lang="pt-BR" b="1" dirty="0">
                <a:latin typeface="Courier New" panose="02070309020205020404" pitchFamily="49" charset="0"/>
              </a:rPr>
              <a:t>}</a:t>
            </a:r>
            <a:endParaRPr lang="pt-BR" b="1" dirty="0" smtClean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endParaRPr lang="pt-BR" b="1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pt-BR" b="1" dirty="0" err="1" smtClean="0">
                <a:latin typeface="Courier New" panose="02070309020205020404" pitchFamily="49" charset="0"/>
              </a:rPr>
              <a:t>set_DataMem</a:t>
            </a:r>
            <a:r>
              <a:rPr lang="pt-BR" b="1" dirty="0" smtClean="0">
                <a:latin typeface="Courier New" panose="02070309020205020404" pitchFamily="49" charset="0"/>
              </a:rPr>
              <a:t>(</a:t>
            </a:r>
            <a:r>
              <a:rPr lang="pt-BR" b="1" dirty="0" err="1" smtClean="0">
                <a:latin typeface="Courier New" panose="02070309020205020404" pitchFamily="49" charset="0"/>
              </a:rPr>
              <a:t>unsigned</a:t>
            </a:r>
            <a:r>
              <a:rPr lang="pt-BR" b="1" dirty="0" smtClean="0">
                <a:latin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</a:rPr>
              <a:t>int</a:t>
            </a:r>
            <a:r>
              <a:rPr lang="pt-BR" b="1" dirty="0">
                <a:latin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</a:rPr>
              <a:t>addr,int</a:t>
            </a:r>
            <a:r>
              <a:rPr lang="pt-BR" b="1" dirty="0">
                <a:latin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</a:rPr>
              <a:t>value</a:t>
            </a:r>
            <a:r>
              <a:rPr lang="pt-BR" b="1" dirty="0">
                <a:latin typeface="Courier New" panose="02070309020205020404" pitchFamily="49" charset="0"/>
              </a:rPr>
              <a:t>){</a:t>
            </a:r>
          </a:p>
          <a:p>
            <a:pPr marL="457200" lvl="1" indent="0" eaLnBrk="1" hangingPunct="1">
              <a:buNone/>
            </a:pPr>
            <a:r>
              <a:rPr lang="pt-BR" b="1" dirty="0">
                <a:latin typeface="Courier New" panose="02070309020205020404" pitchFamily="49" charset="0"/>
              </a:rPr>
              <a:t>    </a:t>
            </a:r>
            <a:r>
              <a:rPr lang="pt-BR" b="1" dirty="0" err="1">
                <a:latin typeface="Courier New" panose="02070309020205020404" pitchFamily="49" charset="0"/>
              </a:rPr>
              <a:t>addr</a:t>
            </a:r>
            <a:r>
              <a:rPr lang="pt-BR" b="1" dirty="0">
                <a:latin typeface="Courier New" panose="02070309020205020404" pitchFamily="49" charset="0"/>
              </a:rPr>
              <a:t> = </a:t>
            </a:r>
            <a:r>
              <a:rPr lang="pt-BR" b="1" dirty="0" err="1">
                <a:latin typeface="Courier New" panose="02070309020205020404" pitchFamily="49" charset="0"/>
              </a:rPr>
              <a:t>addr</a:t>
            </a:r>
            <a:r>
              <a:rPr lang="pt-BR" b="1" dirty="0">
                <a:latin typeface="Courier New" panose="02070309020205020404" pitchFamily="49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</a:rPr>
              <a:t>-0x10010000</a:t>
            </a:r>
            <a:r>
              <a:rPr lang="pt-BR" b="1" dirty="0">
                <a:latin typeface="Courier New" panose="02070309020205020404" pitchFamily="49" charset="0"/>
              </a:rPr>
              <a:t>;</a:t>
            </a:r>
          </a:p>
          <a:p>
            <a:pPr marL="457200" lvl="1" indent="0" eaLnBrk="1" hangingPunct="1">
              <a:buNone/>
            </a:pPr>
            <a:r>
              <a:rPr lang="pt-BR" b="1" dirty="0">
                <a:latin typeface="Courier New" panose="02070309020205020404" pitchFamily="49" charset="0"/>
              </a:rPr>
              <a:t>    </a:t>
            </a:r>
            <a:r>
              <a:rPr lang="pt-BR" b="1" dirty="0" err="1">
                <a:latin typeface="Courier New" panose="02070309020205020404" pitchFamily="49" charset="0"/>
              </a:rPr>
              <a:t>this</a:t>
            </a:r>
            <a:r>
              <a:rPr lang="pt-BR" b="1" dirty="0">
                <a:latin typeface="Courier New" panose="02070309020205020404" pitchFamily="49" charset="0"/>
              </a:rPr>
              <a:t>-&gt;</a:t>
            </a:r>
            <a:r>
              <a:rPr lang="pt-BR" b="1" dirty="0" err="1">
                <a:latin typeface="Courier New" panose="02070309020205020404" pitchFamily="49" charset="0"/>
              </a:rPr>
              <a:t>DataMem</a:t>
            </a:r>
            <a:r>
              <a:rPr lang="pt-BR" b="1" dirty="0">
                <a:latin typeface="Courier New" panose="02070309020205020404" pitchFamily="49" charset="0"/>
              </a:rPr>
              <a:t>[</a:t>
            </a:r>
            <a:r>
              <a:rPr lang="pt-BR" b="1" dirty="0" err="1">
                <a:latin typeface="Courier New" panose="02070309020205020404" pitchFamily="49" charset="0"/>
              </a:rPr>
              <a:t>addr</a:t>
            </a: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</a:rPr>
              <a:t>/4</a:t>
            </a:r>
            <a:r>
              <a:rPr lang="pt-BR" b="1" dirty="0">
                <a:latin typeface="Courier New" panose="02070309020205020404" pitchFamily="49" charset="0"/>
              </a:rPr>
              <a:t>]=</a:t>
            </a:r>
            <a:r>
              <a:rPr lang="pt-BR" b="1" dirty="0" err="1">
                <a:latin typeface="Courier New" panose="02070309020205020404" pitchFamily="49" charset="0"/>
              </a:rPr>
              <a:t>value</a:t>
            </a:r>
            <a:r>
              <a:rPr lang="pt-BR" b="1" dirty="0">
                <a:latin typeface="Courier New" panose="02070309020205020404" pitchFamily="49" charset="0"/>
              </a:rPr>
              <a:t>;</a:t>
            </a:r>
          </a:p>
          <a:p>
            <a:pPr marL="457200" lvl="1" indent="0" eaLnBrk="1" hangingPunct="1">
              <a:buNone/>
            </a:pPr>
            <a:r>
              <a:rPr lang="pt-BR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340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Simulador – </a:t>
            </a:r>
            <a:r>
              <a:rPr lang="pt-BR" dirty="0" smtClean="0"/>
              <a:t>mips.cpp</a:t>
            </a:r>
            <a:endParaRPr lang="pt-BR" b="0" dirty="0">
              <a:latin typeface="Arial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5949950"/>
          </a:xfrm>
        </p:spPr>
        <p:txBody>
          <a:bodyPr/>
          <a:lstStyle/>
          <a:p>
            <a:pPr eaLnBrk="1" hangingPunct="1"/>
            <a:r>
              <a:rPr lang="pt-BR" dirty="0" smtClean="0"/>
              <a:t>Executa Instrução</a:t>
            </a:r>
          </a:p>
          <a:p>
            <a:pPr lvl="1" eaLnBrk="1" hangingPunct="1"/>
            <a:r>
              <a:rPr lang="pt-BR" dirty="0" smtClean="0"/>
              <a:t>Implementando a instrução SW</a:t>
            </a:r>
            <a:endParaRPr lang="pt-BR" dirty="0" smtClean="0"/>
          </a:p>
          <a:p>
            <a:pPr marL="457200" lvl="1" indent="0" eaLnBrk="1" hangingPunct="1">
              <a:buNone/>
            </a:pPr>
            <a:endParaRPr lang="pt-BR" b="1" dirty="0" smtClean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endParaRPr lang="pt-BR" b="1" dirty="0" smtClean="0">
              <a:latin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1916832"/>
            <a:ext cx="7488832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LW </a:t>
            </a:r>
            <a:r>
              <a:rPr lang="pt-BR" sz="1800" dirty="0" err="1">
                <a:solidFill>
                  <a:srgbClr val="000000"/>
                </a:solidFill>
                <a:latin typeface="+mn-lt"/>
              </a:rPr>
              <a:t>opcode</a:t>
            </a:r>
            <a:r>
              <a:rPr lang="pt-BR" sz="1800" dirty="0">
                <a:solidFill>
                  <a:srgbClr val="000000"/>
                </a:solidFill>
                <a:latin typeface="+mn-lt"/>
              </a:rPr>
              <a:t> = 100011, SW </a:t>
            </a:r>
            <a:r>
              <a:rPr lang="pt-BR" sz="1800" dirty="0" err="1">
                <a:solidFill>
                  <a:srgbClr val="000000"/>
                </a:solidFill>
                <a:latin typeface="+mn-lt"/>
              </a:rPr>
              <a:t>opcode</a:t>
            </a:r>
            <a:r>
              <a:rPr lang="pt-BR" sz="1800" dirty="0">
                <a:solidFill>
                  <a:srgbClr val="000000"/>
                </a:solidFill>
                <a:latin typeface="+mn-lt"/>
              </a:rPr>
              <a:t> = 101011 </a:t>
            </a:r>
            <a:endParaRPr lang="pt-BR" sz="1800" dirty="0" smtClean="0">
              <a:solidFill>
                <a:srgbClr val="000000"/>
              </a:solidFill>
              <a:latin typeface="+mn-lt"/>
            </a:endParaRPr>
          </a:p>
          <a:p>
            <a:pPr marL="0" lvl="1"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sz="1800" dirty="0" err="1" smtClean="0">
                <a:solidFill>
                  <a:srgbClr val="000000"/>
                </a:solidFill>
                <a:latin typeface="+mn-lt"/>
              </a:rPr>
              <a:t>lw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      $</a:t>
            </a:r>
            <a:r>
              <a:rPr lang="pt-BR" sz="1800" dirty="0">
                <a:solidFill>
                  <a:srgbClr val="000000"/>
                </a:solidFill>
                <a:latin typeface="+mn-lt"/>
              </a:rPr>
              <a:t>t7,   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    8        ($</a:t>
            </a:r>
            <a:r>
              <a:rPr lang="pt-BR" sz="1800" dirty="0">
                <a:solidFill>
                  <a:srgbClr val="000000"/>
                </a:solidFill>
                <a:latin typeface="+mn-lt"/>
              </a:rPr>
              <a:t>s0</a:t>
            </a:r>
            <a:r>
              <a:rPr lang="pt-BR" sz="1800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sz="1800" dirty="0" err="1" smtClean="0">
                <a:solidFill>
                  <a:srgbClr val="000000"/>
                </a:solidFill>
                <a:latin typeface="+mn-lt"/>
              </a:rPr>
              <a:t>sw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     $</a:t>
            </a:r>
            <a:r>
              <a:rPr lang="pt-BR" sz="1800" dirty="0">
                <a:solidFill>
                  <a:srgbClr val="000000"/>
                </a:solidFill>
                <a:latin typeface="+mn-lt"/>
              </a:rPr>
              <a:t>t7,   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    8        ($</a:t>
            </a:r>
            <a:r>
              <a:rPr lang="pt-BR" sz="1800" dirty="0">
                <a:solidFill>
                  <a:srgbClr val="000000"/>
                </a:solidFill>
                <a:latin typeface="+mn-lt"/>
              </a:rPr>
              <a:t>s0)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051720" y="3283360"/>
            <a:ext cx="76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pt-BR" sz="1800" dirty="0">
                <a:latin typeface="Arial" charset="0"/>
                <a:ea typeface="ＭＳ Ｐゴシック" charset="0"/>
              </a:rPr>
              <a:t>imediato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894571" y="3228950"/>
            <a:ext cx="76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pt-BR" sz="1800" dirty="0" err="1">
                <a:latin typeface="Arial" charset="0"/>
                <a:ea typeface="ＭＳ Ｐゴシック" charset="0"/>
              </a:rPr>
              <a:t>rs</a:t>
            </a:r>
            <a:endParaRPr lang="pt-BR" sz="1800" dirty="0">
              <a:latin typeface="Arial" charset="0"/>
              <a:ea typeface="ＭＳ Ｐゴシック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304987" y="3259646"/>
            <a:ext cx="76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pt-BR" sz="1800" dirty="0" err="1">
                <a:latin typeface="Arial" charset="0"/>
                <a:ea typeface="ＭＳ Ｐゴシック" charset="0"/>
              </a:rPr>
              <a:t>rt</a:t>
            </a:r>
            <a:endParaRPr lang="pt-BR" sz="1800" dirty="0">
              <a:latin typeface="Arial" charset="0"/>
              <a:ea typeface="ＭＳ Ｐゴシック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15002" y="3259270"/>
            <a:ext cx="914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pt-BR" sz="1800" dirty="0" err="1">
                <a:latin typeface="Arial" charset="0"/>
                <a:ea typeface="ＭＳ Ｐゴシック" charset="0"/>
              </a:rPr>
              <a:t>op</a:t>
            </a:r>
            <a:endParaRPr lang="pt-BR" sz="1800" dirty="0">
              <a:latin typeface="Arial" charset="0"/>
              <a:ea typeface="ＭＳ Ｐゴシック" charset="0"/>
            </a:endParaRPr>
          </a:p>
        </p:txBody>
      </p:sp>
      <p:graphicFrame>
        <p:nvGraphicFramePr>
          <p:cNvPr id="1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796890"/>
              </p:ext>
            </p:extLst>
          </p:nvPr>
        </p:nvGraphicFramePr>
        <p:xfrm>
          <a:off x="4420691" y="2309787"/>
          <a:ext cx="3895725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Figura" r:id="rId3" imgW="4885944" imgH="1152144" progId="Word.Picture.8">
                  <p:embed/>
                </p:oleObj>
              </mc:Choice>
              <mc:Fallback>
                <p:oleObj name="Figura" r:id="rId3" imgW="4885944" imgH="115214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0691" y="2309787"/>
                        <a:ext cx="3895725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128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Simulador – </a:t>
            </a:r>
            <a:r>
              <a:rPr lang="pt-BR" dirty="0" smtClean="0"/>
              <a:t>mips.cpp</a:t>
            </a:r>
            <a:endParaRPr lang="pt-BR" b="0" dirty="0">
              <a:latin typeface="Arial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5949950"/>
          </a:xfrm>
        </p:spPr>
        <p:txBody>
          <a:bodyPr/>
          <a:lstStyle/>
          <a:p>
            <a:pPr eaLnBrk="1" hangingPunct="1"/>
            <a:r>
              <a:rPr lang="pt-BR" dirty="0" smtClean="0"/>
              <a:t>Executa Instrução</a:t>
            </a:r>
          </a:p>
          <a:p>
            <a:pPr lvl="1" eaLnBrk="1" hangingPunct="1"/>
            <a:r>
              <a:rPr lang="pt-BR" dirty="0" smtClean="0"/>
              <a:t>Implementando a instrução SW</a:t>
            </a:r>
            <a:endParaRPr lang="pt-BR" dirty="0" smtClean="0"/>
          </a:p>
          <a:p>
            <a:pPr marL="457200" lvl="1" indent="0" eaLnBrk="1" hangingPunct="1">
              <a:buNone/>
            </a:pPr>
            <a:endParaRPr lang="pt-BR" b="1" dirty="0" smtClean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endParaRPr lang="pt-BR" b="1" dirty="0" smtClean="0">
              <a:latin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1916832"/>
            <a:ext cx="7488832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sz="1800" dirty="0">
                <a:solidFill>
                  <a:srgbClr val="000000"/>
                </a:solidFill>
                <a:latin typeface="+mn-lt"/>
              </a:rPr>
              <a:t>LW </a:t>
            </a:r>
            <a:r>
              <a:rPr lang="pt-BR" sz="1800" dirty="0" err="1">
                <a:solidFill>
                  <a:srgbClr val="000000"/>
                </a:solidFill>
                <a:latin typeface="+mn-lt"/>
              </a:rPr>
              <a:t>opcode</a:t>
            </a:r>
            <a:r>
              <a:rPr lang="pt-BR" sz="1800" dirty="0">
                <a:solidFill>
                  <a:srgbClr val="000000"/>
                </a:solidFill>
                <a:latin typeface="+mn-lt"/>
              </a:rPr>
              <a:t> = 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100011, SW </a:t>
            </a:r>
            <a:r>
              <a:rPr lang="pt-BR" sz="1800" dirty="0" err="1" smtClean="0">
                <a:solidFill>
                  <a:srgbClr val="000000"/>
                </a:solidFill>
                <a:latin typeface="+mn-lt"/>
              </a:rPr>
              <a:t>opcode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pt-BR" sz="1800" dirty="0">
                <a:solidFill>
                  <a:srgbClr val="000000"/>
                </a:solidFill>
                <a:latin typeface="+mn-lt"/>
              </a:rPr>
              <a:t>= 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101011</a:t>
            </a:r>
          </a:p>
          <a:p>
            <a:pPr marL="0" lvl="1"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sz="1800" dirty="0" err="1">
                <a:solidFill>
                  <a:srgbClr val="000000"/>
                </a:solidFill>
                <a:latin typeface="+mn-lt"/>
              </a:rPr>
              <a:t>lw</a:t>
            </a:r>
            <a:r>
              <a:rPr lang="pt-BR" sz="1800" dirty="0">
                <a:solidFill>
                  <a:srgbClr val="000000"/>
                </a:solidFill>
                <a:latin typeface="+mn-lt"/>
              </a:rPr>
              <a:t>  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    $</a:t>
            </a:r>
            <a:r>
              <a:rPr lang="pt-BR" sz="1800" dirty="0">
                <a:solidFill>
                  <a:srgbClr val="000000"/>
                </a:solidFill>
                <a:latin typeface="+mn-lt"/>
              </a:rPr>
              <a:t>t7,   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    8        ($</a:t>
            </a:r>
            <a:r>
              <a:rPr lang="pt-BR" sz="1800" dirty="0">
                <a:solidFill>
                  <a:srgbClr val="000000"/>
                </a:solidFill>
                <a:latin typeface="+mn-lt"/>
              </a:rPr>
              <a:t>s0</a:t>
            </a:r>
            <a:r>
              <a:rPr lang="pt-BR" sz="1800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sz="1800" dirty="0" err="1" smtClean="0">
                <a:solidFill>
                  <a:srgbClr val="000000"/>
                </a:solidFill>
                <a:latin typeface="+mn-lt"/>
              </a:rPr>
              <a:t>sw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     $</a:t>
            </a:r>
            <a:r>
              <a:rPr lang="pt-BR" sz="1800" dirty="0">
                <a:solidFill>
                  <a:srgbClr val="000000"/>
                </a:solidFill>
                <a:latin typeface="+mn-lt"/>
              </a:rPr>
              <a:t>t7,   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    8        ($</a:t>
            </a:r>
            <a:r>
              <a:rPr lang="pt-BR" sz="1800" dirty="0">
                <a:solidFill>
                  <a:srgbClr val="000000"/>
                </a:solidFill>
                <a:latin typeface="+mn-lt"/>
              </a:rPr>
              <a:t>s0)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051720" y="3283360"/>
            <a:ext cx="76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pt-BR" sz="1800" dirty="0">
                <a:latin typeface="Arial" charset="0"/>
                <a:ea typeface="ＭＳ Ｐゴシック" charset="0"/>
              </a:rPr>
              <a:t>imediato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894571" y="3228950"/>
            <a:ext cx="76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pt-BR" sz="1800" dirty="0" err="1">
                <a:latin typeface="Arial" charset="0"/>
                <a:ea typeface="ＭＳ Ｐゴシック" charset="0"/>
              </a:rPr>
              <a:t>rs</a:t>
            </a:r>
            <a:endParaRPr lang="pt-BR" sz="1800" dirty="0">
              <a:latin typeface="Arial" charset="0"/>
              <a:ea typeface="ＭＳ Ｐゴシック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304987" y="3259646"/>
            <a:ext cx="76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pt-BR" sz="1800" dirty="0" err="1">
                <a:latin typeface="Arial" charset="0"/>
                <a:ea typeface="ＭＳ Ｐゴシック" charset="0"/>
              </a:rPr>
              <a:t>rt</a:t>
            </a:r>
            <a:endParaRPr lang="pt-BR" sz="1800" dirty="0">
              <a:latin typeface="Arial" charset="0"/>
              <a:ea typeface="ＭＳ Ｐゴシック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15002" y="3259270"/>
            <a:ext cx="914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pt-BR" sz="1800" dirty="0" err="1">
                <a:latin typeface="Arial" charset="0"/>
                <a:ea typeface="ＭＳ Ｐゴシック" charset="0"/>
              </a:rPr>
              <a:t>op</a:t>
            </a:r>
            <a:endParaRPr lang="pt-BR" sz="1800" dirty="0">
              <a:latin typeface="Arial" charset="0"/>
              <a:ea typeface="ＭＳ Ｐゴシック" charset="0"/>
            </a:endParaRPr>
          </a:p>
        </p:txBody>
      </p:sp>
      <p:graphicFrame>
        <p:nvGraphicFramePr>
          <p:cNvPr id="15" name="Object 22"/>
          <p:cNvGraphicFramePr>
            <a:graphicFrameLocks noChangeAspect="1"/>
          </p:cNvGraphicFramePr>
          <p:nvPr/>
        </p:nvGraphicFramePr>
        <p:xfrm>
          <a:off x="4420691" y="2309787"/>
          <a:ext cx="3895725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Figura" r:id="rId3" imgW="4885944" imgH="1152144" progId="Word.Picture.8">
                  <p:embed/>
                </p:oleObj>
              </mc:Choice>
              <mc:Fallback>
                <p:oleObj name="Figura" r:id="rId3" imgW="4885944" imgH="115214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0691" y="2309787"/>
                        <a:ext cx="3895725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7544" y="4256466"/>
            <a:ext cx="8482778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en-US" sz="1800" b="1" dirty="0" smtClean="0">
                <a:solidFill>
                  <a:srgbClr val="000000"/>
                </a:solidFill>
                <a:latin typeface="+mn-lt"/>
              </a:rPr>
              <a:t>Case </a:t>
            </a:r>
            <a:r>
              <a:rPr lang="en-US" sz="1800" b="1" dirty="0" smtClean="0">
                <a:solidFill>
                  <a:schemeClr val="accent2"/>
                </a:solidFill>
                <a:latin typeface="+mn-lt"/>
              </a:rPr>
              <a:t>LW</a:t>
            </a:r>
            <a:r>
              <a:rPr lang="en-US" sz="1800" b="1" dirty="0" smtClean="0">
                <a:solidFill>
                  <a:srgbClr val="000000"/>
                </a:solidFill>
                <a:latin typeface="+mn-lt"/>
              </a:rPr>
              <a:t>:</a:t>
            </a:r>
          </a:p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en-US" sz="1800" b="1" dirty="0" err="1" smtClean="0">
                <a:solidFill>
                  <a:srgbClr val="000000"/>
                </a:solidFill>
                <a:latin typeface="+mn-lt"/>
              </a:rPr>
              <a:t>addr</a:t>
            </a:r>
            <a:r>
              <a:rPr lang="en-US" sz="1800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+mn-lt"/>
              </a:rPr>
              <a:t>= </a:t>
            </a:r>
            <a:r>
              <a:rPr lang="en-US" sz="1800" b="1" dirty="0" smtClean="0">
                <a:solidFill>
                  <a:srgbClr val="000000"/>
                </a:solidFill>
                <a:latin typeface="+mn-lt"/>
              </a:rPr>
              <a:t>(</a:t>
            </a:r>
            <a:r>
              <a:rPr lang="en-US" sz="1800" b="1" dirty="0" err="1" smtClean="0">
                <a:solidFill>
                  <a:srgbClr val="000000"/>
                </a:solidFill>
                <a:latin typeface="+mn-lt"/>
              </a:rPr>
              <a:t>RegFile</a:t>
            </a:r>
            <a:r>
              <a:rPr lang="en-US" sz="1800" b="1" dirty="0" smtClean="0">
                <a:solidFill>
                  <a:srgbClr val="000000"/>
                </a:solidFill>
                <a:latin typeface="+mn-lt"/>
              </a:rPr>
              <a:t>[</a:t>
            </a:r>
            <a:r>
              <a:rPr lang="en-US" sz="1800" b="1" dirty="0" smtClean="0">
                <a:solidFill>
                  <a:schemeClr val="accent2"/>
                </a:solidFill>
                <a:latin typeface="+mn-lt"/>
              </a:rPr>
              <a:t>mips_ins.rs</a:t>
            </a:r>
            <a:r>
              <a:rPr lang="en-US" sz="1800" b="1" dirty="0">
                <a:solidFill>
                  <a:srgbClr val="000000"/>
                </a:solidFill>
                <a:latin typeface="+mn-lt"/>
              </a:rPr>
              <a:t>] + </a:t>
            </a:r>
            <a:r>
              <a:rPr lang="en-US" sz="1800" b="1" dirty="0">
                <a:solidFill>
                  <a:schemeClr val="accent2"/>
                </a:solidFill>
                <a:latin typeface="+mn-lt"/>
              </a:rPr>
              <a:t>mips_ins.immediate_16bits</a:t>
            </a:r>
            <a:r>
              <a:rPr lang="en-US" sz="1800" b="1" dirty="0">
                <a:solidFill>
                  <a:srgbClr val="000000"/>
                </a:solidFill>
                <a:latin typeface="+mn-lt"/>
              </a:rPr>
              <a:t>);</a:t>
            </a:r>
          </a:p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en-US" sz="1800" b="1" dirty="0" err="1" smtClean="0">
                <a:solidFill>
                  <a:srgbClr val="000000"/>
                </a:solidFill>
                <a:latin typeface="+mn-lt"/>
              </a:rPr>
              <a:t>RegFile</a:t>
            </a:r>
            <a:r>
              <a:rPr lang="en-US" sz="1800" b="1" dirty="0" smtClean="0">
                <a:solidFill>
                  <a:srgbClr val="000000"/>
                </a:solidFill>
                <a:latin typeface="+mn-lt"/>
              </a:rPr>
              <a:t>[</a:t>
            </a:r>
            <a:r>
              <a:rPr lang="en-US" sz="1800" b="1" dirty="0" err="1" smtClean="0">
                <a:solidFill>
                  <a:schemeClr val="accent2"/>
                </a:solidFill>
                <a:latin typeface="+mn-lt"/>
              </a:rPr>
              <a:t>mips_ins.rt</a:t>
            </a:r>
            <a:r>
              <a:rPr lang="en-US" sz="1800" b="1" dirty="0">
                <a:solidFill>
                  <a:srgbClr val="000000"/>
                </a:solidFill>
                <a:latin typeface="+mn-lt"/>
              </a:rPr>
              <a:t>] = </a:t>
            </a:r>
            <a:r>
              <a:rPr lang="en-US" sz="1800" b="1" dirty="0" err="1" smtClean="0">
                <a:solidFill>
                  <a:srgbClr val="000000"/>
                </a:solidFill>
                <a:latin typeface="+mn-lt"/>
              </a:rPr>
              <a:t>get_DataMem</a:t>
            </a:r>
            <a:r>
              <a:rPr lang="en-US" sz="1800" b="1" dirty="0" smtClean="0">
                <a:solidFill>
                  <a:srgbClr val="000000"/>
                </a:solidFill>
                <a:latin typeface="+mn-lt"/>
              </a:rPr>
              <a:t>(</a:t>
            </a:r>
            <a:r>
              <a:rPr lang="en-US" sz="1800" b="1" dirty="0" err="1" smtClean="0">
                <a:solidFill>
                  <a:srgbClr val="000000"/>
                </a:solidFill>
                <a:latin typeface="+mn-lt"/>
              </a:rPr>
              <a:t>addr</a:t>
            </a:r>
            <a:r>
              <a:rPr lang="en-US" sz="1800" b="1" dirty="0">
                <a:solidFill>
                  <a:srgbClr val="000000"/>
                </a:solidFill>
                <a:latin typeface="+mn-lt"/>
              </a:rPr>
              <a:t>);</a:t>
            </a:r>
            <a:endParaRPr lang="pt-BR" sz="1800" b="1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8257" y="6484183"/>
            <a:ext cx="9180513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chemeClr val="bg1"/>
                </a:solidFill>
                <a:latin typeface="+mn-lt"/>
              </a:rPr>
              <a:t>Não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+mn-lt"/>
              </a:rPr>
              <a:t>esqueça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 de </a:t>
            </a:r>
            <a:r>
              <a:rPr lang="en-US" sz="1800" dirty="0" err="1" smtClean="0">
                <a:solidFill>
                  <a:schemeClr val="bg1"/>
                </a:solidFill>
                <a:latin typeface="+mn-lt"/>
              </a:rPr>
              <a:t>retornar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 PC+4</a:t>
            </a:r>
            <a:r>
              <a:rPr lang="en-US" sz="1800" dirty="0">
                <a:solidFill>
                  <a:schemeClr val="bg1"/>
                </a:solidFill>
                <a:latin typeface="+mn-lt"/>
              </a:rPr>
              <a:t>. 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(</a:t>
            </a:r>
            <a:r>
              <a:rPr lang="en-US" sz="1800" dirty="0">
                <a:solidFill>
                  <a:schemeClr val="bg1"/>
                </a:solidFill>
              </a:rPr>
              <a:t>return this-&gt;pc+4</a:t>
            </a:r>
            <a:r>
              <a:rPr lang="en-US" sz="1800" dirty="0" smtClean="0">
                <a:solidFill>
                  <a:schemeClr val="bg1"/>
                </a:solidFill>
              </a:rPr>
              <a:t>;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)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6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Simulador – </a:t>
            </a:r>
            <a:r>
              <a:rPr lang="pt-BR" dirty="0" smtClean="0"/>
              <a:t>mips.cpp</a:t>
            </a:r>
            <a:endParaRPr lang="pt-BR" b="0" dirty="0">
              <a:latin typeface="Arial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5949950"/>
          </a:xfrm>
        </p:spPr>
        <p:txBody>
          <a:bodyPr/>
          <a:lstStyle/>
          <a:p>
            <a:pPr eaLnBrk="1" hangingPunct="1"/>
            <a:r>
              <a:rPr lang="pt-BR" dirty="0" smtClean="0"/>
              <a:t>Executa Instrução</a:t>
            </a:r>
          </a:p>
          <a:p>
            <a:pPr lvl="1" eaLnBrk="1" hangingPunct="1"/>
            <a:r>
              <a:rPr lang="pt-BR" dirty="0" smtClean="0"/>
              <a:t>Implementando a instrução SW</a:t>
            </a:r>
            <a:endParaRPr lang="pt-BR" dirty="0" smtClean="0"/>
          </a:p>
          <a:p>
            <a:pPr marL="457200" lvl="1" indent="0" eaLnBrk="1" hangingPunct="1">
              <a:buNone/>
            </a:pPr>
            <a:endParaRPr lang="pt-BR" b="1" dirty="0" smtClean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endParaRPr lang="pt-BR" b="1" dirty="0" smtClean="0">
              <a:latin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1916832"/>
            <a:ext cx="7488832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sz="1800" dirty="0">
                <a:solidFill>
                  <a:srgbClr val="000000"/>
                </a:solidFill>
                <a:latin typeface="+mn-lt"/>
              </a:rPr>
              <a:t>LW </a:t>
            </a:r>
            <a:r>
              <a:rPr lang="pt-BR" sz="1800" dirty="0" err="1">
                <a:solidFill>
                  <a:srgbClr val="000000"/>
                </a:solidFill>
                <a:latin typeface="+mn-lt"/>
              </a:rPr>
              <a:t>opcode</a:t>
            </a:r>
            <a:r>
              <a:rPr lang="pt-BR" sz="1800" dirty="0">
                <a:solidFill>
                  <a:srgbClr val="000000"/>
                </a:solidFill>
                <a:latin typeface="+mn-lt"/>
              </a:rPr>
              <a:t> = 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100011, SW </a:t>
            </a:r>
            <a:r>
              <a:rPr lang="pt-BR" sz="1800" dirty="0" err="1" smtClean="0">
                <a:solidFill>
                  <a:srgbClr val="000000"/>
                </a:solidFill>
                <a:latin typeface="+mn-lt"/>
              </a:rPr>
              <a:t>opcode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pt-BR" sz="1800" dirty="0">
                <a:solidFill>
                  <a:srgbClr val="000000"/>
                </a:solidFill>
                <a:latin typeface="+mn-lt"/>
              </a:rPr>
              <a:t>= 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101011</a:t>
            </a:r>
          </a:p>
          <a:p>
            <a:pPr marL="0" lvl="1"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sz="1800" dirty="0" err="1">
                <a:solidFill>
                  <a:srgbClr val="000000"/>
                </a:solidFill>
                <a:latin typeface="+mn-lt"/>
              </a:rPr>
              <a:t>lw</a:t>
            </a:r>
            <a:r>
              <a:rPr lang="pt-BR" sz="1800" dirty="0">
                <a:solidFill>
                  <a:srgbClr val="000000"/>
                </a:solidFill>
                <a:latin typeface="+mn-lt"/>
              </a:rPr>
              <a:t>  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    $</a:t>
            </a:r>
            <a:r>
              <a:rPr lang="pt-BR" sz="1800" dirty="0">
                <a:solidFill>
                  <a:srgbClr val="000000"/>
                </a:solidFill>
                <a:latin typeface="+mn-lt"/>
              </a:rPr>
              <a:t>t7,   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    8        ($</a:t>
            </a:r>
            <a:r>
              <a:rPr lang="pt-BR" sz="1800" dirty="0">
                <a:solidFill>
                  <a:srgbClr val="000000"/>
                </a:solidFill>
                <a:latin typeface="+mn-lt"/>
              </a:rPr>
              <a:t>s0</a:t>
            </a:r>
            <a:r>
              <a:rPr lang="pt-BR" sz="1800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sz="1800" dirty="0" err="1" smtClean="0">
                <a:solidFill>
                  <a:srgbClr val="000000"/>
                </a:solidFill>
                <a:latin typeface="+mn-lt"/>
              </a:rPr>
              <a:t>sw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     $</a:t>
            </a:r>
            <a:r>
              <a:rPr lang="pt-BR" sz="1800" dirty="0">
                <a:solidFill>
                  <a:srgbClr val="000000"/>
                </a:solidFill>
                <a:latin typeface="+mn-lt"/>
              </a:rPr>
              <a:t>t7,   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    8        ($</a:t>
            </a:r>
            <a:r>
              <a:rPr lang="pt-BR" sz="1800" dirty="0">
                <a:solidFill>
                  <a:srgbClr val="000000"/>
                </a:solidFill>
                <a:latin typeface="+mn-lt"/>
              </a:rPr>
              <a:t>s0)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051720" y="3283360"/>
            <a:ext cx="76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pt-BR" sz="1800" dirty="0">
                <a:latin typeface="Arial" charset="0"/>
                <a:ea typeface="ＭＳ Ｐゴシック" charset="0"/>
              </a:rPr>
              <a:t>imediato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894571" y="3228950"/>
            <a:ext cx="76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pt-BR" sz="1800" dirty="0" err="1">
                <a:latin typeface="Arial" charset="0"/>
                <a:ea typeface="ＭＳ Ｐゴシック" charset="0"/>
              </a:rPr>
              <a:t>rs</a:t>
            </a:r>
            <a:endParaRPr lang="pt-BR" sz="1800" dirty="0">
              <a:latin typeface="Arial" charset="0"/>
              <a:ea typeface="ＭＳ Ｐゴシック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304987" y="3259646"/>
            <a:ext cx="76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pt-BR" sz="1800" dirty="0" err="1">
                <a:latin typeface="Arial" charset="0"/>
                <a:ea typeface="ＭＳ Ｐゴシック" charset="0"/>
              </a:rPr>
              <a:t>rt</a:t>
            </a:r>
            <a:endParaRPr lang="pt-BR" sz="1800" dirty="0">
              <a:latin typeface="Arial" charset="0"/>
              <a:ea typeface="ＭＳ Ｐゴシック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15002" y="3259270"/>
            <a:ext cx="914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pt-BR" sz="1800" dirty="0" err="1">
                <a:latin typeface="Arial" charset="0"/>
                <a:ea typeface="ＭＳ Ｐゴシック" charset="0"/>
              </a:rPr>
              <a:t>op</a:t>
            </a:r>
            <a:endParaRPr lang="pt-BR" sz="1800" dirty="0">
              <a:latin typeface="Arial" charset="0"/>
              <a:ea typeface="ＭＳ Ｐゴシック" charset="0"/>
            </a:endParaRPr>
          </a:p>
        </p:txBody>
      </p:sp>
      <p:graphicFrame>
        <p:nvGraphicFramePr>
          <p:cNvPr id="15" name="Object 22"/>
          <p:cNvGraphicFramePr>
            <a:graphicFrameLocks noChangeAspect="1"/>
          </p:cNvGraphicFramePr>
          <p:nvPr/>
        </p:nvGraphicFramePr>
        <p:xfrm>
          <a:off x="4420691" y="2309787"/>
          <a:ext cx="3895725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Figura" r:id="rId3" imgW="4885944" imgH="1152144" progId="Word.Picture.8">
                  <p:embed/>
                </p:oleObj>
              </mc:Choice>
              <mc:Fallback>
                <p:oleObj name="Figura" r:id="rId3" imgW="4885944" imgH="115214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0691" y="2309787"/>
                        <a:ext cx="3895725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7544" y="4256466"/>
            <a:ext cx="8482778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en-US" sz="1800" b="1" dirty="0" smtClean="0">
                <a:solidFill>
                  <a:srgbClr val="000000"/>
                </a:solidFill>
                <a:latin typeface="+mn-lt"/>
              </a:rPr>
              <a:t>Case </a:t>
            </a:r>
            <a:r>
              <a:rPr lang="en-US" sz="1800" b="1" dirty="0">
                <a:solidFill>
                  <a:schemeClr val="accent2"/>
                </a:solidFill>
                <a:latin typeface="+mn-lt"/>
              </a:rPr>
              <a:t>S</a:t>
            </a:r>
            <a:r>
              <a:rPr lang="en-US" sz="1800" b="1" dirty="0" smtClean="0">
                <a:solidFill>
                  <a:schemeClr val="accent2"/>
                </a:solidFill>
                <a:latin typeface="+mn-lt"/>
              </a:rPr>
              <a:t>W</a:t>
            </a:r>
            <a:r>
              <a:rPr lang="en-US" sz="1800" b="1" dirty="0" smtClean="0">
                <a:solidFill>
                  <a:srgbClr val="000000"/>
                </a:solidFill>
                <a:latin typeface="+mn-lt"/>
              </a:rPr>
              <a:t>:</a:t>
            </a:r>
          </a:p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en-US" sz="1800" b="1" dirty="0" err="1">
                <a:solidFill>
                  <a:srgbClr val="000000"/>
                </a:solidFill>
                <a:latin typeface="+mn-lt"/>
              </a:rPr>
              <a:t>addr</a:t>
            </a:r>
            <a:r>
              <a:rPr lang="en-US" sz="1800" b="1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n-US" sz="1800" b="1" dirty="0" smtClean="0">
                <a:solidFill>
                  <a:srgbClr val="000000"/>
                </a:solidFill>
                <a:latin typeface="+mn-lt"/>
              </a:rPr>
              <a:t>(</a:t>
            </a:r>
            <a:r>
              <a:rPr lang="en-US" sz="1800" b="1" dirty="0" err="1" smtClean="0">
                <a:solidFill>
                  <a:srgbClr val="000000"/>
                </a:solidFill>
                <a:latin typeface="+mn-lt"/>
              </a:rPr>
              <a:t>RegFile</a:t>
            </a:r>
            <a:r>
              <a:rPr lang="en-US" sz="1800" b="1" dirty="0" smtClean="0">
                <a:solidFill>
                  <a:srgbClr val="000000"/>
                </a:solidFill>
                <a:latin typeface="+mn-lt"/>
              </a:rPr>
              <a:t>[</a:t>
            </a:r>
            <a:r>
              <a:rPr lang="en-US" sz="1800" b="1" dirty="0" smtClean="0">
                <a:solidFill>
                  <a:schemeClr val="accent2"/>
                </a:solidFill>
                <a:latin typeface="+mn-lt"/>
              </a:rPr>
              <a:t>mips_ins.rs</a:t>
            </a:r>
            <a:r>
              <a:rPr lang="en-US" sz="1800" b="1" dirty="0">
                <a:solidFill>
                  <a:srgbClr val="000000"/>
                </a:solidFill>
                <a:latin typeface="+mn-lt"/>
              </a:rPr>
              <a:t>] + </a:t>
            </a:r>
            <a:r>
              <a:rPr lang="en-US" sz="1800" b="1" dirty="0">
                <a:solidFill>
                  <a:schemeClr val="accent2"/>
                </a:solidFill>
                <a:latin typeface="+mn-lt"/>
              </a:rPr>
              <a:t>mips_ins.immediate_16bits</a:t>
            </a:r>
            <a:r>
              <a:rPr lang="en-US" sz="1800" b="1" dirty="0">
                <a:solidFill>
                  <a:srgbClr val="000000"/>
                </a:solidFill>
                <a:latin typeface="+mn-lt"/>
              </a:rPr>
              <a:t>);</a:t>
            </a:r>
          </a:p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en-US" sz="1800" b="1" dirty="0" err="1" smtClean="0">
                <a:solidFill>
                  <a:srgbClr val="000000"/>
                </a:solidFill>
                <a:latin typeface="+mn-lt"/>
              </a:rPr>
              <a:t>set_DataMem</a:t>
            </a:r>
            <a:r>
              <a:rPr lang="en-US" sz="1800" b="1" dirty="0" smtClean="0">
                <a:solidFill>
                  <a:srgbClr val="000000"/>
                </a:solidFill>
                <a:latin typeface="+mn-lt"/>
              </a:rPr>
              <a:t>(</a:t>
            </a:r>
            <a:r>
              <a:rPr lang="en-US" sz="1800" b="1" dirty="0" err="1" smtClean="0">
                <a:solidFill>
                  <a:srgbClr val="000000"/>
                </a:solidFill>
                <a:latin typeface="+mn-lt"/>
              </a:rPr>
              <a:t>addr</a:t>
            </a:r>
            <a:r>
              <a:rPr lang="en-US" sz="1800" b="1" dirty="0" smtClean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1800" b="1" dirty="0" err="1" smtClean="0">
                <a:solidFill>
                  <a:srgbClr val="000000"/>
                </a:solidFill>
                <a:latin typeface="+mn-lt"/>
              </a:rPr>
              <a:t>RegFile</a:t>
            </a:r>
            <a:r>
              <a:rPr lang="en-US" sz="1800" b="1" dirty="0" smtClean="0">
                <a:solidFill>
                  <a:srgbClr val="000000"/>
                </a:solidFill>
                <a:latin typeface="+mn-lt"/>
              </a:rPr>
              <a:t>[</a:t>
            </a:r>
            <a:r>
              <a:rPr lang="en-US" sz="1800" b="1" dirty="0" err="1" smtClean="0">
                <a:solidFill>
                  <a:schemeClr val="accent2"/>
                </a:solidFill>
                <a:latin typeface="+mn-lt"/>
              </a:rPr>
              <a:t>mips_ins.rt</a:t>
            </a:r>
            <a:r>
              <a:rPr lang="en-US" sz="1800" b="1" dirty="0">
                <a:solidFill>
                  <a:srgbClr val="000000"/>
                </a:solidFill>
                <a:latin typeface="+mn-lt"/>
              </a:rPr>
              <a:t>]);</a:t>
            </a:r>
            <a:endParaRPr lang="pt-BR" sz="1800" b="1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8257" y="6484183"/>
            <a:ext cx="9180513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chemeClr val="bg1"/>
                </a:solidFill>
                <a:latin typeface="+mn-lt"/>
              </a:rPr>
              <a:t>Não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+mn-lt"/>
              </a:rPr>
              <a:t>esqueça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 de </a:t>
            </a:r>
            <a:r>
              <a:rPr lang="en-US" sz="1800" dirty="0" err="1" smtClean="0">
                <a:solidFill>
                  <a:schemeClr val="bg1"/>
                </a:solidFill>
                <a:latin typeface="+mn-lt"/>
              </a:rPr>
              <a:t>retornar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 PC+4</a:t>
            </a:r>
            <a:r>
              <a:rPr lang="en-US" sz="1800" dirty="0">
                <a:solidFill>
                  <a:schemeClr val="bg1"/>
                </a:solidFill>
                <a:latin typeface="+mn-lt"/>
              </a:rPr>
              <a:t>. 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(</a:t>
            </a:r>
            <a:r>
              <a:rPr lang="en-US" sz="1800" dirty="0">
                <a:solidFill>
                  <a:schemeClr val="bg1"/>
                </a:solidFill>
              </a:rPr>
              <a:t>return this-&gt;pc+4</a:t>
            </a:r>
            <a:r>
              <a:rPr lang="en-US" sz="1800" dirty="0" smtClean="0">
                <a:solidFill>
                  <a:schemeClr val="bg1"/>
                </a:solidFill>
              </a:rPr>
              <a:t>;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)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617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Exercício 1</a:t>
            </a:r>
            <a:endParaRPr lang="pt-BR" b="0" dirty="0">
              <a:latin typeface="Arial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5949950"/>
          </a:xfrm>
        </p:spPr>
        <p:txBody>
          <a:bodyPr/>
          <a:lstStyle/>
          <a:p>
            <a:pPr eaLnBrk="1" hangingPunct="1"/>
            <a:r>
              <a:rPr lang="pt-BR" dirty="0"/>
              <a:t>Implementar a </a:t>
            </a:r>
            <a:r>
              <a:rPr lang="pt-BR" dirty="0" err="1"/>
              <a:t>pseudo-instrução</a:t>
            </a:r>
            <a:r>
              <a:rPr lang="pt-BR" dirty="0"/>
              <a:t> </a:t>
            </a:r>
            <a:r>
              <a:rPr lang="pt-BR" dirty="0" smtClean="0"/>
              <a:t>LA </a:t>
            </a:r>
            <a:r>
              <a:rPr lang="pt-BR" dirty="0"/>
              <a:t>(LUI e </a:t>
            </a:r>
            <a:r>
              <a:rPr lang="pt-BR" dirty="0" smtClean="0"/>
              <a:t>ORI)</a:t>
            </a:r>
          </a:p>
          <a:p>
            <a:pPr marL="457200" lvl="1" indent="0" eaLnBrk="1" hangingPunct="1">
              <a:buNone/>
            </a:pPr>
            <a:endParaRPr lang="pt-BR" b="1" dirty="0" smtClean="0">
              <a:latin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1916832"/>
            <a:ext cx="7488832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LUI </a:t>
            </a:r>
            <a:r>
              <a:rPr lang="pt-BR" sz="1800" dirty="0" err="1" smtClean="0">
                <a:solidFill>
                  <a:srgbClr val="000000"/>
                </a:solidFill>
                <a:latin typeface="+mn-lt"/>
              </a:rPr>
              <a:t>opcode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pt-BR" sz="1800" dirty="0">
                <a:solidFill>
                  <a:srgbClr val="000000"/>
                </a:solidFill>
                <a:latin typeface="+mn-lt"/>
              </a:rPr>
              <a:t>= 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001111                                     ORI </a:t>
            </a:r>
            <a:r>
              <a:rPr lang="pt-BR" sz="1800" dirty="0" err="1" smtClean="0">
                <a:solidFill>
                  <a:srgbClr val="000000"/>
                </a:solidFill>
                <a:latin typeface="+mn-lt"/>
              </a:rPr>
              <a:t>opcode</a:t>
            </a:r>
            <a:r>
              <a:rPr lang="pt-BR" sz="1800" dirty="0">
                <a:solidFill>
                  <a:srgbClr val="000000"/>
                </a:solidFill>
                <a:latin typeface="+mn-lt"/>
              </a:rPr>
              <a:t> = 001101</a:t>
            </a:r>
            <a:endParaRPr lang="pt-BR" sz="1800" dirty="0" smtClean="0">
              <a:solidFill>
                <a:srgbClr val="000000"/>
              </a:solidFill>
              <a:latin typeface="+mn-lt"/>
            </a:endParaRPr>
          </a:p>
          <a:p>
            <a:pPr marL="0" lvl="1"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sz="1800" dirty="0" err="1">
                <a:solidFill>
                  <a:srgbClr val="000000"/>
                </a:solidFill>
                <a:latin typeface="+mn-lt"/>
              </a:rPr>
              <a:t>lui</a:t>
            </a:r>
            <a:r>
              <a:rPr lang="pt-BR" sz="1800" dirty="0">
                <a:solidFill>
                  <a:srgbClr val="000000"/>
                </a:solidFill>
                <a:latin typeface="+mn-lt"/>
              </a:rPr>
              <a:t>      $t0, 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0x000001001  			</a:t>
            </a:r>
            <a:r>
              <a:rPr lang="pt-BR" sz="1800" dirty="0" err="1" smtClean="0">
                <a:solidFill>
                  <a:srgbClr val="000000"/>
                </a:solidFill>
                <a:latin typeface="+mn-lt"/>
              </a:rPr>
              <a:t>ori</a:t>
            </a: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     $t0,   $t1,   0</a:t>
            </a:r>
            <a:endParaRPr lang="pt-BR" sz="1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048278" y="2926450"/>
            <a:ext cx="76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pt-BR" sz="1800" dirty="0">
                <a:latin typeface="Arial" charset="0"/>
                <a:ea typeface="ＭＳ Ｐゴシック" charset="0"/>
              </a:rPr>
              <a:t>imediato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301545" y="2902736"/>
            <a:ext cx="76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pt-BR" sz="1800" dirty="0" err="1">
                <a:latin typeface="Arial" charset="0"/>
                <a:ea typeface="ＭＳ Ｐゴシック" charset="0"/>
              </a:rPr>
              <a:t>rt</a:t>
            </a:r>
            <a:endParaRPr lang="pt-BR" sz="1800" dirty="0">
              <a:latin typeface="Arial" charset="0"/>
              <a:ea typeface="ＭＳ Ｐゴシック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11560" y="2902360"/>
            <a:ext cx="914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pt-BR" sz="1800" dirty="0" err="1">
                <a:latin typeface="Arial" charset="0"/>
                <a:ea typeface="ＭＳ Ｐゴシック" charset="0"/>
              </a:rPr>
              <a:t>op</a:t>
            </a:r>
            <a:endParaRPr lang="pt-BR" sz="1800" dirty="0">
              <a:latin typeface="Arial" charset="0"/>
              <a:ea typeface="ＭＳ Ｐゴシック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8257" y="6484183"/>
            <a:ext cx="9180513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chemeClr val="bg1"/>
                </a:solidFill>
                <a:latin typeface="+mn-lt"/>
              </a:rPr>
              <a:t>Não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+mn-lt"/>
              </a:rPr>
              <a:t>esqueça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 de </a:t>
            </a:r>
            <a:r>
              <a:rPr lang="en-US" sz="1800" dirty="0" err="1" smtClean="0">
                <a:solidFill>
                  <a:schemeClr val="bg1"/>
                </a:solidFill>
                <a:latin typeface="+mn-lt"/>
              </a:rPr>
              <a:t>retornar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 PC+4</a:t>
            </a:r>
            <a:r>
              <a:rPr lang="en-US" sz="1800" dirty="0">
                <a:solidFill>
                  <a:schemeClr val="bg1"/>
                </a:solidFill>
                <a:latin typeface="+mn-lt"/>
              </a:rPr>
              <a:t>. 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(</a:t>
            </a:r>
            <a:r>
              <a:rPr lang="en-US" sz="1800" dirty="0">
                <a:solidFill>
                  <a:schemeClr val="bg1"/>
                </a:solidFill>
              </a:rPr>
              <a:t>return this-&gt;pc+4</a:t>
            </a:r>
            <a:r>
              <a:rPr lang="en-US" sz="1800" dirty="0" smtClean="0">
                <a:solidFill>
                  <a:schemeClr val="bg1"/>
                </a:solidFill>
              </a:rPr>
              <a:t>;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)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164288" y="2926450"/>
            <a:ext cx="76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pt-BR" sz="1800" dirty="0">
                <a:latin typeface="Arial" charset="0"/>
                <a:ea typeface="ＭＳ Ｐゴシック" charset="0"/>
              </a:rPr>
              <a:t>imediato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381407" y="2906189"/>
            <a:ext cx="76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pt-BR" sz="1800" dirty="0" err="1">
                <a:latin typeface="Arial" charset="0"/>
                <a:ea typeface="ＭＳ Ｐゴシック" charset="0"/>
              </a:rPr>
              <a:t>rs</a:t>
            </a:r>
            <a:endParaRPr lang="pt-BR" sz="1800" dirty="0">
              <a:latin typeface="Arial" charset="0"/>
              <a:ea typeface="ＭＳ Ｐゴシック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835146" y="2926826"/>
            <a:ext cx="76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pt-BR" sz="1800" dirty="0" err="1">
                <a:latin typeface="Arial" charset="0"/>
                <a:ea typeface="ＭＳ Ｐゴシック" charset="0"/>
              </a:rPr>
              <a:t>rt</a:t>
            </a:r>
            <a:endParaRPr lang="pt-BR" sz="1800" dirty="0">
              <a:latin typeface="Arial" charset="0"/>
              <a:ea typeface="ＭＳ Ｐゴシック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145161" y="2926450"/>
            <a:ext cx="914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pt-BR" sz="1800" dirty="0" err="1">
                <a:latin typeface="Arial" charset="0"/>
                <a:ea typeface="ＭＳ Ｐゴシック" charset="0"/>
              </a:rPr>
              <a:t>op</a:t>
            </a:r>
            <a:endParaRPr lang="pt-BR" sz="1800" dirty="0">
              <a:latin typeface="Arial" charset="0"/>
              <a:ea typeface="ＭＳ Ｐゴシック" charset="0"/>
            </a:endParaRPr>
          </a:p>
        </p:txBody>
      </p:sp>
      <p:grpSp>
        <p:nvGrpSpPr>
          <p:cNvPr id="25" name="Group 12"/>
          <p:cNvGrpSpPr>
            <a:grpSpLocks/>
          </p:cNvGrpSpPr>
          <p:nvPr/>
        </p:nvGrpSpPr>
        <p:grpSpPr bwMode="auto">
          <a:xfrm>
            <a:off x="793661" y="4588572"/>
            <a:ext cx="4876800" cy="381000"/>
            <a:chOff x="624" y="816"/>
            <a:chExt cx="3072" cy="240"/>
          </a:xfrm>
        </p:grpSpPr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1200" y="816"/>
              <a:ext cx="48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sz="1800">
                  <a:latin typeface="Arial" panose="020B0604020202020204" pitchFamily="34" charset="0"/>
                </a:rPr>
                <a:t>rs</a:t>
              </a:r>
            </a:p>
          </p:txBody>
        </p:sp>
        <p:sp>
          <p:nvSpPr>
            <p:cNvPr id="27" name="Rectangle 14"/>
            <p:cNvSpPr>
              <a:spLocks noChangeArrowheads="1"/>
            </p:cNvSpPr>
            <p:nvPr/>
          </p:nvSpPr>
          <p:spPr bwMode="auto">
            <a:xfrm>
              <a:off x="1680" y="816"/>
              <a:ext cx="48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sz="1800">
                  <a:latin typeface="Arial" panose="020B0604020202020204" pitchFamily="34" charset="0"/>
                </a:rPr>
                <a:t>rt</a:t>
              </a:r>
            </a:p>
          </p:txBody>
        </p:sp>
        <p:sp>
          <p:nvSpPr>
            <p:cNvPr id="28" name="Rectangle 15"/>
            <p:cNvSpPr>
              <a:spLocks noChangeArrowheads="1"/>
            </p:cNvSpPr>
            <p:nvPr/>
          </p:nvSpPr>
          <p:spPr bwMode="auto">
            <a:xfrm>
              <a:off x="2160" y="816"/>
              <a:ext cx="153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sz="1800">
                  <a:latin typeface="Arial" panose="020B0604020202020204" pitchFamily="34" charset="0"/>
                </a:rPr>
                <a:t>imediato</a:t>
              </a:r>
            </a:p>
          </p:txBody>
        </p:sp>
        <p:sp>
          <p:nvSpPr>
            <p:cNvPr id="29" name="Rectangle 16"/>
            <p:cNvSpPr>
              <a:spLocks noChangeArrowheads="1"/>
            </p:cNvSpPr>
            <p:nvPr/>
          </p:nvSpPr>
          <p:spPr bwMode="auto">
            <a:xfrm>
              <a:off x="624" y="816"/>
              <a:ext cx="5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sz="1800">
                  <a:latin typeface="Arial" panose="020B0604020202020204" pitchFamily="34" charset="0"/>
                </a:rPr>
                <a:t>op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06845" y="4114707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80000"/>
              </a:spcBef>
              <a:buClr>
                <a:srgbClr val="FB5705"/>
              </a:buClr>
              <a:buSzPct val="85000"/>
            </a:pPr>
            <a:r>
              <a:rPr lang="pt-BR" sz="1800" dirty="0" smtClean="0">
                <a:solidFill>
                  <a:srgbClr val="000000"/>
                </a:solidFill>
                <a:latin typeface="+mn-lt"/>
              </a:rPr>
              <a:t>Formato I</a:t>
            </a:r>
            <a:endParaRPr lang="pt-BR" sz="18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508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Introdução</a:t>
            </a:r>
          </a:p>
        </p:txBody>
      </p:sp>
      <p:sp>
        <p:nvSpPr>
          <p:cNvPr id="921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5949950"/>
          </a:xfrm>
        </p:spPr>
        <p:txBody>
          <a:bodyPr/>
          <a:lstStyle/>
          <a:p>
            <a:pPr eaLnBrk="1" hangingPunct="1"/>
            <a:r>
              <a:rPr lang="pt-BR" dirty="0" smtClean="0">
                <a:latin typeface="Arial" charset="0"/>
              </a:rPr>
              <a:t>Bibliografia</a:t>
            </a:r>
          </a:p>
          <a:p>
            <a:pPr lvl="1" eaLnBrk="1" hangingPunct="1"/>
            <a:r>
              <a:rPr lang="pt-BR" dirty="0">
                <a:latin typeface="Arial" charset="0"/>
              </a:rPr>
              <a:t>PATTERSON, David A.; HENNESSY, John L. Abstrações e tecnologias computacionais. </a:t>
            </a:r>
            <a:r>
              <a:rPr lang="pt-BR" i="1" dirty="0">
                <a:latin typeface="Arial" charset="0"/>
              </a:rPr>
              <a:t>In</a:t>
            </a:r>
            <a:r>
              <a:rPr lang="pt-BR" dirty="0">
                <a:latin typeface="Arial" charset="0"/>
              </a:rPr>
              <a:t>: ______. </a:t>
            </a:r>
            <a:r>
              <a:rPr lang="pt-BR" b="1" dirty="0">
                <a:latin typeface="Arial" charset="0"/>
              </a:rPr>
              <a:t>Organização e projeto de computadores</a:t>
            </a:r>
            <a:r>
              <a:rPr lang="pt-BR" dirty="0">
                <a:latin typeface="Arial" charset="0"/>
              </a:rPr>
              <a:t>: a interface hardware/software. 4. ed. Rio de Janeiro: Campus, 2014. </a:t>
            </a:r>
            <a:br>
              <a:rPr lang="pt-BR" dirty="0">
                <a:latin typeface="Arial" charset="0"/>
              </a:rPr>
            </a:br>
            <a:r>
              <a:rPr lang="en-US" dirty="0">
                <a:latin typeface="Arial" charset="0"/>
              </a:rPr>
              <a:t>cap. </a:t>
            </a:r>
            <a:r>
              <a:rPr lang="en-US" dirty="0" smtClean="0">
                <a:latin typeface="Arial" charset="0"/>
              </a:rPr>
              <a:t>2, </a:t>
            </a:r>
            <a:r>
              <a:rPr lang="en-US" dirty="0">
                <a:latin typeface="Arial" charset="0"/>
              </a:rPr>
              <a:t>p. </a:t>
            </a:r>
            <a:r>
              <a:rPr lang="en-US" dirty="0" smtClean="0">
                <a:latin typeface="Arial" charset="0"/>
              </a:rPr>
              <a:t>58-179.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Disponível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em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: &lt;</a:t>
            </a:r>
            <a:r>
              <a:rPr lang="en-US" dirty="0">
                <a:solidFill>
                  <a:schemeClr val="tx1"/>
                </a:solidFill>
                <a:latin typeface="Arial" charset="0"/>
                <a:hlinkClick r:id="rId2"/>
              </a:rPr>
              <a:t>http://www.sciencedirect.com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hlinkClick r:id="rId2"/>
              </a:rPr>
              <a:t>/</a:t>
            </a:r>
            <a:br>
              <a:rPr lang="en-US" dirty="0" smtClean="0">
                <a:solidFill>
                  <a:schemeClr val="tx1"/>
                </a:solidFill>
                <a:latin typeface="Arial" charset="0"/>
                <a:hlinkClick r:id="rId2"/>
              </a:rPr>
            </a:br>
            <a:r>
              <a:rPr lang="en-US" dirty="0" smtClean="0">
                <a:solidFill>
                  <a:schemeClr val="tx1"/>
                </a:solidFill>
                <a:latin typeface="Arial" charset="0"/>
                <a:hlinkClick r:id="rId2"/>
              </a:rPr>
              <a:t>science/article</a:t>
            </a:r>
            <a:r>
              <a:rPr lang="en-US" dirty="0">
                <a:solidFill>
                  <a:schemeClr val="tx1"/>
                </a:solidFill>
                <a:latin typeface="Arial" charset="0"/>
                <a:hlinkClick r:id="rId2"/>
              </a:rPr>
              <a:t>/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hlinkClick r:id="rId2"/>
              </a:rPr>
              <a:t>pii/B9788535235852000020</a:t>
            </a: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&gt;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Acesso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em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14 mar. 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2016. </a:t>
            </a:r>
          </a:p>
          <a:p>
            <a:pPr lvl="4" eaLnBrk="1" hangingPunct="1"/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lvl="1" eaLnBrk="1" hangingPunct="1"/>
            <a:r>
              <a:rPr lang="pt-BR" dirty="0">
                <a:latin typeface="Arial" charset="0"/>
              </a:rPr>
              <a:t>PATTERSON, David A.; HENNESSY, John L. Computer </a:t>
            </a:r>
            <a:r>
              <a:rPr lang="pt-BR" dirty="0" err="1">
                <a:latin typeface="Arial" charset="0"/>
              </a:rPr>
              <a:t>abstractions</a:t>
            </a:r>
            <a:r>
              <a:rPr lang="pt-BR" dirty="0">
                <a:latin typeface="Arial" charset="0"/>
              </a:rPr>
              <a:t> </a:t>
            </a:r>
            <a:r>
              <a:rPr lang="pt-BR" dirty="0" err="1">
                <a:latin typeface="Arial" charset="0"/>
              </a:rPr>
              <a:t>and</a:t>
            </a:r>
            <a:r>
              <a:rPr lang="pt-BR" dirty="0">
                <a:latin typeface="Arial" charset="0"/>
              </a:rPr>
              <a:t> </a:t>
            </a:r>
            <a:r>
              <a:rPr lang="pt-BR" dirty="0" err="1">
                <a:latin typeface="Arial" charset="0"/>
              </a:rPr>
              <a:t>technology</a:t>
            </a:r>
            <a:r>
              <a:rPr lang="pt-BR" dirty="0">
                <a:latin typeface="Arial" charset="0"/>
              </a:rPr>
              <a:t>. </a:t>
            </a:r>
            <a:r>
              <a:rPr lang="pt-BR" i="1" dirty="0">
                <a:latin typeface="Arial" charset="0"/>
              </a:rPr>
              <a:t>In</a:t>
            </a:r>
            <a:r>
              <a:rPr lang="pt-BR" dirty="0">
                <a:latin typeface="Arial" charset="0"/>
              </a:rPr>
              <a:t>: ______. </a:t>
            </a:r>
            <a:r>
              <a:rPr lang="pt-BR" b="1" dirty="0">
                <a:latin typeface="Arial" charset="0"/>
              </a:rPr>
              <a:t>Computer </a:t>
            </a:r>
            <a:r>
              <a:rPr lang="pt-BR" b="1" dirty="0" err="1">
                <a:latin typeface="Arial" charset="0"/>
              </a:rPr>
              <a:t>organization</a:t>
            </a:r>
            <a:r>
              <a:rPr lang="pt-BR" b="1" dirty="0">
                <a:latin typeface="Arial" charset="0"/>
              </a:rPr>
              <a:t> </a:t>
            </a:r>
            <a:r>
              <a:rPr lang="pt-BR" b="1" dirty="0" err="1">
                <a:latin typeface="Arial" charset="0"/>
              </a:rPr>
              <a:t>and</a:t>
            </a:r>
            <a:r>
              <a:rPr lang="pt-BR" b="1" dirty="0">
                <a:latin typeface="Arial" charset="0"/>
              </a:rPr>
              <a:t> design: </a:t>
            </a:r>
            <a:r>
              <a:rPr lang="pt-BR" dirty="0" err="1">
                <a:latin typeface="Arial" charset="0"/>
              </a:rPr>
              <a:t>the</a:t>
            </a:r>
            <a:r>
              <a:rPr lang="pt-BR" dirty="0">
                <a:latin typeface="Arial" charset="0"/>
              </a:rPr>
              <a:t> hardware/software interface. 5. ed. </a:t>
            </a:r>
            <a:r>
              <a:rPr lang="pt-BR" dirty="0" err="1">
                <a:latin typeface="Arial" charset="0"/>
              </a:rPr>
              <a:t>Amsterdan</a:t>
            </a:r>
            <a:r>
              <a:rPr lang="pt-BR" dirty="0">
                <a:latin typeface="Arial" charset="0"/>
              </a:rPr>
              <a:t>: Morgan </a:t>
            </a:r>
            <a:r>
              <a:rPr lang="pt-BR" dirty="0" err="1">
                <a:latin typeface="Arial" charset="0"/>
              </a:rPr>
              <a:t>Kauffman</a:t>
            </a:r>
            <a:r>
              <a:rPr lang="pt-BR" dirty="0">
                <a:latin typeface="Arial" charset="0"/>
              </a:rPr>
              <a:t>, 2014. </a:t>
            </a:r>
            <a:r>
              <a:rPr lang="en-US" dirty="0">
                <a:latin typeface="Arial" charset="0"/>
              </a:rPr>
              <a:t>cap. 1, p. </a:t>
            </a:r>
            <a:r>
              <a:rPr lang="en-US" dirty="0" smtClean="0">
                <a:latin typeface="Arial" charset="0"/>
              </a:rPr>
              <a:t>60-175.</a:t>
            </a:r>
            <a:endParaRPr lang="en-US" dirty="0">
              <a:latin typeface="Arial" charset="0"/>
            </a:endParaRPr>
          </a:p>
          <a:p>
            <a:pPr lvl="4" eaLnBrk="1" hangingPunct="1"/>
            <a:endParaRPr lang="pt-BR" dirty="0">
              <a:latin typeface="Arial" charset="0"/>
            </a:endParaRPr>
          </a:p>
          <a:p>
            <a:pPr lvl="1" eaLnBrk="1" hangingPunct="1"/>
            <a:r>
              <a:rPr lang="pt-BR" dirty="0">
                <a:latin typeface="Arial" charset="0"/>
              </a:rPr>
              <a:t>Edições anteriores</a:t>
            </a:r>
            <a:endParaRPr lang="pt-BR" sz="1800" dirty="0">
              <a:latin typeface="Arial" charset="0"/>
            </a:endParaRPr>
          </a:p>
          <a:p>
            <a:pPr lvl="2" eaLnBrk="1" hangingPunct="1"/>
            <a:r>
              <a:rPr lang="pt-BR" dirty="0">
                <a:latin typeface="Arial" charset="0"/>
              </a:rPr>
              <a:t>Patterson e </a:t>
            </a:r>
            <a:r>
              <a:rPr lang="pt-BR" dirty="0" err="1">
                <a:latin typeface="Arial" charset="0"/>
              </a:rPr>
              <a:t>Hennessy</a:t>
            </a:r>
            <a:r>
              <a:rPr lang="pt-BR" dirty="0">
                <a:latin typeface="Arial" charset="0"/>
              </a:rPr>
              <a:t> (2005, cap. </a:t>
            </a:r>
            <a:r>
              <a:rPr lang="pt-BR" dirty="0" smtClean="0">
                <a:latin typeface="Arial" charset="0"/>
              </a:rPr>
              <a:t>3)</a:t>
            </a:r>
            <a:endParaRPr lang="pt-BR" dirty="0">
              <a:latin typeface="Arial" charset="0"/>
            </a:endParaRPr>
          </a:p>
          <a:p>
            <a:pPr lvl="2" eaLnBrk="1" hangingPunct="1"/>
            <a:r>
              <a:rPr lang="pt-BR" dirty="0">
                <a:latin typeface="Arial" charset="0"/>
              </a:rPr>
              <a:t>Patterson e </a:t>
            </a:r>
            <a:r>
              <a:rPr lang="pt-BR" dirty="0" err="1">
                <a:latin typeface="Arial" charset="0"/>
              </a:rPr>
              <a:t>Hennessy</a:t>
            </a:r>
            <a:r>
              <a:rPr lang="pt-BR" dirty="0">
                <a:latin typeface="Arial" charset="0"/>
              </a:rPr>
              <a:t> (2000, cap. </a:t>
            </a:r>
            <a:r>
              <a:rPr lang="pt-BR" dirty="0" smtClean="0">
                <a:latin typeface="Arial" charset="0"/>
              </a:rPr>
              <a:t>3)</a:t>
            </a:r>
            <a:endParaRPr lang="pt-BR" dirty="0">
              <a:latin typeface="Arial" charset="0"/>
            </a:endParaRPr>
          </a:p>
          <a:p>
            <a:pPr lvl="1" eaLnBrk="1" hangingPunct="1"/>
            <a:endParaRPr lang="pt-BR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x-none" dirty="0" smtClean="0">
                <a:latin typeface="Arial" charset="0"/>
              </a:rPr>
              <a:t>Exercício </a:t>
            </a:r>
            <a:r>
              <a:rPr lang="pt-BR" dirty="0" smtClean="0">
                <a:latin typeface="Arial" charset="0"/>
              </a:rPr>
              <a:t>2</a:t>
            </a:r>
            <a:r>
              <a:rPr lang="x-none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–</a:t>
            </a:r>
            <a:r>
              <a:rPr lang="x-none" dirty="0" smtClean="0">
                <a:latin typeface="Arial" charset="0"/>
              </a:rPr>
              <a:t> </a:t>
            </a:r>
            <a:r>
              <a:rPr lang="pt-BR" dirty="0" smtClean="0">
                <a:latin typeface="Arial" charset="0"/>
              </a:rPr>
              <a:t>Exportar código do MARS</a:t>
            </a:r>
            <a:endParaRPr lang="pt-BR" b="0" dirty="0">
              <a:latin typeface="Arial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5949950"/>
          </a:xfrm>
        </p:spPr>
        <p:txBody>
          <a:bodyPr/>
          <a:lstStyle/>
          <a:p>
            <a:pPr eaLnBrk="1" hangingPunct="1"/>
            <a:r>
              <a:rPr lang="pt-BR" dirty="0" smtClean="0">
                <a:latin typeface="Arial" charset="0"/>
              </a:rPr>
              <a:t>Como </a:t>
            </a:r>
            <a:r>
              <a:rPr lang="pt-BR" dirty="0" smtClean="0">
                <a:latin typeface="Arial" charset="0"/>
              </a:rPr>
              <a:t> exportar a memória de instrução utilizando o simulador MARS</a:t>
            </a:r>
            <a:endParaRPr lang="pt-BR" dirty="0" smtClean="0">
              <a:latin typeface="Arial" charset="0"/>
            </a:endParaRP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t-BR" sz="2400" dirty="0" smtClean="0">
                <a:latin typeface="Arial" charset="0"/>
              </a:rPr>
              <a:t>Abra o arquivo “exemplo.asm” no MARS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t-BR" sz="2400" dirty="0" smtClean="0">
                <a:latin typeface="Arial" charset="0"/>
              </a:rPr>
              <a:t>Execute o programa </a:t>
            </a:r>
            <a:r>
              <a:rPr lang="pt-BR" sz="2400" dirty="0" smtClean="0"/>
              <a:t>(f3)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t-BR" sz="2400" dirty="0" smtClean="0"/>
              <a:t>Selecione File-&gt;</a:t>
            </a:r>
            <a:r>
              <a:rPr lang="pt-BR" sz="2400" dirty="0" err="1" smtClean="0"/>
              <a:t>Dump</a:t>
            </a:r>
            <a:r>
              <a:rPr lang="pt-BR" sz="2400" dirty="0" smtClean="0"/>
              <a:t> </a:t>
            </a:r>
            <a:r>
              <a:rPr lang="pt-BR" sz="2400" dirty="0" err="1" smtClean="0"/>
              <a:t>Memory</a:t>
            </a:r>
            <a:r>
              <a:rPr lang="pt-BR" sz="2400" dirty="0" smtClean="0"/>
              <a:t> (</a:t>
            </a:r>
            <a:r>
              <a:rPr lang="pt-BR" sz="2400" dirty="0" err="1" smtClean="0"/>
              <a:t>ctrl+d</a:t>
            </a:r>
            <a:r>
              <a:rPr lang="pt-BR" sz="2400" dirty="0" smtClean="0"/>
              <a:t>)</a:t>
            </a:r>
            <a:endParaRPr lang="pt-BR" sz="2400" dirty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t-BR" sz="2400" dirty="0" smtClean="0"/>
              <a:t>Escolha o segmento </a:t>
            </a:r>
            <a:r>
              <a:rPr lang="pt-BR" sz="2400" dirty="0" smtClean="0">
                <a:solidFill>
                  <a:srgbClr val="FF0000"/>
                </a:solidFill>
              </a:rPr>
              <a:t>.</a:t>
            </a:r>
            <a:r>
              <a:rPr lang="pt-BR" sz="2400" dirty="0" err="1" smtClean="0">
                <a:solidFill>
                  <a:srgbClr val="FF0000"/>
                </a:solidFill>
              </a:rPr>
              <a:t>text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 smtClean="0"/>
              <a:t>e o formato </a:t>
            </a:r>
            <a:r>
              <a:rPr lang="pt-BR" sz="2400" dirty="0" smtClean="0">
                <a:solidFill>
                  <a:srgbClr val="FF0000"/>
                </a:solidFill>
              </a:rPr>
              <a:t>Hexadecimal </a:t>
            </a:r>
            <a:r>
              <a:rPr lang="pt-BR" sz="2400" dirty="0" err="1" smtClean="0">
                <a:solidFill>
                  <a:srgbClr val="FF0000"/>
                </a:solidFill>
              </a:rPr>
              <a:t>Text</a:t>
            </a:r>
            <a:endParaRPr lang="pt-BR" sz="2400" dirty="0">
              <a:solidFill>
                <a:srgbClr val="FF0000"/>
              </a:solidFill>
            </a:endParaRP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t-BR" sz="2400" dirty="0" smtClean="0">
                <a:latin typeface="Arial" charset="0"/>
              </a:rPr>
              <a:t>Salve como </a:t>
            </a:r>
            <a:r>
              <a:rPr lang="pt-BR" sz="2400" dirty="0" err="1" smtClean="0">
                <a:solidFill>
                  <a:srgbClr val="FF0000"/>
                </a:solidFill>
                <a:latin typeface="Arial" charset="0"/>
              </a:rPr>
              <a:t>rom.hex</a:t>
            </a:r>
            <a:endParaRPr lang="pt-BR" sz="2400" dirty="0" smtClean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077072"/>
            <a:ext cx="5732718" cy="238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2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x-none" dirty="0" smtClean="0">
                <a:latin typeface="Arial" charset="0"/>
              </a:rPr>
              <a:t>Exercício </a:t>
            </a:r>
            <a:r>
              <a:rPr lang="pt-BR" dirty="0" smtClean="0">
                <a:latin typeface="Arial" charset="0"/>
              </a:rPr>
              <a:t>2</a:t>
            </a:r>
            <a:r>
              <a:rPr lang="x-none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–</a:t>
            </a:r>
            <a:r>
              <a:rPr lang="x-none" dirty="0" smtClean="0">
                <a:latin typeface="Arial" charset="0"/>
              </a:rPr>
              <a:t> </a:t>
            </a:r>
            <a:r>
              <a:rPr lang="pt-BR" dirty="0" smtClean="0">
                <a:latin typeface="Arial" charset="0"/>
              </a:rPr>
              <a:t>Exportar código do MARS</a:t>
            </a:r>
            <a:endParaRPr lang="pt-BR" b="0" dirty="0">
              <a:latin typeface="Arial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5949950"/>
          </a:xfrm>
        </p:spPr>
        <p:txBody>
          <a:bodyPr/>
          <a:lstStyle/>
          <a:p>
            <a:pPr eaLnBrk="1" hangingPunct="1"/>
            <a:r>
              <a:rPr lang="pt-BR" dirty="0" smtClean="0">
                <a:latin typeface="Arial" charset="0"/>
              </a:rPr>
              <a:t>Como </a:t>
            </a:r>
            <a:r>
              <a:rPr lang="pt-BR" dirty="0" smtClean="0">
                <a:latin typeface="Arial" charset="0"/>
              </a:rPr>
              <a:t> exportar a memória de dados utilizando o simulador MARS</a:t>
            </a:r>
            <a:endParaRPr lang="pt-BR" dirty="0" smtClean="0">
              <a:latin typeface="Arial" charset="0"/>
            </a:endParaRP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t-BR" sz="2400" dirty="0" smtClean="0">
                <a:latin typeface="Arial" charset="0"/>
              </a:rPr>
              <a:t>Abra o arquivo “exemplo.asm” no MARS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t-BR" sz="2400" dirty="0" smtClean="0">
                <a:latin typeface="Arial" charset="0"/>
              </a:rPr>
              <a:t>Execute o programa </a:t>
            </a:r>
            <a:r>
              <a:rPr lang="pt-BR" sz="2400" dirty="0" smtClean="0"/>
              <a:t>(f3)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t-BR" sz="2400" dirty="0" smtClean="0"/>
              <a:t>Selecione File-&gt;</a:t>
            </a:r>
            <a:r>
              <a:rPr lang="pt-BR" sz="2400" dirty="0" err="1" smtClean="0"/>
              <a:t>Dump</a:t>
            </a:r>
            <a:r>
              <a:rPr lang="pt-BR" sz="2400" dirty="0" smtClean="0"/>
              <a:t> </a:t>
            </a:r>
            <a:r>
              <a:rPr lang="pt-BR" sz="2400" dirty="0" err="1" smtClean="0"/>
              <a:t>Memory</a:t>
            </a:r>
            <a:r>
              <a:rPr lang="pt-BR" sz="2400" dirty="0" smtClean="0"/>
              <a:t> (</a:t>
            </a:r>
            <a:r>
              <a:rPr lang="pt-BR" sz="2400" dirty="0" err="1" smtClean="0"/>
              <a:t>ctrl+d</a:t>
            </a:r>
            <a:r>
              <a:rPr lang="pt-BR" sz="2400" dirty="0" smtClean="0"/>
              <a:t>)</a:t>
            </a:r>
            <a:endParaRPr lang="pt-BR" sz="2400" dirty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t-BR" sz="2400" dirty="0" smtClean="0"/>
              <a:t>Escolha o segmento </a:t>
            </a:r>
            <a:r>
              <a:rPr lang="pt-BR" sz="2400" dirty="0" smtClean="0">
                <a:solidFill>
                  <a:srgbClr val="FF0000"/>
                </a:solidFill>
              </a:rPr>
              <a:t>.data </a:t>
            </a:r>
            <a:r>
              <a:rPr lang="pt-BR" sz="2400" dirty="0" smtClean="0"/>
              <a:t>e o formato </a:t>
            </a:r>
            <a:r>
              <a:rPr lang="pt-BR" sz="2400" dirty="0" smtClean="0">
                <a:solidFill>
                  <a:srgbClr val="FF0000"/>
                </a:solidFill>
              </a:rPr>
              <a:t>Hexadecimal </a:t>
            </a:r>
            <a:r>
              <a:rPr lang="pt-BR" sz="2400" dirty="0" err="1" smtClean="0">
                <a:solidFill>
                  <a:srgbClr val="FF0000"/>
                </a:solidFill>
              </a:rPr>
              <a:t>Text</a:t>
            </a:r>
            <a:endParaRPr lang="pt-BR" sz="2400" dirty="0">
              <a:solidFill>
                <a:srgbClr val="FF0000"/>
              </a:solidFill>
            </a:endParaRP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t-BR" sz="2400" dirty="0" smtClean="0">
                <a:latin typeface="Arial" charset="0"/>
              </a:rPr>
              <a:t>Salve como </a:t>
            </a:r>
            <a:r>
              <a:rPr lang="pt-BR" sz="2400" dirty="0" err="1" smtClean="0">
                <a:solidFill>
                  <a:srgbClr val="FF0000"/>
                </a:solidFill>
                <a:latin typeface="Arial" charset="0"/>
              </a:rPr>
              <a:t>ram.hex</a:t>
            </a:r>
            <a:endParaRPr lang="pt-BR" sz="2400" dirty="0" smtClean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1" y="4149080"/>
            <a:ext cx="5707933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Simulador - visão geral</a:t>
            </a:r>
            <a:endParaRPr lang="pt-BR" b="0" dirty="0">
              <a:latin typeface="Arial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5949950"/>
          </a:xfrm>
        </p:spPr>
        <p:txBody>
          <a:bodyPr/>
          <a:lstStyle/>
          <a:p>
            <a:pPr lvl="0" eaLnBrk="1" hangingPunct="1"/>
            <a:endParaRPr lang="pt-BR" dirty="0" smtClean="0"/>
          </a:p>
          <a:p>
            <a:pPr lvl="0" eaLnBrk="1" hangingPunct="1"/>
            <a:r>
              <a:rPr lang="pt-BR" dirty="0" err="1" smtClean="0"/>
              <a:t>mips_definitions.h</a:t>
            </a:r>
            <a:endParaRPr lang="pt-BR" dirty="0"/>
          </a:p>
          <a:p>
            <a:pPr lvl="1" eaLnBrk="1" hangingPunct="1"/>
            <a:r>
              <a:rPr lang="pt-BR" dirty="0"/>
              <a:t>Definições (máscaras, offsets, </a:t>
            </a:r>
            <a:r>
              <a:rPr lang="pt-BR" dirty="0" err="1"/>
              <a:t>opcode</a:t>
            </a:r>
            <a:r>
              <a:rPr lang="pt-BR" dirty="0"/>
              <a:t>, </a:t>
            </a:r>
            <a:r>
              <a:rPr lang="pt-BR" dirty="0" err="1"/>
              <a:t>funct</a:t>
            </a:r>
            <a:r>
              <a:rPr lang="pt-BR" dirty="0"/>
              <a:t>)</a:t>
            </a:r>
          </a:p>
          <a:p>
            <a:pPr lvl="1" eaLnBrk="1" hangingPunct="1"/>
            <a:r>
              <a:rPr lang="pt-BR" dirty="0" err="1"/>
              <a:t>Struct</a:t>
            </a:r>
            <a:r>
              <a:rPr lang="pt-BR" dirty="0"/>
              <a:t> (</a:t>
            </a:r>
            <a:r>
              <a:rPr lang="pt-BR" dirty="0" err="1"/>
              <a:t>mips_instruction</a:t>
            </a:r>
            <a:r>
              <a:rPr lang="pt-BR" dirty="0"/>
              <a:t>)</a:t>
            </a:r>
          </a:p>
          <a:p>
            <a:pPr eaLnBrk="1" hangingPunct="1"/>
            <a:r>
              <a:rPr lang="pt-BR" dirty="0" err="1"/>
              <a:t>mips.h</a:t>
            </a:r>
            <a:endParaRPr lang="pt-BR" dirty="0"/>
          </a:p>
          <a:p>
            <a:pPr lvl="1" eaLnBrk="1" hangingPunct="1"/>
            <a:r>
              <a:rPr lang="pt-BR" dirty="0"/>
              <a:t>Atributos</a:t>
            </a:r>
          </a:p>
          <a:p>
            <a:pPr lvl="1" eaLnBrk="1" hangingPunct="1"/>
            <a:r>
              <a:rPr lang="pt-BR" dirty="0"/>
              <a:t>Interface</a:t>
            </a:r>
          </a:p>
          <a:p>
            <a:pPr lvl="0" eaLnBrk="1" hangingPunct="1"/>
            <a:r>
              <a:rPr lang="pt-BR" dirty="0"/>
              <a:t>mips.cpp</a:t>
            </a:r>
          </a:p>
          <a:p>
            <a:pPr lvl="1" eaLnBrk="1" hangingPunct="1"/>
            <a:r>
              <a:rPr lang="pt-BR" dirty="0"/>
              <a:t>Implementação</a:t>
            </a:r>
          </a:p>
          <a:p>
            <a:pPr marL="457200" lvl="1" indent="0" eaLnBrk="1" hangingPunct="1">
              <a:buNone/>
            </a:pPr>
            <a:endParaRPr lang="pt-BR" sz="24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85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Simulador – </a:t>
            </a:r>
            <a:r>
              <a:rPr lang="pt-BR" dirty="0" err="1"/>
              <a:t>mips_definitions.h</a:t>
            </a:r>
            <a:endParaRPr lang="pt-BR" b="0" dirty="0">
              <a:latin typeface="Arial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5949950"/>
          </a:xfrm>
        </p:spPr>
        <p:txBody>
          <a:bodyPr/>
          <a:lstStyle/>
          <a:p>
            <a:pPr eaLnBrk="1" hangingPunct="1"/>
            <a:r>
              <a:rPr lang="pt-BR" dirty="0" smtClean="0"/>
              <a:t>Definições</a:t>
            </a:r>
            <a:endParaRPr lang="pt-BR" dirty="0"/>
          </a:p>
          <a:p>
            <a:pPr lvl="1" eaLnBrk="1" hangingPunct="1"/>
            <a:endParaRPr lang="pt-BR" dirty="0" smtClean="0"/>
          </a:p>
          <a:p>
            <a:pPr lvl="1" eaLnBrk="1" hangingPunct="1"/>
            <a:r>
              <a:rPr lang="pt-BR" dirty="0" smtClean="0"/>
              <a:t>Número de registradores</a:t>
            </a:r>
          </a:p>
          <a:p>
            <a:pPr lvl="1" eaLnBrk="1" hangingPunct="1">
              <a:buNone/>
            </a:pPr>
            <a:r>
              <a:rPr lang="pt-BR" dirty="0">
                <a:latin typeface="Courier New" panose="02070309020205020404" pitchFamily="49" charset="0"/>
              </a:rPr>
              <a:t>#define N_REG </a:t>
            </a:r>
            <a:r>
              <a:rPr lang="pt-BR" dirty="0" smtClean="0">
                <a:latin typeface="Courier New" panose="02070309020205020404" pitchFamily="49" charset="0"/>
              </a:rPr>
              <a:t>32</a:t>
            </a:r>
          </a:p>
          <a:p>
            <a:pPr lvl="1" eaLnBrk="1" hangingPunct="1">
              <a:buNone/>
            </a:pPr>
            <a:endParaRPr lang="pt-BR" dirty="0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pt-BR" dirty="0" smtClean="0"/>
              <a:t>Quantidade de posições na memória de dados</a:t>
            </a:r>
            <a:endParaRPr lang="pt-BR" dirty="0"/>
          </a:p>
          <a:p>
            <a:pPr lvl="1" eaLnBrk="1" hangingPunct="1">
              <a:buNone/>
            </a:pPr>
            <a:r>
              <a:rPr lang="pt-BR" dirty="0" smtClean="0">
                <a:latin typeface="Courier New" panose="02070309020205020404" pitchFamily="49" charset="0"/>
              </a:rPr>
              <a:t>#</a:t>
            </a:r>
            <a:r>
              <a:rPr lang="pt-BR" dirty="0">
                <a:latin typeface="Courier New" panose="02070309020205020404" pitchFamily="49" charset="0"/>
              </a:rPr>
              <a:t>define DATA_MEM_SIZE </a:t>
            </a:r>
            <a:r>
              <a:rPr lang="pt-BR" dirty="0" smtClean="0">
                <a:latin typeface="Courier New" panose="02070309020205020404" pitchFamily="49" charset="0"/>
              </a:rPr>
              <a:t>1024</a:t>
            </a:r>
          </a:p>
          <a:p>
            <a:pPr lvl="1" eaLnBrk="1" hangingPunct="1">
              <a:buNone/>
            </a:pPr>
            <a:endParaRPr lang="pt-BR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pt-BR" dirty="0"/>
              <a:t>Número do registrador </a:t>
            </a:r>
            <a:r>
              <a:rPr lang="pt-BR" dirty="0" smtClean="0"/>
              <a:t>$</a:t>
            </a:r>
            <a:r>
              <a:rPr lang="pt-BR" dirty="0" err="1" smtClean="0"/>
              <a:t>ra</a:t>
            </a:r>
            <a:endParaRPr lang="pt-BR" dirty="0" smtClean="0">
              <a:latin typeface="Courier New" panose="02070309020205020404" pitchFamily="49" charset="0"/>
            </a:endParaRPr>
          </a:p>
          <a:p>
            <a:pPr lvl="1" eaLnBrk="1" hangingPunct="1">
              <a:buNone/>
            </a:pPr>
            <a:r>
              <a:rPr lang="pt-BR" dirty="0" smtClean="0">
                <a:latin typeface="Courier New" panose="02070309020205020404" pitchFamily="49" charset="0"/>
              </a:rPr>
              <a:t>#</a:t>
            </a:r>
            <a:r>
              <a:rPr lang="pt-BR" dirty="0">
                <a:latin typeface="Courier New" panose="02070309020205020404" pitchFamily="49" charset="0"/>
              </a:rPr>
              <a:t>define REG_RA 0x1F</a:t>
            </a:r>
          </a:p>
          <a:p>
            <a:pPr marL="457200" lvl="1" indent="0" eaLnBrk="1" hangingPunct="1">
              <a:buNone/>
            </a:pPr>
            <a:endParaRPr lang="pt-BR" sz="24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91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Simulador – </a:t>
            </a:r>
            <a:r>
              <a:rPr lang="pt-BR" dirty="0" err="1"/>
              <a:t>mips_definitions.h</a:t>
            </a:r>
            <a:endParaRPr lang="pt-BR" b="0" dirty="0">
              <a:latin typeface="Arial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5949950"/>
          </a:xfrm>
        </p:spPr>
        <p:txBody>
          <a:bodyPr/>
          <a:lstStyle/>
          <a:p>
            <a:pPr eaLnBrk="1" hangingPunct="1"/>
            <a:r>
              <a:rPr lang="pt-BR" dirty="0" smtClean="0"/>
              <a:t>Definições</a:t>
            </a:r>
            <a:endParaRPr lang="pt-BR" dirty="0"/>
          </a:p>
          <a:p>
            <a:pPr lvl="1" eaLnBrk="1" hangingPunct="1"/>
            <a:endParaRPr lang="pt-BR" dirty="0" smtClean="0"/>
          </a:p>
          <a:p>
            <a:pPr lvl="1" eaLnBrk="1" hangingPunct="1"/>
            <a:r>
              <a:rPr lang="pt-BR" dirty="0" smtClean="0"/>
              <a:t>Máscaras</a:t>
            </a:r>
            <a:endParaRPr lang="pt-BR" dirty="0"/>
          </a:p>
          <a:p>
            <a:pPr lvl="1" eaLnBrk="1" hangingPunct="1">
              <a:buNone/>
            </a:pPr>
            <a:r>
              <a:rPr lang="pt-BR" dirty="0">
                <a:latin typeface="Courier New" panose="02070309020205020404" pitchFamily="49" charset="0"/>
              </a:rPr>
              <a:t>#define MASK_5  0x1F</a:t>
            </a:r>
          </a:p>
          <a:p>
            <a:pPr lvl="1" eaLnBrk="1" hangingPunct="1">
              <a:buNone/>
            </a:pPr>
            <a:r>
              <a:rPr lang="pt-BR" dirty="0">
                <a:latin typeface="Courier New" panose="02070309020205020404" pitchFamily="49" charset="0"/>
              </a:rPr>
              <a:t>#define MASK_6  0x3F</a:t>
            </a:r>
          </a:p>
          <a:p>
            <a:pPr lvl="1" eaLnBrk="1" hangingPunct="1">
              <a:buNone/>
            </a:pPr>
            <a:r>
              <a:rPr lang="pt-BR" dirty="0">
                <a:latin typeface="Courier New" panose="02070309020205020404" pitchFamily="49" charset="0"/>
              </a:rPr>
              <a:t>#define MASK_16 0xFFFF</a:t>
            </a:r>
          </a:p>
          <a:p>
            <a:pPr lvl="1" eaLnBrk="1" hangingPunct="1">
              <a:buNone/>
            </a:pPr>
            <a:r>
              <a:rPr lang="pt-BR" dirty="0">
                <a:latin typeface="Courier New" panose="02070309020205020404" pitchFamily="49" charset="0"/>
              </a:rPr>
              <a:t>#define MASK_26 0x3FFFFFF</a:t>
            </a:r>
          </a:p>
          <a:p>
            <a:pPr lvl="1" eaLnBrk="1" hangingPunct="1"/>
            <a:endParaRPr lang="pt-BR" dirty="0" smtClean="0"/>
          </a:p>
          <a:p>
            <a:pPr lvl="1" eaLnBrk="1" hangingPunct="1"/>
            <a:r>
              <a:rPr lang="pt-BR" dirty="0" smtClean="0"/>
              <a:t>Offsets</a:t>
            </a:r>
            <a:endParaRPr lang="pt-BR" dirty="0"/>
          </a:p>
          <a:p>
            <a:pPr lvl="1" eaLnBrk="1" hangingPunct="1">
              <a:buNone/>
            </a:pPr>
            <a:r>
              <a:rPr lang="pt-BR" dirty="0">
                <a:latin typeface="Courier New" panose="02070309020205020404" pitchFamily="49" charset="0"/>
              </a:rPr>
              <a:t>#define OP_OFFSET    26</a:t>
            </a:r>
          </a:p>
          <a:p>
            <a:pPr lvl="1" eaLnBrk="1" hangingPunct="1">
              <a:buNone/>
            </a:pPr>
            <a:r>
              <a:rPr lang="pt-BR" dirty="0">
                <a:latin typeface="Courier New" panose="02070309020205020404" pitchFamily="49" charset="0"/>
              </a:rPr>
              <a:t>#define RS_OFFSET    21</a:t>
            </a:r>
          </a:p>
          <a:p>
            <a:pPr lvl="1" eaLnBrk="1" hangingPunct="1">
              <a:buNone/>
            </a:pPr>
            <a:r>
              <a:rPr lang="pt-BR" dirty="0">
                <a:latin typeface="Courier New" panose="02070309020205020404" pitchFamily="49" charset="0"/>
              </a:rPr>
              <a:t>#define RT_OFFSET    16</a:t>
            </a:r>
          </a:p>
          <a:p>
            <a:pPr lvl="1" eaLnBrk="1" hangingPunct="1">
              <a:buNone/>
            </a:pPr>
            <a:r>
              <a:rPr lang="pt-BR" dirty="0">
                <a:latin typeface="Courier New" panose="02070309020205020404" pitchFamily="49" charset="0"/>
              </a:rPr>
              <a:t>#define RD_OFFSET    11</a:t>
            </a:r>
          </a:p>
          <a:p>
            <a:pPr lvl="1" eaLnBrk="1" hangingPunct="1">
              <a:buNone/>
            </a:pPr>
            <a:r>
              <a:rPr lang="pt-BR" dirty="0">
                <a:latin typeface="Courier New" panose="02070309020205020404" pitchFamily="49" charset="0"/>
              </a:rPr>
              <a:t>#define SHAMT_OFFSET 6</a:t>
            </a:r>
          </a:p>
          <a:p>
            <a:pPr marL="457200" lvl="1" indent="0" eaLnBrk="1" hangingPunct="1">
              <a:buNone/>
            </a:pPr>
            <a:endParaRPr lang="pt-BR" sz="24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71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Simulador – </a:t>
            </a:r>
            <a:r>
              <a:rPr lang="pt-BR" dirty="0" err="1"/>
              <a:t>mips_definitions.h</a:t>
            </a:r>
            <a:endParaRPr lang="pt-BR" b="0" dirty="0">
              <a:latin typeface="Arial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5949950"/>
          </a:xfrm>
        </p:spPr>
        <p:txBody>
          <a:bodyPr/>
          <a:lstStyle/>
          <a:p>
            <a:pPr eaLnBrk="1" hangingPunct="1"/>
            <a:r>
              <a:rPr lang="pt-BR" dirty="0"/>
              <a:t>Definições</a:t>
            </a:r>
          </a:p>
          <a:p>
            <a:pPr lvl="1" eaLnBrk="1" hangingPunct="1"/>
            <a:endParaRPr lang="pt-BR" dirty="0" smtClean="0"/>
          </a:p>
          <a:p>
            <a:pPr lvl="1" eaLnBrk="1" hangingPunct="1"/>
            <a:r>
              <a:rPr lang="pt-BR" dirty="0" err="1" smtClean="0"/>
              <a:t>Opcode</a:t>
            </a:r>
            <a:endParaRPr lang="pt-BR" dirty="0"/>
          </a:p>
          <a:p>
            <a:pPr lvl="1" eaLnBrk="1" hangingPunct="1">
              <a:buNone/>
            </a:pPr>
            <a:r>
              <a:rPr lang="pt-BR" dirty="0">
                <a:latin typeface="Courier New" panose="02070309020205020404" pitchFamily="49" charset="0"/>
              </a:rPr>
              <a:t>#define RTYPEOP 0x0</a:t>
            </a:r>
          </a:p>
          <a:p>
            <a:pPr lvl="1" eaLnBrk="1" hangingPunct="1">
              <a:buNone/>
            </a:pPr>
            <a:r>
              <a:rPr lang="pt-BR" dirty="0">
                <a:latin typeface="Courier New" panose="02070309020205020404" pitchFamily="49" charset="0"/>
              </a:rPr>
              <a:t>#define ADDI	 0x8</a:t>
            </a:r>
          </a:p>
          <a:p>
            <a:pPr lvl="1" eaLnBrk="1" hangingPunct="1">
              <a:buNone/>
            </a:pPr>
            <a:r>
              <a:rPr lang="it-IT" dirty="0">
                <a:latin typeface="Courier New" panose="02070309020205020404" pitchFamily="49" charset="0"/>
              </a:rPr>
              <a:t>#define LW      0x23</a:t>
            </a:r>
          </a:p>
          <a:p>
            <a:pPr lvl="1" eaLnBrk="1" hangingPunct="1">
              <a:buNone/>
            </a:pPr>
            <a:r>
              <a:rPr lang="it-IT" dirty="0">
                <a:latin typeface="Courier New" panose="02070309020205020404" pitchFamily="49" charset="0"/>
              </a:rPr>
              <a:t>#define SW      0x2B</a:t>
            </a:r>
          </a:p>
          <a:p>
            <a:pPr lvl="1" eaLnBrk="1" hangingPunct="1">
              <a:buNone/>
            </a:pPr>
            <a:endParaRPr lang="pt-BR" dirty="0"/>
          </a:p>
          <a:p>
            <a:pPr lvl="1" eaLnBrk="1" hangingPunct="1"/>
            <a:r>
              <a:rPr lang="pt-BR" dirty="0" err="1"/>
              <a:t>Funct</a:t>
            </a:r>
            <a:endParaRPr lang="pt-BR" dirty="0"/>
          </a:p>
          <a:p>
            <a:pPr lvl="1" eaLnBrk="1" hangingPunct="1">
              <a:buNone/>
            </a:pPr>
            <a:r>
              <a:rPr lang="it-IT" dirty="0">
                <a:latin typeface="Courier New" panose="02070309020205020404" pitchFamily="49" charset="0"/>
              </a:rPr>
              <a:t>#define ADD     0x20</a:t>
            </a:r>
          </a:p>
          <a:p>
            <a:pPr lvl="1" eaLnBrk="1" hangingPunct="1">
              <a:buNone/>
            </a:pPr>
            <a:r>
              <a:rPr lang="it-IT" dirty="0">
                <a:latin typeface="Courier New" panose="02070309020205020404" pitchFamily="49" charset="0"/>
              </a:rPr>
              <a:t>#define SUB     0x22</a:t>
            </a:r>
            <a:endParaRPr lang="pt-BR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endParaRPr lang="pt-BR" sz="24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70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Simulador – </a:t>
            </a:r>
            <a:r>
              <a:rPr lang="pt-BR" dirty="0" err="1"/>
              <a:t>mips_definitions.h</a:t>
            </a:r>
            <a:endParaRPr lang="pt-BR" b="0" dirty="0">
              <a:latin typeface="Arial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5949950"/>
          </a:xfrm>
        </p:spPr>
        <p:txBody>
          <a:bodyPr/>
          <a:lstStyle/>
          <a:p>
            <a:pPr eaLnBrk="1" hangingPunct="1"/>
            <a:r>
              <a:rPr lang="pt-BR" dirty="0" err="1"/>
              <a:t>Struct</a:t>
            </a:r>
            <a:endParaRPr lang="pt-BR" dirty="0"/>
          </a:p>
          <a:p>
            <a:pPr lvl="1" eaLnBrk="1" hangingPunct="1">
              <a:buNone/>
            </a:pPr>
            <a:endParaRPr lang="pt-BR" b="1" dirty="0" smtClean="0">
              <a:latin typeface="Courier New" panose="02070309020205020404" pitchFamily="49" charset="0"/>
            </a:endParaRPr>
          </a:p>
          <a:p>
            <a:pPr lvl="1" eaLnBrk="1" hangingPunct="1">
              <a:buNone/>
            </a:pPr>
            <a:r>
              <a:rPr lang="pt-BR" b="1" dirty="0" err="1" smtClean="0">
                <a:latin typeface="Courier New" panose="02070309020205020404" pitchFamily="49" charset="0"/>
              </a:rPr>
              <a:t>struct</a:t>
            </a:r>
            <a:r>
              <a:rPr lang="pt-BR" dirty="0" smtClean="0">
                <a:latin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</a:rPr>
              <a:t>mips_instruction</a:t>
            </a:r>
            <a:r>
              <a:rPr lang="pt-BR" dirty="0" smtClean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buNone/>
            </a:pPr>
            <a:r>
              <a:rPr lang="pt-BR" dirty="0" smtClean="0">
                <a:latin typeface="Courier New" panose="02070309020205020404" pitchFamily="49" charset="0"/>
              </a:rPr>
              <a:t>        </a:t>
            </a:r>
            <a:r>
              <a:rPr lang="pt-BR" b="1" dirty="0" err="1">
                <a:latin typeface="Courier New" panose="02070309020205020404" pitchFamily="49" charset="0"/>
              </a:rPr>
              <a:t>unsigned</a:t>
            </a:r>
            <a:r>
              <a:rPr lang="pt-BR" b="1" dirty="0">
                <a:latin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</a:rPr>
              <a:t>int</a:t>
            </a:r>
            <a:r>
              <a:rPr lang="pt-BR" b="1" dirty="0">
                <a:latin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</a:rPr>
              <a:t>ins</a:t>
            </a:r>
            <a:r>
              <a:rPr lang="pt-BR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buNone/>
            </a:pPr>
            <a:r>
              <a:rPr lang="pt-BR" dirty="0">
                <a:latin typeface="Courier New" panose="02070309020205020404" pitchFamily="49" charset="0"/>
              </a:rPr>
              <a:t>        </a:t>
            </a:r>
            <a:r>
              <a:rPr lang="pt-BR" b="1" dirty="0" err="1">
                <a:latin typeface="Courier New" panose="02070309020205020404" pitchFamily="49" charset="0"/>
              </a:rPr>
              <a:t>unsigned</a:t>
            </a:r>
            <a:r>
              <a:rPr lang="pt-BR" b="1" dirty="0">
                <a:latin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</a:rPr>
              <a:t>int</a:t>
            </a:r>
            <a:r>
              <a:rPr lang="pt-BR" b="1" dirty="0">
                <a:latin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</a:rPr>
              <a:t>op_code</a:t>
            </a:r>
            <a:r>
              <a:rPr lang="pt-BR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buNone/>
            </a:pPr>
            <a:r>
              <a:rPr lang="pt-BR" dirty="0">
                <a:latin typeface="Courier New" panose="02070309020205020404" pitchFamily="49" charset="0"/>
              </a:rPr>
              <a:t>        </a:t>
            </a:r>
            <a:r>
              <a:rPr lang="pt-BR" b="1" dirty="0" err="1">
                <a:latin typeface="Courier New" panose="02070309020205020404" pitchFamily="49" charset="0"/>
              </a:rPr>
              <a:t>unsigned</a:t>
            </a:r>
            <a:r>
              <a:rPr lang="pt-BR" b="1" dirty="0">
                <a:latin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</a:rPr>
              <a:t>int</a:t>
            </a:r>
            <a:r>
              <a:rPr lang="pt-BR" b="1" dirty="0">
                <a:latin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</a:rPr>
              <a:t>rs</a:t>
            </a:r>
            <a:r>
              <a:rPr lang="pt-BR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buNone/>
            </a:pPr>
            <a:r>
              <a:rPr lang="pt-BR" dirty="0">
                <a:latin typeface="Courier New" panose="02070309020205020404" pitchFamily="49" charset="0"/>
              </a:rPr>
              <a:t>        </a:t>
            </a:r>
            <a:r>
              <a:rPr lang="pt-BR" b="1" dirty="0" err="1">
                <a:latin typeface="Courier New" panose="02070309020205020404" pitchFamily="49" charset="0"/>
              </a:rPr>
              <a:t>unsigned</a:t>
            </a:r>
            <a:r>
              <a:rPr lang="pt-BR" b="1" dirty="0">
                <a:latin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</a:rPr>
              <a:t>int</a:t>
            </a:r>
            <a:r>
              <a:rPr lang="pt-BR" b="1" dirty="0">
                <a:latin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</a:rPr>
              <a:t>rt</a:t>
            </a:r>
            <a:r>
              <a:rPr lang="pt-BR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buNone/>
            </a:pPr>
            <a:r>
              <a:rPr lang="pt-BR" dirty="0">
                <a:latin typeface="Courier New" panose="02070309020205020404" pitchFamily="49" charset="0"/>
              </a:rPr>
              <a:t>        </a:t>
            </a:r>
            <a:r>
              <a:rPr lang="pt-BR" b="1" dirty="0" err="1">
                <a:latin typeface="Courier New" panose="02070309020205020404" pitchFamily="49" charset="0"/>
              </a:rPr>
              <a:t>unsigned</a:t>
            </a:r>
            <a:r>
              <a:rPr lang="pt-BR" b="1" dirty="0">
                <a:latin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</a:rPr>
              <a:t>int</a:t>
            </a:r>
            <a:r>
              <a:rPr lang="pt-BR" b="1" dirty="0">
                <a:latin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</a:rPr>
              <a:t>rd;</a:t>
            </a:r>
          </a:p>
          <a:p>
            <a:pPr lvl="1" eaLnBrk="1" hangingPunct="1">
              <a:buNone/>
            </a:pPr>
            <a:r>
              <a:rPr lang="pt-BR" dirty="0">
                <a:latin typeface="Courier New" panose="02070309020205020404" pitchFamily="49" charset="0"/>
              </a:rPr>
              <a:t>        </a:t>
            </a:r>
            <a:r>
              <a:rPr lang="pt-BR" b="1" dirty="0" err="1">
                <a:latin typeface="Courier New" panose="02070309020205020404" pitchFamily="49" charset="0"/>
              </a:rPr>
              <a:t>unsigned</a:t>
            </a:r>
            <a:r>
              <a:rPr lang="pt-BR" b="1" dirty="0">
                <a:latin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</a:rPr>
              <a:t>int</a:t>
            </a:r>
            <a:r>
              <a:rPr lang="pt-BR" b="1" dirty="0">
                <a:latin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</a:rPr>
              <a:t>shamt</a:t>
            </a:r>
            <a:r>
              <a:rPr lang="pt-BR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buNone/>
            </a:pPr>
            <a:r>
              <a:rPr lang="pt-BR" dirty="0">
                <a:latin typeface="Courier New" panose="02070309020205020404" pitchFamily="49" charset="0"/>
              </a:rPr>
              <a:t>        </a:t>
            </a:r>
            <a:r>
              <a:rPr lang="pt-BR" b="1" dirty="0" err="1">
                <a:latin typeface="Courier New" panose="02070309020205020404" pitchFamily="49" charset="0"/>
              </a:rPr>
              <a:t>unsigned</a:t>
            </a:r>
            <a:r>
              <a:rPr lang="pt-BR" b="1" dirty="0">
                <a:latin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</a:rPr>
              <a:t>int</a:t>
            </a:r>
            <a:r>
              <a:rPr lang="pt-BR" b="1" dirty="0">
                <a:latin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</a:rPr>
              <a:t>funct</a:t>
            </a:r>
            <a:r>
              <a:rPr lang="pt-BR" dirty="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buNone/>
            </a:pPr>
            <a:endParaRPr lang="pt-BR" dirty="0">
              <a:latin typeface="Courier New" panose="02070309020205020404" pitchFamily="49" charset="0"/>
            </a:endParaRPr>
          </a:p>
          <a:p>
            <a:pPr lvl="1" eaLnBrk="1" hangingPunct="1">
              <a:buNone/>
            </a:pPr>
            <a:r>
              <a:rPr lang="pt-BR" dirty="0">
                <a:latin typeface="Courier New" panose="02070309020205020404" pitchFamily="49" charset="0"/>
              </a:rPr>
              <a:t>        </a:t>
            </a:r>
            <a:r>
              <a:rPr lang="pt-BR" b="1" dirty="0">
                <a:latin typeface="Courier New" panose="02070309020205020404" pitchFamily="49" charset="0"/>
              </a:rPr>
              <a:t>short</a:t>
            </a:r>
            <a:r>
              <a:rPr lang="pt-BR" dirty="0">
                <a:latin typeface="Courier New" panose="02070309020205020404" pitchFamily="49" charset="0"/>
              </a:rPr>
              <a:t> immediate_16bits;</a:t>
            </a:r>
          </a:p>
          <a:p>
            <a:pPr lvl="1" eaLnBrk="1" hangingPunct="1">
              <a:buNone/>
            </a:pPr>
            <a:r>
              <a:rPr lang="pt-BR" dirty="0">
                <a:latin typeface="Courier New" panose="02070309020205020404" pitchFamily="49" charset="0"/>
              </a:rPr>
              <a:t>        </a:t>
            </a:r>
            <a:r>
              <a:rPr lang="pt-BR" b="1" dirty="0" err="1">
                <a:latin typeface="Courier New" panose="02070309020205020404" pitchFamily="49" charset="0"/>
              </a:rPr>
              <a:t>unsigned</a:t>
            </a:r>
            <a:r>
              <a:rPr lang="pt-BR" b="1" dirty="0">
                <a:latin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</a:rPr>
              <a:t> immediate_26bits;</a:t>
            </a:r>
          </a:p>
          <a:p>
            <a:pPr lvl="1" eaLnBrk="1" hangingPunct="1">
              <a:buNone/>
            </a:pPr>
            <a:r>
              <a:rPr lang="pt-BR" dirty="0">
                <a:latin typeface="Courier New" panose="02070309020205020404" pitchFamily="49" charset="0"/>
              </a:rPr>
              <a:t>};</a:t>
            </a:r>
          </a:p>
          <a:p>
            <a:pPr marL="457200" lvl="1" indent="0" eaLnBrk="1" hangingPunct="1">
              <a:buNone/>
            </a:pPr>
            <a:endParaRPr lang="pt-BR" sz="24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42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19765</TotalTime>
  <Words>1641</Words>
  <Application>Microsoft Office PowerPoint</Application>
  <PresentationFormat>On-screen Show (4:3)</PresentationFormat>
  <Paragraphs>536</Paragraphs>
  <Slides>41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MS PGothic</vt:lpstr>
      <vt:lpstr>Arial</vt:lpstr>
      <vt:lpstr>Arial Narrow</vt:lpstr>
      <vt:lpstr>Courier</vt:lpstr>
      <vt:lpstr>Courier New</vt:lpstr>
      <vt:lpstr>Times New Roman</vt:lpstr>
      <vt:lpstr>Wingdings</vt:lpstr>
      <vt:lpstr>Estrutura padrão</vt:lpstr>
      <vt:lpstr>Figura do Microsoft Word</vt:lpstr>
      <vt:lpstr>Microsoft Word Picture</vt:lpstr>
      <vt:lpstr>Simulador do Processador MIPS em C++</vt:lpstr>
      <vt:lpstr>Histórico de revisões</vt:lpstr>
      <vt:lpstr>Introdução</vt:lpstr>
      <vt:lpstr>Introdução</vt:lpstr>
      <vt:lpstr>Simulador - visão geral</vt:lpstr>
      <vt:lpstr>Simulador – mips_definitions.h</vt:lpstr>
      <vt:lpstr>Simulador – mips_definitions.h</vt:lpstr>
      <vt:lpstr>Simulador – mips_definitions.h</vt:lpstr>
      <vt:lpstr>Simulador – mips_definitions.h</vt:lpstr>
      <vt:lpstr>Simulador – mips.h</vt:lpstr>
      <vt:lpstr>Simulador – mips.h</vt:lpstr>
      <vt:lpstr>Simulador – mips.h</vt:lpstr>
      <vt:lpstr>Simulador – mips.h</vt:lpstr>
      <vt:lpstr>Simulador – main.cpp</vt:lpstr>
      <vt:lpstr>Simulador – main.cpp</vt:lpstr>
      <vt:lpstr>Simulador – mips.cpp</vt:lpstr>
      <vt:lpstr>Simulador – mips.cpp</vt:lpstr>
      <vt:lpstr>Simulador – mips.cpp</vt:lpstr>
      <vt:lpstr>Simulador – mips.cpp</vt:lpstr>
      <vt:lpstr>Simulador – mips.cpp</vt:lpstr>
      <vt:lpstr>Simulador – mips.cpp</vt:lpstr>
      <vt:lpstr>Simulador – mips.cpp</vt:lpstr>
      <vt:lpstr>Simulador – mips.cpp</vt:lpstr>
      <vt:lpstr>Simulador – mips.cpp</vt:lpstr>
      <vt:lpstr>Simulador – mips.cpp</vt:lpstr>
      <vt:lpstr>Simulador – mips.cpp</vt:lpstr>
      <vt:lpstr>Simulador – mips.cpp</vt:lpstr>
      <vt:lpstr>Simulador – mips.cpp</vt:lpstr>
      <vt:lpstr>Simulador – mips.cpp</vt:lpstr>
      <vt:lpstr>Simulador – mips.cpp</vt:lpstr>
      <vt:lpstr>Simulador – mips.cpp</vt:lpstr>
      <vt:lpstr>Simulador – mips.cpp</vt:lpstr>
      <vt:lpstr>Simulador – mips.cpp</vt:lpstr>
      <vt:lpstr>Simulador – mips.cpp</vt:lpstr>
      <vt:lpstr>Simulador – mips.cpp</vt:lpstr>
      <vt:lpstr>Simulador – mips.cpp</vt:lpstr>
      <vt:lpstr>Simulador – mips.cpp</vt:lpstr>
      <vt:lpstr>Simulador – mips.cpp</vt:lpstr>
      <vt:lpstr>Exercício 1</vt:lpstr>
      <vt:lpstr>Exercício 2 – Exportar código do MARS</vt:lpstr>
      <vt:lpstr>Exercício 2 – Exportar código do MARS</vt:lpstr>
    </vt:vector>
  </TitlesOfParts>
  <Company>OFFICE 2000 - UNIVALI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Cesar Zeferino</dc:creator>
  <cp:lastModifiedBy>Rubens</cp:lastModifiedBy>
  <cp:revision>453</cp:revision>
  <dcterms:created xsi:type="dcterms:W3CDTF">2003-08-28T23:21:31Z</dcterms:created>
  <dcterms:modified xsi:type="dcterms:W3CDTF">2016-04-20T01:32:24Z</dcterms:modified>
</cp:coreProperties>
</file>