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83" r:id="rId11"/>
    <p:sldId id="284" r:id="rId12"/>
    <p:sldId id="265" r:id="rId13"/>
    <p:sldId id="280" r:id="rId14"/>
    <p:sldId id="285" r:id="rId15"/>
    <p:sldId id="266" r:id="rId16"/>
    <p:sldId id="281" r:id="rId17"/>
    <p:sldId id="267" r:id="rId18"/>
    <p:sldId id="286" r:id="rId19"/>
    <p:sldId id="268" r:id="rId20"/>
    <p:sldId id="287" r:id="rId21"/>
    <p:sldId id="289" r:id="rId22"/>
    <p:sldId id="288" r:id="rId23"/>
    <p:sldId id="26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12/03/2014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_dwZsqGqa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youtube.com/watch?v=sgF6_G-weT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816" y="404665"/>
            <a:ext cx="5542384" cy="151216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UNIVERSIDADE DO VALE DO ITAJAÍ</a:t>
            </a:r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32856"/>
            <a:ext cx="7488832" cy="34563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CENTRO DE CIÊNCIAS TECNOLÓGICAS DA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TERRA E DO MAR 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libri" pitchFamily="34" charset="0"/>
              </a:rPr>
              <a:t> CURSO DE ENGENHARIA DA COMPUTAÇÃO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QUÍMICA I</a:t>
            </a: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Profa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. Ms.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Katia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Franklin Baggio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Logotip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2376264" cy="1296144"/>
          </a:xfrm>
          <a:prstGeom prst="rect">
            <a:avLst/>
          </a:prstGeom>
          <a:noFill/>
        </p:spPr>
      </p:pic>
      <p:pic>
        <p:nvPicPr>
          <p:cNvPr id="28674" name="Picture 2" descr="https://encrypted-tbn1.gstatic.com/images?q=tbn:ANd9GcTmZDcDjxs9JwTiM5cG-z4_vjZa9XomAthoxxKeFjWuPRGpHL1Yl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724399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Q3CqpFYRvI2eRwRb0-PRLaRq1kM7KG3QVgox9lYqgfHhkW0A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620688"/>
            <a:ext cx="2381250" cy="1924051"/>
          </a:xfrm>
          <a:prstGeom prst="rect">
            <a:avLst/>
          </a:prstGeom>
          <a:noFill/>
        </p:spPr>
      </p:pic>
      <p:pic>
        <p:nvPicPr>
          <p:cNvPr id="8196" name="Picture 4" descr="https://encrypted-tbn0.gstatic.com/images?q=tbn:ANd9GcRPgRZiITzK104hiYr_S9NilZqNWhRPPL0lW3eFavyy3J2kXk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4509120"/>
            <a:ext cx="2466975" cy="1857376"/>
          </a:xfrm>
          <a:prstGeom prst="rect">
            <a:avLst/>
          </a:prstGeom>
          <a:noFill/>
        </p:spPr>
      </p:pic>
      <p:sp>
        <p:nvSpPr>
          <p:cNvPr id="8198" name="AutoShape 6" descr="data:image/jpeg;base64,/9j/4AAQSkZJRgABAQAAAQABAAD/2wCEAAkGBhQSEBQUEBIVFRQVFhQXFBcYFRQUFxgYFBUVFBQVFRUYHCYeGBojGhQUHzEgJCcpLi0sFx8xNTArNSYrLCkBCQoKDQwOGA8PGiokHyUpLywsLCkpLC0sLCw0LCwpLCksLCktLCkpKTApKSwpLCwsLS4sLCksLCwsLCksLCksLP/AABEIAKMBNAMBIgACEQEDEQH/xAAbAAEAAgMBAQAAAAAAAAAAAAAAAwQBAgUGB//EAEQQAAIBAgMEBwUFBgQFBQAAAAECAAMRBBIhBTFBUQYTImFxgZEUFTJSoUJTkrHRI2Jyk8HTJDNUghay0uHwNGNzg6L/xAAYAQEBAQEBAAAAAAAAAAAAAAAAAQIDBf/EAC0RAQEAAgAEAwUJAQAAAAAAAAABAhEDEiExBEFRBZKhsfATFBVTVGGBkdEi/9oADAMBAAIRAxEAPwD7jERAREQEREBERAREQEREBERAREQETl4rb606rUzTqXWm9W4CWKIQGI7XMjSQ/wDFVPq6dTK2WqyqhvStdkZxmOey2Cm99xIgdqJw/wDi+lYnLU/9OMSvYsXQ/ZQE3LglQV/fXmJs/SqkKfWWfKKKYhzYfs6T3IdtddFc2W5sh7rh2onn6nTSipYFKnZNYblN+orU6FS3a+aqlr2uL8p1MftJaXV5zbPUWmNCdXNl3btSoudNRAuROJX6WU1Su+Soy4Y1OuIC9nqlzvoWB3ajmCCNJLjukiUSoqq65kqONAbCm1NCDY7y1WmBb5uFjA60TnVttBSitTcO79WiWW7EU+tJBvlyhQ1zfepEsYDHrWprUS+Vr7xYgglWBHMEEeUCzERAREQEREBERAREQEREBERAREQEREBERAREQEREBERAREQEwZmaVaoVSzEAAXJJsABvJMCji9ipUqNUYsGai9DQi2RyGYjT4rga/SV36M02p06bs7JTKlVOSxy02p5XAXUFXN/KdNsSoCksoDEBSSLEtuA53j2pM+TMufLmy3GbLe2a2+1+MDknorTIUO9VyihVYsMwCo6akAZtHub3uVU7xMv0VpGn1d3ymgmHcXH7SlTuAr6ci4JWxs57rdSnjEbNldTkNnsQcpAvZuRtN6VYMoZSCpFwQQQQdxBG8QOU3RikaVWndh1tRqjN2M93qCqQGy/DmA0N9Jrjei6VlZar1GzZrElLoWYNmQ5eyRlUDfoo3636tDFo4ORgwBKmxBsRoQbcRJRA42K6LUqnX52cmvSajUa4DFGLXGgsSMzAE3sDYSXaPR6nXKGoWOSm9MAEAEO1JyTp8QajTI8J1ZqagG8gecCjiNkh+rLO+ek5dH7NwSpQi2W1irMN3GT7PwK0aa00vlW+83JJJZiTzJJPnNqmOpqbNUQHvZR/WRHbFH7xfW/1gXIlP3xR+8X6yxSxCtqjBhzBB/KBJERARF5gtAzErjaNI6Col/41/WT5oGYiICIiAiIgIiICJXr4kqbLTd/DKB6swEi9rqH4aJB/fdFHqhc38oF2JTBqnf1aebVPr2bTOWr89P8AA3/XAtxKT4iomropUb2Vje3E5COH8X6S4GgZiR1a6qLsQB3/AEA5nulf3tT5n8D/AKQLkSp7yU/CHbwR/wCompr1fs0ltwzVCreYVGA9TAuxKYxrD46TjvXK48RY3t4gSehiVa+XhvBBBHiDrAllDbuzjXw9SkpALDQndcEEX7tJfiWXV3Es30eX2h0SaphsLRFQDqDTzEqdQoANhz00k7dHG94jFZxktfLY5s3VmlblaxvfytxnoLRN/a5/P492eSPK4DoeyJjEaov+IV0UgHQP1hzMOd6hFu7vnZ2Fs00MMlJiCVBuRuuzFja/AZrTpWiMuJll3+vJZjJ2ef6JdHWwi1Q7Bi7gi19yjKL34nf+s9BMRM5Z3O81XGTGajMr+76fFFJOpJAY+p1liJlUSYdV0VVHgAJIJxelu3GwlDrEUMcwFje1rMx3cezbznY6wWudBx7peW62m+um88liMZiPenVoLUxTuBlsGGXMSW/j7N+Gnn6H3vS4OGHNbuPVbiT0MSri6G9jY9x5Ebwd2+XHKTfQs20pYxWvrYr8QOhXxB4d+6QpnqEsKhRNyZQhJte7EsDoeAHAXvrpZq4ZWtmUG264Bt4SQTKuJiNpqmISg2Iq9Y4uOxSsL3ygnJvOVreHhfors5SbuzP/ABHs/gFl+kp47YtI4hMTUYhqYtvsptfKT3jM27feXqWOViAA2vHI4HqRNZcvTX8pN+aZqKkaqPQTzPRpalQ4jrQ1PJWZUy3pi3LL8LW01t5z1MwIl1LNFnVDh8wuG1tubdcd4G43vu/7SeImVIiICIiAiIgV62LCHtZh35SR4XHGaNjSdKdNj3sDTXzLC/oDJ6ua3Ztfvvb1Erh6rblVP4jnPkFI/OANCo2+oFHEKuvkzX/KGwBXVHfNyZ2ZT3ENe3iNf6hhqg1FUk8iq5fQAEepg4qp9wT4OlvK5B+kCbD1Q6gi45g7wRoVPeDcSE0mT/L7S/JcC38B/odO8Ss9Mkk+zuCeVVV152D2vM4dFYlWaqjj7JqtfmCLHUeECUvlJqVBbhTQdo8dwG9jcDTdab08IXANVjcj4QSqr3aG5PeT6SWhg1U3Au27Mbs3qdZpia7XyU/i0u2mVL8TzNtbfkNYGjpZhSQlQQzE3ubAqLAtfU33ySlgQpuGqHxqOw9CZpQpP1uaoFsEyqQTrdrtdTu3LxMuQMWkZoDMG4gEeRIOvoPrzksQMSviNoIhs7AEi9tSbbr6SxOfjNnM1TOjheyFIKltxJB0YczOHiMuLjw7eFJcvKW6Wa31Se+aXz/Rv0j3zS+f6N+kr+7Kv3qfy2/uR7rq/ep/Lb+5PK+8e1PycfedNYeqx75pfP8ARv0mPfNL5/o36SD3XV+9T+W39yPdlX7xP5bf3I+8e1PycfeNYeoNudtrIWQEDMu/dc9kgXHDS/hLuHx6P8LAniNxHip1nMGErZmXKpGln+BbWH2bsb3kybEBINVixGoAGQDwI7X1mfB8f2nnxbONw5Md99/L1TKYa6V1BMVAbGxseB328pkCZnvOajVw1RxlcoBpuXMTY3BAa4BBF+M3TZ673LOebm48QoAUeQllpw+iO1quIou9YWIqsospXQBTax5FmX/bzvNctstTc3pD0tfEh8P7NntnbPl11umXP+7l6zfp9J2q1Mq2dRfgyjjbcR+8PqPAS1MRctyTXYk1bVX3kv2gynkUb+gIj3kp+EMx5BW/M2A9ZaiZVw+j21hjA1bLlCOUVTY27KuHv8xV18NQL7z3LStgdnU6KlaSBFJLEAW1O8/QDwAHCSYqoVRmUXIViBzIFwNJrLVv/KTcnVNE850Y2rWxWHVqhyNrmYKATqbWBBA3G5twnboYYqbmo7dzZLf/AJUGTKctspLubWIiJFIiICIiAiIgIiICIiAkVbDq4s6hhyIB/OSxApe5qP3NP8C/pLNGgqDKihQNwAAHoJJEBERAREQExMxAREQEREBERAREQIq7kC4UtzAte3Ejn4SuMSzf5dM25ven6KRm9QJdmLQKgaqupCN3LdSO4FiQ3j2YO014rV/k1j9QpB8pbtFoHkNvVKz4vCvRWt1aG72p1VA7a5iQV1umYcd89XQrBluu7XgQdNCCDqD3STJK9XAqTfVSd5Vit/G2/wA5rLLck9GZjq2rF5Xr4rXKgzNxGoAH7zW08N8193j56n8xpPRoBRYeJJNyTxJPEzLStggS9QshXVQAbblXeLbxcn0l2YtMwEREBERAREQEREBERAREQEREBERAREQEREBETBgLxeeb2rjKqYp1Ws4QYSrVAy0iA6sFWxKE7idLznttev7Nh2SrnqvUph1V6RuGo1GylupshZgultDYXsdQ9peLzw7bcxGW6Vy4qYVVzLST9liCjv1zIVuuivdX0DIot2tJqu28R1AbORU9io1aK5E/b4hgxemQV17QprlXKR1h7ioeyvF54DE9IcSq4omsVCpj+oOWmSz0qtqKqOrABVbaHN1gcEbjL9La1YtRV6na9u6t1spK0uoqFAWyDMGYKwcBdHC7wYHsLxeeNrberexVnz1FxK4OpVZRTQrSrAaUxdT2gwsEN8w113zajtmv19VUc1CuJKLTKoR1PsdOrnuqg2FYkZr21K77WD2F5mea6N7RrVHUOxdThqb1CVUdXXLHPS7IFtL9k3Iyjz9LAREQEREBERARMXmYCIgwETAaZgIiICIiAiRVsQqC7HjYaEknkANTuMqYvblOlTao4qZFBLMKVU2A36BbnyEDoRKGG20lRFemHZWF1YIxBEnpY5GOUGzfKQVb0NjwPpAsREwTAzF5ycFt1MSL4VldQSHYhgEYW7BXQ5td2luO8XtDZ4Pxs7Hj23C/gUhbeUC5Eqe66fyfVv1j3XT+T6n9YFk1ACASLncOJtym0go4REJyqAefHwv/AEmDjVzZV7RvY21C88x3Dw3wLEQDKG3domhh6lUAMVGgOguSAL92sslt1Et11Xonmcf0tNPD4WsKYPXlLjN8IYAmx4nWTN0jPvEYXIMpFs1zmzdWat7brWFrc9Zv7LL5/BOePQRPK4DpgzpjGamLYcOygE3IXrBZu+9Mm4592va2HtI18OlVgAWBuBqLqxU27jlv5xlw8se/15kzl7OhE4HRPpE2LWoWQKUcAWJ+FhmW9+IGl+PdO+JnPG4Xly7rjZlNxmLREyrEzeVcVXIKqlizc72Cjext5Dznn8ft2smOpYclArgXZV7V2FQj4ri3Y5ec1jjcrqJbJ3eqvF55rZlKrTxNbDtiKjLlWtSZlVms7OtVCxW1lYKRyD24TsdXVXUMKncwCHyZRb1HmJiUl2uxObX27TR0SoHV3JCrkLXIFzYrcf8Alt+kn94D5Kn8tpVW5FXxCqLsQOA5kncAOJ7pD7dfRabk96lR5sd0pbDxZrmo7gB6dSpRKjUIUbUgnXtjI3gVgR7a242Hp9ZUAVSwUKBnckgnmFGgJ47t99JdoI7qrLXNmAI7CbiLjhMbZ2ImJpdXVva4YEGxBFx+RI85co0QihVGigAeAFhNXl5Z6s9d/sg9mqffH8CfpHsr8azW42VAfW2ktAyCtj6amzOoPK+vpvmWklGkFFhoPXzJOpPeZhK4YkLrbeeF+IvzEgCNU+IZU5X7TfxW+Ed2/wAN0tJTAFgABwA0EDaIiAkVfEBBqd+4byTyAGpksQK1CkSc7/Edw+UHgO/mf6SwRNK1dVF2YKOZIA9TKxvVIsStMbyCVL8LDiF4342003hS6O4cIcSiiyjEuVHAZ0p1GtyBZ2PnOtVoKws6hhyIBHoZSobGFMu1N6gLtnN2zC+VV3NoRZR398p4Ta9VarUcRTBftGkUZR1tMH4wjkBStwGGYncdxkTs6fuqj9zT/An6QNl0fuqf4F/SaDaB+1RqgeCP9KbsfpNU25SLshYqyhSQyuujXsRca/CRpylVT2t0cD1Er4fq6WIRr9YUzZxkZClQKylh2gd+hUS1sHaDV8OlR1CucyuoNwHRmpuFPEZlNu60n950vvUHiwH5zhdEdtUOpen11PPTrYgOpYArmr1XXfvBUg3Enmz2r0eIrBFLHhy3m+gA7yZB1lU7lRfFiSPEKLehmjuKpUIboCGZhqDl1VQdx1sTa+63GXRK0qeys3+Y9xyUFB/uOYk/SWadIKLAWA4TeICaVaQZSrAFSLEEXBB3gibzF4ET4RCFBRSFIKiwspX4SOVo9kTP1mRc9suawzZb3tffaTRGxBTwNNc+VFGc3ewAzEixLc9JJSoqqhVAVQAAALAAbgBN4jYhw+DSncU0VbkscoAuzbybcTJpi8XgZmtRwASTYDUnkBxm0gq4UMRmF7bgT2fEruJgR4FLg1GBDPwPBRfItuGhue8mSvhELhyql1BCtYXAO8A8JKJVxLksqK1idWItcLr6XOl/HlA5uMLDGEpq3slTKP3usW31tNuiVes+FU4nN1l2+IWa19Lj1lk7FXretV6gcIUHbLCxYNubfqJvUx/VFRWygMQquDYEm5AKk3B0O6+46yy9LE112pbW6OLXxFCsXI6oi4sDmswca8O0o8p2gIzjnPPdNNvVMLSRqQBJY3uCb5VL5RbixFufKbx5uJZj/SXWO69DacfZ1LJjsUATldMPVI4ByKlJiPFaSek7AM5eHP8Ajq//AMGG/wCfETlVvk1PSNfbfZcrZst82lr5c9rfw8ec6teqFUs24Ak+AFzKZ2PS9o9oyftcuXNru3XtuvbS/KSbS1QL87KviL3YfhDTeXL05fT4pN+bShhS6hqpbMQCVDMqi4+EAHUd5lqjh1QWVQo7hb15zcGZmWiIiAiIgIiIERwylsxALWte2tuQ5SS0grioDdMpHytdfMMAfS0j9kY/HUbwXsDwuO19YFuUdsbLFana+V1YPScWJR1+FhzHAjiCRxm5oOv+W9x8rkn0f4h53nLxeGx1U2z0aVK5zBGqGqV4WrFbJfuS44G+slSulsfFNVoq1Rcr6q4BuAyEq2U8VuCR3ESrjqeTF0ao3OGoVP8AdZ6THwZWX/7O6S4elUpUwlOjSCoLBVqMNBwH7Pf48ZrtGslWiyioqta63OUq6EOhKkgghlXTSB0ygmOrHKVKG1qToriolmUEWZTvF7aHWZy1G7QOTTsqQGHi49NARa2+VUdDCrVBZ7ntOALkBQjFNADxy3PeZcw+HVBZRYXvvJ/Oa4OhkRVOpAFzzP2j5m5k8BERATj7U2kyVAoqIgyhu0L3JYj5hy+s7EwUB3gTh4jh58Th3Hh5ct9dbWWS9Xnve7/6ij+Ef3I97v8A6ij+Ef3J6DqxyHpHVjkPSeV+H+O/VX3Y3zY+jz/vd/8AUUfwj+5Hvd/9RR/AP7k9B1Y5D0jqxyHpJ+H+O/U33Yc2Po89RZmLP1xJJ1KGyiwAtlJZZZw+1nvly9bra6Agj+K/Yv5jwl19k02csy3JsSCTluBYHLu4cpcVABYCwG4S+D8B4vg8W58Tj3Kb7a/3t/BlljZ0gJmInuOatWaoT2AoA4tc38ALW9ZJQw+Xjcn4id5/Qd0kmbwErY/AJWptTqrmRrXGo3G4II1BBAII1Bk/Wi9ri/K4v6TJgecwK0UYUMUlHrrkIerRetX7LgWsDwI+YabxOsdlJbTMLEEDMSAQbg5WuL3AO6cHpds69XDVw12SpTRadtahNVXAU8D2WJPAAnhPVCasxkmr182ZvdlcbblOrTw71KdepmpgPbLSN1QhnFhTuSVDWHO0yNl1faBXSqmtLqyMrWcZg6MbNoVu4Ft4ederTDKQdQQQfA6GczozU/wqKTrTzUm3b6LGmd2n2d0wvm5JoYz3kDf9lk369VbLqCL3zZ7d/lO3VDBlzEGo1wlgcqje7WJNzbnxsN15flSuL16XcKhPh2Rf1Im8subSSa229g/9yp+IfpLYiJloiIgIiICIiAiIgJiZiBiYamDvAPlNogadUOQ9BNgJmICIiAiIgIiICIiAiIgIiICIiBFXQkdk2I1HI9x7pAEqP8X7MclIZj/u3Ad1ry5FoFYbPS1go531zX+bMdb997ypjzighFAUme4szllW3Eso+1bkbHunUi0DiYTBVVYVKqmrVtbMXVVUHeKdMXCX56k8SZdqY11F2pWXS5zqbAkC/gL3l6YZARYi45QMGeL2rsetUxhSi+VRUSvbMVt1gRC4tvKmg2g+9vxM9UMDb4KjIOQykDwzA2HcNJTrbIqe0U6q1m0R0e4S9iVZbdmxsynT97fpY6xyuN3GcsdxaxPbIRb2DAuQbWA7QW41zXymw4fXbDYZxUZmYMMqqp3NoWJzDdxGo38hbWfD0AqgDzJ3k8STxJktploiIgIiICIiAiIgIiICIiAiIgIiICIiAiIgIiICIiAiIgIiICIiAiIgIiICIiAiIgIiICIiAiIgIiI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data:image/jpeg;base64,/9j/4AAQSkZJRgABAQAAAQABAAD/2wCEAAkGBhQSEBQUEBIVFRQVFhQXFBcYFRQUFxgYFBUVFBQVFRUYHCYeGBojGhQUHzEgJCcpLi0sFx8xNTArNSYrLCkBCQoKDQwOGA8PGiokHyUpLywsLCkpLC0sLCw0LCwpLCksLCktLCkpKTApKSwpLCwsLS4sLCksLCwsLCksLCksLP/AABEIAKMBNAMBIgACEQEDEQH/xAAbAAEAAgMBAQAAAAAAAAAAAAAAAwQBAgUGB//EAEQQAAIBAgMEBwUFBgQFBQAAAAECAAMRBBIhBTFBUQYTImFxgZEUFTJSoUJTkrHRI2Jyk8HTJDNUghay0uHwNGNzg6L/xAAYAQEBAQEBAAAAAAAAAAAAAAAAAQIDBf/EAC0RAQEAAgAEAwUJAQAAAAAAAAABAhEDEiExBEFRBZKhsfATFBVTVGGBkdEi/9oADAMBAAIRAxEAPwD7jERAREQEREBERAREQEREBERAREQETl4rb606rUzTqXWm9W4CWKIQGI7XMjSQ/wDFVPq6dTK2WqyqhvStdkZxmOey2Cm99xIgdqJw/wDi+lYnLU/9OMSvYsXQ/ZQE3LglQV/fXmJs/SqkKfWWfKKKYhzYfs6T3IdtddFc2W5sh7rh2onn6nTSipYFKnZNYblN+orU6FS3a+aqlr2uL8p1MftJaXV5zbPUWmNCdXNl3btSoudNRAuROJX6WU1Su+Soy4Y1OuIC9nqlzvoWB3ajmCCNJLjukiUSoqq65kqONAbCm1NCDY7y1WmBb5uFjA60TnVttBSitTcO79WiWW7EU+tJBvlyhQ1zfepEsYDHrWprUS+Vr7xYgglWBHMEEeUCzERAREQEREBERAREQEREBERAREQEREBERAREQEREBERAREQEwZmaVaoVSzEAAXJJsABvJMCji9ipUqNUYsGai9DQi2RyGYjT4rga/SV36M02p06bs7JTKlVOSxy02p5XAXUFXN/KdNsSoCksoDEBSSLEtuA53j2pM+TMufLmy3GbLe2a2+1+MDknorTIUO9VyihVYsMwCo6akAZtHub3uVU7xMv0VpGn1d3ymgmHcXH7SlTuAr6ci4JWxs57rdSnjEbNldTkNnsQcpAvZuRtN6VYMoZSCpFwQQQQdxBG8QOU3RikaVWndh1tRqjN2M93qCqQGy/DmA0N9Jrjei6VlZar1GzZrElLoWYNmQ5eyRlUDfoo3636tDFo4ORgwBKmxBsRoQbcRJRA42K6LUqnX52cmvSajUa4DFGLXGgsSMzAE3sDYSXaPR6nXKGoWOSm9MAEAEO1JyTp8QajTI8J1ZqagG8gecCjiNkh+rLO+ek5dH7NwSpQi2W1irMN3GT7PwK0aa00vlW+83JJJZiTzJJPnNqmOpqbNUQHvZR/WRHbFH7xfW/1gXIlP3xR+8X6yxSxCtqjBhzBB/KBJERARF5gtAzErjaNI6Col/41/WT5oGYiICIiAiIgIiICJXr4kqbLTd/DKB6swEi9rqH4aJB/fdFHqhc38oF2JTBqnf1aebVPr2bTOWr89P8AA3/XAtxKT4iomropUb2Vje3E5COH8X6S4GgZiR1a6qLsQB3/AEA5nulf3tT5n8D/AKQLkSp7yU/CHbwR/wCompr1fs0ltwzVCreYVGA9TAuxKYxrD46TjvXK48RY3t4gSehiVa+XhvBBBHiDrAllDbuzjXw9SkpALDQndcEEX7tJfiWXV3Es30eX2h0SaphsLRFQDqDTzEqdQoANhz00k7dHG94jFZxktfLY5s3VmlblaxvfytxnoLRN/a5/P492eSPK4DoeyJjEaov+IV0UgHQP1hzMOd6hFu7vnZ2Fs00MMlJiCVBuRuuzFja/AZrTpWiMuJll3+vJZjJ2ef6JdHWwi1Q7Bi7gi19yjKL34nf+s9BMRM5Z3O81XGTGajMr+76fFFJOpJAY+p1liJlUSYdV0VVHgAJIJxelu3GwlDrEUMcwFje1rMx3cezbznY6wWudBx7peW62m+um88liMZiPenVoLUxTuBlsGGXMSW/j7N+Gnn6H3vS4OGHNbuPVbiT0MSri6G9jY9x5Ebwd2+XHKTfQs20pYxWvrYr8QOhXxB4d+6QpnqEsKhRNyZQhJte7EsDoeAHAXvrpZq4ZWtmUG264Bt4SQTKuJiNpqmISg2Iq9Y4uOxSsL3ygnJvOVreHhfors5SbuzP/ABHs/gFl+kp47YtI4hMTUYhqYtvsptfKT3jM27feXqWOViAA2vHI4HqRNZcvTX8pN+aZqKkaqPQTzPRpalQ4jrQ1PJWZUy3pi3LL8LW01t5z1MwIl1LNFnVDh8wuG1tubdcd4G43vu/7SeImVIiICIiAiIgV62LCHtZh35SR4XHGaNjSdKdNj3sDTXzLC/oDJ6ua3Ztfvvb1Erh6rblVP4jnPkFI/OANCo2+oFHEKuvkzX/KGwBXVHfNyZ2ZT3ENe3iNf6hhqg1FUk8iq5fQAEepg4qp9wT4OlvK5B+kCbD1Q6gi45g7wRoVPeDcSE0mT/L7S/JcC38B/odO8Ss9Mkk+zuCeVVV152D2vM4dFYlWaqjj7JqtfmCLHUeECUvlJqVBbhTQdo8dwG9jcDTdab08IXANVjcj4QSqr3aG5PeT6SWhg1U3Au27Mbs3qdZpia7XyU/i0u2mVL8TzNtbfkNYGjpZhSQlQQzE3ubAqLAtfU33ySlgQpuGqHxqOw9CZpQpP1uaoFsEyqQTrdrtdTu3LxMuQMWkZoDMG4gEeRIOvoPrzksQMSviNoIhs7AEi9tSbbr6SxOfjNnM1TOjheyFIKltxJB0YczOHiMuLjw7eFJcvKW6Wa31Se+aXz/Rv0j3zS+f6N+kr+7Kv3qfy2/uR7rq/ep/Lb+5PK+8e1PycfedNYeqx75pfP8ARv0mPfNL5/o36SD3XV+9T+W39yPdlX7xP5bf3I+8e1PycfeNYeoNudtrIWQEDMu/dc9kgXHDS/hLuHx6P8LAniNxHip1nMGErZmXKpGln+BbWH2bsb3kybEBINVixGoAGQDwI7X1mfB8f2nnxbONw5Md99/L1TKYa6V1BMVAbGxseB328pkCZnvOajVw1RxlcoBpuXMTY3BAa4BBF+M3TZ673LOebm48QoAUeQllpw+iO1quIou9YWIqsospXQBTax5FmX/bzvNctstTc3pD0tfEh8P7NntnbPl11umXP+7l6zfp9J2q1Mq2dRfgyjjbcR+8PqPAS1MRctyTXYk1bVX3kv2gynkUb+gIj3kp+EMx5BW/M2A9ZaiZVw+j21hjA1bLlCOUVTY27KuHv8xV18NQL7z3LStgdnU6KlaSBFJLEAW1O8/QDwAHCSYqoVRmUXIViBzIFwNJrLVv/KTcnVNE850Y2rWxWHVqhyNrmYKATqbWBBA3G5twnboYYqbmo7dzZLf/AJUGTKctspLubWIiJFIiICIiAiIgIiICIiAkVbDq4s6hhyIB/OSxApe5qP3NP8C/pLNGgqDKihQNwAAHoJJEBERAREQExMxAREQEREBERAREQIq7kC4UtzAte3Ejn4SuMSzf5dM25ven6KRm9QJdmLQKgaqupCN3LdSO4FiQ3j2YO014rV/k1j9QpB8pbtFoHkNvVKz4vCvRWt1aG72p1VA7a5iQV1umYcd89XQrBluu7XgQdNCCDqD3STJK9XAqTfVSd5Vit/G2/wA5rLLck9GZjq2rF5Xr4rXKgzNxGoAH7zW08N8193j56n8xpPRoBRYeJJNyTxJPEzLStggS9QshXVQAbblXeLbxcn0l2YtMwEREBERAREQEREBERAREQEREBERAREQEREBETBgLxeeb2rjKqYp1Ws4QYSrVAy0iA6sFWxKE7idLznttev7Nh2SrnqvUph1V6RuGo1GylupshZgultDYXsdQ9peLzw7bcxGW6Vy4qYVVzLST9liCjv1zIVuuivdX0DIot2tJqu28R1AbORU9io1aK5E/b4hgxemQV17QprlXKR1h7ioeyvF54DE9IcSq4omsVCpj+oOWmSz0qtqKqOrABVbaHN1gcEbjL9La1YtRV6na9u6t1spK0uoqFAWyDMGYKwcBdHC7wYHsLxeeNrberexVnz1FxK4OpVZRTQrSrAaUxdT2gwsEN8w113zajtmv19VUc1CuJKLTKoR1PsdOrnuqg2FYkZr21K77WD2F5mea6N7RrVHUOxdThqb1CVUdXXLHPS7IFtL9k3Iyjz9LAREQEREBERARMXmYCIgwETAaZgIiICIiAiRVsQqC7HjYaEknkANTuMqYvblOlTao4qZFBLMKVU2A36BbnyEDoRKGG20lRFemHZWF1YIxBEnpY5GOUGzfKQVb0NjwPpAsREwTAzF5ycFt1MSL4VldQSHYhgEYW7BXQ5td2luO8XtDZ4Pxs7Hj23C/gUhbeUC5Eqe66fyfVv1j3XT+T6n9YFk1ACASLncOJtym0go4REJyqAefHwv/AEmDjVzZV7RvY21C88x3Dw3wLEQDKG3domhh6lUAMVGgOguSAL92sslt1Et11Xonmcf0tNPD4WsKYPXlLjN8IYAmx4nWTN0jPvEYXIMpFs1zmzdWat7brWFrc9Zv7LL5/BOePQRPK4DpgzpjGamLYcOygE3IXrBZu+9Mm4592va2HtI18OlVgAWBuBqLqxU27jlv5xlw8se/15kzl7OhE4HRPpE2LWoWQKUcAWJ+FhmW9+IGl+PdO+JnPG4Xly7rjZlNxmLREyrEzeVcVXIKqlizc72Cjext5Dznn8ft2smOpYclArgXZV7V2FQj4ri3Y5ec1jjcrqJbJ3eqvF55rZlKrTxNbDtiKjLlWtSZlVms7OtVCxW1lYKRyD24TsdXVXUMKncwCHyZRb1HmJiUl2uxObX27TR0SoHV3JCrkLXIFzYrcf8Alt+kn94D5Kn8tpVW5FXxCqLsQOA5kncAOJ7pD7dfRabk96lR5sd0pbDxZrmo7gB6dSpRKjUIUbUgnXtjI3gVgR7a242Hp9ZUAVSwUKBnckgnmFGgJ47t99JdoI7qrLXNmAI7CbiLjhMbZ2ImJpdXVva4YEGxBFx+RI85co0QihVGigAeAFhNXl5Z6s9d/sg9mqffH8CfpHsr8azW42VAfW2ktAyCtj6amzOoPK+vpvmWklGkFFhoPXzJOpPeZhK4YkLrbeeF+IvzEgCNU+IZU5X7TfxW+Ed2/wAN0tJTAFgABwA0EDaIiAkVfEBBqd+4byTyAGpksQK1CkSc7/Edw+UHgO/mf6SwRNK1dVF2YKOZIA9TKxvVIsStMbyCVL8LDiF4342003hS6O4cIcSiiyjEuVHAZ0p1GtyBZ2PnOtVoKws6hhyIBHoZSobGFMu1N6gLtnN2zC+VV3NoRZR398p4Ta9VarUcRTBftGkUZR1tMH4wjkBStwGGYncdxkTs6fuqj9zT/An6QNl0fuqf4F/SaDaB+1RqgeCP9KbsfpNU25SLshYqyhSQyuujXsRca/CRpylVT2t0cD1Er4fq6WIRr9YUzZxkZClQKylh2gd+hUS1sHaDV8OlR1CucyuoNwHRmpuFPEZlNu60n950vvUHiwH5zhdEdtUOpen11PPTrYgOpYArmr1XXfvBUg3Enmz2r0eIrBFLHhy3m+gA7yZB1lU7lRfFiSPEKLehmjuKpUIboCGZhqDl1VQdx1sTa+63GXRK0qeys3+Y9xyUFB/uOYk/SWadIKLAWA4TeICaVaQZSrAFSLEEXBB3gibzF4ET4RCFBRSFIKiwspX4SOVo9kTP1mRc9suawzZb3tffaTRGxBTwNNc+VFGc3ewAzEixLc9JJSoqqhVAVQAAALAAbgBN4jYhw+DSncU0VbkscoAuzbybcTJpi8XgZmtRwASTYDUnkBxm0gq4UMRmF7bgT2fEruJgR4FLg1GBDPwPBRfItuGhue8mSvhELhyql1BCtYXAO8A8JKJVxLksqK1idWItcLr6XOl/HlA5uMLDGEpq3slTKP3usW31tNuiVes+FU4nN1l2+IWa19Lj1lk7FXretV6gcIUHbLCxYNubfqJvUx/VFRWygMQquDYEm5AKk3B0O6+46yy9LE112pbW6OLXxFCsXI6oi4sDmswca8O0o8p2gIzjnPPdNNvVMLSRqQBJY3uCb5VL5RbixFufKbx5uJZj/SXWO69DacfZ1LJjsUATldMPVI4ByKlJiPFaSek7AM5eHP8Ajq//AMGG/wCfETlVvk1PSNfbfZcrZst82lr5c9rfw8ec6teqFUs24Ak+AFzKZ2PS9o9oyftcuXNru3XtuvbS/KSbS1QL87KviL3YfhDTeXL05fT4pN+bShhS6hqpbMQCVDMqi4+EAHUd5lqjh1QWVQo7hb15zcGZmWiIiAiIgIiIERwylsxALWte2tuQ5SS0grioDdMpHytdfMMAfS0j9kY/HUbwXsDwuO19YFuUdsbLFana+V1YPScWJR1+FhzHAjiCRxm5oOv+W9x8rkn0f4h53nLxeGx1U2z0aVK5zBGqGqV4WrFbJfuS44G+slSulsfFNVoq1Rcr6q4BuAyEq2U8VuCR3ESrjqeTF0ao3OGoVP8AdZ6THwZWX/7O6S4elUpUwlOjSCoLBVqMNBwH7Pf48ZrtGslWiyioqta63OUq6EOhKkgghlXTSB0ygmOrHKVKG1qToriolmUEWZTvF7aHWZy1G7QOTTsqQGHi49NARa2+VUdDCrVBZ7ntOALkBQjFNADxy3PeZcw+HVBZRYXvvJ/Oa4OhkRVOpAFzzP2j5m5k8BERATj7U2kyVAoqIgyhu0L3JYj5hy+s7EwUB3gTh4jh58Th3Hh5ct9dbWWS9Xnve7/6ij+Ef3I97v8A6ij+Ef3J6DqxyHpHVjkPSeV+H+O/VX3Y3zY+jz/vd/8AUUfwj+5Hvd/9RR/AP7k9B1Y5D0jqxyHpJ+H+O/U33Yc2Po89RZmLP1xJJ1KGyiwAtlJZZZw+1nvly9bra6Agj+K/Yv5jwl19k02csy3JsSCTluBYHLu4cpcVABYCwG4S+D8B4vg8W58Tj3Kb7a/3t/BlljZ0gJmInuOatWaoT2AoA4tc38ALW9ZJQw+Xjcn4id5/Qd0kmbwErY/AJWptTqrmRrXGo3G4II1BBAII1Bk/Wi9ri/K4v6TJgecwK0UYUMUlHrrkIerRetX7LgWsDwI+YabxOsdlJbTMLEEDMSAQbg5WuL3AO6cHpds69XDVw12SpTRadtahNVXAU8D2WJPAAnhPVCasxkmr182ZvdlcbblOrTw71KdepmpgPbLSN1QhnFhTuSVDWHO0yNl1faBXSqmtLqyMrWcZg6MbNoVu4Ft4ederTDKQdQQQfA6GczozU/wqKTrTzUm3b6LGmd2n2d0wvm5JoYz3kDf9lk369VbLqCL3zZ7d/lO3VDBlzEGo1wlgcqje7WJNzbnxsN15flSuL16XcKhPh2Rf1Im8subSSa229g/9yp+IfpLYiJloiIgIiICIiAiIgJiZiBiYamDvAPlNogadUOQ9BNgJmICIiAiIgIiICIiAiIgIiICIiBFXQkdk2I1HI9x7pAEqP8X7MclIZj/u3Ad1ry5FoFYbPS1go531zX+bMdb997ypjzighFAUme4szllW3Eso+1bkbHunUi0DiYTBVVYVKqmrVtbMXVVUHeKdMXCX56k8SZdqY11F2pWXS5zqbAkC/gL3l6YZARYi45QMGeL2rsetUxhSi+VRUSvbMVt1gRC4tvKmg2g+9vxM9UMDb4KjIOQykDwzA2HcNJTrbIqe0U6q1m0R0e4S9iVZbdmxsynT97fpY6xyuN3GcsdxaxPbIRb2DAuQbWA7QW41zXymw4fXbDYZxUZmYMMqqp3NoWJzDdxGo38hbWfD0AqgDzJ3k8STxJktploiIgIiICIiAiIgIiICIiAiIgIiICIiAiIgIiICIiAiIgIiICIiAiIgIiICIiAiIgIiICIiAiIgIiI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2" name="AutoShape 10" descr="data:image/jpeg;base64,/9j/4AAQSkZJRgABAQAAAQABAAD/2wCEAAkGBhQSEBQUEBIVFRQVFhQXFBcYFRQUFxgYFBUVFBQVFRUYHCYeGBojGhQUHzEgJCcpLi0sFx8xNTArNSYrLCkBCQoKDQwOGA8PGiokHyUpLywsLCkpLC0sLCw0LCwpLCksLCktLCkpKTApKSwpLCwsLS4sLCksLCwsLCksLCksLP/AABEIAKMBNAMBIgACEQEDEQH/xAAbAAEAAgMBAQAAAAAAAAAAAAAAAwQBAgUGB//EAEQQAAIBAgMEBwUFBgQFBQAAAAECAAMRBBIhBTFBUQYTImFxgZEUFTJSoUJTkrHRI2Jyk8HTJDNUghay0uHwNGNzg6L/xAAYAQEBAQEBAAAAAAAAAAAAAAAAAQIDBf/EAC0RAQEAAgAEAwUJAQAAAAAAAAABAhEDEiExBEFRBZKhsfATFBVTVGGBkdEi/9oADAMBAAIRAxEAPwD7jERAREQEREBERAREQEREBERAREQETl4rb606rUzTqXWm9W4CWKIQGI7XMjSQ/wDFVPq6dTK2WqyqhvStdkZxmOey2Cm99xIgdqJw/wDi+lYnLU/9OMSvYsXQ/ZQE3LglQV/fXmJs/SqkKfWWfKKKYhzYfs6T3IdtddFc2W5sh7rh2onn6nTSipYFKnZNYblN+orU6FS3a+aqlr2uL8p1MftJaXV5zbPUWmNCdXNl3btSoudNRAuROJX6WU1Su+Soy4Y1OuIC9nqlzvoWB3ajmCCNJLjukiUSoqq65kqONAbCm1NCDY7y1WmBb5uFjA60TnVttBSitTcO79WiWW7EU+tJBvlyhQ1zfepEsYDHrWprUS+Vr7xYgglWBHMEEeUCzERAREQEREBERAREQEREBERAREQEREBERAREQEREBERAREQEwZmaVaoVSzEAAXJJsABvJMCji9ipUqNUYsGai9DQi2RyGYjT4rga/SV36M02p06bs7JTKlVOSxy02p5XAXUFXN/KdNsSoCksoDEBSSLEtuA53j2pM+TMufLmy3GbLe2a2+1+MDknorTIUO9VyihVYsMwCo6akAZtHub3uVU7xMv0VpGn1d3ymgmHcXH7SlTuAr6ci4JWxs57rdSnjEbNldTkNnsQcpAvZuRtN6VYMoZSCpFwQQQQdxBG8QOU3RikaVWndh1tRqjN2M93qCqQGy/DmA0N9Jrjei6VlZar1GzZrElLoWYNmQ5eyRlUDfoo3636tDFo4ORgwBKmxBsRoQbcRJRA42K6LUqnX52cmvSajUa4DFGLXGgsSMzAE3sDYSXaPR6nXKGoWOSm9MAEAEO1JyTp8QajTI8J1ZqagG8gecCjiNkh+rLO+ek5dH7NwSpQi2W1irMN3GT7PwK0aa00vlW+83JJJZiTzJJPnNqmOpqbNUQHvZR/WRHbFH7xfW/1gXIlP3xR+8X6yxSxCtqjBhzBB/KBJERARF5gtAzErjaNI6Col/41/WT5oGYiICIiAiIgIiICJXr4kqbLTd/DKB6swEi9rqH4aJB/fdFHqhc38oF2JTBqnf1aebVPr2bTOWr89P8AA3/XAtxKT4iomropUb2Vje3E5COH8X6S4GgZiR1a6qLsQB3/AEA5nulf3tT5n8D/AKQLkSp7yU/CHbwR/wCompr1fs0ltwzVCreYVGA9TAuxKYxrD46TjvXK48RY3t4gSehiVa+XhvBBBHiDrAllDbuzjXw9SkpALDQndcEEX7tJfiWXV3Es30eX2h0SaphsLRFQDqDTzEqdQoANhz00k7dHG94jFZxktfLY5s3VmlblaxvfytxnoLRN/a5/P492eSPK4DoeyJjEaov+IV0UgHQP1hzMOd6hFu7vnZ2Fs00MMlJiCVBuRuuzFja/AZrTpWiMuJll3+vJZjJ2ef6JdHWwi1Q7Bi7gi19yjKL34nf+s9BMRM5Z3O81XGTGajMr+76fFFJOpJAY+p1liJlUSYdV0VVHgAJIJxelu3GwlDrEUMcwFje1rMx3cezbznY6wWudBx7peW62m+um88liMZiPenVoLUxTuBlsGGXMSW/j7N+Gnn6H3vS4OGHNbuPVbiT0MSri6G9jY9x5Ebwd2+XHKTfQs20pYxWvrYr8QOhXxB4d+6QpnqEsKhRNyZQhJte7EsDoeAHAXvrpZq4ZWtmUG264Bt4SQTKuJiNpqmISg2Iq9Y4uOxSsL3ygnJvOVreHhfors5SbuzP/ABHs/gFl+kp47YtI4hMTUYhqYtvsptfKT3jM27feXqWOViAA2vHI4HqRNZcvTX8pN+aZqKkaqPQTzPRpalQ4jrQ1PJWZUy3pi3LL8LW01t5z1MwIl1LNFnVDh8wuG1tubdcd4G43vu/7SeImVIiICIiAiIgV62LCHtZh35SR4XHGaNjSdKdNj3sDTXzLC/oDJ6ua3Ztfvvb1Erh6rblVP4jnPkFI/OANCo2+oFHEKuvkzX/KGwBXVHfNyZ2ZT3ENe3iNf6hhqg1FUk8iq5fQAEepg4qp9wT4OlvK5B+kCbD1Q6gi45g7wRoVPeDcSE0mT/L7S/JcC38B/odO8Ss9Mkk+zuCeVVV152D2vM4dFYlWaqjj7JqtfmCLHUeECUvlJqVBbhTQdo8dwG9jcDTdab08IXANVjcj4QSqr3aG5PeT6SWhg1U3Au27Mbs3qdZpia7XyU/i0u2mVL8TzNtbfkNYGjpZhSQlQQzE3ubAqLAtfU33ySlgQpuGqHxqOw9CZpQpP1uaoFsEyqQTrdrtdTu3LxMuQMWkZoDMG4gEeRIOvoPrzksQMSviNoIhs7AEi9tSbbr6SxOfjNnM1TOjheyFIKltxJB0YczOHiMuLjw7eFJcvKW6Wa31Se+aXz/Rv0j3zS+f6N+kr+7Kv3qfy2/uR7rq/ep/Lb+5PK+8e1PycfedNYeqx75pfP8ARv0mPfNL5/o36SD3XV+9T+W39yPdlX7xP5bf3I+8e1PycfeNYeoNudtrIWQEDMu/dc9kgXHDS/hLuHx6P8LAniNxHip1nMGErZmXKpGln+BbWH2bsb3kybEBINVixGoAGQDwI7X1mfB8f2nnxbONw5Md99/L1TKYa6V1BMVAbGxseB328pkCZnvOajVw1RxlcoBpuXMTY3BAa4BBF+M3TZ673LOebm48QoAUeQllpw+iO1quIou9YWIqsospXQBTax5FmX/bzvNctstTc3pD0tfEh8P7NntnbPl11umXP+7l6zfp9J2q1Mq2dRfgyjjbcR+8PqPAS1MRctyTXYk1bVX3kv2gynkUb+gIj3kp+EMx5BW/M2A9ZaiZVw+j21hjA1bLlCOUVTY27KuHv8xV18NQL7z3LStgdnU6KlaSBFJLEAW1O8/QDwAHCSYqoVRmUXIViBzIFwNJrLVv/KTcnVNE850Y2rWxWHVqhyNrmYKATqbWBBA3G5twnboYYqbmo7dzZLf/AJUGTKctspLubWIiJFIiICIiAiIgIiICIiAkVbDq4s6hhyIB/OSxApe5qP3NP8C/pLNGgqDKihQNwAAHoJJEBERAREQExMxAREQEREBERAREQIq7kC4UtzAte3Ejn4SuMSzf5dM25ven6KRm9QJdmLQKgaqupCN3LdSO4FiQ3j2YO014rV/k1j9QpB8pbtFoHkNvVKz4vCvRWt1aG72p1VA7a5iQV1umYcd89XQrBluu7XgQdNCCDqD3STJK9XAqTfVSd5Vit/G2/wA5rLLck9GZjq2rF5Xr4rXKgzNxGoAH7zW08N8193j56n8xpPRoBRYeJJNyTxJPEzLStggS9QshXVQAbblXeLbxcn0l2YtMwEREBERAREQEREBERAREQEREBERAREQEREBETBgLxeeb2rjKqYp1Ws4QYSrVAy0iA6sFWxKE7idLznttev7Nh2SrnqvUph1V6RuGo1GylupshZgultDYXsdQ9peLzw7bcxGW6Vy4qYVVzLST9liCjv1zIVuuivdX0DIot2tJqu28R1AbORU9io1aK5E/b4hgxemQV17QprlXKR1h7ioeyvF54DE9IcSq4omsVCpj+oOWmSz0qtqKqOrABVbaHN1gcEbjL9La1YtRV6na9u6t1spK0uoqFAWyDMGYKwcBdHC7wYHsLxeeNrberexVnz1FxK4OpVZRTQrSrAaUxdT2gwsEN8w113zajtmv19VUc1CuJKLTKoR1PsdOrnuqg2FYkZr21K77WD2F5mea6N7RrVHUOxdThqb1CVUdXXLHPS7IFtL9k3Iyjz9LAREQEREBERARMXmYCIgwETAaZgIiICIiAiRVsQqC7HjYaEknkANTuMqYvblOlTao4qZFBLMKVU2A36BbnyEDoRKGG20lRFemHZWF1YIxBEnpY5GOUGzfKQVb0NjwPpAsREwTAzF5ycFt1MSL4VldQSHYhgEYW7BXQ5td2luO8XtDZ4Pxs7Hj23C/gUhbeUC5Eqe66fyfVv1j3XT+T6n9YFk1ACASLncOJtym0go4REJyqAefHwv/AEmDjVzZV7RvY21C88x3Dw3wLEQDKG3domhh6lUAMVGgOguSAL92sslt1Et11Xonmcf0tNPD4WsKYPXlLjN8IYAmx4nWTN0jPvEYXIMpFs1zmzdWat7brWFrc9Zv7LL5/BOePQRPK4DpgzpjGamLYcOygE3IXrBZu+9Mm4592va2HtI18OlVgAWBuBqLqxU27jlv5xlw8se/15kzl7OhE4HRPpE2LWoWQKUcAWJ+FhmW9+IGl+PdO+JnPG4Xly7rjZlNxmLREyrEzeVcVXIKqlizc72Cjext5Dznn8ft2smOpYclArgXZV7V2FQj4ri3Y5ec1jjcrqJbJ3eqvF55rZlKrTxNbDtiKjLlWtSZlVms7OtVCxW1lYKRyD24TsdXVXUMKncwCHyZRb1HmJiUl2uxObX27TR0SoHV3JCrkLXIFzYrcf8Alt+kn94D5Kn8tpVW5FXxCqLsQOA5kncAOJ7pD7dfRabk96lR5sd0pbDxZrmo7gB6dSpRKjUIUbUgnXtjI3gVgR7a242Hp9ZUAVSwUKBnckgnmFGgJ47t99JdoI7qrLXNmAI7CbiLjhMbZ2ImJpdXVva4YEGxBFx+RI85co0QihVGigAeAFhNXl5Z6s9d/sg9mqffH8CfpHsr8azW42VAfW2ktAyCtj6amzOoPK+vpvmWklGkFFhoPXzJOpPeZhK4YkLrbeeF+IvzEgCNU+IZU5X7TfxW+Ed2/wAN0tJTAFgABwA0EDaIiAkVfEBBqd+4byTyAGpksQK1CkSc7/Edw+UHgO/mf6SwRNK1dVF2YKOZIA9TKxvVIsStMbyCVL8LDiF4342003hS6O4cIcSiiyjEuVHAZ0p1GtyBZ2PnOtVoKws6hhyIBHoZSobGFMu1N6gLtnN2zC+VV3NoRZR398p4Ta9VarUcRTBftGkUZR1tMH4wjkBStwGGYncdxkTs6fuqj9zT/An6QNl0fuqf4F/SaDaB+1RqgeCP9KbsfpNU25SLshYqyhSQyuujXsRca/CRpylVT2t0cD1Er4fq6WIRr9YUzZxkZClQKylh2gd+hUS1sHaDV8OlR1CucyuoNwHRmpuFPEZlNu60n950vvUHiwH5zhdEdtUOpen11PPTrYgOpYArmr1XXfvBUg3Enmz2r0eIrBFLHhy3m+gA7yZB1lU7lRfFiSPEKLehmjuKpUIboCGZhqDl1VQdx1sTa+63GXRK0qeys3+Y9xyUFB/uOYk/SWadIKLAWA4TeICaVaQZSrAFSLEEXBB3gibzF4ET4RCFBRSFIKiwspX4SOVo9kTP1mRc9suawzZb3tffaTRGxBTwNNc+VFGc3ewAzEixLc9JJSoqqhVAVQAAALAAbgBN4jYhw+DSncU0VbkscoAuzbybcTJpi8XgZmtRwASTYDUnkBxm0gq4UMRmF7bgT2fEruJgR4FLg1GBDPwPBRfItuGhue8mSvhELhyql1BCtYXAO8A8JKJVxLksqK1idWItcLr6XOl/HlA5uMLDGEpq3slTKP3usW31tNuiVes+FU4nN1l2+IWa19Lj1lk7FXretV6gcIUHbLCxYNubfqJvUx/VFRWygMQquDYEm5AKk3B0O6+46yy9LE112pbW6OLXxFCsXI6oi4sDmswca8O0o8p2gIzjnPPdNNvVMLSRqQBJY3uCb5VL5RbixFufKbx5uJZj/SXWO69DacfZ1LJjsUATldMPVI4ByKlJiPFaSek7AM5eHP8Ajq//AMGG/wCfETlVvk1PSNfbfZcrZst82lr5c9rfw8ec6teqFUs24Ak+AFzKZ2PS9o9oyftcuXNru3XtuvbS/KSbS1QL87KviL3YfhDTeXL05fT4pN+bShhS6hqpbMQCVDMqi4+EAHUd5lqjh1QWVQo7hb15zcGZmWiIiAiIgIiIERwylsxALWte2tuQ5SS0grioDdMpHytdfMMAfS0j9kY/HUbwXsDwuO19YFuUdsbLFana+V1YPScWJR1+FhzHAjiCRxm5oOv+W9x8rkn0f4h53nLxeGx1U2z0aVK5zBGqGqV4WrFbJfuS44G+slSulsfFNVoq1Rcr6q4BuAyEq2U8VuCR3ESrjqeTF0ao3OGoVP8AdZ6THwZWX/7O6S4elUpUwlOjSCoLBVqMNBwH7Pf48ZrtGslWiyioqta63OUq6EOhKkgghlXTSB0ygmOrHKVKG1qToriolmUEWZTvF7aHWZy1G7QOTTsqQGHi49NARa2+VUdDCrVBZ7ntOALkBQjFNADxy3PeZcw+HVBZRYXvvJ/Oa4OhkRVOpAFzzP2j5m5k8BERATj7U2kyVAoqIgyhu0L3JYj5hy+s7EwUB3gTh4jh58Th3Hh5ct9dbWWS9Xnve7/6ij+Ef3I97v8A6ij+Ef3J6DqxyHpHVjkPSeV+H+O/VX3Y3zY+jz/vd/8AUUfwj+5Hvd/9RR/AP7k9B1Y5D0jqxyHpJ+H+O/U33Yc2Po89RZmLP1xJJ1KGyiwAtlJZZZw+1nvly9bra6Agj+K/Yv5jwl19k02csy3JsSCTluBYHLu4cpcVABYCwG4S+D8B4vg8W58Tj3Kb7a/3t/BlljZ0gJmInuOatWaoT2AoA4tc38ALW9ZJQw+Xjcn4id5/Qd0kmbwErY/AJWptTqrmRrXGo3G4II1BBAII1Bk/Wi9ri/K4v6TJgecwK0UYUMUlHrrkIerRetX7LgWsDwI+YabxOsdlJbTMLEEDMSAQbg5WuL3AO6cHpds69XDVw12SpTRadtahNVXAU8D2WJPAAnhPVCasxkmr182ZvdlcbblOrTw71KdepmpgPbLSN1QhnFhTuSVDWHO0yNl1faBXSqmtLqyMrWcZg6MbNoVu4Ft4ederTDKQdQQQfA6GczozU/wqKTrTzUm3b6LGmd2n2d0wvm5JoYz3kDf9lk369VbLqCL3zZ7d/lO3VDBlzEGo1wlgcqje7WJNzbnxsN15flSuL16XcKhPh2Rf1Im8subSSa229g/9yp+IfpLYiJloiIgIiICIiAiIgJiZiBiYamDvAPlNogadUOQ9BNgJmICIiAiIgIiICIiAiIgIiICIiBFXQkdk2I1HI9x7pAEqP8X7MclIZj/u3Ad1ry5FoFYbPS1go531zX+bMdb997ypjzighFAUme4szllW3Eso+1bkbHunUi0DiYTBVVYVKqmrVtbMXVVUHeKdMXCX56k8SZdqY11F2pWXS5zqbAkC/gL3l6YZARYi45QMGeL2rsetUxhSi+VRUSvbMVt1gRC4tvKmg2g+9vxM9UMDb4KjIOQykDwzA2HcNJTrbIqe0U6q1m0R0e4S9iVZbdmxsynT97fpY6xyuN3GcsdxaxPbIRb2DAuQbWA7QW41zXymw4fXbDYZxUZmYMMqqp3NoWJzDdxGo38hbWfD0AqgDzJ3k8STxJktploiIgIiICIiAiIgIiICIiAiIgIiICIiAiIgIiICIiAiIgIiICIiAiIgIiICIiAiIgIiICIiAiIgIiI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204" name="Picture 12" descr="http://www.mundoeducacao.com/upload/conteudo/polimero%20termoplastico%20e%20termorrigido%20ilu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24744"/>
            <a:ext cx="576064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ctb.com.pt/wp-content/uploads/2011/01/figura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8006344" cy="2664296"/>
          </a:xfrm>
          <a:prstGeom prst="rect">
            <a:avLst/>
          </a:prstGeom>
          <a:noFill/>
        </p:spPr>
      </p:pic>
      <p:pic>
        <p:nvPicPr>
          <p:cNvPr id="41988" name="Picture 4" descr="http://www.ctb.com.pt/wp-content/uploads/2011/01/figura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482198"/>
            <a:ext cx="3957836" cy="3375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ESTRUTURA ATÔMICA E MASSA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fundamentais</a:t>
            </a:r>
            <a:r>
              <a:rPr lang="en-US" dirty="0" smtClean="0"/>
              <a:t> do </a:t>
            </a:r>
            <a:r>
              <a:rPr lang="en-US" dirty="0" err="1" smtClean="0"/>
              <a:t>Átomo</a:t>
            </a:r>
            <a:r>
              <a:rPr lang="en-US" dirty="0" smtClean="0"/>
              <a:t>: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átomo</a:t>
            </a:r>
            <a:r>
              <a:rPr lang="en-US" dirty="0" smtClean="0"/>
              <a:t> é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Núcleo</a:t>
            </a:r>
            <a:r>
              <a:rPr lang="en-US" dirty="0" smtClean="0"/>
              <a:t> e Eletrosfera.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núcleo</a:t>
            </a:r>
            <a:r>
              <a:rPr lang="en-US" dirty="0" smtClean="0"/>
              <a:t> as </a:t>
            </a:r>
            <a:r>
              <a:rPr lang="en-US" dirty="0" err="1" smtClean="0"/>
              <a:t>partículas</a:t>
            </a:r>
            <a:r>
              <a:rPr lang="en-US" dirty="0" smtClean="0"/>
              <a:t> </a:t>
            </a:r>
            <a:r>
              <a:rPr lang="en-US" dirty="0" err="1" smtClean="0"/>
              <a:t>constituíntes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Pórotons</a:t>
            </a:r>
            <a:r>
              <a:rPr lang="en-US" dirty="0" smtClean="0"/>
              <a:t> e </a:t>
            </a:r>
            <a:r>
              <a:rPr lang="en-US" dirty="0" err="1" smtClean="0"/>
              <a:t>Nêutrons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 Eletrosfera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Elétrons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prótons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carregados</a:t>
            </a:r>
            <a:r>
              <a:rPr lang="en-US" dirty="0" smtClean="0"/>
              <a:t> </a:t>
            </a:r>
            <a:r>
              <a:rPr lang="en-US" dirty="0" err="1" smtClean="0"/>
              <a:t>positivamente</a:t>
            </a:r>
            <a:r>
              <a:rPr lang="en-US" dirty="0" smtClean="0"/>
              <a:t> ( + 1,602 x 10 -19C). Os </a:t>
            </a:r>
            <a:r>
              <a:rPr lang="en-US" dirty="0" err="1" smtClean="0"/>
              <a:t>elétrons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carregados</a:t>
            </a:r>
            <a:r>
              <a:rPr lang="en-US" dirty="0" smtClean="0"/>
              <a:t> </a:t>
            </a:r>
            <a:r>
              <a:rPr lang="en-US" dirty="0" err="1" smtClean="0"/>
              <a:t>negativamente</a:t>
            </a:r>
            <a:r>
              <a:rPr lang="en-US" dirty="0" smtClean="0"/>
              <a:t> ( - 1,602 x 10 -19C).</a:t>
            </a:r>
          </a:p>
          <a:p>
            <a:r>
              <a:rPr lang="en-US" dirty="0" smtClean="0"/>
              <a:t>Num </a:t>
            </a:r>
            <a:r>
              <a:rPr lang="en-US" dirty="0" err="1" smtClean="0"/>
              <a:t>átomo</a:t>
            </a:r>
            <a:r>
              <a:rPr lang="en-US" dirty="0" smtClean="0"/>
              <a:t> </a:t>
            </a:r>
            <a:r>
              <a:rPr lang="en-US" dirty="0" err="1" smtClean="0"/>
              <a:t>neutro</a:t>
            </a:r>
            <a:r>
              <a:rPr lang="en-US" dirty="0" smtClean="0"/>
              <a:t> o n⁰ de </a:t>
            </a:r>
            <a:r>
              <a:rPr lang="en-US" dirty="0" err="1" smtClean="0"/>
              <a:t>prótons</a:t>
            </a:r>
            <a:r>
              <a:rPr lang="en-US" dirty="0" smtClean="0"/>
              <a:t> é </a:t>
            </a:r>
            <a:r>
              <a:rPr lang="en-US" dirty="0" err="1" smtClean="0"/>
              <a:t>igual</a:t>
            </a:r>
            <a:r>
              <a:rPr lang="en-US" dirty="0" smtClean="0"/>
              <a:t> o n⁰ de </a:t>
            </a:r>
            <a:r>
              <a:rPr lang="en-US" dirty="0" err="1" smtClean="0"/>
              <a:t>elétrons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nêutrons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variar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Pictures\MINHAS IMAGENS\EDUCAÇÃO\CAU-ITAJAÍ\REVISÃO CAU\atom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0940"/>
            <a:ext cx="7272808" cy="6682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encrypted-tbn0.gstatic.com/images?q=tbn:ANd9GcSBGAEmAldPdz9_y4VZEEkjCppsNUrG2TEKoyUl5b59PFkr2Ms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5045"/>
            <a:ext cx="7722181" cy="5368211"/>
          </a:xfrm>
          <a:prstGeom prst="rect">
            <a:avLst/>
          </a:prstGeom>
          <a:noFill/>
        </p:spPr>
      </p:pic>
      <p:pic>
        <p:nvPicPr>
          <p:cNvPr id="43012" name="Picture 4" descr="https://encrypted-tbn3.gstatic.com/images?q=tbn:ANd9GcRZnm9ll06MAEQc4x_u_P-Z6SHJc5bZbtxvMZJTh1qFsSNqPRtUy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852936"/>
            <a:ext cx="5256584" cy="3587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Atômico</a:t>
            </a:r>
            <a:r>
              <a:rPr lang="en-US" dirty="0" smtClean="0"/>
              <a:t> e </a:t>
            </a:r>
            <a:r>
              <a:rPr lang="en-US" dirty="0" err="1" smtClean="0"/>
              <a:t>Número</a:t>
            </a:r>
            <a:r>
              <a:rPr lang="en-US" dirty="0" smtClean="0"/>
              <a:t> de Massa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Atômico</a:t>
            </a:r>
            <a:r>
              <a:rPr lang="en-US" dirty="0" smtClean="0"/>
              <a:t>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Prótons</a:t>
            </a:r>
            <a:r>
              <a:rPr lang="en-US" dirty="0" smtClean="0"/>
              <a:t>, </a:t>
            </a:r>
            <a:r>
              <a:rPr lang="en-US" dirty="0" err="1" smtClean="0"/>
              <a:t>identifica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Massa 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massa</a:t>
            </a:r>
            <a:r>
              <a:rPr lang="en-US" dirty="0" smtClean="0"/>
              <a:t> dos </a:t>
            </a:r>
            <a:r>
              <a:rPr lang="en-US" dirty="0" err="1" smtClean="0"/>
              <a:t>prótons</a:t>
            </a:r>
            <a:r>
              <a:rPr lang="en-US" dirty="0" smtClean="0"/>
              <a:t> e dos </a:t>
            </a:r>
            <a:r>
              <a:rPr lang="en-US" dirty="0" err="1" smtClean="0"/>
              <a:t>nêutrons</a:t>
            </a:r>
            <a:r>
              <a:rPr lang="en-US" dirty="0" smtClean="0"/>
              <a:t>, (São </a:t>
            </a:r>
            <a:r>
              <a:rPr lang="en-US" dirty="0" err="1" smtClean="0"/>
              <a:t>cerca</a:t>
            </a:r>
            <a:r>
              <a:rPr lang="en-US" dirty="0" smtClean="0"/>
              <a:t> de 2000X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dos </a:t>
            </a:r>
            <a:r>
              <a:rPr lang="en-US" dirty="0" err="1" smtClean="0"/>
              <a:t>elétrons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Isótopos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n⁰ de </a:t>
            </a:r>
            <a:r>
              <a:rPr lang="en-US" dirty="0" err="1" smtClean="0"/>
              <a:t>nêutrons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Pictures\MINHAS IMAGENS\EDUCAÇÃO\CAU-ITAJAÍ\REVISÃO CAU\massa atom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10897"/>
            <a:ext cx="6912767" cy="4836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Espectrômetro</a:t>
            </a:r>
            <a:r>
              <a:rPr lang="en-US" dirty="0" smtClean="0"/>
              <a:t> de Massa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r>
              <a:rPr lang="en-US" dirty="0" err="1" smtClean="0"/>
              <a:t>Instrumento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converte</a:t>
            </a:r>
            <a:r>
              <a:rPr lang="en-US" dirty="0" smtClean="0"/>
              <a:t> um </a:t>
            </a:r>
            <a:r>
              <a:rPr lang="en-US" dirty="0" err="1" smtClean="0"/>
              <a:t>átomo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íon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submetidos</a:t>
            </a:r>
            <a:r>
              <a:rPr lang="en-US" dirty="0" smtClean="0"/>
              <a:t> a um campo </a:t>
            </a:r>
            <a:r>
              <a:rPr lang="en-US" dirty="0" err="1" smtClean="0"/>
              <a:t>eletromagnético</a:t>
            </a:r>
            <a:r>
              <a:rPr lang="en-US" dirty="0" smtClean="0"/>
              <a:t>, um detector </a:t>
            </a:r>
            <a:r>
              <a:rPr lang="en-US" dirty="0" err="1" smtClean="0"/>
              <a:t>conta</a:t>
            </a:r>
            <a:r>
              <a:rPr lang="en-US" dirty="0" smtClean="0"/>
              <a:t> as </a:t>
            </a:r>
            <a:r>
              <a:rPr lang="en-US" dirty="0" err="1" smtClean="0"/>
              <a:t>partículas</a:t>
            </a:r>
            <a:r>
              <a:rPr lang="en-US" dirty="0" smtClean="0"/>
              <a:t>.</a:t>
            </a:r>
          </a:p>
        </p:txBody>
      </p:sp>
      <p:pic>
        <p:nvPicPr>
          <p:cNvPr id="17410" name="Picture 2" descr="atomos-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5220576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3.gstatic.com/images?q=tbn:ANd9GcQl1lpp91rOyRPsremiB7JVYJnE_QWKP6kSt6pfyZWi_ApFEB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1" y="692696"/>
            <a:ext cx="8294249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Isotopos</a:t>
            </a:r>
            <a:r>
              <a:rPr lang="en-US" dirty="0" smtClean="0"/>
              <a:t> do </a:t>
            </a:r>
            <a:r>
              <a:rPr lang="en-US" dirty="0" err="1" smtClean="0"/>
              <a:t>Carbono</a:t>
            </a:r>
            <a:endParaRPr lang="pt-BR" dirty="0"/>
          </a:p>
        </p:txBody>
      </p:sp>
      <p:sp>
        <p:nvSpPr>
          <p:cNvPr id="16386" name="AutoShape 2" descr="data:image/jpeg;base64,/9j/4AAQSkZJRgABAQAAAQABAAD/2wCEAAkGBhQSEBMTExMWFBMVFRUWFhgXFxUXFxYYFRUVFRcZFxIXHCYeFxkjGhQSHy8gJCcpLCwsFh8xNTAqNSYrLCoBCQoKDgwOGg8PGjQlHyQsLCwsLS8tLC0vLCwpLC0sLC4sLC0pKSwsLywsLC0pMiktLCwsLCkvLSwsLCwsLiwsLP/AABEIAMIBAwMBIgACEQEDEQH/xAAbAAEAAgMBAQAAAAAAAAAAAAAABAUCAwYBB//EADgQAAICAQIEBQMBBwQCAwEAAAECABEDEiEEBTFBEyJRYXEygZEGFCNCUqGx8DNywdEVkmKC8ST/xAAbAQEAAgMBAQAAAAAAAAAAAAAAAQUCBAYDB//EADIRAAIBAwIFAgUDAwUAAAAAAAABEQIDBAUhEjFBUWEGExRxgaHwMpGxIsHhFSNi0fH/2gAMAwEAAhEDEQA/APIiIAiIgCIiAIkXjsuk4um+St7Ffu8h7fHe5X4uaZapqDt4em0IA1uELBlYjIg1CqIPS+smCJLqJSI7rkx4gwrG5BpT5wcLZKI1fV9XruQfY+5Oa5VxrkJQ+JibIoogIQqsLN+ZaNE7b/iTwiS6iVeXjMiv4RZSxbGA+kgKH8S7TVuf3RrffUPvry8fm3UUSrurMqaiQFRgRi1g156aiar32iBJcRIOfjG8LG6FSXbEAaOn94QCQLB79JHPHZPo1AuMjLa4yzMqor2Md0PrAJJr8xAktolAnM8lNlsbcPq00a1DK639W30/8Xtcm8ZxrjKcalR58S2QTWtcrE1Ys+Ra+ZPCJLKJUrzF/FUXaHKceyELsG6ZC27WpsAEdRe1zTi5lkC422XH4eIsQpcDV1DnVqQVVGj7mOESXkSLxWV/ETGhClg7EldX0FBQFjrr/AlRw/MsoxoFBOnCrk6dYYkv1YuNK+T6t+vtvCQk6GJE4viGrGFpTkYLZGrT5Gc7Aiz5a+8g8ZzHIoamVmRGZtCFhaswGslgMY8psWTYPpugSXMSl4nisjhiGVQubAqij1Y4Wtm1bjzkVtYm4cZk1+DqXVrI16ewxrkrRq+vzV16AmTAktIlOvH5W2UopVMpJ0lgxxZDj2GrYGr71PW5nkKPkGkLjXGSpBJbUiZD5r8v10NjuI4RJbxBiYkiIiAIiIAiIgCIiAIiIAiIgGL4gasXRsexoi/wT+ZoTluJQwGNQGFMKFEelentJMQCOvAYwAAigK2obdG/mv195qz8pxlMiqqoXUqWCjvudvnepNiTIgjjl+MKVGNdLGyKFE9vxQr0qeNy3EVCnGukWQK6E9fz39ZJiJBgcKkAUKUggdgV3Wh7UJqy8vxt9SKfNq3Hegt/gAfaSJrz5wilmNAdf89ZNKbcLmQaxy/GK/drQVlArbSxtlr0NnaMXL8a/SiiiDsO4DAH5pm/Mp8v6gcnyhQPeyfubk3l3OxkOl6VqvrsR7X0PtLLI0rKsWvdrW3Xfl8zGmumpwiX/wCOx69fhrrvVdb36/P954eW4vKfDXygBdugG4H27TemQHoQfggzKVcno6YcNGriOFRwA6hgDYsXRmt+WYiFBxqQopQQNh6fHtJMRJBrzYFcaWUMPQ+3T7zS/KsRABxIQooChQF3VfJJ+ZKiJBpbgkKlSgKkgkEWCVAAJ9dlX8TH/wAdj0aNC6buq7+vz7yRESDUnCoKpQKXQKFUvWq9JgeX4yVJRbUAKa6Bfp/Hb0kDnfNzjIxp9ZFk/wAo6dPU0fxKccW93ra/9xl3g6Pey7fuKpJdPJ5VXFS4OviVPLuc2v7y7HcDqP8AuWGDi1fod/Q7GU15K1ddptSnGzk3fhb6t+66Hw94cG6IiYmuIiIAiIgCIiAa8/EKgsn/ALP2kU84QdQwHrQP9AbkHjc15WHoa+1SLmyACVlzKrVcUnb4egY1eKrl1viqU7PlJ0aZlK6gQVq77SFk5sL8q38mv6VOa4LmZU5MY3VqavQg7/nb/wBZubi29pdWNOzsyjjx6du7a3fZFLYp03GqqWW3U5hJTy7uI/k6ThOZq50/S3oe/wAHvJc4TPzIh0I2cOte+4/v0+87wzXVF223ReUVLmaGdRj03ZxnND3R5ERJNEREQDRxvFeGl9yaHyf8J+0psuQt9Rv56fibf1PxIVE33DA17EFb/JErE5gKlfm03U1ziJXk7X048am3VVVHHPXsY8aoXcdO82cO6qoJ6n8yt5hxwby312kjF0nT6TiZGq43sX7jVul/V9lL6L68/wBtDP1CxgZlV7Gtp1NfRd3C6v6FgvE91amH5/HpL/geJ8TGr+o3+QaP9QZxvEHb3nV8jx6eGxb3a6vu3mP95r5+kf6bciiqaXynmitztVWo0U1V0JVrm1yaJ0RE0CrEREASs5jzIh/DTY1bH0voB79/xLOcPxXNVPFZSralLCj2NKAa9rBnjf4uB8JZaXTZeTT73ItMmMMbYWfU7n8ys446GA7Mf/2Sxx4qVfF8UHyAem/36SdIvZavezbraVcp9t+vzXRnV658F8OrnCuJNNR8+XyLXFxSgD/qbf2oAalO43leh2mSKGdFPQuoNehYAzp8z0nYt2Hcs1viSneIf2UFHZ9U3m+C9QnQ9tpn+XJ2amxc9iJzpzwiIgCIiAJhmyhVLHoASfsLmc1cVh1oy9NSkfFiplTHEuLkDjuY8a5Zsvr1A7AbCvWhNOIZMq2ooHoW2v4EzXUH0spBDUft13lsJ7+oreNYu0VY6/Up8eI+f5zOt9OW7uVaqV2t8FOyXX/xFHg4RsRJcglvToK6b/mbnziSuYMCK6ynfgclfUP6y+0DUcivF4Fbb4eTXLv+5R67gWsXIiiqZ3h80bOD4pBxOIuQFVrJPQUCQfzU7zh+NTJWhg1ix6160d5824PlTZMuk9B9R9vb3M6bifKo0+Ur9JHaulTmdRzXVkPiW/Vdja07RqsrHrvNwl+ny+v0/udVEi8r4zxcKP3I3+QSp/qDJUgpWocCIiCDjOaPry5g38xX7DYf2Eicr5RuS7alHQevz/1Lj9TcoOrxsbKCfqViF1EbWpO11ViQOV8Qaoij6Sx1bJpvYNvgo/qphT4j/suNAtW6s2Lr2htLuyY3BJRGkCxWwo116j4H4lNxGbw20k/Evt5XZ+H83mAJ7TT9N37qyfapuKmejnd+PJ0HqfEtvHV2m3unzSXLz4KbieY7bTreV8dkTDjBrZFFV6DpfW5R5OFQMH0g6TfzLU8WtDe7F7e83dfs53v0UQ6p5cKb+xUenrOFXRcryWtoUVbRPWfttudFwvFDIuofBHoR2m6Uf6dz2+Ueukgev1AkD/1l5K3hrp2uKH1T2KbKot0XqqbTmmdn4EREGuQed5CvDZSOoQ/9H+hM+bZ+EINruD6dp9Q47OqY2Z91qiPW9qr3uvvPn/E4lxrqF0WFAm6BN1db7CWWLj+7YuVOnalTPnt5kxn+pKSx5ZysBQX8x9+g+03cdywMo0+VlB09hubIr5JjgeLBA7yRxDtp8o3+232nL2q7qvp01Q56uF9fB9PWNiVYbpdHEo6Kavp1k51eYVsdiNjJXLH8XJ7LuT79h/z9pv8A2dTuQCfUgXM+F04tgAFJ/rPoep2NQpwqnTUntvE8usdz55pfwzzaFd2pnr36T9S3x5ipsEj/AD07y54TiNahvsfkTmv28dgT/nvLbkGcFWF+bUTXeqUX/ScZj4OZap47ltqnu1+QdJr9/BvUJ2ak60+nb+5axET2OREREASHzfiSmJiNiaAPpZq/xcmSPx/CDLjZCasbH0I3B/IntYqpou01VqUmp+UkPkcnV7SwRKEpuLXJhbS6Eb7GiVPw3Qyfj5iK95teqb9OVXbrtb0pPfz2/PJ1vpS5btU3FW4ba/Yz43GKvvK7DxQYEd12P/BmXH8yFdZjybloIOR/4ug9uxPzNHRtUr01uquXQ+nnpH5yPbV8SnU8im3YjiXN9l5I37YUyqV7nSR7H/L+0sctt1JmXF8rTZgKINiRf2oV7zptIysHPu3LlyhcW36knt4KDUcXO02imy63wf8AFuJ+xefpnmAAHDkURqKn+ayWIPuLJ+PidBOG5Db8Zj0/w6mb2Gkj+pIH3ncylz6bVN+pWuRVUttbiYZ8oVWY9FBJ+wuZzXxOHWjIf4lK/kVNJRO5kcjk4g5GLMbJ/p7D2jh3Af7SC+U42KOKZdiP+R6g+sj8Tx1EEbm+ntOz1a5av6bVbsuNlC+TWx6aZfWNl0Xa1smdNcr+Z5gB7iVo56K32nvAcR4uUE/Su/ye23p3+0+a27Vdqrj5Rv8AsfQb+qWcqn2Lbl17fuWDcCzDsPma8WAoArdf7y1kPmbgLfcbzocP1PlfFKu9DpezURCfb/Mmjn+msSjGbtSqkpluZ+f+IIz5StMpphuD6GdlwmfXjR/5lVvyAZwXCq/EPoxi/U9lHqT/AMd53+DCEVVHRQFHwBX/ABLbXcq1kXKfb6dTgrVLS3M4iJzx7FL+rQf2ex0V1LfG4/uVnLZl8TGV+DfYVO849qxZCQCAjmjuDSk0ROBJ/csB/Kf7TpNGrm3dt1b0w3HfbkeNzmmWHJEAQfEs5yvLeZ6djLU84FdZwd6xXxtn03TdUx1j00txCN3Fmn27zTn4VyNl/qJny/LrYsfgSyl1a9Q5eLYpxqYinbeW/lz6cjU/0LFz668mptcT2iF9eT58yqxzMcQUIcdVN/5/aec4yBAG+xmXJuWvnYMVIxA2SRWquy+t+vSdpY17HyMPjrUNpp0/nc4fUNPqwsl2ZlLk/B2YMRE4k8xERAEREAj8xxlsORV6lTXv7Tg+KxBxYbS3r6/M+iSl5l+l0ysWVjjY7mgCpPrpPQ/Blnh5lu1bqs3qeKmr+TFpzxUuGfPs+NgfNvOx4bilKivSSOC/ReNWDZHOWugICr9xZJ/NSbzP9PrlOpWONz1IFg/K7b+4Mp8uzRdf+3svJeaRqjwa6nUp4o+xS8ZxgAmjkv6cHEq2VndAWKjTXmAAs7+9j7Sfi/RhJ/e5tS+iLpv/AOxJr8TpMOFUUKoCqooAdAJhj2nZ3T3Gq6n8a0ktkRuWcpx4FK4x1+ondm+T/wAdJMiJsFKIiIBG43luLMB4iK1dCeo+GG4nO855diwtjXHjC3qYnck1QA1MSa3M6uVH6i5Y2VAybulkD+YGrHzsCPj3m7g3qbORRXXyTMalKgoSAeoEicS1EFRvdUO97V/aaX4/SSG8pHUHYj7GWXIOWPmyrkZSMSENZ21kbgD1F0SfadXqefi3caqjnxI8rDrt3FXTs0aDzjTat5WHUHYj5BkrlXBtxLqxBGEGySNmr+FfW+/tOvfED1APyAf7zKfP6ceilyX1/WMm9b9up7GOPEFFKAo9AAB+BMoibBUCIiAeEXsehnE8w/T+XCx8NTkxdtO7AejL1+4nbxPazfrs1cVDghpPmfMOG5d5yHUij9LAg+u4PzLhMQHQVPOeWnF5L/i0svuCoH9wR9p4ucTt9F9hWJUS+ZrXJkwdvDOodO8kDmwrrPOATxc+NKDC7YEWNK7mx6dvvOnxcjwKbGHGD/tH9Aek5TX8PH+Km1tK3juX+nazkY1rg5roQOQcOzE5WFLVJfe+rV6bUPky9iJVUUKhQjSycivIuO5XzYiImZriIiAIiIAieMwAJPQTSnGqStavOAQdJrcFgL7GgTXtAN8TDLmVRbMFHqSAPyYxZVYWrBh6ggj8iAZxEQBERAEREARE1ZOJUNpN3pLUATsKvp336dTAM2xg9QD8gGZTXgzh11C63G4o2CQf6gzwcYmrTrTV6alv8XcA2xEQBERAEREARE8ZqFnoIBC5rydOIUB7BH0sPqX/ALHtKEfop7/1xp/2G/xqqdKnGKdFH/UFrselatx229Zsy51UWzBR6sQB+TPWi7ct/pcENJkPlXJ0wA6bLH6mPU+3sPaT5jjyhhakMPUEEfkTKedTdTlkiIiQBERAEREAREQBIuLgdLIQ5pFCgELWwq+lgnaz7SVI+TjgMi4/4jR6rtd1sTZ+k9AZIKflXBrxLZM+Ya/OyY1bdUVdvp6WZNw8kGPOMmIjGpBGRAPK38pAulI/zqZB4TjBwbZMWUMMZdnxuAStNuVNdCP87STw/Nmz5l8G/BWzkcrQY9lW9/v/AIcnP0MVBcRETAyEREAREQBNeXBqINkEBgKr+LTvv38omyYZswRSx6AEn7QCm5wpVcWBGIOfKQzCgQvV6AAA6jp7+skP+muHKaBiUbbMPqB9dXW5q5sjZMeLPiXU2J9YWwSwHlYAqSD07Ew36sw6fLrbJ2x6G1X6HapnvGxjt1LHl+BkxKrvrZRRaqv06nrVbyRInK/E8JfGI8Q7mgBVnYbdwKkuYsyQiIkAREQBAMRAImPlqgo1taAD6jRAVlFrdfxHtKrk3ArxIbiMyhyzMEDbqiKaAC9PWW7ccBlGOt6F7juCQK77Kf8ALqm4DjhwerDmDKgZjjeiVKsbokdCP8981Ji4LDhuSjFm14iERlIfGBsT2Yb+U/53llKjhOaPnzDwgRgUHWzLWtj0C3vt6/PtLeYuepK8CIiQSIiIAiIgCIiAJqfhVLBjdiu5o6SStjoaJJHzPOI41Mda3C30s+nU/G436TdAERNfjrbb/QLb0G17np03gGyIBveIAiIgCIiAJhmxBlKnoRRjNnVF1MQoHc++w+8YcyuoZSGB6EfiAMOEKKsnckk9SSbJMziYNlAYKerXQ37dfjqOvqIBnE8Rwbo3RINeo2I+RPYAiIgCIiAIgmaeG41Ml6GDVV179Psd94B63DKWDb2K7mtrolbokajv7zbEwy5Qottht6nqaGw3O5AgGcTzWLq96uu9EkA16WD+J7UAREQBERAEREAREQCn5mhGVmvIA2EKuhdWpwznS3lOx1LsaB3vpN3M2rHi1WLfGHCav5W1AadyPYdpJ4njtB0hHc6dRCgGlur3IsmjQFk0ZnxBSlZyAAQwLHTRANda7XtMpIKvh8BZ0FP4WrMUBLjyjwtGrvWrWQD2qRxhLJQGTxDiyjPfiUW0GtzsTrqtPa+0t+K5oiYxkBDKTQIZAD1/iJA7GSPHWr1DZQx3Gym9z6DY7+xiWRBQsvlNDJr04/2evFoDSt9dh59erV2rtUkrgIcP59R4nIvVv9P97Q0nYLspHvUnf+Ux24LqNBAa2UbldXr8/cH0m1eMQtoDqWq9OoXXXp16RIgq+RghiKYjQLYjKp1A9HRyRr3NlTW3xLmaE4/GbrIh0i2plND1O+w95ng4hXFowYeqkEfkSGSjZERIJIHN8ZIxkFgFyAsVFsBodbAo92G4G3XtMMTN+zZTv0zFSRpYijpZhQ83vVnYydnylRYQub6AqD8+YgTTw/ErlxFipVGDA6iN13BNqSNJ33v3mXQgqdJKnw/FClcWsnxAS5y47ILb3p12Rt0mzicOlnAGTxAU8CvEKhaTv9NaterV2+0tcXF49J0upCDfSwOkAd99th3mPBcwXIgYULOmtSnfrQKkgmt5MkQVKYVViHGTwvFzlgPFO5YHETW5XTq3G11e88PDuyPr8S14e03cEMHzFCaO+QKMfvLh+YIHVCw1NqrcfwdQd+v/AEfSDzLEBfipV1etasdRd9dxEsQVg1DiAaZiWXYjIpVSgBIYE42x9SQQDd96l3NT8YisFLqGJAALAEk9NrgcWmvRrXWP4dQ1f+vWYvck2xESCSNzLEWw5VX6mRwPkqQBI3LWJdiC7LoXfIukhrNqLUGq7dAenWWGXIFUsdgoJPwBZmjheN1kgqyEKrU2ndWvSRpJH8J267SehBW4DeXy+Icg4hwT59IxhjqF/Rprt11TDBgATAcgyFGQnJ/qk+JSadQXzdNYHa69pbYs2MMUVl1EsxXUC1kksdN31uYYOZozZBYHh9TqWqFgk0bXp3qTJEFR4Ljdhk1nDjBrXqKjM2sbba/CK+9k1vNy4tTAKHGE5VofvF28LLr6+YJej2u5acVx6YxbsBuo6j+M6QTZ6dTfop9J63H4xqvInl+rzLtZrffbcVEsQUnE4mCgeelbOFBGYggZPJT4zqV6+kkEVOgxElVJFGhYO5BrcE9zNT8fjChjkQKRYJZaI9je/UT08YgYKXXU24GoWb6UO8PclG6IiYkiIiAIiIBVcy5cWdmGNcmrHoFkDQwLENv/ALuo3FbdZJ4nhSy4R9RR0Zie+kGz83RkyJMkQU2Tl2QPrW9smY0jIrVkKEEFgR/CbGx3+xwfluRcbIqA6+HGL6x5WByHqQLH7yhQ7dhLyJPEIKs8C3i3pGnxkyXY6DAcZ262GA/MJwT2q6RpXM2XXY3BZmrT11ebSe1Dr2lpEiRBS/8Aim8LEugHTgZGGrT5icRoMOm6Mb9ZO5ZhdQ+u92saihetIHnZAAxse5qt5MiJECIiQSR+Pxs2J1T6mGkb1WrYm/YEn7T3icF4nRR/AyqOn8JAH9pviAVHFcrZgQoA/c406gbpk16ehoUKuiN54vA5L16WLDIjaWdCzBUdD5gAoPn/AAvUS4iZcREFQnA5LDFRZbibAYeXxSCps9elfeZpwjp4ZGMPWBcRXUBpIq9zsVPQ16DrLSJEiCmXlLjFkTYk48Cg2NzjAB69BfS5tXg3GfUBSeIznzKykMpFqhGpMhJF0QOvrUtIiRAiIkEmrisZZHCnSxVgD6EggH8yFyzgijMRjGJSqjTq1Wy35r7CiB7+gllEmSCsHANtsAf2lshNj6TrAPzRG0h4uTZPD0G/LhyYwS6lSWUKNKqthTVnV0269ZfxJ4hBUZ+GyuXc4wD/APz0upST4WVnYX0Gx2/ysxwTqFYKCVz5cmmwLDnIAQemoB1O/p2lpEiRBV8Jy9hkDsoF+OSAQdJyvjIA9dlayO5Mj4OW5V8MBaIXDqOpSh8MKDqxsD5gAaK+24qXkSeIQIiJiSIiIAiIgCIiAIiIAiIgCIiAIiIAiIgCIiAIiIAiIgCIiAIiIAi4nQ8h4vHjwXkdQvjnWpQO2RPCHkGxrfuaHvAOeuestbHbp126ix/Qgzq+L/UGIY38NlOQ5QUrCo0YdS/uza0SAD6/MmPznBlygI66da+Q4RZxJj0nHrZaFkWLIoHqOkA4e5uPBvoL6GCirNGtwCPsQy7/APyHqJe8JlRcbsuZFYjhw2TwbCkI6sgXSTuQp1Ab6T97JP1Fw5XDbqCqoMl4j5yANVKMZBvp1HSAcVc9dCCVIog0QdiCOoI7TpDzpG4fHWVcfEU3iscIPibtoFqhFgV6dZs59z3h8iZUxgjUuMr5FC6vEDPQ0BgavcsQYBy0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388" name="AutoShape 4" descr="data:image/jpeg;base64,/9j/4AAQSkZJRgABAQAAAQABAAD/2wCEAAkGBhQSEBMTExMWFBMVFRUWFhgXFxUXFxYYFRUVFRcZFxIXHCYeFxkjGhQSHy8gJCcpLCwsFh8xNTAqNSYrLCoBCQoKDgwOGg8PGjQlHyQsLCwsLS8tLC0vLCwpLC0sLC4sLC0pKSwsLywsLC0pMiktLCwsLCkvLSwsLCwsLiwsLP/AABEIAMIBAwMBIgACEQEDEQH/xAAbAAEAAgMBAQAAAAAAAAAAAAAABAUCAwYBB//EADgQAAICAQIEBQMBBwQCAwEAAAECABEDEiEEBTFBEyJRYXEygZEGFCNCUqGx8DNywdEVkmKC8ST/xAAbAQEAAgMBAQAAAAAAAAAAAAAAAQUCBAYDB//EADIRAAIBAwIFAgUDAwUAAAAAAAABEQIDBAUhEjFBUWEGExRxgaHwMpGxIsHhFSNi0fH/2gAMAwEAAhEDEQA/APIiIAiIgCIiAIkXjsuk4um+St7Ffu8h7fHe5X4uaZapqDt4em0IA1uELBlYjIg1CqIPS+smCJLqJSI7rkx4gwrG5BpT5wcLZKI1fV9XruQfY+5Oa5VxrkJQ+JibIoogIQqsLN+ZaNE7b/iTwiS6iVeXjMiv4RZSxbGA+kgKH8S7TVuf3RrffUPvry8fm3UUSrurMqaiQFRgRi1g156aiar32iBJcRIOfjG8LG6FSXbEAaOn94QCQLB79JHPHZPo1AuMjLa4yzMqor2Md0PrAJJr8xAktolAnM8lNlsbcPq00a1DK639W30/8Xtcm8ZxrjKcalR58S2QTWtcrE1Ys+Ra+ZPCJLKJUrzF/FUXaHKceyELsG6ZC27WpsAEdRe1zTi5lkC422XH4eIsQpcDV1DnVqQVVGj7mOESXkSLxWV/ETGhClg7EldX0FBQFjrr/AlRw/MsoxoFBOnCrk6dYYkv1YuNK+T6t+vtvCQk6GJE4viGrGFpTkYLZGrT5Gc7Aiz5a+8g8ZzHIoamVmRGZtCFhaswGslgMY8psWTYPpugSXMSl4nisjhiGVQubAqij1Y4Wtm1bjzkVtYm4cZk1+DqXVrI16ewxrkrRq+vzV16AmTAktIlOvH5W2UopVMpJ0lgxxZDj2GrYGr71PW5nkKPkGkLjXGSpBJbUiZD5r8v10NjuI4RJbxBiYkiIiAIiIAiIgCIiAIiIAiIgGL4gasXRsexoi/wT+ZoTluJQwGNQGFMKFEelentJMQCOvAYwAAigK2obdG/mv195qz8pxlMiqqoXUqWCjvudvnepNiTIgjjl+MKVGNdLGyKFE9vxQr0qeNy3EVCnGukWQK6E9fz39ZJiJBgcKkAUKUggdgV3Wh7UJqy8vxt9SKfNq3Hegt/gAfaSJrz5wilmNAdf89ZNKbcLmQaxy/GK/drQVlArbSxtlr0NnaMXL8a/SiiiDsO4DAH5pm/Mp8v6gcnyhQPeyfubk3l3OxkOl6VqvrsR7X0PtLLI0rKsWvdrW3Xfl8zGmumpwiX/wCOx69fhrrvVdb36/P954eW4vKfDXygBdugG4H27TemQHoQfggzKVcno6YcNGriOFRwA6hgDYsXRmt+WYiFBxqQopQQNh6fHtJMRJBrzYFcaWUMPQ+3T7zS/KsRABxIQooChQF3VfJJ+ZKiJBpbgkKlSgKkgkEWCVAAJ9dlX8TH/wAdj0aNC6buq7+vz7yRESDUnCoKpQKXQKFUvWq9JgeX4yVJRbUAKa6Bfp/Hb0kDnfNzjIxp9ZFk/wAo6dPU0fxKccW93ra/9xl3g6Pey7fuKpJdPJ5VXFS4OviVPLuc2v7y7HcDqP8AuWGDi1fod/Q7GU15K1ddptSnGzk3fhb6t+66Hw94cG6IiYmuIiIAiIgCIiAa8/EKgsn/ALP2kU84QdQwHrQP9AbkHjc15WHoa+1SLmyACVlzKrVcUnb4egY1eKrl1viqU7PlJ0aZlK6gQVq77SFk5sL8q38mv6VOa4LmZU5MY3VqavQg7/nb/wBZubi29pdWNOzsyjjx6du7a3fZFLYp03GqqWW3U5hJTy7uI/k6ThOZq50/S3oe/wAHvJc4TPzIh0I2cOte+4/v0+87wzXVF223ReUVLmaGdRj03ZxnND3R5ERJNEREQDRxvFeGl9yaHyf8J+0psuQt9Rv56fibf1PxIVE33DA17EFb/JErE5gKlfm03U1ziJXk7X048am3VVVHHPXsY8aoXcdO82cO6qoJ6n8yt5hxwby312kjF0nT6TiZGq43sX7jVul/V9lL6L68/wBtDP1CxgZlV7Gtp1NfRd3C6v6FgvE91amH5/HpL/geJ8TGr+o3+QaP9QZxvEHb3nV8jx6eGxb3a6vu3mP95r5+kf6bciiqaXynmitztVWo0U1V0JVrm1yaJ0RE0CrEREASs5jzIh/DTY1bH0voB79/xLOcPxXNVPFZSralLCj2NKAa9rBnjf4uB8JZaXTZeTT73ItMmMMbYWfU7n8ys446GA7Mf/2Sxx4qVfF8UHyAem/36SdIvZavezbraVcp9t+vzXRnV658F8OrnCuJNNR8+XyLXFxSgD/qbf2oAalO43leh2mSKGdFPQuoNehYAzp8z0nYt2Hcs1viSneIf2UFHZ9U3m+C9QnQ9tpn+XJ2amxc9iJzpzwiIgCIiAJhmyhVLHoASfsLmc1cVh1oy9NSkfFiplTHEuLkDjuY8a5Zsvr1A7AbCvWhNOIZMq2ooHoW2v4EzXUH0spBDUft13lsJ7+oreNYu0VY6/Up8eI+f5zOt9OW7uVaqV2t8FOyXX/xFHg4RsRJcglvToK6b/mbnziSuYMCK6ynfgclfUP6y+0DUcivF4Fbb4eTXLv+5R67gWsXIiiqZ3h80bOD4pBxOIuQFVrJPQUCQfzU7zh+NTJWhg1ix6160d5824PlTZMuk9B9R9vb3M6bifKo0+Ur9JHaulTmdRzXVkPiW/Vdja07RqsrHrvNwl+ny+v0/udVEi8r4zxcKP3I3+QSp/qDJUgpWocCIiCDjOaPry5g38xX7DYf2Eicr5RuS7alHQevz/1Lj9TcoOrxsbKCfqViF1EbWpO11ViQOV8Qaoij6Sx1bJpvYNvgo/qphT4j/suNAtW6s2Lr2htLuyY3BJRGkCxWwo116j4H4lNxGbw20k/Evt5XZ+H83mAJ7TT9N37qyfapuKmejnd+PJ0HqfEtvHV2m3unzSXLz4KbieY7bTreV8dkTDjBrZFFV6DpfW5R5OFQMH0g6TfzLU8WtDe7F7e83dfs53v0UQ6p5cKb+xUenrOFXRcryWtoUVbRPWfttudFwvFDIuofBHoR2m6Uf6dz2+Ueukgev1AkD/1l5K3hrp2uKH1T2KbKot0XqqbTmmdn4EREGuQed5CvDZSOoQ/9H+hM+bZ+EINruD6dp9Q47OqY2Z91qiPW9qr3uvvPn/E4lxrqF0WFAm6BN1db7CWWLj+7YuVOnalTPnt5kxn+pKSx5ZysBQX8x9+g+03cdywMo0+VlB09hubIr5JjgeLBA7yRxDtp8o3+232nL2q7qvp01Q56uF9fB9PWNiVYbpdHEo6Kavp1k51eYVsdiNjJXLH8XJ7LuT79h/z9pv8A2dTuQCfUgXM+F04tgAFJ/rPoep2NQpwqnTUntvE8usdz55pfwzzaFd2pnr36T9S3x5ipsEj/AD07y54TiNahvsfkTmv28dgT/nvLbkGcFWF+bUTXeqUX/ScZj4OZap47ltqnu1+QdJr9/BvUJ2ak60+nb+5axET2OREREASHzfiSmJiNiaAPpZq/xcmSPx/CDLjZCasbH0I3B/IntYqpou01VqUmp+UkPkcnV7SwRKEpuLXJhbS6Eb7GiVPw3Qyfj5iK95teqb9OVXbrtb0pPfz2/PJ1vpS5btU3FW4ba/Yz43GKvvK7DxQYEd12P/BmXH8yFdZjybloIOR/4ug9uxPzNHRtUr01uquXQ+nnpH5yPbV8SnU8im3YjiXN9l5I37YUyqV7nSR7H/L+0sctt1JmXF8rTZgKINiRf2oV7zptIysHPu3LlyhcW36knt4KDUcXO02imy63wf8AFuJ+xefpnmAAHDkURqKn+ayWIPuLJ+PidBOG5Db8Zj0/w6mb2Gkj+pIH3ncylz6bVN+pWuRVUttbiYZ8oVWY9FBJ+wuZzXxOHWjIf4lK/kVNJRO5kcjk4g5GLMbJ/p7D2jh3Af7SC+U42KOKZdiP+R6g+sj8Tx1EEbm+ntOz1a5av6bVbsuNlC+TWx6aZfWNl0Xa1smdNcr+Z5gB7iVo56K32nvAcR4uUE/Su/ye23p3+0+a27Vdqrj5Rv8AsfQb+qWcqn2Lbl17fuWDcCzDsPma8WAoArdf7y1kPmbgLfcbzocP1PlfFKu9DpezURCfb/Mmjn+msSjGbtSqkpluZ+f+IIz5StMpphuD6GdlwmfXjR/5lVvyAZwXCq/EPoxi/U9lHqT/AMd53+DCEVVHRQFHwBX/ABLbXcq1kXKfb6dTgrVLS3M4iJzx7FL+rQf2ex0V1LfG4/uVnLZl8TGV+DfYVO849qxZCQCAjmjuDSk0ROBJ/csB/Kf7TpNGrm3dt1b0w3HfbkeNzmmWHJEAQfEs5yvLeZ6djLU84FdZwd6xXxtn03TdUx1j00txCN3Fmn27zTn4VyNl/qJny/LrYsfgSyl1a9Q5eLYpxqYinbeW/lz6cjU/0LFz668mptcT2iF9eT58yqxzMcQUIcdVN/5/aec4yBAG+xmXJuWvnYMVIxA2SRWquy+t+vSdpY17HyMPjrUNpp0/nc4fUNPqwsl2ZlLk/B2YMRE4k8xERAEREAj8xxlsORV6lTXv7Tg+KxBxYbS3r6/M+iSl5l+l0ysWVjjY7mgCpPrpPQ/Blnh5lu1bqs3qeKmr+TFpzxUuGfPs+NgfNvOx4bilKivSSOC/ReNWDZHOWugICr9xZJ/NSbzP9PrlOpWONz1IFg/K7b+4Mp8uzRdf+3svJeaRqjwa6nUp4o+xS8ZxgAmjkv6cHEq2VndAWKjTXmAAs7+9j7Sfi/RhJ/e5tS+iLpv/AOxJr8TpMOFUUKoCqooAdAJhj2nZ3T3Gq6n8a0ktkRuWcpx4FK4x1+ondm+T/wAdJMiJsFKIiIBG43luLMB4iK1dCeo+GG4nO855diwtjXHjC3qYnck1QA1MSa3M6uVH6i5Y2VAybulkD+YGrHzsCPj3m7g3qbORRXXyTMalKgoSAeoEicS1EFRvdUO97V/aaX4/SSG8pHUHYj7GWXIOWPmyrkZSMSENZ21kbgD1F0SfadXqefi3caqjnxI8rDrt3FXTs0aDzjTat5WHUHYj5BkrlXBtxLqxBGEGySNmr+FfW+/tOvfED1APyAf7zKfP6ceilyX1/WMm9b9up7GOPEFFKAo9AAB+BMoibBUCIiAeEXsehnE8w/T+XCx8NTkxdtO7AejL1+4nbxPazfrs1cVDghpPmfMOG5d5yHUij9LAg+u4PzLhMQHQVPOeWnF5L/i0svuCoH9wR9p4ucTt9F9hWJUS+ZrXJkwdvDOodO8kDmwrrPOATxc+NKDC7YEWNK7mx6dvvOnxcjwKbGHGD/tH9Aek5TX8PH+Km1tK3juX+nazkY1rg5roQOQcOzE5WFLVJfe+rV6bUPky9iJVUUKhQjSycivIuO5XzYiImZriIiAIiIAieMwAJPQTSnGqStavOAQdJrcFgL7GgTXtAN8TDLmVRbMFHqSAPyYxZVYWrBh6ggj8iAZxEQBERAEREARE1ZOJUNpN3pLUATsKvp336dTAM2xg9QD8gGZTXgzh11C63G4o2CQf6gzwcYmrTrTV6alv8XcA2xEQBERAEREARE8ZqFnoIBC5rydOIUB7BH0sPqX/ALHtKEfop7/1xp/2G/xqqdKnGKdFH/UFrselatx229Zsy51UWzBR6sQB+TPWi7ct/pcENJkPlXJ0wA6bLH6mPU+3sPaT5jjyhhakMPUEEfkTKedTdTlkiIiQBERAEREAREQBIuLgdLIQ5pFCgELWwq+lgnaz7SVI+TjgMi4/4jR6rtd1sTZ+k9AZIKflXBrxLZM+Ya/OyY1bdUVdvp6WZNw8kGPOMmIjGpBGRAPK38pAulI/zqZB4TjBwbZMWUMMZdnxuAStNuVNdCP87STw/Nmz5l8G/BWzkcrQY9lW9/v/AIcnP0MVBcRETAyEREAREQBNeXBqINkEBgKr+LTvv38omyYZswRSx6AEn7QCm5wpVcWBGIOfKQzCgQvV6AAA6jp7+skP+muHKaBiUbbMPqB9dXW5q5sjZMeLPiXU2J9YWwSwHlYAqSD07Ew36sw6fLrbJ2x6G1X6HapnvGxjt1LHl+BkxKrvrZRRaqv06nrVbyRInK/E8JfGI8Q7mgBVnYbdwKkuYsyQiIkAREQBAMRAImPlqgo1taAD6jRAVlFrdfxHtKrk3ArxIbiMyhyzMEDbqiKaAC9PWW7ccBlGOt6F7juCQK77Kf8ALqm4DjhwerDmDKgZjjeiVKsbokdCP8981Ji4LDhuSjFm14iERlIfGBsT2Yb+U/53llKjhOaPnzDwgRgUHWzLWtj0C3vt6/PtLeYuepK8CIiQSIiIAiIgCIiAJqfhVLBjdiu5o6SStjoaJJHzPOI41Mda3C30s+nU/G436TdAERNfjrbb/QLb0G17np03gGyIBveIAiIgCIiAJhmxBlKnoRRjNnVF1MQoHc++w+8YcyuoZSGB6EfiAMOEKKsnckk9SSbJMziYNlAYKerXQ37dfjqOvqIBnE8Rwbo3RINeo2I+RPYAiIgCIiAIgmaeG41Ml6GDVV179Psd94B63DKWDb2K7mtrolbokajv7zbEwy5Qottht6nqaGw3O5AgGcTzWLq96uu9EkA16WD+J7UAREQBERAEREAREQCn5mhGVmvIA2EKuhdWpwznS3lOx1LsaB3vpN3M2rHi1WLfGHCav5W1AadyPYdpJ4njtB0hHc6dRCgGlur3IsmjQFk0ZnxBSlZyAAQwLHTRANda7XtMpIKvh8BZ0FP4WrMUBLjyjwtGrvWrWQD2qRxhLJQGTxDiyjPfiUW0GtzsTrqtPa+0t+K5oiYxkBDKTQIZAD1/iJA7GSPHWr1DZQx3Gym9z6DY7+xiWRBQsvlNDJr04/2evFoDSt9dh59erV2rtUkrgIcP59R4nIvVv9P97Q0nYLspHvUnf+Ux24LqNBAa2UbldXr8/cH0m1eMQtoDqWq9OoXXXp16RIgq+RghiKYjQLYjKp1A9HRyRr3NlTW3xLmaE4/GbrIh0i2plND1O+w95ng4hXFowYeqkEfkSGSjZERIJIHN8ZIxkFgFyAsVFsBodbAo92G4G3XtMMTN+zZTv0zFSRpYijpZhQ83vVnYydnylRYQub6AqD8+YgTTw/ErlxFipVGDA6iN13BNqSNJ33v3mXQgqdJKnw/FClcWsnxAS5y47ILb3p12Rt0mzicOlnAGTxAU8CvEKhaTv9NaterV2+0tcXF49J0upCDfSwOkAd99th3mPBcwXIgYULOmtSnfrQKkgmt5MkQVKYVViHGTwvFzlgPFO5YHETW5XTq3G11e88PDuyPr8S14e03cEMHzFCaO+QKMfvLh+YIHVCw1NqrcfwdQd+v/AEfSDzLEBfipV1etasdRd9dxEsQVg1DiAaZiWXYjIpVSgBIYE42x9SQQDd96l3NT8YisFLqGJAALAEk9NrgcWmvRrXWP4dQ1f+vWYvck2xESCSNzLEWw5VX6mRwPkqQBI3LWJdiC7LoXfIukhrNqLUGq7dAenWWGXIFUsdgoJPwBZmjheN1kgqyEKrU2ndWvSRpJH8J267SehBW4DeXy+Icg4hwT59IxhjqF/Rprt11TDBgATAcgyFGQnJ/qk+JSadQXzdNYHa69pbYs2MMUVl1EsxXUC1kksdN31uYYOZozZBYHh9TqWqFgk0bXp3qTJEFR4Ljdhk1nDjBrXqKjM2sbba/CK+9k1vNy4tTAKHGE5VofvF28LLr6+YJej2u5acVx6YxbsBuo6j+M6QTZ6dTfop9J63H4xqvInl+rzLtZrffbcVEsQUnE4mCgeelbOFBGYggZPJT4zqV6+kkEVOgxElVJFGhYO5BrcE9zNT8fjChjkQKRYJZaI9je/UT08YgYKXXU24GoWb6UO8PclG6IiYkiIiAIiIBVcy5cWdmGNcmrHoFkDQwLENv/ALuo3FbdZJ4nhSy4R9RR0Zie+kGz83RkyJMkQU2Tl2QPrW9smY0jIrVkKEEFgR/CbGx3+xwfluRcbIqA6+HGL6x5WByHqQLH7yhQ7dhLyJPEIKs8C3i3pGnxkyXY6DAcZ262GA/MJwT2q6RpXM2XXY3BZmrT11ebSe1Dr2lpEiRBS/8Aim8LEugHTgZGGrT5icRoMOm6Mb9ZO5ZhdQ+u92saihetIHnZAAxse5qt5MiJECIiQSR+Pxs2J1T6mGkb1WrYm/YEn7T3icF4nRR/AyqOn8JAH9pviAVHFcrZgQoA/c406gbpk16ehoUKuiN54vA5L16WLDIjaWdCzBUdD5gAoPn/AAvUS4iZcREFQnA5LDFRZbibAYeXxSCps9elfeZpwjp4ZGMPWBcRXUBpIq9zsVPQ16DrLSJEiCmXlLjFkTYk48Cg2NzjAB69BfS5tXg3GfUBSeIznzKykMpFqhGpMhJF0QOvrUtIiRAiIkEmrisZZHCnSxVgD6EggH8yFyzgijMRjGJSqjTq1Wy35r7CiB7+gllEmSCsHANtsAf2lshNj6TrAPzRG0h4uTZPD0G/LhyYwS6lSWUKNKqthTVnV0269ZfxJ4hBUZ+GyuXc4wD/APz0upST4WVnYX0Gx2/ysxwTqFYKCVz5cmmwLDnIAQemoB1O/p2lpEiRBV8Jy9hkDsoF+OSAQdJyvjIA9dlayO5Mj4OW5V8MBaIXDqOpSh8MKDqxsD5gAaK+24qXkSeIQIiJiSIiIAiIgCIiAIiIAiIgCIiAIiIAiIgCIiAIiIAiIgCIiAIiIAi4nQ8h4vHjwXkdQvjnWpQO2RPCHkGxrfuaHvAOeuestbHbp126ix/Qgzq+L/UGIY38NlOQ5QUrCo0YdS/uza0SAD6/MmPznBlygI66da+Q4RZxJj0nHrZaFkWLIoHqOkA4e5uPBvoL6GCirNGtwCPsQy7/APyHqJe8JlRcbsuZFYjhw2TwbCkI6sgXSTuQp1Ab6T97JP1Fw5XDbqCqoMl4j5yANVKMZBvp1HSAcVc9dCCVIog0QdiCOoI7TpDzpG4fHWVcfEU3iscIPibtoFqhFgV6dZs59z3h8iZUxgjUuMr5FC6vEDPQ0BgavcsQYBy0REAREQBERAEREAREQBERAEREAREQBERAEREAREQBERAEREAREQBERAEREAREQBER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0" name="Picture 6" descr="isótopos de carbo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868144" cy="44011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smtClean="0"/>
              <a:t>TEMA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Átomos e Moléculas.</a:t>
            </a:r>
          </a:p>
          <a:p>
            <a:pPr>
              <a:buNone/>
            </a:pPr>
            <a:r>
              <a:rPr lang="pt-BR" b="1" dirty="0" smtClean="0"/>
              <a:t>OBJETIVO GERAL</a:t>
            </a:r>
            <a:endParaRPr lang="pt-BR" dirty="0" smtClean="0"/>
          </a:p>
          <a:p>
            <a:r>
              <a:rPr lang="pt-BR" dirty="0" smtClean="0"/>
              <a:t>Descrever as unidades fundamentais da Química.</a:t>
            </a:r>
          </a:p>
          <a:p>
            <a:pPr>
              <a:buNone/>
            </a:pPr>
            <a:r>
              <a:rPr lang="pt-BR" b="1" dirty="0" smtClean="0"/>
              <a:t>OBJETIVOS ESPECÍFICOS</a:t>
            </a:r>
            <a:endParaRPr lang="pt-BR" dirty="0" smtClean="0"/>
          </a:p>
          <a:p>
            <a:r>
              <a:rPr lang="pt-BR" dirty="0" smtClean="0"/>
              <a:t>Definir as unidades fundamentais.</a:t>
            </a:r>
          </a:p>
          <a:p>
            <a:r>
              <a:rPr lang="pt-BR" dirty="0" smtClean="0"/>
              <a:t>Caracterizar os modelos atômicos.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as informações </a:t>
            </a:r>
            <a:r>
              <a:rPr lang="en-US" dirty="0" err="1" smtClean="0"/>
              <a:t>contidas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Periódica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pt-BR" dirty="0" smtClean="0"/>
              <a:t>Interpretar o balanceamento de equação Química.</a:t>
            </a:r>
          </a:p>
          <a:p>
            <a:r>
              <a:rPr lang="pt-BR" dirty="0" smtClean="0"/>
              <a:t>Interconverter massa, número de moléculas e quantidades de matéria.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 descr="data:image/jpeg;base64,/9j/4AAQSkZJRgABAQAAAQABAAD/2wCEAAkGBxMSEhQUEhQWFhUXGR0YFxYYFxgbHRkgGhccHBkYIBocHSggGiAlGx0aITEhJikrLi4uHR8zODMsNygtLisBCgoKDg0OGxAQGy0kICQsLDQvNCwsLDQ0NC8sLCwsNDQvLCwsLCwvLDQsLCwsLCwsLCwsNCwsLCwvLCwsLCwsLP/AABEIAJABXgMBEQACEQEDEQH/xAAbAAACAwEBAQAAAAAAAAAAAAAABAIDBQEGB//EAEQQAAIBAgQDBQUFBwIFAwUAAAECEQADBBIhMUFRYQUTIjJxFEKBkaEGUnKxwSMzYoKSsvCi0RVTwuHxo8PSFiRDc5P/xAAZAQEBAQEBAQAAAAAAAAAAAAAAAgMBBAX/xAA1EQACAQIDBAoCAgICAwEAAAAAAQIRIQMSMUFRkfAEEyJhcYGhscHRMuFC8SNSBUMUFWIk/9oADAMBAAIRAxEAPwD7hQBQBQBQBQBQBQC2PxyWULMdgTA3MDgP1qMTEUFVmmHhyxJUQp2P2sb2jJkJGZYbNIkA8BB1FZYOO8TVUNMbAWHo6+RqV6DzhQBQBQBQBQBQBQBQBQBQBQBQCHafayWVJMsQQMo5nYE7D41ji40cNVNsLAliOmhPszHd6pJXKw3EzvsQa7hYmdaUOYuFketRytTIKAKAKAKAKAKAKAKAKAKAKA4zACSYA3Jo3QJVMTtLtxluIlpR4hOZwwEdNp9a8mL0hqSjFcT2YXRk4uUnwNbB4gXEVx7wnefUTXphLNFM8s45JOJdVEhQBQBQBQBQBQBQFV3EoujMAeA4n0A1NS5JalKEnoiHtY+6/wDQ3+1czrc+DO9W964oPbUG+ZerIwHzIinWLb7Dq5bPdHLuLEDIQxJhQDIJ+HAbmjmqWuFB17VjtrCKAc3iLCHJHm6dB0ooKl711Dm62tTQU/4bZtKcmW2dwxbYjbUnbpyms+qw4K1jXrsSbvcvw/aSMoM6ncKC0HiNAZ1q44sWqkSwZJ0LPbrfFgPxSv8AdFd6yO8nq5bi8Gdqsg7QBQBQBQBQBQFDYxAYmTxCgsR6hZioc4lrDlqc9rH3X/ob/amdbnwHVveuKD21OJy/iBX+4CnWR2+o6uWy/hcjfuFzkQxpLMOA4AdT9BJ5VyTq8qOxWVZpHb2Atvb7sqMnL4zM7zOs12WHGUcrVhHFlGWZO4kbdrDQVYLrDgtqwOk6ndd/SaypDC0NazxrNeFh721OZPorH6gVr1kTHq5ctHUxlsmA6zyJg/I611Ti9oeHJbC+qICgCgCgCgCgI3bgUSxAHMmK42ldnUm3RFHtYPlV2/lI/uipz7ky+r3tc+B32k/8q5/o/RqZ3ufp9nMi/wBl6/Qe2oPNK9WUqPmRH1p1i22HVy2X8Cu3F45t7anwjgxHvHmAdvnyqV23XYU/8apt55ZZjMNacA3VRgNiwGnzqpwhL8kiYTnH8G/IVGKRH8BlX0ORSwDAaRlEagGfQdazzxjK2j3GmSUo31W/cNe1j7r/ANDf7VpnW58DPI964nUxiExMHkwKk+gaJopxDw5K5fVkBQBQBQBQCjO1wlVOVBozDcniq8o4n4DXUZtuTotDRJRVXqX2bCp5QBz5nqTuT1NWopaEyk5alldJCgMgFLjswXMw8KlfDljclxsSfjAGlebsyk2lXneertQik3Tndzcu9mvRrczDigOU+meJP09avJPfz4kZ8Pdz4FuEFqYChX4hh4vWTq3rJFVDJsV/Umeel3b0J4bR7i9Qw/mGv+oMfjXY2bRMrxT5sMmrIFnwYGtvwN02Pqux9d+tQ4bY2NFiPSV+d5PD3s0hhDLuPyI5g/712Mq2epyUaXWhdVEBQBQHHcAEkwBqTyrjdLs6lV0Qqts3NXkLwTaRzbn+HbnPCEnK703ff0aNqFo67/r7GkQAQAAOQq0qaGbbep2unCrFXgiMzbASf9qmUlFNsqEXKSSMzD4eR+zEMdWuAlVJPIe+BsJERxrCMbdnXfzqeiUr9rTdzoXtYcfvC11f4fDH8g8w+Pwq3GS/K/O4hSi/xtzvGLCW2UhAuUyDAA9QRwPSrSi1Yzk5p9olgXJtrO8QfUaH6g12DrFDEVJMtdAwhgCORE11pPUlNrQWawya2tR/yydD+Enynpt6b1GVxvHhz/ReZStLj97/AHGLN0MAw2P+EHkQdKuLTVURKLi6MnXTgUAUBVib2UCBLEwo5n9BxJ5CplKhUY1ZCzhoOZzmfmdh0Ue6PrzmuKG13Z2U9isudRirICgE+074UBZMucugJMR4iAOMaepFZ4sqKm81wo1ddxSuCLQVHcj+GMx9R5PmG+FR1benZ8Oae5XWJa9rx0+/Y6uH7sy697/HBZh/KZ/0/KuqOXVV7+fjgHLNaLp3bOfHiXYy4DaLqQQsNI/hMn8iKqbTjVc0Jgmp5XzUbrQyIugYQQCORE1xpPU6m1dCrIbWqyU4ruVHNeg+78uRhpwutOdPo0TU7PXnX74jasCJGoNaGWh2gCgKcZcKoSN9l9SYH1IqZuisVBJyuTs2gqhRsBH/AHrsVRUOSeZ1ZOunCF66FEsYH+adT0rjaSqzsYuTohDGZ3XWUDQqqD4jPEkbQJMDlqeFYzzSW42hli99DQtWwoCqIAEAVskkqIxbbdWSrpwrv2FcQw22OxHUHcVMop6lRk46CIum3dPeGVKCHjaGPm4Dffb0rKrjPtbtfs1yqcOzv0+jSrcwCgMLt7tFrV20qBQxDHM0xGkrp1g9I615OkYrhOKWp7Oj4SnCTlp3Gtgr/eW1eIkT/wCOYr0QlmimebEjlk0X1ZAUAtihmZE4Elj1Cxp/UVqJ3ajzY0hZOXNxmrMwoCm/iAsCMzHZRuevQdTUylS20qMa32CjWC9xBcMx4yo8o4KI94zJk/d2FZuLlJZvHnnYaqSjF5fDv5+zRrYwCgKL2GBOZTlf7w49CPeH+CKhwrdalxnRUd0L9m3ozI+jZ2I5NJzGD8dtx9anDlrF61ZeLHSS0oh+tTEKAwrfbAGIuKqHJmCs0jRtiQOI2HwJryLHpiNJW+T2PArhpt3+Ddr1njCgCgFk8V1j9wBR6nxN9MtQryfcaO0Et/P2M1ZmFALPfLErbjTRnOy9P4j04ceVQ5NukTRRSVZFWBsDO76k+TMdSY1Y9PFpA08NTCKzN+RWJJ5VHzHq1MQoBTFYPMGKHKxBB5NpHiHH13/Ks5QrWhpDEpSt0HZ2KzqsiGyglT1A1B4jrTDnmS3jFhlbpoN1oZkL1zKrMfdBPyE1yToqnYqrSMT7PdqG5ClQFMlIMkCZyn515ej4zlangevpOCo3T8Ter1njCgF8bsv40/uFRPTzXuXDXyfsMVZBXfvBBJ9ABuTwA61MpUVSoxcnQSKuXExniea2gdNPvMdRPrw0Od2+/wBv2a1io93v+im4LfegNcLFVJPiJMtoIC6DQNsOIqXlz0brTnYUs+SqVK932de+oOW0bxeJygMR8e90HzFMyrSNa87woulZUpzuI+0YmJuIVHNMpPqdWj4A1zPi/wAlTwp+zuTC/i6+Nf0XJbdgCJadQ3fEf2iPpVJSaqvchuKdPgpc3kuAlc4yNK5gTErscok9D86ntqWlbPnQtdXKOtLr57ydvEtbE5GNkiQQVOSdo1kr+Xpt1Tcb07PPoccFN0r2vO/79xz21B5pX8SsB84j61r1i22MurlsuVdqWkuWWJCuACVOh1jQg1OKoyg63KwpShNJWHQI0G1amJ2gCgF2/er+Bv7ln9Kj+fl9Fr8H4r5GKsgoxF8ghVEueHAD7x6dOP5RKWxalxjW70FbNsnMQxUTDXNMzkaHU6KoMj5xG5hLW/nv/RpJ6W8t32yjDdyS7ZmaWgZWuMYXTdSTvmPxqI5HV19y5Z1RU9gOJcz7OLjwYhoy9fE5DH4E0zv/AK6v29bjJH/sovDX0sdOIvSBcBSdspUKddBmhjPy6UzT/lbhTjcZcP8AjfjXhb5Lu4ucAwPPvmP0KkfSryy2e/6IzR2+37FbbuM63EDKXgMGAIaBHARrEMI1NZpyupLaaNRs4uluf6G7ONdSFuo865WGU5gBxAPm6AaxPQaLEkrSRnLDi7xaGFxtuYLQeTAr/cBV9ZEz6uW4Uv8AZtrv0uZfExJbUwYXQxMTMa1nLBh1ilS5rHGn1bjWxp1uecKAKAXwvmu/j/8AbSohq/H4Rc9I+HyxirIEr97MGgkW1nO43Mbqv6n4DXbKUq+G01jHLTe9Bd3RVm6wECRaBgKI2gasfpyqG4pdp+RolJvsrzIW1spbE2ySAJbLlk8dWyySeVcShGOh1ucpa+tfaoRiDBsrkWNrrZj001I/q+FP8r/C3jz8+Q/xL87+HPx5gveFstwQx2JutDemVAvw3os1aS18X8JDs0rHTwXy2y84N+EA9Huf+D8RV5JctkdZHlIVw3elLaMqTkDI4YqdtoykSBE8Dy3rOOdxSe6z5RpPIpSab1uqfscs415yvbOYCTlKwR94SQY+o+U6rElo1cylhx1Tt3l4xqbE5TyYFfhqIPwqs8dpHVy2X8CjBYO3bu3MiBZVZgcy0/pUQw4xm8q3fJc8SUoLM66/A/WxiFAUY5SUaNx4h6qcwHzFRNdkvDfaVSu52ggBIloEnLrAidTsNOZrjxYpWudWFJujsU2bN1z3jEJp4VAllB6nQE8dDy9ZjGcnmdi5ShFZVc7h8Gpe7nlzmA8RnTIp223J4UjBNut/6EsSSjGlvDxFxiI70r4VDQWAGmWFyqNiSQegmuRq21HednRJOV7c1PO43t4rcNsKQqr3jwwEAzrJ8VxtNda0VI2Rth9Fli4fWN7aLnYKH7SlQjKHBuGLX7Tf8U+TnxrbEhkPF0Ff+VJpWSVfK2zfc9H2N2iz6gAPJzICMrlTDQdg08djx6YUavHhztN8SOWWST8Ga9m6HuBhtk+UtsRwOlE1KVVuIknGNHvJYHyEcMzj/W1dhpx9ycT8vJexGz+zYJ7h8h5fwfqPiOAri7Ly7Nn19HX21m27fv7Ku0MIpjKMrMwErpMeIyNjoDvNTiQWzVlYc3tukhizeYNkeM0SGGzAb+hHEf4LUnWjIlFUzRGKsgKAWxJyvbY7aqTyzCfzUD41ErNM0heLRVe7Q2FtS5YwDsvrJ3A3kTtUyxf9VUqOF/s6c86nLGDcA5rniOrZBEn1MnoIikYSpd8BLEi3ZcSvD2baWFuFQYt5pbX3ZmTtUxjGOHme4qUpSxMtdorevkIiRplEKdM0DV24hZ93jx5V2EapJ6e5yclGTa19jz9z7RLlUt3pzmLQEKHj7oDAKANdY0r0ThkRl0VPpMmo2tWr3F9jt3xFVFyAQtwOAVUsYyEEzvpI506usameJidViuG6l133Xuj0WCxcLOuTZgdTbP6p14em2P4eHt+je0/H3/ZZcg2rx6ufkND8xUv8JeZS/OPkOXbQdYb/ALg8CORBrRrMqMyUnF1RXh7haUeCw300YHZo5HlwM1yLrZnZKnajoKthou/sjlyrJG6ksdBl4aKdo3FZ5O32bUNM/Y7V6vzsO4e9mBkQwMMOR9eIjUGtYyqZSjQtqiQoBN7y27hzGM6ggakkroYA1JgrWTkoyvtNVFyhbZz9lN69cuk20GQRLOfMBwAUbE68ZA1jauOUpPKrFRjGCzO4YvBAW4JLAFREwoGYSMqwIjnNcnhrLwEMRuVu/wBiePyoqqq+Z1AVQNYOaPkN6qdIpJLacw6ybbeiMft3tfuAXYy6wCQJCltAiA6ZpMZjz4bDqj/KWpWHCWLJYeHt5v8ARkXO3N84vZgJuCfIDsxhoIPSt4Qcjz9Ka6PLK77bbhrsr7Qd5Iyu9oyAXAhsu5UzI5iaydJWZ68Xo08FKTar7VPS2sTlUEnMhEo5328rdeR+B13irhZ6GOVTutedDoWFw44gqP8A02n6TTRR52Ha1c+doxibOYCDDDVTyP6g7EVco18TOMqa6BYuh11GvlZTrB4jr+oIpF5kJLK7CeGw5Gd7WgLEBPdIXw/ymQ2o012rKMWquPA2lJOkZbtfEfs3QyhhsefDmD1BraLqqmEk06MV7T7TSwFLBiWMKqxJ57kCs8XGWGrmmFgyxG6bCOHuG+M2qpMZdmMb5iNh0B+PCuRfWKui51OySwnTV86FWEtjObIgJaMwOM6oP5f0WuQV8mxcrnwKm7Z9r5fH7NStzzmdjbhS4ADHeiCfu5NS3qQY9QKxm6Sotvwb4azRq9nyIYtctrDpwILEdYHz1Y1WEqQSIxXWbZ5bt0D2y2Dlz5V7mSkBs29yfdmIn4a16I5Mt9TNLpl+qzZNtNO+vl6GMo/ZObgWM49p1tyTmMdzxjNO3SNZpGv/AGep6+kdXmX/AK/8q/x1y3rXneey7I0sWWWAAQViPLm0By6Tl0PWaiVK2PJ/k/7a5ttdTbxFzurr3AJEKrD+IzlP1UH1HKvNJ5JOS7j0xWeCi+80MLayoAdTxPMnUn5zW0VRUMJyq6nb9oOpU8eI3B4EdQda7KOZUEZZXUUwVw3GLNvblD+L3j6REeprODcnV7LeZpiJRVFtv5F2JMvbA3BLegCkE/MgV2X5JExtFsZrQzMvHduJbc28rsyiWygQsiRMkcNa8+J0iMJZaNnow+jSnHNVIuvYI3FPeMCd1A8ikagx70GNT8Iq3h5l2v0THEUH2f3+g7Nud6O9PHRR90A6/EkfICmG8/bGKsnYHq1MTFuyxNmfCtxdveDNmC+iiRHQV5Xd5NzPWrLPta+BfH4gK913KjKYBYgDQaCTzJ+tetJvQ8lYq8nRHzmxeRlVW3uEF4SGtamO5EzBIMwDtvVxeZ0me7pWD/4sVjdDVq0qu1bvV1rT6GuzMdaN8MSqqpRUAEI4OveO2aO88x14iIqc0q5Y6HcXo2EsBY/SFSb1cnR1Wiy+FD6H2Sw70gaqyT0MEQfkak8Ce47hSYWz7twl16JnJZflA9G6V5Y6KG+/lXnieuernut5054G1XqPILY0QBcG6SfVfeHy1HUConbtbjTDv2Xt9wwGq5+LnN8PdH9MfGaYd1XeMSzy7gs63LhG0KvxGYn6MKR/JsStFLxGaszPOdodtXVvvbUooWIDAktI4a9YFeHE6RNYjiqWPfh9Hg8NSdXX0NHG2haXvRLOpBk6s86ZdPXQARMaVvNZFm2nng3N5HZP0HMJbyqNZJ8Rb7xPH05dIrWCojObqyd+2GVlOxBB+IrslVUZMW000ZWAuG463G8yq0DXTyiY/i1b0IrDDeaSk+/nzPTipQi4ru+fbQ8d9pHBQC4+VbgbbLLPoVHi2G5ngYr2QyfyPJTpOZSwE6rcq8e4wvZroS6paLlsk3R3iZO7kbEmXbbQz14VnWcNND7X/wCTpUoLEo5UVlrXamlsqMYNRbuKyMQLoPcDOmpzeLOswoLaaAct6vDyZb6ni/5L/wAueJkgnlilWitXve6lPU+hYXXD3kOokqB+ID9TWOKqwaPPhOk0xvBsWuFW17nSfvFtm+C6HqTUQbcqPZz7FzSUar+XPuaNbGBn9oubZDru8IfU+Vvhx6elY4jy3W23POhvhJT7L2X551HLaBFA2Cjc9Bua1SUUZNuTrvK8APBMRmLNHRmJHpoamGh3E/IV7YwK3jaViRqSGXcQuwnn+lZ42GsSiZpgYrw02hm1bWxbMSQoJJJknifiatJYcSG3iT8Sr2dkVXGriS0e9m1dfnt6AVzK0k9vNSsyk2tnNP2OJcBUMDoRM9K0TTVTJpp0MN8bavrfCtMrC6EaAeYH8RO3IV5XiQxVJLnlnrWHPCcarbz6FvaCllEj9pa1IHvKdMy9NjHCIr0Rex6nmnHatDxna5U4lmk5e7UXlkTcUkwE03/PhG9bLCqsxUf+SeEupyp7a+PdtMhGV7drWDmHs3iWLYna6I4jlyrubrbabTaWD/6rtJ5q9m9le9n5Htfs+udEWZysWutIgkOSxBGkFtulRKOWx5njPHeelP1YfxeIAt3bzjNbzEIo0zEgW8xnYaGPUnlXinNZZTd1s9j1wg80cNWe33Huxcc11YcAMoEwZBmdemx0rXAxHNX1McfDUH2dGNYq6QAF87aL+rHoN/kONaTlSy1M4Rrd6ISzi3cCWvEWGU66BhqCx5kZp4mBWdVGVI8s1o5xrK313eg9h7GWSTLHzN+QHIDgP1rWMaXepjKVbLQuqiTHv9kW7t93JYGFBCmA2h30nppG1eaWBGeI2z1Rx5Qw1Fd4/jtQEHvnL6Ddv9II9SK2npl3mOHZ5txFv2bz7jwD/C2wPodB6xzrn4y7mPyj3r2J47GJZQu5gDTqSdgBXcTEjCOaRzDw5YkssTKw9wXFstb/AHisSwIiSVLMvoSRB225V54vMouOp6ZLK5KWlPkz/tFhRcGYEgEhxpMOg1QqeJ5V7MPEpdHhxcDPSLdOfY8HaZnlmuW4xMC7A8m+59wmNI5Guxj1kmz63ScZ/wDHYMIRVWm6N2V71otf6L+yy7XUXvEBtEIgyeJgwkuF94cQeQ+FcjLJJo50vBj0vo8MdVTu963U9D6D2Sgs2muE+FVyITu0akgdT+VRiTSTkz5uDh1pBEcXiDY7lSua8YO8BVUZSs+hPxJPSvJOXV5VSsvo9sIrEzOtI/LN7C3w6BgIngeHAj5164SzKp45xyyoU4g52ye6utw/UL8dz09amXadNm0uPZWbbsF8LdLFrdswoMi5/C2sKOOuYA7AAb7VEW3WMdN/0XOKVJS13d6381NCzaCgKNh/k9T1rZJJURg226snXTgng7KmXKgtnfUgSIYiJ9AB8KzhFO71qzWcmrLSi9ib+K6BwQZvi0gfIZvmK67y8DitCu8jY/Zt3Z8pk2/zKfDcdPSuR7Ly8BLtLNx++fkU7b7TVItZWZnGoWNFmDuRuJArPHxlHsUq37GuBguXbrRL3JB5uG6gle7TMANSDmMjqBGnEacq7XtZ47kca7OSWtX8Hj/tLgykXkbW2pCEgMrI5Hi6RxPQ1vCKm1RiHTH0bDlFxrptpp8Hmr9s6WBct5FJuI5GjMIOUHdiDoR6Vpjy/iaf8Ng5pS6Q3W7VF/8AWrr5+g/2Zhzdus7XFBuKy3FCDMoUwARshI09a5PByqpzD/5dz7GTRul3bx3+h75FKotsaXbjhjInKAc2v8q7cTXmxZVpFav+zLCjSsnol+vkRu9ovbxLIsAJChSJa5mhiZ4kkmDzJryvFlHFcVs9T1rCjPCUnt9D1Rr6B84znuI0s58JBW2u5YHdgBqSeHT1rFtO8tNhulKNo67QwatdUd5oF0K8WKmJb4icv1NIVmu1z4ieWD7PPh9mjWxgVYizmETBBkHkRsf84TUyjVFRlRiWLxMBVujLLr4vdMHNvw22P1rKc6UUrX8jWEKtuN7eZogzqK3MBO+gTNP7p5zfwk7t+E8eR14mMpLL4M1i81N69TIw/ZfckqXLAZe7EAaMwB9SNviOdeeOD1dq+B6pY3WXp48DfxFgNGpBHlYbj/OVeuUanijKhjYjsy2XDOFtvPhfKCh9J8h6SOk1xYjVpW9jrwoy7Ub+6IXew7SSHKQ5kqtoS59NZ9YrrkonXnxVSV0t+g9YwSomqhLaie7HGBuxG/4Rp68JdXeWnOp2NI9mGu/6JM1pbWS8V1WXU8Z1Om+9S3BQyz8ykpueaHkL4FhZtDJZInXXSSdl1lieG3Coh/jh2Y8+5eIusn2pc+w1ZwTMS11jLASq6KB92fMR8RPKrWG3eTM5YiVoI52net2UWSqAMuUejCYA6TTFlGEVW1zuFGeJJ0vZj1q4GAZSCDqCONappqqMWmnRkq6cF79oyHSMwEEHZhyPLofXnUSi61WpcZKmV6FCYlWvAN4GVdFbQkseHBtF4TvUKac72t7/ANFuDULXv7f2O3EDAgiQdCK1aTVGZJtOqMzGYMXV7i6TvNt+Jjb+YcRxGvOMJwU1kl5PnabwxHB9ZDzXOwh2RYCMoklgHzzwYZBHpBkdD1rmDHK0tt6+hWNLMm9lqeo7i8HmkiJPmU+V/XkeTDUda2cXWsdTCMlSktDMt9mISUVshOptugPxmRmHXWuxmq00YnFtXuiX/D0z6nvXGmVQFA/E2sDpPwNcc1Wiuzqi6XdFzsG7+G0XNBZmCgDRVG7AD8IOu5+lRKO/Vlxlrl0RR2yLF0KD4nDQuQksJPi8uug1jpUYyw50Tu+79F4HWQq1Zd/7LjfcZbdq2F00zHyr97KJ+pBJ+NVmapGKIyxdZTdS3D9nKAM5LnfxbTxOUaEzxM1UcJLW5MsVt2sF3EIt9FzKGZSCsiTqCun9Xzo5RWIlU6oSeG3S1R2tTEKAWuWmViyaz5kOk9QeBj4HpvUNNOsTRSTVJcSnBYpSXzHKzOfC2h0AWBwO3AmohNVdd5WJB0VLqn7G79kOIOnEEbgjYitJRqqGcZZXUycdgBeMtIvIPdMZ1nh0O3Qn5+fEw1PX8l68+h6cPFeHp+L37OfUd7NKnNk8oyqOgCDTnIrXDpehji1tm1/ZDHdnBpKgGdSu0k7kH3T9Dx511xadYnFJNUlxM9Ozl27xVya5XQSvXcD4jSu509fUZJR027ufQuwnZ4zZk1P/ADWED1VfePU6etczOX48foZFH8uH2Msbdu4oLAQCxLHVi2gOu5gN9KnsxklUvtTi3TnmhG5iA91ciFykknLliRAEtG4JOk8K45KU1RVpztOqLjB5nSvOwD3l+VJC29mK6kkHVQx0jnp05w7WJbRc8sdnDvq+/nhces4ZU2Gp3J1J+J1rWMUtDGU3LUR7P7StPduIjTJkaGCQoDAGIO01lh4sJTaTNsTBnGCbRp1uecKAXxe9s8n/ADVl/MionqvEuGj8PlAcEm4GU81JX+0iadXEdZLb6h7O3C43oQh/6Zple/2Gdbvcy+0MI6IBmBthlIOUzb8Q1ENMb7ajbbbz4kJRjrb29T04c4ylWl6PbrbwHbFm/v36MDse6/UPBrWMcT/ZcP2Yylh/6tef6C7g7raNegcQttRPSSSflRwm9Zen9hYkI6R4v+iuz2Rknu7rpMTAU7fiBPyNcWBl/FtcCnj5vyinxKsXgW8Klg2dgNe8Og1OhcjYEcN6meG7JutfH7KhiK7SpTw+hg2FtxmhjPhtooUEjjl4xzJgb6VeVR14IjM5acWMWbJnO8FuAGyjkOZ5mrjF1q9TOUlTLHQYqyDH+0PZxud26tDIYEiQc5A/OK83SMLPSSd18nq6Ni5Kxas/g0cDh+7QLMnUkxEkmTpw1rbDjljQwxJ5pVL6sgKAVyA3HDAEFF0ImYLT+Y+dZ0Tk09y+TSrUE1vfwd9iUeUsn4WMf0nw/Su9Wtlh1j2354kb2DZhBuE+qrpyIgCCK44NqlTscRJ1oZt61dF5M1xVYoQt3J5tV8LDNE67bcumDjPOqu9NaeHebqUHhuiqq6V8e40Us341uoevdEf+5Wyjif7Lh+zByw9kXx/RTd7Me5+8ulhuFCqoB56a/WpeE5flIpY0Y/jEE7MZVCpecKPdIWPmsN/qosFpUUnz6+oeMm6yiq8+K9Cn2Etcg5DlWSWDPqx00Z9wAfnU9W3KlreL+S+sSjW9/BaeCGQuVoTx3IgsdkHoNAP4RqfqL0dFd+3O4zrVVdl787xrD2Ao5k6sx3J5/wDbhWkY0M5SzFtUSecxPYzHEsQy5bviJI8S5coMfSDwrxS6O+tbT1+KHuj0hdUk1dfNT0de08IUAUAthVBDqQD42kHqcw+hFRFKjXeaTbTTW5B7Cg2BX8LMv0BinVx2DrJbb+JC7gS0ftHBBkHwGPjlmuPDrtfp9HViU2L1+zPw9hjccNdZLkjVQsP4RrBGUnoQSPrWMYvM05UfcbSksqajVd+y5o+y3I/fv65bf/xrbJL/AGfp9GOeP+q9fsofsZG873HPAsRI6gxK/CKh4Cf5NspdIkvxSRNuzBM53PRiWH1quq72cWN3LysU4HCaOwYKCT5FVdF0mdd4J+NTCGrrTwKxMTRUr4veXWkzjKkrb4trL84O8Hi254c6pKqpHT353kt5XWV37c7h5EAAAEAaADhWiVLIybbdWdIrpwwuyOx+7uNDkojeFYiCV4mdYDfWvJg4GSTvZHsxukZ4K12btes8YUBVibWZSBodweRBkH5gVMlVUKhKjqGGvZ1nY7MORG4pGVUJRyuhbVEi/aH7tjyE/Iz+lRifiy8P8kRbDlSTagTqUPlPUfdPpp041zK1eJ3MnaXEnZxIY5TKt91tD6jgR1E1SmnbaclBq+wvJqiDNW+blwm0AQoyhz5ZJliI82yjTkdawzOUqx4m7ioRpLbs50HLGHCydSx3Y7np0HQVrGKV9plKbdthdVEhQCtw53CjZDmb191f+r+nnWb7UqbjRdmNd/P6Gq0MwoAoBbF+ErcGuWQw/hMT8iAfgaidqS3GkL1jv9xhTOo1FWZnaAVxaAvbkSDmQg9Rm/6azmqtV55oaQbUXTufPEMr29pdOXvL6H3h66+tLx0uhWMtbP0/RdZvK4lTPPmOhG4PQ1cZJ6Eyi46hevKgLOQoHEmKSkoqrORi5OiEsGLjgnW2HOYk+Y8AAPd8IAk676DesoZpKulTaeWLprTgPWbQUQogf5qTxPWtUklRGMpOTqyddOBQCuFOdmucD4U9Bu3xP0ArOF3m4Gk+ysvEarQzCgCgFbhyPmPlaAx5EeU+h2notZvsyrsZou1Gm1DVaGYUAmbQa5cVhIKq39wkciIGtZ0Tk0+41zNRTXeSl7e8uvMeYeo971GvQ707Ue9epzsy7n6fovtXVYSpBH+adD0q1JPQhxcbMW7QxgUFV1uHRVGpk7E8AOOsbVniYlFRammHh1dXocs4OQA8ZVAAtjbTaT7x+nTjSMLUfASxL1jrv50Ha1MgoCvEXggk+gA3J4AdTUyllVSoxcnQjhbRVdfMSS3qdT8Bt8KRVFcTdXYuqiQoAoCi9YM5kOVuPEN0I/XcfSocb1WpcZWo9CIxJHnRh1UZx8I1+YFM7WqO5E/xfwcuYq0ykFtCCCDI39RXHOLVKhQmnVIrwePBRfMzRBhWIkaHWI3B41yGInFFTwmpP7JXg1wR3YA5udR1AWfzBo6y2cf19nI0ht4fv6FMThGQAl+9JICpc2k7RHLeWzEAb1nKDita9z596mkZqT0p3rn2oNYa4bahWR9N2AzAnifDrqZOwrSLyqjRnJZnVNFox1viwH4pX84qusjvJ6uW4PbU4Et+EFvyFOsiOrlt9SJa4+gHdjixgt8BqB6n5VyspaWO0jHW/PP2X2bQUQNvz5knietWkkqIiUm3Vk66cCgCgCgFe4ZP3cFfuHQD8J4em3pWeVx/HgaZlL8uP2d9sA8yuvqpI+ayPrXc62pjq3safPeUY3G24DBh4WDfDZv9JNRPEjStdC8PDlWlNS/2wHyq7fykfVoFXn3J8+JHV72uP0U3sO9wzAtn7wMv9IA9DmFS4yl3e/PEqM4xtr7c8Ba9hWzZdLvFi2jBZ8s+UZjpACggGs3B1pr9e1/I0jNUrp7V97eY/wC1geZXX+Un6rIrbPvT58DDq9zXPid9ut/fUepj6GnWR3jq57jntinyhm/Cpj5mB9adYtlzvVvbYibTXP3nhX7gMz+I8ug+ZrmVy/LTnUZlH8dd/wBDdaGYUAUAUBxlBEESDuDTUJ0FhadPIQy/dYmR0Da6dD86zpKOmhpmjL8rPnYS9qjdHH8ub+0mu596fPgcybmufEXu4sC4hyvqCvkYa6EbjofnUOazJ0fA0WG3Fqq4ov79z5bZHVyAPpJ+lXmk9FxIyxWr4copudnlzmdip2/Zyh+LTLfQdKh4WZ1b4WKWLlVEuNynC2XDSgVkQkL7pJ95pAIYjaYHvVMYuttFzz5lzlFq9U358/0O+1Eb23HwDf2k1rn3p8+Bjk3Nc+Ie2ryuf/zuf/Gmdd/Bjq33cUcOIY+W2fVoUfq30pmb0R3Klq+B21h9cznM3DgF/COHrv8AlRRvV6nHO1FZDFWQFAFAFAFAFAFAKFu7Yk6I5meCtsZ5A7+s86zrld9Ga0zq2qL719UEsY5cz0A3J9KpyS1IjFy0KrFss2dxB2Vfujmf4j9Nuc8im3mZUmksq5/QzVmYUAUAUAUAUAUAUAUAUAUBx1BBB1B0NGqhOlxbC3cv7Nz4h5SffHAjmY36+orOLp2WaTVe0v6J38SFOVfE/BR+Z+6Op+tdlOllqcjCt3ZHcNZygyZY6seZ/QDYCuxjTXU5OVdNC6qJCgCgCgCgCgCgCgCgCgCgKsTZzqRMHcHkQZB+dTKNVQqMsrqV28YuzkIw3BMfEE7jrXFNbbMp4b/jdEWvG54bZ8PvXB+S8z12H0rjlmtHj9HVHJeXD7GbaBQABAGgFWlRURm226slXTgUAUAUAUAUAUAUAUAUAUAEUBVawyKZVFU8wAKlRitEU5yerLaokKAKAKAKAKAKAKAKAKAKAKAKAjcthhDAEciJrjSdmdTaujlq0qiFAUcgAKJJaByb1J104FAFAFAFAFAFAFAFAFAFAFAFAcIoDtAFAFAFAFAFAFAFAFAFAFAFAQv3QiszGFUEk9AJNAIWu2rfdLeuBrSNBU3MsQwkMSjMFEcWIoBV/tXhheS2HBDC6TcBlUNl7aMrH3TNwanQQZ4UAy32gwwMd6szlAEkk+PYAS37u5qJHgblQE8Z2xat2e/zZ7ZyEG3DSLhAVhBiDmBnlQEl7UXv+4KOGylgxAykLlk6GQJaJIAJBgmKAeoAoAoAoAoAoAoAoAoBLtLtJbPdghma6/d21WJZsjPEsQB4EYySNucUBDEdtWLZi64tGAxD6RJUb+UwWUGCYmgFcL9p8OxuBnCZGKjN74GQZl+9rcQQNZZRxFAM2e3cM7BFuqWMaa8c4AJ2BlHEHWUYcDQEr3ayLeWzDF2tPeXKJBW2yKwni0uugoDvZPaaYhWZAwyMUYNG4AJgqSrDUagnWRuCAA9QBQBQBQBQBQBQBQBQCOM7TVLtuyFd7jqzhVy+VGRWYlmA0NxNJnXbSgK73b2GR8j3kV8wXK2hkhyoAO8928EaHKYoBbA/anDXLauzhGP/AONvPrniFAlgRbuGRIhG+6aAdw/bFh2yJdUtqdDoYCkwdmgOhMfeXmKAjb7Ytm9es+INZS27kjQi7nyZT72qMPlQF/ZmOTEWbd62SUuIHQkQSrCQY4aUAzQBQBQBQBQBQBQBQELtsMpVhIYEEcwRBFAY+M+y1i7bW1czsqqbay50VgoK6dFXXcc9TQHbn2WwzBQVaFF0RnOov3Vu3VPMF1U9IgUAJ9lsMHVwrZlbMviOn70x6TeumDz6CALf/p+x7OuGClbarbQQYaLUZAW3MZRvQDOG7NVLly6pbNcILSZBgQN9QANgNBJ01NAOUAUAUAUAUAUAUAUAUArj+z0vZM0zbfvEYGCrZWSR/KzDXnQGbiPsrhnc3HDFicxOY6n9mZ0//Vb020OmpoDuI+yuGd2dlYsWLjxHwsz2nLDkc9m0f5epkDuH+y2GRsyoZzKxliZKtdaSNtWvXCeeboKAbu9j2jcW7BVktvaXKxUBbhUuBliCSqmRqMoigLOz+zks58kzcbO7MSSzZVSSfwoo+FAN0AUAUAUAUAUAUAUAUAniuzke4l3xLcRWRWUwcrlSy8iCUQ/CgM+x9k8Kl5byq2dWDqcx0I76NOP7+7vPm6CAIr9kMKIIVsygBWzmVAF0ADpF66P5zyEAX4X7NYa2ysqeXNAJJEOLYIg6HS0kco60Bd/wSybly4yBjdW2rK2qxZJa3CnQZWZiOp6CAL+y+z7eHs27NoZbdtQqiZ0HU7nrQDVAFAFAFAcZoBPKgPn+E+0OLvI+IW6iKNVslQQRwBO5MbkGvS8OMXlofPjj4k1nT8j1h7Y/+2tXwq/tAhAdsoGcA6sFO3pXnkqNo9sJZ4qW8la7bQgEq6mJYFYywFzkzuFzKDE6njBjhZC128hto7K65kD5YBjMpYLIOpIViPTWKA0cLiBcXMJ3IIO4KsVYfAgigLaAKAKA899t+2nwthDagPcuC2rESFkMxaOOimOpFck6Hu6B0eONiNS0Sr8fJl9j9s3UxFi097v1vyDKqGRghYEFQJGkEHnPCuJnoxujwlhTnGOVx9b02nou1+1+4IlMwNu4+aYgplyrt7xaJ5wNZqj5IW+3bLZ4J8CsxMcE3Ij8t+m1Acw/basF8DhiiPlifOWCgNsScrHhoJMTQF+C7Ut3SAk6gspIgMBlkjjpmXeN6AdoAoAoDD7Q7cZLzW1VYQAsWJBMiYHwry4nSHGeVLQ9eH0ZSw8zepodpY3urXeBc2qgLr77qo2Vj73AE9K9R5GI2/tAgZlujIQRtmMA20eTKht2I8siNQKAZXtYZwjW3UkqF0BksGMQCY0Umdo5UBG325aJUAN4hIMaAHLlY67HOscddQIoDToAoAoAoAoAoAoAoAoAoAoAoAoAoAoAoAoAoAoAoAoAoDytz7C2C5Ie4qEybQIy6nUAxIHSa266VDyvokK1q6bj0wsKAqhRCxlHKNBHpWJ6kqWK7mCttuo3J+e88wYEg6GByoCH/DbWngGggbwN+G2kkDkDAgUAzbthRCiBJPxYkk/EkmgJUAUAUAl2x2VaxVo2rwlTB0MEEbMDwIrjVTXAx54M88NTL7B+yFjC3O9Be44EKzkHKDvAAAk7TRRoenpHT8TGjkdEu42sXgrd0EXEDAqVII3DEEj0MD5V08JVc7LtMCCgg76nY7rv5f4dulAS/wCH24IyjWOJnQkgAzIgsYjaaAss4REgqoEAgQNg0SB65V+QoC6gCgCgF72CtuwZkVmGxI1FRLDjJ1auXHEnFUTsWYiwrrlYSND8QQQZGxBANWQUDs219wHnJJnQAZpPigAbzEUBK3gLalSF1XYkkkbjieTMPQxQHLfZ1pdkH+EGPSVXThAoBqgCgCgCgCgCgCgCgCgCgCgCgCgCgCgCgCgCgCgCgC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5060" name="Picture 4" descr="http://www.ehu.es/biomoleculas/isotopos/jpg/isot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20"/>
            <a:ext cx="7676049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www.porquee.com/wp-content/uploads/2013/11/datacion-mediante-carbono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4824536" cy="3005115"/>
          </a:xfrm>
          <a:prstGeom prst="rect">
            <a:avLst/>
          </a:prstGeom>
          <a:noFill/>
        </p:spPr>
      </p:pic>
      <p:pic>
        <p:nvPicPr>
          <p:cNvPr id="46084" name="Picture 4" descr="http://4.bp.blogspot.com/-c9-f2kwPrXM/TtPeacqfYlI/AAAAAAAAEe0/6kChceDDlTg/s1600/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3495675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</a:t>
            </a:r>
            <a:r>
              <a:rPr lang="en-US" dirty="0" err="1" smtClean="0"/>
              <a:t>alotrópicas</a:t>
            </a:r>
            <a:r>
              <a:rPr lang="en-US" dirty="0" smtClean="0"/>
              <a:t> do </a:t>
            </a:r>
            <a:r>
              <a:rPr lang="en-US" dirty="0" err="1" smtClean="0"/>
              <a:t>Carbono</a:t>
            </a:r>
            <a:endParaRPr lang="pt-BR" dirty="0"/>
          </a:p>
        </p:txBody>
      </p:sp>
      <p:sp>
        <p:nvSpPr>
          <p:cNvPr id="47106" name="AutoShape 2" descr="data:image/jpeg;base64,/9j/4AAQSkZJRgABAQAAAQABAAD/2wCEAAkGBxQTEBUUExQWFBQXGB8bGBUYFx4dGRofGhcaHyAaIBseHiggIBslHhkdIjQhJSksMC4vHyAzODMsNygtLiwBCgoKBQUFDgUFDisZExkrKysrKysrKysrKysrKysrKysrKysrKysrKysrKysrKysrKysrKysrKysrKysrKysrK//AABEIAGAA8AMBIgACEQEDEQH/xAAcAAACAgMBAQAAAAAAAAAAAAAFBgAEAgMHAQj/xABDEAACAQMCAwQGBwcDAgcBAAABAgMABBESIQUGMRNBUVQVImFxlNIHFBYjMkKSNHSBkaGxs0NSwSRzM0RicrLR4Rf/xAAUAQEAAAAAAAAAAAAAAAAAAAAA/8QAFBEBAAAAAAAAAAAAAAAAAAAAAP/aAAwDAQACEQMRAD8A7jWm7mCIzscKoLE+wDJrdWq5hDoykZDAgjxBGCKBasOZZmxJNbpHbtGZVcTBnVQurLR6QdxvsTW4852gijlLsEk/C3Zv02Go7eqm/wCI7UN//nyl9ck2spE0UTdkodVaMoA7g+uADsNqz43yJ9YhhiNwyrFD2RGgMGGB64GRpfbrvtt7aDVbc965ZwItMUMyw6mLamJGTgaMe4Z/4qzwnn61lt4ZnJh7YkKrKdsHBJOB6uSPW6b1ui5QwhUyk5u1uc6f9oQaOv8A6OvtoXJ9GqMluplDdgrRgvEGzGX1BcFtnHTX/Sge1NZVgiYGO4VlQe1KlSglAOaOMy27W6QxLLJPIY1DuUUYRnJJAPcp7qP0C5l4G9yYGimEMkEhkVjHrG6MuCuR3Me+goW/NbdokM0axTdv2Ui6ywGYTIrKQu+VHeBW9udbMKzGRgFZVIKMGOs4UhcZKsdgRsa0LyaS8cklwzzLN2ryBAus9i0QUDJ0hQcjr0qhw/6O+zk1m5Z21QkkxgEiCQsM77sdRy39BQGrHnC0mbSku+hn3Vhsn4huPxL3r1rWOdbTRr1sB2nZ6TG4cMRqA0Y1DKjI8RVaLkoDT9+w0tcnIUA/9UWOxzsV1de+tHCeQuxkR+31FZlmbEekMUhaPH4j1BBJ3oLMXPds1xDEusrLG7iXSwVezOCrbeqRg5zjBwO+jXA+NQ3SM8D6gpwdiCD16HxG9ARyONWTMSrC4V10/iW6fWQDnYqwG++cUQ5Q5ZWxjZQysWIyVjCbKMAYBOTjqc7nwoGCpUqUHhoFzbxtrSKNkWNmklWP7yTs0GoMclsHH4fCjtDeN8IFx2IY4EUyyYKhg2lWGkg93rZ/hQVOE8fEnZLIYhLKHZBC5kQrHjJ16R4jaqFtzvC00o6QJDHKsu+pu1kdAoTGc5UY8c1d4xy4ZJIZIJRbSQh1BWMMumQDI05AB2Bz/SgK/RonZlGnLkxQoCYxjVBI7hyurBBLkFdvfQHl5ttSYQrljPnswqMSdJw2cD1dJ656VqPO1l2ckna+pGVDNpb876VYbbqWyNQ8DU4RykIHhYSZ7OKSMqsYRW7V1YsAPw407Df30Ih+jaNYXiEqgM0ZVhCoYLFKJAGIPrk4ALbe6gNrzfaGFpRIdKvoK6G7TUeihMaiSNxtuN6lxzhaIkTmXKyjUulWY6QQGZgoyqqTgk9O+q19ydrnlnSYpM0yTRsUDCNkiMZGNQ1Kyk+HWq1zyGDBHEk5TSzs7mMMzNI2pnU5GhtRJHUDwNA4xsCMjcGsqwjXAA64HU9azoPmP7WX3m5v10U4De8Vu5AkNxOc59YsdO3txSlXSuQONXhtVt7URk9sR623q6MnfxzQUJ7TjilgZJyFOC3arj+prb9Q419Ve4+sS6V/IHyxA7wBmnri3CEVFaSRUlYZZWy4B9nf/KveBxgqU7dmXUucKUHf+E9f50HHftbfebn/AFVPtbfebm/XXZOI8KhmhePsY52z+NQNWx31Y6UrW3CbNLhNVvGNLDMalnY+8HagRBzbfH/zc366n2svvNzfrrpHMH0fw3MzSR6rQe0Ds2x3gdRXJr+27KV49QfQxXUOhx3igI/ay+83N+up9rL7zc366DVKAz9rL7zc366n2svvNzfroNRHl7hRurmOBWCFzjUegoGPg78XuYJJobmZljOG9fcnwHjQeXmjiCsVa6nUjuLYP9RTNPw8xXC8PS8EUWQrqgOpzjLMxGwrHjlppkMcEkfEIVAyrEdqvsDDc4oFn7WX3m5/1/8A5WI5uvvOTfqpg5mteHxmCOC3kad1UlCxUDUNs5781t5h4pZSolqtq4aEYeWHBKkDfbHrAHvNAt/ay+83N+up9rL7zc3662WvLbTsBayJPnoudLj3qf8AirEPJF19YWGRViLNjLMO/vA6mgp/ay+83N+up9rL7zc366w5m4IbO5aBnWQrg6l6b92PGhVAY+1l95ub9dT7WX3m5v10GqUBn7WX3m5v11c4Zxnilw5SG4uJGALEK3QDv6Vnwnl2A2Ru7iYpgnTCManA8CfGpwrj10rr9TTsEG3qrkY7y7432oLVhLxiWURrNcKxOPWbGP6V5xSXjEDsrzXBK9dLav7Vf5r+kFJxEqQZaI7yM5BJAwSunfGa1cn8528Msjz241SAfeKzHfP5tX96ALecwcSiIEtxcoSMgMSMj+VV/tbfebm/XRjmbj7zTdnfqGUZ7OSPZlDdCO5hih3GeU5Le2S67RJIZDhSMht+mR40Gj7WX3m5v11f4BzReteWytdSsrTxBgW2IMqgj+INK9EeW/261/eIv8qUA6mjlaZlW3KsVP1wDI/7VK9MvLn4Lf8AfR/iNAQ5U54Nu8ouVa4jbOkEglTk957jRLl7moyu7dko+9iABYnAZyK5zIfWPvP96deQuCzSxSSompBNFv8A+xsn+WaA1zH9ILwmA2sSREoWfI2OWIxt7RmkluZ7t5dXbupZsnScDc9PdVjmLh8rGDEUh+6A2Q9e0fbp7aGX/C5beRFnjaNjggMOoyOlA0828cnkt5onkJRLoKB7Ozzgn30j0zcxfguf3sf4qWaCVKlSglFuVv2yH3n/AOLUJpk+j/hvb36DUEChmLHoPVI/5oCPD1souFmZpJPrMpaNiN22bJAz7O/21otV4UbM5M0dzq9VzuR4HburXxjl+SK1CxkTqk8mXiORjA6jrS9w21MsyRjck7jwA6k+G1B1LhXEZ4mGES7T6opVvzhgngcthjQROYLnhsf3kMaTz/6ejCqntx1JP9quy8aspLhTbRyRvDbuDcL0XQuBkd/j1oZzfw+8vrrKYuFUBV0EZUaQTqXqCc0AnhvGo2uEkkjMcusESweqck96dCKYuP8ACDDFPxFrkTTOxjQd65OOv+4Dupe5Z5SuZ7pY9HZ6WyS4wPUOSPHur3mqEokiN1F3J35G6g0C0WJ3JJPieteVKlB7THyPy6l7M6ySCNI1DnP5t/w57s0uAU08x8FksrGJWK5uDrYqe5RlV/rmg38ycsTRuJr5khiPqxhPWOANlUd23fRfl7nSEWj2McJTUrLG7HOosPzbdTSzzfxSWXsY5HLiOJMA+JX++KoctQaruLbIVg7Z6aV3OaAfNCyNpcFWG2CMdPf3Viq56DPup95554huXTsIEwuQWkUHPdgeyr3JHOFusLwSwosrk6WVBpJIOAfCgx4fx6yi4X9UugTNpIyF1EZO3rezwoBwrhkq/d4a4tZcKWTcLno2PysO8Ur3CkOwbZgxyPbk5pr5N5mmtba6SMLgoDk9QWJFAL5p5alsZVjlZW1DUCvh7R41W5b/AG61/eIv8qVc4qXuLaK4JLmP7qQ7nHepPvFU+W/261/eIv8AKlBr4NDG9xGszaImYBm8BXauXIbJYTBZ6Z1EoJJOSDjOdxvXCKbeTbx4hA0Z0k3YU+4xdKBwls4lmC/Voyyt/wCHHBktv3tuKc+GIHB0xfVkJG2RuR19UbA+2vn+94vPJK7tNJqZiThyO/wBpt5K5luez7PtSyrLEAG32dyGGT3EUDxzDC8bpmRTpAwzy6QDknOnfNbrq0E8Pa3TR3CpgiNF32PUE70t8W50t47aLMB7dhn1MequphszA+FCuFc823bJ20EzDUPXabVjfb1Qo2/jQVvpAEX3xhjdE+sLnUOrCM5I9mMD+FIwrpH0ic0tcwSxBAscdwEU/mI7POf51zcUEqVKlBKd+I8GhtrCL/qgDc+s+lctgdFGD0BpJopxcfcWf/ab/M9AwtcWH1KKK3nkhuEct2jAgEt1zjbBotbX8ycPmD2yXMrMEWVMHUG6k6d9sVzM01co3skEXaRHBFzEMjpggg5/nQGrLi89pAYEtEM1xjUgQ4QHYBvEmriH6pxgZV7aaUAZGGjlHZjuO64x3HupP5o5huJbuVmkZcOQApwBpOB091GOUuK3t3doGzcom7FwCVGk7g929Be4jwSe2t2uXukMtwfVl1EaFJycDxPTahfM3Bo4OGwH6wJZXcuy9/rDGeuce+jPDOHWdzAjXDPB2AkYRFsr6spB6+3Ax7a55xC5MsryNuWP8h3AfwoK9SpUoIelMt42q9tUcF0VYgUz1BxkUuL1Hfv0rsHDm4ddCO4KmGYQnQM9dK4OB3kUC79IXFOHTTIsasCg0s6bAY2xgjfGMVv4rwqxh4OZraQmWQIrMTljnqpH5a5053PvPX30X5VGufsMalnGggdxP4W/gaAPUDYxjb2+FHeYOULq0cI8ZfIyGQFgd/YOtbOBcoXE4MjRssKH12YY2G5wDvnagZ+cOU7YWsd39ZVJJApbIyrEjchRuDXnKfLFnJw+6drkM5X1ivq6NO42O5yaROL8QM0pbGFGyL/tUdBRDkqJnvEiUAiXKMD0wR/x1oLPA+OSx8PvIF06CFOcb+s2D/ShXLn7dafvEX+ZKdONcpQ8Os51nnzNKB2QUdQhzjHvpL5c/brT94i/ypQDqc+SeDyzpBoU6Rd6i2NsCM7599JtOnJHN93G8FpGw7NpR3b4J3GfCgpTcj3Xaug7IlSc/eKO/wBtMHLPJdzHE0h0MDLFsjA7I+Sc9Oh6U6cQsFELNcaRcZ8SUOehAOM1S4G69omqaUjPVIuziHvJOT/Cg5XzShBgyCPusbjH+o/jQaP8S+8f3Fd+45bx3MXYoiTqPxDOZOuduhA/iaUk4HaQzIxtwmlgezJd3OD4bf2NApcw/guf3sf4aWRXbeLcrJfo7CN7XVIGZiMAkLjUQcd21ck5h4WLa5eESCUJ+dehzQDalSpQe058csbSaC1S1nXtUjwyOcA5Orr3HJNJdQgUFu74bLGwV42BPTAzn3Edad+XeKPawR2KwCWWdw7g59TJ2BGPxYGfZSvy5zNNZyq8Z1KP9N916H+X8Ks3/Ol1JcGdXETashUAwMe3GTQb+NcJie8kiBa2nMh+7l3Vsk4IYdAaOLwi64WoSOSJZpt3kLbAdFVR1JpXuuaJJ2JulWfPeRpYe5h0ph4TaWTW8l6bl1ljBCRyEOynoMDI1eyg28z8HS2t2UTCZ/q7F/HLTqxP8ziueU48Bv8AhqRXIm7ZnlXGogb7g7YO2/jSdQeVKlSglOfK0EUtk/32m5gcywxjq2249oNJlZwysjB1OGU5B8CKBk5q5YliQXXZlYJsMB+ZCwyQR781R5VibtxMNSpDl2kA2Gnuz4k7U78Z4xLc2Nube6HbgZe2BG+3t648Ko8F+kPsLWS3uLfW5JBIAXIOxyMdRQLfHubbq6k1vKy4yFVCVAGfZ30Z5U5uult5rVW1loyY2bdvavt2ofw/lCS71NZMsqd4Y6WXP5SP+a3cuyQcOu1knbtZE2Mce4U9Mlu8jwoFL2d/h3/ypu4FwOeEqWUw3E57O317YyMtJn3YFWOZOaPrV5qsoFGwwTGNZPie4Civ0lcWkCW2qSN5TH+T/TJA1H3mgWefUdLkQvJ2hiQLqznJO5P86F8t/t1r+8Rf5UoexyckknxPWiHLf7da/vEX+VKAdWSOQQQSCNwR1FEPQF35S5+Hk+Wp6Au/KXPw8ny0BnlLnSS2ue0nZ5o2zqUnJzjqM1t4hzzrmZ/q6sufVVpHwB7QNqA+gLvylz8PJ8tT0Bd+Uufh5PloG66+koiCNbeBYJlOWYbr7gP/ALpW4lzLczSNI0zgt1CkgfwxWr0Bd+Uuvh5flqegLvylz8PJ8tBvHNF19We3MzNE/UMcn3ZO/dQYUS9AXflLn4eT5anoC78pc/DyfLQDalEvQF35S5+Hk+Wp6Au/KXPw8ny0A2pRL0Bd+Uufh5PlqegLvylz8PJ8tANqUS9AXflLn4eT5anoC78pc/DyfLQDamKJegLvylz8PJ8tT0Bd+Uufh5PloB2alEfQF35S5+Hk+Wp6Au/KXPw8ny0A2pRL0Bd+Uufh5PlqegLvylz8PJ8tANr2iPoC78pc/DyfLU9AXflLn4eT5aAcpwcjY9aabTmSBrRo7q37efbRKTg4Hieu1B/QF35S5+Hk+WvPs/d+Uufh5PloGnkTjVpDNIS8trrQgnIZT/MZyO6gcUlik2p+3nXXk/hXIz39c5qn6Au/KXXw8ny1PQF35S5+Hk+WgIcxcfRnZLJPq9ufygYZvHJ649lLoFEvQF35S6+Hl+Wp6Au/KXPw8ny0A2iPLf7da/vEX+VK99AXflLn4eT5av8AL/A7pby2ZrW4VRPESTBIAAJVJJJXYC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7108" name="Picture 4" descr="http://www.brasilescola.com/upload/e/alot..carboo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5544616" cy="2210480"/>
          </a:xfrm>
          <a:prstGeom prst="rect">
            <a:avLst/>
          </a:prstGeom>
          <a:noFill/>
        </p:spPr>
      </p:pic>
      <p:pic>
        <p:nvPicPr>
          <p:cNvPr id="47110" name="Picture 6" descr="http://danbio.files.wordpress.com/2009/04/19-04-2009173b003b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355" y="3789040"/>
            <a:ext cx="6042645" cy="2770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Atômicos</a:t>
            </a:r>
            <a:endParaRPr lang="pt-BR" dirty="0"/>
          </a:p>
        </p:txBody>
      </p:sp>
      <p:sp>
        <p:nvSpPr>
          <p:cNvPr id="15362" name="AutoShape 2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6" name="AutoShape 6" descr="data:image/jpeg;base64,/9j/4AAQSkZJRgABAQAAAQABAAD/2wCEAAkGBhQQEBQUERAWEBUWFRISFhUUEBYUFRAUFBAVFhYSFxUXHSYeFxkkGRcWHy8hIycpLCwsFiAxNTAqNSgrLCkBCQoKDgwOGQ8PFzUkHiI1KS81LC0sKi01KiwsNS8vKi0sNSw1Ki01MSw0LCkpLCkvMiksLCwsKSkpKS4pLCopMP/AABEIAJsBRQMBIgACEQEDEQH/xAAcAAEAAgMBAQEAAAAAAAAAAAAABAYBBQcDAgj/xABMEAACAgECBAMEBAkIBQ0AAAABAgADEQQSBRMhMQYiQRRRYXEHIzKRM1JTgZKTsdHSQkNiY3Ohs+EIFSSClBcYNFRVcoOio7LC4vD/xAAaAQEAAwEBAQAAAAAAAAAAAAAAAQIDBQQG/8QAJhEBAAICAQIFBQEAAAAAAAAAAAECAxEhBDESE0FRgRQjcdHwFf/aAAwDAQACEQMRAD8A7jMZnxqD5G+R/ZOS8H4/qscOofU2FtRcbq7i2d9babU7qm/H5dgrbr0wy98QOu5jMq3s2o0vDdUbriziu50IsZzUBQOnMbBJ3qzZ9N2PSVd+K8qqg6XX26iy3T3tejarn8pRoms54zk1lbQi9CPwkDqOYzOf/R5qGsZGe4uTSGx/rVtTuJC5JpIG35+n55C1fG9RTr9fi52Sy1NBQhYladQ+koeplHpk2Wknp9kQOm5jM5COPXewabS+06t7TbrjbfRXZfeK9Pq766t2wMQGdVHUYwrCTuIeJbNTTorfaORmi036b2r2S3nIyo7K5HmKOrLyzj7XWB1DMZnLOMeJmeui9NW4rOjrv5XtK6XUqW3/AF+COXdnAXaTgFfXM9fFvi21nqOlOrxTRXqiKdNY/Ptfa6ae7YCEBrVsqfygPTEDp8SLwzXpfTXbWcpYiupHUEMMiSoCIiAiIgIiICIiAiIgInlVqA2cejFfmR3xMUatbASh3AFlJHbKnDD8xBH5oHtExujdAzE8rrwisxHRQT8egzPFdY5H4Bv0q/4oEuJF9qf8i36afxR7U/5Bv0q/4oEqJG9qf8g36Vf8UxXrSX2NWyHaXGSpBAIB7E+8QJUT53RugfUTG6A0DMTGY3QMxMbozAzECIGCJD1daVqpFSnYQEG0DaWIXy/i95NkPiv2B/aU/wCKsA5cgg1KQcgg2dCD3/kzwp0QQEJpakDDBCkDcPccL1E0v0g61+VXpqltd73AYacgWrQhDWsCSNuRhM5z5+k8fDXFb24dbWEsXVabdSFsAe1gvWl23MAzNWVJ82M56wLBp9AKzur0tSHGMqQDj3ZCz05RyTyEySGJ3jJYDAb7PfHTM03g/Va5zZ7ajIAF2bqa68nJyfq7bM+nfHeVvwTwLU2PVqN3KRb9QzudVbY2pr32oKmpbyIMlTnrjYBAvtVLISV09ak9yGAz1Lei+8k/nM+LdJuGG01TDcWwSD5j3bqvf4zReLdfxCvU6VdHQj1NYQ5NjDf9TaSlmKzy0yFIYEnOBieP0h0XWDQV1WtRY+rA3IzYV10l7ruwRvQOqkj1AgWS7Tl8b9NW+3tuYHb8sr0ntpMMHIQVsWYNjBywGN2cdemO8q30ecWfU2cQewMh9prTY5P1bJpKVdVz6bwx6dDnPrLTw/s/9o/7YFe4Vxl9Hauk1u0biRptQqhK9SOp5TAdK7gM9OgbGR6gWsSLxThlepqaq5BYjdwfh2IPoQeoIlZ4Jqdbp9YNJdU9+m2satYerkjBWmzBPUDcN5xnAgXGJEXidRuNItU2qoc17hvVCQNxXvjqOvxkqBmIiAiIgIiICIiBqLHsGluNCCy3dqOWpOAz8xgu4+gzjPwlaq8M6n2Wyi5eYVsqtpddQ7HDsvOUuxDZyLGxjAVwB2lw4Z9lv7W7/GaTIFL1nBL1uYV1OfPR7Pct+K9LUgTejoXyxyLD0B3bwD2mou8N68v03hPa21QPPGQ3tvLCkbutY05Nm33jGM4nS4gUrhXDb68l6rKguntW9nvFg1NpxtsQBjgDDnJA6MBiW/GU6fi/34n3dUGUqexBB+RGJHHD/wCts/SH7oFW8H+FtTp9L9bdsufT117VLEV2BT9Yxdn3WZOCw6HHabCvQ6ynR3KL+fqCCambb0OO32VHv7zc+wf1tn6Q/dHsH9bZ+kP3QIfhyq8UqdS7GzBBUhOg3kqTs/lbSM4OOkk2D/aFx+St+/fXPv2D+ts/SH7pmnQhX3bmY4K+Zs4BIJxj5CBVNLoNVXRYF07+1Gvlm9tQDXbY7gG4JvOABluoBAGBNbqPCuueqqkFV5PtOxnte1GVkQ1Kx3K7EHcNx7Y9czo8QKHquE6vcpWp7W/2fY9l+BSiVqLEcLYvn3BmLAMGziTuFaHWLr2vsUcq0ujILixrRPwLbD5Vxhs7ck834S3RAr+g4bqa7rXt1BvrKvsqyvQlgVAO0enTv6ypXcB1DUOyaO+m17dMzVm1GRakuya1Au8xwSWORu7fCdNiBzl/DOqdkdVaoJXXlc7XLe0WM/KxaVR9pU5YsD26TbaPhmoXUqSj559rvebwa7NO2/ZUKw3cAoMbRjaTmXCIGBEzEBI3EKS6YXGQyN1OM7XDYz+aSYgQjZb+SX9Z/lMiy38iv6z/ACkyIETnW/kl/W//AFmBZaO1Sj/xP8pMiBD5tv5Jf1n+UGy0/wA0v6z/ACkyIEIWWj+ZX9Z3/unpoaiqncACWZsA5xk9syTEBPO2wKCx6AAkn3ADJnpNV4m4W+q0l1FdvJa1Gr37d20N0Y4BHXGR39ZMczyOOcP8YaVNZXxIXrzr9ZbVdXuwyaNl5dbEHGAOXW3Xr1ndwZodb4Rps0LaTYqoaeSCEGVATaGHymy4PpXqoqrts5roiozhdu8qMbsZOPvm+fJS+pj04+PREJmZmUT6TPpIPCOQEoW827+jWFNoXb16A57yj/8AOMt/7PT/AIg/wS+Lo82WvirHCJtEO5ZkHivHaNIobU310Kx2g2OFDHGcDM40f9Iy3/qCf8Qf4J0G++tuJK+q2KjcPU1iwjAY2sdQBu9dvJ+6L9JkxT9yCLRPZam4hWGRS6hrASgyMuFAJK+/AI++Q9L4q0ltxpr1VT2gsDWtqlwVOGG3Ocgzm2v4mDfp79Hp3bT6KvSBLAwC6eqxw1yspbd/0fZjGehB90+uE12ltPuFa0nXcQeqxULWm9btTsrLdkDZbDeoAHrJ+miI3M/3Jt0vTeIdPbc9Feore1Pt1q4LpjvkSVpdcloJrcPtZkbac7WXup+InL9BxuvS6fhjmqlgtbmxxaF1FWpXTWtqNyAebLqwbJ+0RNn9GNtlNllF9Dad7a69Zh2U82wgLqLECscLvKHr188pfBqszEm144Z9lv7W7/GaTJD4X+DA9Q1ik/jEOQW/P3/PJk8yxPPnDJGeoGT8Af8A8Z6TVv8AhLfUbqcj+js7QJyaxCcBhn9s9cyv0Jfz7jbaj0lK9gVCMt9Z9g7j1+znp16Tw4hxqxLxU2or0oVKWHMrLHUM7EMq+YdsDtk5YfnkWfMzKVpPEFluuuQBqlsWyqi1qH2BqOudzYV9xZyAPSvv1E8a/Eurroqd2W5rKtVaQKSoU1MgXoCSR1JPr0kC9xKPd4o1AGKHq1mL9MgsVdiOLN3Mp6FhvAUHOf5YBxN/4U4u2r0/NYYzbeoG0qQiXuqAg9QdoGfjA3MREBERAREQEREBERAREQEREBERAREQEREBERATBmZgwOBf6Q+sDa3T156pSzH/AH36f+2Ujw/4D1uvqNml0/NRWNZbei+YAEjDEHswm9+m/WczjFq/k66a/wD09/8A85YPo0+lTR8N0C0WpYbN9jsVQEHcenXPuAH5p9LScmLpaeXXcsZ1M8qxpfoe4mbED6IhSyhjzqui7hk9H92Z+kNdwanUKq30pcFIKh1DBSOxGfWVTw59L2k1+pTT0pbvfOCyAAbVJJJz8JeZx+rzZr2iMkamGlYiOyMOG1bXXlLts+2Now/lC+YevlAHyAnyvCqggQVKEDBwu3oHDbgwHvz1zJkTx7lZqz4a0297PZqt9gw7csZcZzhj6yb7IpcPsG5VKBsdVViCVB9xwOnwnvEbmRpNXrzp9Fqbh3r9qs7A9Vdz2PQzyp8U5YfUuajZyRflArWdiNm7cBuBXOMSbVo1uotrsG5HbUIwzjKta4IyPhPlPDFAtFgQ5B3Ab22B8Y5grztD49cZkCJ4e8YV60oERlLVvYQ3QptdVwR8c5B7Ymz0fWy4/wBJRg/CsdflPHQeHKKHD1VhXFS0bh3NasWVT78Env74DkW246Zapc+7Kd4E5NOoOQoB+U+2QEjIBx26dpqqtRliBXchAJ3uPIce/qe81fi/xUNINOTYK9zcyzLKuKUXzk7h16svQYJgWkIOnQdO3TtAQDHQdO3TtKm3jsDUWUGrBW80IS/S5RpRczL07gkAj3EH1n3pfGjWKLBpxyh7Oth5o3q96VsNiY8yjmKMkjPoIFoWtR0AAx17DpPpVA7DEq3BPGw1Oo5Bp5b8zVJgvnKUWMi2r06q2CPgRiWoQEREBERAREQEREBERAREQEREBERAREQEREBERATBmZhzgZ93WB+UfpL1HM4vrGz/ADxX9BQo/ZPDT+Ate6q6aK1lYBlIUYIPY95A8Q6jmavUN33XXH77GxP1bwniNFenqTn1DbXWv4VfRAPfPpc/UX6bHSKxvj9MYjcuO/Q34M1Wn4mLNRpXqRarcM4GNxKgD5953oSNRxGp2wlqOe+FdSenwBkmcLqc1s1/FaNNYjRERPOkiIgQ+G9Aw91lv99hP7CJMmAoHYd+/wAZmAkMab6yzIyrbDnPYqMYkyIEb2Unozlh7sAZ+Z7zF3C6nYs9asSuw7gD5evl69u5kqIGtHhzT+X6hPK5sXpkq5q5RYfHZ5flC+HNOHRxQm5AqqcdggwvT1wO2e02UQINPBKUdXWpVdObtYDqvOffZg/0m6n4ydEQEREBERAREQEREBERAREQEREBERAREQEREBESNxDUtXU7pWbmVWYVqQGsIGQoJ6ZPxgScyJxXUCui1z2Wt2PyCEymcW+k+3SKrajhOorDMEUGyks7HsqqrEsfkJbrtMNXpSl1bIt1RV0JwyixMMhI7HqRNZx2pqbdp/B3fjvdnqeuevzmMT9Kf8hvC/yNn69/3zP/ACG8L/I2fr3/AHzv/wCng9pY+CXN/wDR+0m7idj/AImnf/zOgn6HzK34W+j/AEnDHd9KjK1ihWLWM+QDnAz2kbx94rbRCnlsoYs1jggsWoqXdYoA9W6KPiROP1OSOozbo0rGo5W3MZnPtbxjVVW27dZvTfoq681JtX267lhyR3CdCPfPPi/inU6LV1UNaL0W1GtsKKpND1WFg2OgKld2R6TKMFp4iU7dFzGZyuj6QdU9rDKhbLtTXT5MhKy+jWi1jnqNtzP8dwm18U8b1WgpYDVJcwNxDcsB1VdFZYodR0+2uR7xJ+mvForPqbX8mN0oXFfEmo0aX1PqBbYaqGptNQBrsvtavDqvQhejZ9wMxp/EN+rUWUalagmkFzDlh0e5bLEsQk4IGayOnvlfItrfobX7MzKD4c8Q6jV6piz3LWLKwEXTKagraWq3a9vcHLkfdL7KXpNJ1JtmIiUSREQEREBERAREQEREBERAREQEREBERAREQEREBERATW+IOLey6ey7lPcUGQla7ncnoAB8zNize/pKvwHxk2t1l1VWnIoqXI1JJKXtuxivAwQCGyc+kR35FR4Fx2trvbOI1amzU4IrrXQ3tVo0P8hMLhn97/PE6ho9SLUV1BAYBgGUqwB94PY/Ce0YmuW8XncRr5REaZiImSWDIlvC63sNjJuY18rJ6jZknGOw6n9kmRETrsNPT4W0yVNUKvI1dVJBYnyVKRWB16Yz3HWeI8FaXZtNRcEuSXsd2c2VmttzMct5GI69pvolvHb3GiHgrSdfqB1Rq+5xtZKkIHXp5aa/ltny3gjSms1tUXBLsxax2dy9RqJZycnyHb8Jv4k+Zf3Gk0fhHTVFWWsllcWBnsextwRkGS5JICswA7DJM8tR4H0ljs7VtliSwFtiq+WDEFFYAjPoenU++WCI8y3uNJV4R06Xm9FdXZxYQt1gRmChcmsNt+yqjt6CZ0XiRW1T6W1DRauWrD4xqaun1lbDvjOCO4+RE3U1nHeAV6yvbZlWU767EOLKXHZ0b0P9x9ZWbTPeRs4lY4R4gsptGl1+FtORTcBtr1gAzgfi24ySmfiJZgcyBmIiAiIgIiICIiAiIgIiICIiAiDKRxnxXfp+JuhK+ypp6Gfy+auy971Swn8TdWqnp/LB9IF3iU3whxjWaldLbaAa7dPVY7BQFy1OSR6huZ029sSDxz6Q+RxEV8+paanpouQ/hbLL8+ZfcEzXn4Oe2IHQJjMpNOs1i8QvqbViyuiirVbRQoawWPcOXnPT8GOvxkHQ8V1CV6biLW12DVnSo1CofImpZQqo27qyFwSSOu1u3oHRYnJrvpA1i8NuO9Dqs2XVNs6ezVq7sxX4cp0+ZE3lPirU23tp1dK2fU8pbWTIrrXh+nvZQMgFy1rYz6A+6BfZ8W2hFLMQqqCxJOAABkkn3YlQ1HF9UnJ0/tNDW2aiyk3hOlaJQbdrV5xzSMDGcesncB4hbZfqtJqWTUCpaW5iptWxLxYDW65I3DYfzMIGv5lnGGwhanh4JBcErZxDHTCkdVo7+YEFsdOne36bTLWioihFUBVVRgKB2AE+0QAAAAAdAAMAAegE+oCIiAiIgIiICIiAiIgIiICIiBqvEnh+vXad6LCVDYIdcb62U5DqT2YEd5nw/wAM9i0tdL3G0VLt5j9GKgnG49iQMDPwm0la+kehrOFaxUQuzUOAqqWZiR2AHUmBYWvUd2A6bu47e/5Q96qMlgB06kgDr26znGk8P2vr20toda6dMq1XFSUsrGpFlaEnoxGCrD1AHvmz8c8KFfC6atj3pXqNFvArLs1aalC52KD0256e6Bc/ak27t67fxtwx98ValXztZWx3wwOPunIvE/DhZVe2i0tlWlJ4fuQ6VwHtXW7ncUfaIWvbu6dQAPSXLwBWipdsUDzKSV0NmlyNpwNr/b9e3vgWY8QXnCrqW2GzoPKqg48x9CfT5GfS65CcCxCfcHBJ+Hec20qatdavEG0bBbLzXY27c50dgFVSckDcu1tlhz2y2ekkXeDwNZxM6XTLVZ7JQdNZy9oXUMupDMjYxu+zkj4QOirqFOQGBI7gEHb8/dPn2pdu7eu09juGD+ec2TRIxoGi0d2ntQP7S7UvX5PZ3DI7t0tYvtxgnr1mi0/h2/8A1bRpmpsCVV0a0Da2ea4qHKx3JWzmsR8VgdoN6g7dwyew3DJ/NBvG7buGfdnr905jr+HjZqku0d12vey5qbkpbqCfqCl3Vawo2g5I6qZ86/QWVa8WCl9Tc1umLLZpnP2VqVrKNSnlrQYLbW9c++B1SIiAiIgJq+JcG07C57qg3NqFNucnfUm4hMf77ffNpInFvwNn/dMCPoXroqSqql0RFCIoQ4VQMADrIh4ZpjXZWdISlpsawGsnebSS5JPXqTN9MN290DU01VJY1i0OHatKi2wkmussVU5Ppub75C03h/R12i1NGwcEsvkYqjHILKpO1Sdx6ges0vh03Xa3dXxS2/TVM6tv5P8AtFvUGtNqA8tPU9yRjPQyTrfG16a3kDTBk5tdW/l6g+VmUFshCvQHPfHTvA2J4DpNu32Nscq3T/Yb8Da26yvOexM+ruDaV1dW0rkO4tbytnmLWtYcHOVIRFHTHb5zTeOOIaka7S06ezUKr06mxl0y1F2auykKTzQRt8xB+ctXh7ney1e1fhtg5nb7Xxx0zjGceuYGu/1LpOQKPZG5YbfjY2d57vuzu3fHOZO4DoKKUZdPVyhu8+QdzNtHVixJJxjuZtJD0P27v7Qf4SQJkREBERAREQEREBERAREQEREBERAREQEREBERAREQEREBERAREQEREBI3EKi1TqvUlSB85JiB5c0/iN96/vmGckEGskHoeq/vntEDQaDwho6HV6dAlTISVZVQFCQQSOvTufvm65h/Eb71/fPWIEN9MpsW00ZsVWRX8m5VYqWUHPYlV+4T35h/Eb71/fPWIHlzT+I33r++eOjrIawkY3PuHbtsUeh94Mlx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8" name="Picture 8" descr="atomos-mass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88" y="1772816"/>
            <a:ext cx="7704852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Unidades</a:t>
            </a:r>
            <a:r>
              <a:rPr lang="en-US" dirty="0" smtClean="0"/>
              <a:t> de </a:t>
            </a:r>
            <a:r>
              <a:rPr lang="en-US" dirty="0" err="1" smtClean="0"/>
              <a:t>Medidas</a:t>
            </a:r>
            <a:endParaRPr lang="pt-BR" dirty="0"/>
          </a:p>
        </p:txBody>
      </p:sp>
      <p:pic>
        <p:nvPicPr>
          <p:cNvPr id="40962" name="Picture 2" descr="http://www.cbpf.br/~caruso/tirinhas/webvol04/maraca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381750" cy="2419351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971600" y="4869160"/>
            <a:ext cx="483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3"/>
              </a:rPr>
              <a:t>http://www.youtube.com/watch?v=</a:t>
            </a:r>
            <a:r>
              <a:rPr lang="pt-BR" dirty="0" err="1" smtClean="0">
                <a:hlinkClick r:id="rId3"/>
              </a:rPr>
              <a:t>l_dwZsqGqag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5373216"/>
            <a:ext cx="48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http://www.youtube.com/watch?v=sgF6_G-weT4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QUESTIONAMENTOS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000" dirty="0" err="1" smtClean="0"/>
              <a:t>Quais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características</a:t>
            </a:r>
            <a:r>
              <a:rPr lang="en-US" sz="2000" dirty="0" smtClean="0"/>
              <a:t> </a:t>
            </a:r>
            <a:r>
              <a:rPr lang="en-US" sz="2000" dirty="0" err="1" smtClean="0"/>
              <a:t>macroscópicas</a:t>
            </a:r>
            <a:r>
              <a:rPr lang="en-US" sz="2000" dirty="0" smtClean="0"/>
              <a:t> </a:t>
            </a:r>
            <a:r>
              <a:rPr lang="en-US" sz="2000" dirty="0" err="1" smtClean="0"/>
              <a:t>diferenciam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sólidos</a:t>
            </a:r>
            <a:r>
              <a:rPr lang="en-US" sz="2000" dirty="0" smtClean="0"/>
              <a:t>, dos </a:t>
            </a:r>
            <a:r>
              <a:rPr lang="en-US" sz="2000" dirty="0" err="1" smtClean="0"/>
              <a:t>líquidos</a:t>
            </a:r>
            <a:r>
              <a:rPr lang="en-US" sz="2000" dirty="0" smtClean="0"/>
              <a:t> e dos gases?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Os </a:t>
            </a:r>
            <a:r>
              <a:rPr lang="en-US" sz="2000" dirty="0" err="1" smtClean="0"/>
              <a:t>termos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e </a:t>
            </a:r>
            <a:r>
              <a:rPr lang="en-US" sz="2000" dirty="0" err="1" smtClean="0"/>
              <a:t>átomo</a:t>
            </a:r>
            <a:r>
              <a:rPr lang="en-US" sz="2000" dirty="0" smtClean="0"/>
              <a:t> </a:t>
            </a:r>
            <a:r>
              <a:rPr lang="en-US" sz="2000" dirty="0" err="1" smtClean="0"/>
              <a:t>possuem</a:t>
            </a:r>
            <a:r>
              <a:rPr lang="en-US" sz="2000" dirty="0" smtClean="0"/>
              <a:t> o </a:t>
            </a:r>
            <a:r>
              <a:rPr lang="en-US" sz="2000" dirty="0" err="1" smtClean="0"/>
              <a:t>mesmo</a:t>
            </a:r>
            <a:r>
              <a:rPr lang="en-US" sz="2000" dirty="0" smtClean="0"/>
              <a:t> </a:t>
            </a:r>
            <a:r>
              <a:rPr lang="en-US" sz="2000" dirty="0" err="1" smtClean="0"/>
              <a:t>significado</a:t>
            </a:r>
            <a:r>
              <a:rPr lang="en-US" sz="2000" dirty="0" smtClean="0"/>
              <a:t>? 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as </a:t>
            </a:r>
            <a:r>
              <a:rPr lang="en-US" sz="2000" dirty="0" err="1" smtClean="0"/>
              <a:t>propriedades</a:t>
            </a:r>
            <a:r>
              <a:rPr lang="en-US" sz="2000" dirty="0" smtClean="0"/>
              <a:t> </a:t>
            </a:r>
            <a:r>
              <a:rPr lang="en-US" sz="2000" dirty="0" err="1" smtClean="0"/>
              <a:t>físicas</a:t>
            </a:r>
            <a:r>
              <a:rPr lang="en-US" sz="2000" dirty="0" smtClean="0"/>
              <a:t> tem </a:t>
            </a:r>
            <a:r>
              <a:rPr lang="en-US" sz="2000" dirty="0" err="1" smtClean="0"/>
              <a:t>papel</a:t>
            </a:r>
            <a:r>
              <a:rPr lang="en-US" sz="2000" dirty="0" smtClean="0"/>
              <a:t> </a:t>
            </a:r>
            <a:r>
              <a:rPr lang="en-US" sz="2000" dirty="0" err="1" smtClean="0"/>
              <a:t>importante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Química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significam</a:t>
            </a:r>
            <a:r>
              <a:rPr lang="en-US" sz="2000" dirty="0" smtClean="0"/>
              <a:t> dados </a:t>
            </a:r>
            <a:r>
              <a:rPr lang="en-US" sz="2000" dirty="0" err="1" smtClean="0"/>
              <a:t>exatos</a:t>
            </a:r>
            <a:r>
              <a:rPr lang="en-US" sz="2000" dirty="0" smtClean="0"/>
              <a:t> e dados </a:t>
            </a:r>
            <a:r>
              <a:rPr lang="en-US" sz="2000" dirty="0" err="1" smtClean="0"/>
              <a:t>precisos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Explique</a:t>
            </a:r>
            <a:r>
              <a:rPr lang="en-US" sz="2000" dirty="0" smtClean="0"/>
              <a:t> com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próprias</a:t>
            </a:r>
            <a:r>
              <a:rPr lang="en-US" sz="2000" dirty="0" smtClean="0"/>
              <a:t> </a:t>
            </a:r>
            <a:r>
              <a:rPr lang="en-US" sz="2000" dirty="0" err="1" smtClean="0"/>
              <a:t>reflexões</a:t>
            </a:r>
            <a:r>
              <a:rPr lang="en-US" sz="2000" dirty="0" smtClean="0"/>
              <a:t> 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difere</a:t>
            </a:r>
            <a:r>
              <a:rPr lang="en-US" sz="2000" dirty="0" smtClean="0"/>
              <a:t> o </a:t>
            </a:r>
            <a:r>
              <a:rPr lang="en-US" sz="2000" dirty="0" err="1" smtClean="0"/>
              <a:t>raciocínio</a:t>
            </a:r>
            <a:r>
              <a:rPr lang="en-US" sz="2000" dirty="0" smtClean="0"/>
              <a:t> </a:t>
            </a:r>
            <a:r>
              <a:rPr lang="en-US" sz="2000" dirty="0" err="1" smtClean="0"/>
              <a:t>indutivo</a:t>
            </a:r>
            <a:r>
              <a:rPr lang="en-US" sz="2000" dirty="0" smtClean="0"/>
              <a:t> do </a:t>
            </a:r>
            <a:r>
              <a:rPr lang="en-US" sz="2000" dirty="0" err="1" smtClean="0"/>
              <a:t>dedutivo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Qual</a:t>
            </a:r>
            <a:r>
              <a:rPr lang="en-US" sz="2000" dirty="0" smtClean="0"/>
              <a:t> a </a:t>
            </a:r>
            <a:r>
              <a:rPr lang="en-US" sz="2000" dirty="0" err="1" smtClean="0"/>
              <a:t>diferença</a:t>
            </a:r>
            <a:r>
              <a:rPr lang="en-US" sz="2000" dirty="0" smtClean="0"/>
              <a:t> entre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hipótese</a:t>
            </a:r>
            <a:r>
              <a:rPr lang="en-US" sz="2000" dirty="0" smtClean="0"/>
              <a:t> 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pergunta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O </a:t>
            </a:r>
            <a:r>
              <a:rPr lang="en-US" sz="2000" dirty="0" err="1" smtClean="0"/>
              <a:t>que</a:t>
            </a:r>
            <a:r>
              <a:rPr lang="en-US" sz="2000" dirty="0" smtClean="0"/>
              <a:t> é </a:t>
            </a:r>
            <a:r>
              <a:rPr lang="en-US" sz="2000" dirty="0" err="1" smtClean="0"/>
              <a:t>uma</a:t>
            </a:r>
            <a:r>
              <a:rPr lang="en-US" sz="2000" dirty="0" smtClean="0"/>
              <a:t> lei da </a:t>
            </a:r>
            <a:r>
              <a:rPr lang="en-US" sz="2000" dirty="0" err="1" smtClean="0"/>
              <a:t>natureza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Qual</a:t>
            </a:r>
            <a:r>
              <a:rPr lang="en-US" sz="2000" dirty="0" smtClean="0"/>
              <a:t> a </a:t>
            </a:r>
            <a:r>
              <a:rPr lang="en-US" sz="2000" dirty="0" err="1" smtClean="0"/>
              <a:t>diferença</a:t>
            </a:r>
            <a:r>
              <a:rPr lang="en-US" sz="2000" dirty="0" smtClean="0"/>
              <a:t> entre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medida</a:t>
            </a:r>
            <a:r>
              <a:rPr lang="en-US" sz="2000" dirty="0" smtClean="0"/>
              <a:t> </a:t>
            </a:r>
            <a:r>
              <a:rPr lang="en-US" sz="2000" dirty="0" err="1" smtClean="0"/>
              <a:t>qualitativa</a:t>
            </a:r>
            <a:r>
              <a:rPr lang="en-US" sz="2000" dirty="0" smtClean="0"/>
              <a:t> 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quantitativa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Qual</a:t>
            </a:r>
            <a:r>
              <a:rPr lang="en-US" sz="2000" dirty="0" smtClean="0"/>
              <a:t> a </a:t>
            </a:r>
            <a:r>
              <a:rPr lang="en-US" sz="2000" dirty="0" err="1" smtClean="0"/>
              <a:t>importância</a:t>
            </a:r>
            <a:r>
              <a:rPr lang="en-US" sz="2000" dirty="0" smtClean="0"/>
              <a:t> das </a:t>
            </a:r>
            <a:r>
              <a:rPr lang="en-US" sz="2000" dirty="0" err="1" smtClean="0"/>
              <a:t>representações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simbólicas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</a:t>
            </a:r>
            <a:r>
              <a:rPr lang="en-US" sz="2000" dirty="0" err="1" smtClean="0"/>
              <a:t>avanço</a:t>
            </a:r>
            <a:r>
              <a:rPr lang="en-US" sz="2000" dirty="0" smtClean="0"/>
              <a:t> das </a:t>
            </a:r>
            <a:r>
              <a:rPr lang="en-US" sz="2000" dirty="0" err="1" smtClean="0"/>
              <a:t>descobertas</a:t>
            </a:r>
            <a:r>
              <a:rPr lang="en-US" sz="2000" dirty="0" smtClean="0"/>
              <a:t> </a:t>
            </a:r>
            <a:r>
              <a:rPr lang="en-US" sz="2000" dirty="0" err="1" smtClean="0"/>
              <a:t>científicas</a:t>
            </a:r>
            <a:r>
              <a:rPr lang="en-US" sz="2000" dirty="0" smtClean="0"/>
              <a:t>?</a:t>
            </a:r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656183"/>
          </a:xfrm>
        </p:spPr>
        <p:txBody>
          <a:bodyPr/>
          <a:lstStyle/>
          <a:p>
            <a:r>
              <a:rPr lang="en-US" dirty="0" err="1" smtClean="0"/>
              <a:t>Idade</a:t>
            </a:r>
            <a:r>
              <a:rPr lang="en-US" dirty="0" smtClean="0"/>
              <a:t> da </a:t>
            </a:r>
            <a:r>
              <a:rPr lang="en-US" dirty="0" err="1" smtClean="0"/>
              <a:t>pedra</a:t>
            </a:r>
            <a:r>
              <a:rPr lang="en-US" dirty="0" smtClean="0"/>
              <a:t>/</a:t>
            </a:r>
            <a:r>
              <a:rPr lang="en-US" dirty="0" err="1" smtClean="0"/>
              <a:t>Idade</a:t>
            </a:r>
            <a:r>
              <a:rPr lang="en-US" dirty="0" smtClean="0"/>
              <a:t> do bronze/</a:t>
            </a:r>
            <a:r>
              <a:rPr lang="en-US" dirty="0" err="1" smtClean="0"/>
              <a:t>idade</a:t>
            </a:r>
            <a:r>
              <a:rPr lang="en-US" dirty="0" smtClean="0"/>
              <a:t> do </a:t>
            </a:r>
            <a:r>
              <a:rPr lang="en-US" dirty="0" err="1" smtClean="0"/>
              <a:t>ferro</a:t>
            </a:r>
            <a:r>
              <a:rPr lang="en-US" dirty="0" smtClean="0"/>
              <a:t>/</a:t>
            </a:r>
            <a:r>
              <a:rPr lang="en-US" dirty="0" err="1" smtClean="0"/>
              <a:t>Idade</a:t>
            </a:r>
            <a:r>
              <a:rPr lang="en-US" dirty="0" smtClean="0"/>
              <a:t> do </a:t>
            </a:r>
            <a:r>
              <a:rPr lang="en-US" dirty="0" err="1" smtClean="0"/>
              <a:t>polímero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2050" name="Picture 2" descr="http://quimica12jm.files.wordpress.com/2009/09/plasticos-polimer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2188890" cy="1954640"/>
          </a:xfrm>
          <a:prstGeom prst="rect">
            <a:avLst/>
          </a:prstGeom>
          <a:noFill/>
        </p:spPr>
      </p:pic>
      <p:pic>
        <p:nvPicPr>
          <p:cNvPr id="5" name="Picture 4" descr="http://files.quimik.webnode.com.br/200000203-c1b73c2b0e/polimer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20688"/>
            <a:ext cx="7488832" cy="2368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ielo.br/img/fbpe/qn/v23n2/2120f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"/>
            <a:ext cx="8496944" cy="6560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mnett.com.br/quimica/wp-content/uploads/2012/10/polimeros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5"/>
            <a:ext cx="8280920" cy="5038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54868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Os </a:t>
            </a:r>
            <a:r>
              <a:rPr lang="pt-BR" sz="3600" b="1" dirty="0" smtClean="0"/>
              <a:t>polímeros</a:t>
            </a:r>
            <a:r>
              <a:rPr lang="pt-BR" sz="3600" dirty="0" smtClean="0"/>
              <a:t> são compostos químicos de elevada massa molecular, resultantes de reações químicas de polimerização.</a:t>
            </a:r>
          </a:p>
          <a:p>
            <a:endParaRPr lang="en-US" sz="3600" dirty="0" smtClean="0"/>
          </a:p>
          <a:p>
            <a:endParaRPr lang="pt-BR" sz="3600" dirty="0" smtClean="0"/>
          </a:p>
          <a:p>
            <a:r>
              <a:rPr lang="pt-BR" sz="3600" dirty="0" smtClean="0"/>
              <a:t>São macromoléculas  formadas a partir de unidades estruturais menores (os </a:t>
            </a:r>
            <a:r>
              <a:rPr lang="pt-BR" sz="3600" b="1" dirty="0" smtClean="0"/>
              <a:t>monômeros</a:t>
            </a:r>
            <a:r>
              <a:rPr lang="pt-BR" sz="3600" dirty="0" smtClean="0"/>
              <a:t>).</a:t>
            </a:r>
            <a:endParaRPr lang="pt-BR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335846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Termoplásticos</a:t>
            </a:r>
          </a:p>
          <a:p>
            <a:pPr algn="just"/>
            <a:r>
              <a:rPr lang="pt-BR" sz="2400" dirty="0" smtClean="0"/>
              <a:t>Plástico que pode ser fundido diversas vezes, alguns podem até dissolver-se em vários solventes. Logo, sua reciclagem é possível, característica bastante desejável atualmente.</a:t>
            </a:r>
          </a:p>
          <a:p>
            <a:pPr algn="just"/>
            <a:r>
              <a:rPr lang="pt-BR" sz="2400" b="1" dirty="0" smtClean="0"/>
              <a:t>Termorrígidos</a:t>
            </a:r>
          </a:p>
          <a:p>
            <a:pPr algn="just"/>
            <a:r>
              <a:rPr lang="pt-BR" sz="2400" dirty="0" smtClean="0"/>
              <a:t>São rígidos e quebráveis, porém bastante resistentes, sendo muito estáveis a variações de temperatura. Uma vez transformados (moldados), não mais se fundem. O aquecimento do polímero acabado promove decomposição do material antes de sua fusão, tornando impossível sua reciclagem.</a:t>
            </a:r>
          </a:p>
          <a:p>
            <a:pPr algn="just"/>
            <a:r>
              <a:rPr lang="pt-BR" sz="2400" b="1" dirty="0" smtClean="0"/>
              <a:t>Elastômeros(Borrachas)</a:t>
            </a:r>
          </a:p>
          <a:p>
            <a:pPr algn="just"/>
            <a:r>
              <a:rPr lang="pt-BR" sz="2400" dirty="0" smtClean="0"/>
              <a:t>Classe intermediária entre os termoplásticos e os termorrígidos: não são fusíveis, mas apresentam alta elasticidade, não sendo rígidos como os termofixos. Reciclagem complicada pela incapacidade de fusão.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385</Words>
  <Application>Microsoft Office PowerPoint</Application>
  <PresentationFormat>Apresentação na tela (4:3)</PresentationFormat>
  <Paragraphs>57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UNIVERSIDADE DO VALE DO ITAJAÍ</vt:lpstr>
      <vt:lpstr>Slide 2</vt:lpstr>
      <vt:lpstr>Unidades de Medidas</vt:lpstr>
      <vt:lpstr>QUESTIONAMENTOS</vt:lpstr>
      <vt:lpstr>Slide 5</vt:lpstr>
      <vt:lpstr>Slide 6</vt:lpstr>
      <vt:lpstr>Slide 7</vt:lpstr>
      <vt:lpstr>Slide 8</vt:lpstr>
      <vt:lpstr>Slide 9</vt:lpstr>
      <vt:lpstr>Slide 10</vt:lpstr>
      <vt:lpstr>Slide 11</vt:lpstr>
      <vt:lpstr>ESTRUTURA ATÔMICA E MASSA</vt:lpstr>
      <vt:lpstr>Slide 13</vt:lpstr>
      <vt:lpstr>Slide 14</vt:lpstr>
      <vt:lpstr>Número Atômico e Número de Massa</vt:lpstr>
      <vt:lpstr>Slide 16</vt:lpstr>
      <vt:lpstr>Espectrômetro de Massa</vt:lpstr>
      <vt:lpstr>Slide 18</vt:lpstr>
      <vt:lpstr>Isotopos do Carbono</vt:lpstr>
      <vt:lpstr>Slide 20</vt:lpstr>
      <vt:lpstr>Slide 21</vt:lpstr>
      <vt:lpstr>Formas alotrópicas do Carbono</vt:lpstr>
      <vt:lpstr>Símbolos Atômicos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VALE DO ITAJAÍ</dc:title>
  <dc:creator>user</dc:creator>
  <cp:lastModifiedBy>user</cp:lastModifiedBy>
  <cp:revision>17</cp:revision>
  <dcterms:created xsi:type="dcterms:W3CDTF">2014-02-27T20:44:37Z</dcterms:created>
  <dcterms:modified xsi:type="dcterms:W3CDTF">2014-03-12T22:29:48Z</dcterms:modified>
</cp:coreProperties>
</file>