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75" r:id="rId16"/>
    <p:sldId id="276" r:id="rId17"/>
    <p:sldId id="277" r:id="rId18"/>
    <p:sldId id="278" r:id="rId19"/>
    <p:sldId id="269" r:id="rId20"/>
    <p:sldId id="279" r:id="rId21"/>
    <p:sldId id="280" r:id="rId22"/>
    <p:sldId id="281" r:id="rId23"/>
    <p:sldId id="27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escola.com/quimica/metais-de-transicao/" TargetMode="External"/><Relationship Id="rId7" Type="http://schemas.openxmlformats.org/officeDocument/2006/relationships/hyperlink" Target="http://www.infoescola.com/elementos-quimicos/actinideos/" TargetMode="External"/><Relationship Id="rId2" Type="http://schemas.openxmlformats.org/officeDocument/2006/relationships/hyperlink" Target="http://www.infoescola.com/quimica/elementos-representativ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escola.com/elementos-quimicos/terra-rara/" TargetMode="External"/><Relationship Id="rId5" Type="http://schemas.openxmlformats.org/officeDocument/2006/relationships/hyperlink" Target="http://www.infoescola.com/quimica/metais/" TargetMode="External"/><Relationship Id="rId4" Type="http://schemas.openxmlformats.org/officeDocument/2006/relationships/hyperlink" Target="http://www.infoescola.com/elementos-quimicos/lantanideo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escola.com/quimica/camada-de-valencia/" TargetMode="External"/><Relationship Id="rId2" Type="http://schemas.openxmlformats.org/officeDocument/2006/relationships/hyperlink" Target="http://www.infoescola.com/elementos-quimicos/fosfor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816" y="404665"/>
            <a:ext cx="5542384" cy="151216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UNIVERSIDADE DO VALE DO ITAJAÍ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132856"/>
            <a:ext cx="7488832" cy="34563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CENTRO DE CIÊNCIAS TECNOLÓGICAS DA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TERRA E DO MAR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 CURSO DE ENGENHARIA DA COMPUTAÇÃO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QUÍMICA I</a:t>
            </a: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Profa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. Ms. </a:t>
            </a:r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Katia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Franklin Baggio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Logotip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2376264" cy="1296144"/>
          </a:xfrm>
          <a:prstGeom prst="rect">
            <a:avLst/>
          </a:prstGeom>
          <a:noFill/>
        </p:spPr>
      </p:pic>
      <p:pic>
        <p:nvPicPr>
          <p:cNvPr id="28674" name="Picture 2" descr="https://encrypted-tbn1.gstatic.com/images?q=tbn:ANd9GcTmZDcDjxs9JwTiM5cG-z4_vjZa9XomAthoxxKeFjWuPRGpHL1Yl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724399"/>
            <a:ext cx="2133600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1.gstatic.com/images?q=tbn:ANd9GcQCjtwrcz_fekc33YEidfl1kumut55jaUacu7n2CetINM9sdYEE-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677304" cy="3384376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1043608" y="836712"/>
            <a:ext cx="336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Obter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fórmula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química</a:t>
            </a:r>
            <a:r>
              <a:rPr lang="en-US" dirty="0" smtClean="0"/>
              <a:t>: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Ligações</a:t>
            </a:r>
            <a:r>
              <a:rPr lang="en-US" dirty="0" smtClean="0"/>
              <a:t> </a:t>
            </a:r>
            <a:r>
              <a:rPr lang="en-US" dirty="0" err="1" smtClean="0"/>
              <a:t>Químicas</a:t>
            </a:r>
            <a:endParaRPr lang="pt-BR" dirty="0"/>
          </a:p>
        </p:txBody>
      </p:sp>
      <p:sp>
        <p:nvSpPr>
          <p:cNvPr id="11266" name="AutoShape 2" descr="data:image/jpeg;base64,/9j/4AAQSkZJRgABAQAAAQABAAD/2wCEAAkGBhQQEBUQEhAQEBAVFRUYGBgVGRoXGBkVFxYWGhMaGBkbHSceGBklGhcaIC8gJicsLC4sGB8yNTAqNSoxLCkBCQoKDgwOGg8PGjIlHyQ1Ki81NDU1KSwvLCksKTQsKSkqKSoyKTUsLDAsNDUpKSwsKSwsNC0sLDUsKSksKi80NP/AABEIAIsBSAMBIgACEQEDEQH/xAAbAAACAwEBAQAAAAAAAAAAAAAABQMEBgIBB//EAEUQAAIBAwEEBgQLBwQCAgMAAAECAwAEERIFBhMhFiIxVZPSFBVBdCMyNVFTVGGis9HTBzRCgYO0wiQzYnFSoSWRgpLh/8QAGgEBAAMBAQEAAAAAAAAAAAAAAAECAwUEBv/EAC4RAQABAwMBBgQHAQAAAAAAAAABAgMREhNSUQQFITGB8BQzQbEVMmFxocHhIv/aAAwDAQACEQMRAD8A+h7obrWj7PtHaztGdra3JYwxkkmJCSSVyTnnTjolZ/UbPwY/LXG5fybZ+62/4KU5oFPRKz+o2fgx+WjolZ/UbPwY/LTaigU9ErP6jZ+DH5aOiVn9Rs/Bj8tNqKDIbzbsWii302dqubqEHEMYyDqyD1eyr/RWz+pWngx+Wu96+y297h/yplXG7wqmK4xP0/tpQV9FLP6laeDH5ap7W2Vs+1ge4mtLRIo1LMeBGeX2ALknPL+daCle8+whfWc1oXMYlQrqABIOQQcHt5gcuX/Y7a8FNc5jVM4WJ7W1tMM1xsqGyjVA+uaO20YJwQWUkKw5cj89WTZbLAjJj2YBMcRHTBiQ5AxHy6/Mgcs9oqHaGzb+5hMchs4WAixwmkLM4b4YiVkBtwUyqlVdlLZ1cudDd/ceaCe2mZoQIZNoOyqzucXbIYwrMoLadJBLYJ+2tsxjM1fz+iDeLZuzH4mmHZrcHPFwkJ4eNWdeB1Pit24+KfmqqH2QZYYVj2dJJPq4YRIX1BM6jlQR2gj7TyHYcZuT9l9zJ6QJJ4MyWTWyuC5y3pCyxnhaQsEYRQnDQkLjIzTna25c926yv6JAxW9jdYgzdS6gSIOzkKZZFMY7VUEEDI05NsURP559wGK22yjEZwmyzCraTIBBoDHGAW7AeY5Z9tV19WfCF7bZ8MKMiiWQWwSRmTXhDnPxSDzAznIyOdKdl/s6mjgCs8IlEuziW1yyao7Jge1lAXI1BUCgD2s3s725+z6eV55YngEslxNJGxZ1ZElt4YyCQrKykxdaNkYMpHWUjm/5zjXIY3EuzFme3W1s5J42hDoscAK8Z9Kk6sA4OMgZPWXlkgVe9XbM1vHwtm8SJS0i6YNSKMZZxjKgZHM/PSafcGbjFxLAVY7MY4Ux4axfrhY1BUKykkDI0kBcEdapOiN0qTxRtZrqe7lhmZDJKsk8okQBSumIA9rAuTpU4GKidP0rDP0LZfB9I4ezOBnHE0wcPOcY1405zy7auQ7tWTqHW0smVgCCIoiCCMgghcEEe2stFuDMIJF+CEpuxcRkTzF48QJECLgpqMuQTlo3UgkEc+Wu3b2a9taQwSNG8iIAxjQRoW9ulQAAP5DPbgZxVK5xGaakueiln9StPBj8tHRSz+pWngx+WmlFY7lXVOGU3X3atXtstaWrHi3IyYozyFzKAPi9gAA/lTfopZ/UrTwY/LUW6X7r/Wuv7qanNXuV1ap8UQV9FLP6laeDH5aOiln9StPBj8tNKKpuVdU4K+iln9StPBj8tHRSz+pWngx+WmlFNyrqYZARWjXklnHsmGRoRCZHEduqqJgSh6xDHAVs4Hsrq1OzGiaZ7axt41nlgzMkCAvE7K2CeRzpJHtx7KH3Uf1nLem3srhJfRgplJEkJhDBmQcFwSdQIwy/EHP5k+0v2cTuqlZImYS7SJUvJGrR3rZAZ1UtyAAZQOeo4YYyfVE0zjNXT7eP8qtLPszZqPw3h2ckmpF0skIbVJnhrgjOWwcDtODilO7tjs5Nm2k08ez0DQQDXIsIDPwl1DUw5tkNnnnkaqzfszJkc5t2jPqtQGDH4KzPwyEMG6rgLhSzZ0jUeWaRbvfs4nfZlkVkiZhFckqXkjVo72NCAzqpbkAAygcwxwwxk2jTp/PP0+0jftsfZwk4Rg2eJMqNBSHVlgzINOM5IViB7Qp+aqFtNseSNpguzBEsrRa2WBVMi9oDEYPLmPnHMcudLj+zh1lZ0aAKDssJyYER2TZlXnqIDaVwNR+KMnlmotpfs8uGDcOSBjr2mBrLqCm0FHWJCNhkblpwQw56l7KpGnnI0vqnZ3G9H4GzuPjPD0Q8TGM50Y1Yxz7KtdFLP6laeDH5azeydxJra5hZJIuBHwzJ8Y8Ux2ywq3BcMsUuR/uI46pwVPbW4rK5VMY01ZSV9FLP6laeDH5aOiln9StPBj8tNKKz3KuqcFfRSz+pWngx+WjopZ/UrTwY/LTSim5V1MMrvZuzapYXTLZ2qsLacgiKMEEROQQQvI5oplvj8nXfutx+C9FdXsNUzTOZZ1Fm6ezJzYWpG0LhAbaAhRHbkAGJMAExEkDs5nNNfVVx3lc+Hbfo1zud8nWnutv+ClOK8Vfar0VTGpbTBT6quO8rnw7b9Gj1Vcd5XPh236NNqKr8Xe5J0wU+qrjvK58O2/Ro9VXHeVz4dt+jTainxd7kaYZTb+y5/wDTg7QnbN1EOcdvyPWwRiLtpz0en7yufDtv0ai3h7bX3uH/ACrRV1OyRF63queMs6vCfAi6PT95XPh236NHR6fvK58O2/Rp7SLe95UhWSG4eAiSJSFWNgwlmijOdanBAYkYxzPPNerYt8YRmR0en7yufDtv0aOj0/eVz4dt+jXM23/Rma3ZJ7hooVleU8JF0u0qrqOUVTmI55AAc88jVMftDhMYlWKWRdFxI5jMbqiWxi4x1K+lwBKCNJOcEdvKmxb4wZle6PT95XPh236NHR6fvK58O2/Rr1N6Fa5ktUidpI1Y41RhiQOXULh1QnADldJJHPnSXdr9oCyejxTfvE6xsRqiBVpoxKipGG4jRhWGHwcDkxJDU2LfGDMnPR6fvK58O2/Ro6PT95XPh236NJd4f2gLFErhmtsvcYMgiOtLVgkpUNKuoayo0DrsurTpPWDyTehVuTbmGXCyJEZOro4kiK8YHW1HkefLly+emxb4wZlz0en7yufDtv0aOj0/eVz4dt+jXFvvQJY4ZeFPFHNJDw2+DIkSUEoTzJUYGSOTDIqfYO9Ed3JNEqlZIdOpSyOQHMgXVoZgj5jcFDhhjmOdNi3xgzKPo9P3lc+Hbfo0dHp+8rnw7b9Glt3v0Em1FHS1WK5JLaAHeO4toFIYt1FDu4JbAAIY8qe7A26l5Dxo/i6mU4ZXGpe3DoSrD7QTTYt8YMyqdHp+8rnw7b9Gjo9P3lc+Hbfo09opsW+MGZYvdbYczW2RtC4Qca55CO3xyuZQTziPaRn+dN+j0/eVz4dt+jXW5/7r/Wuv7qandTsW+MGZIuj0/eVz4dt+jR0en7yufDtv0ae0VGxb4wZki6PT95XPh236NHR6fvK58O2/Rp7RTYt8YMyRdHp+8rnw7b9Gjo9P3lc+Hbfo09opsW+MGZITu9P3lc+Hbfo0p3R2FM2z7RhtC4QG2gIUR25ABiTABMRJA7OZzWzNJtyvk2z91tvwUqdi3xgzLjo9P3lc+Hbfo0dHp+8rnw7b9GntFRsW+MGZIuj0/eVz4dt+jSrbYe0aHi7UljjlkZC8gtY1TEbuMlocHJTGMjt/lWyqjfbN4ssEmrTwXdsYzq1RPHjOeXx8+3spsW+MGZZ7YUMl2jyR7TnaNZXRWRbV1cLjrBhDjnn7eztpl0en7yufDtv0av7L2bwOL1tXEmeTsxjXjl2nOMdtXqbFvjBmSLo9P3lc+Hbfo0dHp+8rnw7b9GntFNi3xgzLGb27CmWwumO0LhwLaclTHbgECJ8gkRAgHs5HNFOt9Pk2891uPwXoq9NumnyhGVXc75OtPdbf8FK93ilK+j4ZlzdQg4JGQdWQcdo+yvNzvk6091t/wUptJEGxqUNggjIzgjsI+Y/bXzVU4uTP7tmH2Zt6VIZJwFeSWOwuFDPJoUXkroIzlmIKhca1AB6vwY04aefeqVHCssTSqLiLUNaqXFzYxK/D1nq/6jUVLE9TAZcmtVFs2JQwWGJQ762ARQGkyDrbA5tkA6jz5CumsIznMUZ1Bw2VHMPjiA8uYbSMj24Geyr7lGc494MMvvDvZLZway9tLIgmd9AYhlh0ZGC+ITmRVJLOVLLhX1dXX1V9Uw6Fi4EPDTOlNC6VyGU6VxgZVmHL2Mfnq1WVdVMxGISUbw9tr73D/lWirO7w9tr73D/lWirt93/J9ZZVeYqvfWKTpw3BK6kbkSOaOrrzH/JRViiveqX3mwopWkZg2qRIkYhiMCF3kiK/+LK8hYEe3HzVUG51vodCJGDx3EbFpGJK3PD4+STnJManPs54xTuigVy7JiSU3Tu40an68h4UZ0kO4DHCdUsCezBNQWW7tvbyRrG8kZWNcRiVgHWFEiV2TPXKrw1JP/HPsrKbwNeSNfRaZShguwqgSsHjNu4hCKIuGGLkc1kLns08ziLeOC7me+j0y4aG6UBVkJeIQyGBVAi4eeIfZIzHUw0jUcBtJN1oSEA4qaDKQUkZWKzPxJkLA50swBx/xGMYqeTYUTOZCramljmPWP8AuRoEQ4+bSo5dlZm6afMriW99HElugwrahA0ETSuo0cRnLcieZB1cgS1R3s176OjI90GS02hIuEyXkilhNgJAVyWZOejkzdYEdooNFa7rQxqqjilUeNkVnYhBFkRKgzgIoY8v/vOBUuyN3IbQkxBxlI4+bswEcRk4SKCcKqiRgAPZilVpPN6xZWNw8eW9jLGqaeqCrR8MjIHXSQuSwyoGrGooETbm25dn+F5hwBrbSheVJXaMZ6rGWNHz84prY2QhTQGkf26pGLsSfnLH/wBdlWKKAooooEm5/wC6/wBa6/upqd0k3P8A3X+tdf3U1O6Ar5btHbtwLG6gDzhm9NlSYE6khRrsyKr+zS8Kpn+ETxDILCvqVV22fGRgxRkFXXGlcaZCDIOzsYgEj2450GH3i3uugt4sSiJI0ulSQr8V4YHk1q5kHEY6caBGNOdRLBSGa3W88sV5FbnhyK0kcL6UZfhXj1k6zJhDjmIwr9XBLjJxoX2VCXaQwxGR00OxRSzIe1WOMsv2HlXi7JhDKwhiDIqop0LlUU5RVOOSg8wByFBS3OlL7OtGZmZmtbcksSSSYkJJJ5kk+2nFcQwhFCKoVVAAAGAABgAAcgAPZXdB4aTblfJtn7rbfgpTk0m3K+TbP3W2/BSgdV89tr70KFLpuJM3AllSVJ3ZLvRbPL8LHIMwFwhk6qkKcDUew/QqpW2xYIpGljt4Y5XzqdEVXbJy2pgMnJ58/bQZy13ju3KQlIY5nuGi1SRsvVFs0wbgrMzKcjTpL9Yc+WRUVnvbLNwOJHEvF9BmUKz9WO64+FJyNbLwc6sAHXjT1cs22Vf2itLDHFHbpaHUTpSONQ3FV3XHJeccgJ5chnsNXIJbQsiI1qX5oiqY8/6ckFVA5/BljyHxdR7M0Ga2fvjdNHHI8dtpaGwnbTrzpvJDEqLk9oKl9Z+xNJ/3KrX+913IJAgSBeKAjsnYI76GBh/ugzhg5JYBAmNJyWDDSzbXsYwo12pBljtQFMZAlQkxRHHYVOSF/hz2CuL+5slFx8HbTOXgS4RBEzkySKkXGHtxqyNXsBxQZ/e3e+RfSoFK6TBeKhQMjI8Ns7swl19ZgQoKqg0lwdZxg74VWl2VCzMzQxMzjDEopLAKygMSMkaXYc/YxHtNWqBNvp8m3nutx+C9FG+nybee63H4L0UGf3U3usksLVGvrNWW2gBBmjBBESAggtkEH2U16Z2PeFj48Xmr3c75OtPdbf8ABSnGK+YrmjVPhPv0bE3TOx7wsfHi81HTOx7wsfHi81OcUYqmaOk+/RJN0zse8LHx4vNR0zse8LHx4vNTnFGKZo6T79Bktu722TG3031m2m6iY4miOFGrJPW5D7ae9NrDvCx8eLzVBvD223b+9w/5VocV3OwY2vDqyq8yXpvYd4WPjxeajpvYd4WPjxeamL7QiEogMsYnZdQjLgOVGckJnURyPPHsNWcV7lSXpvYd4WPjxeajpvYd4WPjxeanWKMUCXpvYd4WPjxeajpvYd4WPjxeanWKqvtKEHBmiByRguM5DIpHb2hpEH/bqPaKBf03sO8LHx4vNR03sO8LHx4vNTrFGKBL03sO8LHx4vNR03sO8LHx4vNTrFGKBL03sO8LHx4vNR03sO8LHx4vNTrFcTSqg1MwUZAyxwMkgKMn2kkD/s0CjpvYd4WPjxeajpvYd4WPjxeanWKMUGO3V3vskttLX9krca5ODPEDg3MpU/G7CCCPsNN+m9h3hY+PF5qN0B/pfb/vXX91NTrFAl6b2HeFj48Xmo6b2HeFj48XmpvNKqKXdgiKCWZjgAAZJJPIAD213igS9N7DvCx8eLzUdN7DvCx8eLzU6xRigS9N7DvCx8eLzUdN7DvCx8eLzU3EqligYFwASueYViwUkdoBKtg/8T81d4oEp32sO8LHx4vNSjdDfCyTZ9oj39kjrbW4ZWniBBESAggtkEEdlbEiku5Q/wDjbP3W2/BSgOm9h3hY+PF5qivN9rPhvwto7OEultGuePRrwdGrD505xnHPFP8AFGKD5jf2NhwSkG2bcymG5iJnu43UrcoeMSAcBjLok5Ac1+blTBrqwEzSJtDZaKbm2kAE0QIighVAnI+whio7BqPZk1vsUi3kv5YZbThK8muaRWRWVdSi3lbmWOORAPb7KDGbHS1t0jHrTZzPE1ooLXYbVDbcQe04iyJWIiAIB5a2BGn2fgPOZTtfZhQagq8dAADd2s+QobSnVhKkAc2AYsdRCbXda8kmSZpQysLiVQrEMUUacLleR/8A7TrFAl6b2HeFj48Xmo6b2HeFj48Xmp1ijFBj97t8LJ9n3aJf2TO1tOAqzxEkmJwAAGySSeyim++g/wDjbz3W4/BeigVbv7UWHZ1kNMkkjWsGmOManIWGPWcZACjIySQOso7SAX1reJKiujBlbs9nZyIIPMEHkQeYIIODWY2HayC12fcxJxjHYpGY9QQkSx2zagzcsgwgYOMhic8sH3aewZ5pkkZIXcrb4dTgW7RTvJMU1dbrxsseVwW0dYAYA+aqopmZ8ev3bNZmq7X6iVIcnW6SOvLlpjaJX5/PmVf/AH81ZuXdaQekkCNwcrArAYCSS8a5AB5ZdsDDZUmJS2QStUrDdK5WNkysZNvtCNCGA4ZuDbGDAiVVXHDYnQoAI5ZzkxFujkZbjUO3PKoorxGZ0VgWjIDj/wASVDAH/wDFgf51kNmbmnEQkhHBFw8jRycEgKbZoxiOGNIgC5B0gHOck55CpBubOLZ42jTit6EzsDGzS8K3SOZWMilXOtWOZAQdee2p2qORlqd4e2197h/yrRVjPQDBb2UTZDLdxciVYjLSMBlVVQADgBVCgDA5AVs66/YIxamP1lnV5svbqEklhlt5ZZJLriphGK6Mpocy40LoC9hYN1cAEEZUTXF6WcI14rlmEh0Eqh9NgW2MOpShHoxlLadS8sv7K39UNpbdgtmVZpVjZwzAHPNUKCRuQ5KutSxPIDJOACR7lSHZkdxHcJl7p4/SJoiJMlRAsTNGxOOZMgHwhPPOnOOVJtkbUunseITfShreyYsQUbjOshuNLJGz8PRwTmNG+Ny5l8bK43lt42dXl08NXZiVbT8GpeQB9OlnVQSUBLAA8uVR2u2rWJIYY2CxlUWPSrlFjzw4SWA0ojFcIzEB8dUtQYuaG7ubdjcG+RY0tG0Ir5LLf3Ac5VNcjrCkZ5dvVYjOk1Y27aXE0xytwcPOqMEJ0p6bstoyuVKkAI7DIIIRjzANba02zFLI0SPl1z/CwDaTpfQxAWQKxCsVJ0kgHBIqjtfeyKBJyDrkhilfSQyqzRRs7RiTSUL4HNQSwGTjlQKL2W4S3aMLeSabp41KsyMYgPgy8ixvIVLcgyjtxqYLk1TsDezKkksl5GzPZoyqmgKslrE102nRyPE1DJ+IQcaTmtHtbfCC2SZmLuYUkYhUY6jGpZkV8aGcAZKg5AyTgAkF7vbCiuEbXMqoeGVkVgZApjDAIWBIbIXSWOl8AlWADNLdX/GhU8cICFViJOem7nWXiKsTK+bdYsNIyDralLEnHO9FtdSQ3QBu3EhvoggVivCFrI0OkBcnVKFAbnnVpHI4rUR72QrFE80kcTSK7AAswxGyrKc6QQqlgW1BSoyWC6WxJJvNCmeJIi4kdOrrbAj062fC9RV1DU56i6hludAlE8/paBDdldcAQMsmg2phUytISukSa9XxyH5dnZnze/itOExcGMmzMQjRnRnF2Tc8QqpChY1iILacc8H41aB947dZGjaVVKBixYFUGhdTjiEaCyqCxXVkAEkAA1Y2ftNJ1LIW6pwwZWjdTgHDI4DLyIIyOYINBmrCe6O0nV+IsQeTt4hQw6Pg8DhiJTrwdQkLHsKjnjX0UUCTc/8Adf611/dTU7pJuf8Auv8AWuv7qandAg3rjml4MEMauWkWVy5ZIwkDo4BkVGw5kKYGMkBz/CazWi9hg9HUTRNaWt5oEIZ45Hi9GawUM0YMmEYpgc2KODnmK+iUUGF2zJdxB41a5liW5UF/hFcxNbByQ8MLvjjnHUQgfF6oHKG2juIo7pnF287tZs5QOin/AE0YkZNMbkDWrgiIMwwowBzpzcb+QoZIy8AuEuUhEJlUSMGkjQMF+N2Pqxg9nb7a09BkdyuO0ryXEcqObaBeupHNLnaAC6iBqYIUJPadQP8AFWuoooPDSbcr5Ns/dbb8FKcmk25XybZ+6234KUDqldlvJBM4jR2JbOklJFRwBn4ORlCS8usNJORzHLnTSsGljdCLg20FxbsIJlCzMjxQy8B1i9Gl5uMPoUcgujUdINBvKr3USFo3ddTK3UOC2lmVlJ5Dl1SRk8udY3ZOwZ2WJJfSBCbh2ZctCFi9GdQMekSOVMuDgv2nOAKNl7JvE4Gr0g5XZzzapM/Dj0j0zPW+bhAgdXkuAedBtLe1SPVoULqYu2PazdpP28q7mmVBlmVRkDJIAyxAUZPtJIH/AGawez937pIoiTdcVINmthpi3+o4jLfE5chiIgoOeWOzJzVS73du5DccVJpV4gbQuRxFF5FJGQ5uOsywKwAVIwNRBycUH0S8u0hjeWRgscas7E+xVBLHl8wBqavnm82ybyWa5EUL8OSG6TkxOsPbSiEZabTgyaeqIl0kDrEE5+hCgT76fJt57rcfgvRRvp8m3nutx+C9FBV3O+TrT3W3/BSnFZHdTalwLC1C2LMotoADxYhkCJMHBORn5qa+trnu9/Gi/OvmLlE6p/xsc0Um9bXPd7+NF+dHra57vfxovzqm3PuYSc0Um9bXPd7+NF+dHra57vfxovzptz7mB1vD22vvcP8AlWirD7d2ncE2+bFlxdREfDRcz1sDtp764uu7n8aL867nYIxa9WVXmd1mt5tgSXc6KrmOFrW8hlYBW6szWoKgEghiiuVbmAUGQw6pteuLru5/Gi/Oj1xdd3P40X517lSzbW4RuZZJGumAdJ0UFS2kTQSRH+MDC6wVAVf4gS2QVu7W3RWe6S51gYEYZWUtkRSPJGUw4VW1OcllfsXAUgkzeuLru5/Gi/Oj1xdd3P40X50Huyt3jBcSzcXKPqwiroHWYNl+sVZhggFVTkz6tZOQrvtwFlkuW4qgTpOAShZ0eaJo2OTJo0gMeQRW9hcjOWfri67ufxovzo9cXXdz+NF+dAsvtwFlkuW4qgTpOAShZ0eaJo2OTJo0gMeQRW7AXIzm9Nuy7a346iZpoZgeGdAkiiSM5TiZKnSTjWCMgZOMmX1xdd3P40X50euLru5/Gi/OgqT7l6oTFxiCba9hJ0fxXjxu7gauQVkOFyeRGW5ZMh3WdZTNFccOQvcEkxh8R3DQs4UahiQGFdLHK8zlG9k/ri67ufxovzo9cXXdz+NF+dBBJulqlZjMOCXmkVeGpYSTRNG+WYsjppY4Ux9uMkjIN3d3YzWsZR5eKS2QAGVFGAMIHkkYDlk5c8yezsqH1xdd3P40X50euLru5/Gi/Ogd0Uk9cXXdz+NF+dHri67ufxovzoDc/wDdf611/dTU7rG7rbUuVtsLYMw41zz40Q5m5lJHb7Dkfypv64uu7n8aL86B3RST1xdd3P40X50euLru5/Gi/OgJd29UUsfFPwlys+dPZiWOTTjPP4mM/b2U7pJ64uu7n8aL86PXF13c/jRfnQO6KSeuLru5/Gi/Oj1xdd3P40X50Do0m3K+TbP3W2/BSvDte67ufxovzpRuhtW5Gz7QLYM6i2gAbjRDIESYOCcjI9lBsqKSeuLru5/Gi/Ooru/uZY2jbZ8oV1ZTpuI1bDAg4ZWBU8+0HIoEuz/2kRF7ljPBNGsU80SROhfRbFxKpw3IsoR1z25cg6RydQ73AyiJraeP4RYmLaMK8ihogcMckqQTj4uRmqm0oJLiEQSbLfhAEBVnjTAKNGQNLDA0MRgew17JFKzmQ7Mk1NKkx/1Ef+5GgRDjV2aVHLsoK1p+0Zbnh+jRrJqmt1bro2IZ+JpY6W6snwZzGesOWRzqXae+4DyW8eEnR4v4o3Oj0mCKXWqsTESJhpDYJByOw1FBst0VUXZ1xpR43QelqQnCzw1Qa+qgBI0jkQcHNcHYh1mT1XNnJIHpS6V1TRzNpXXhQZYlY4Hbn2Gg21FJPXF13c/jRfnR64uu7n8aL86DrfT5NvPdbj8F6KT727VuTs+7DWDIptpwW40RwDE+TgHJx81FBe3O+TrT3W3/AAUpxSfc75OtPdbf8FKspt6BoEuRMhglKBHHYxkYKgHtyWIGO0Htxg18tXEzVOOrdforiWZUGWZVGQMkgDLEBRk+0kgD7SKr3e1Yotet9PDjaV+ROmNc5ZsA47GwO06WxnScUiJnyFuiuI5Q2cZ5EjmCOY+bI5j7RyruoCjeHttfe4f8q0VZ3eHttfe4f8q0Vd7u/wCT6yyq82ftbieeWSVJgiRTmLhFV0MildbF8axJzJGCFGACDzalW0t+WjmmijVZJlaILEXi5Jx4opS+lyyMxnXTrI5Y6vJs6OTd+FpeKQ2dQYpqbhs4xpdo86WcYHMj+EH2VTm3LtWLMVkBbUOUsgC65Y5m0ANhDxY1fI9ufnr3qq91vksPEzHNLw2uWf4g0w23C4zLjGoDirhfjHJ+arcu9AW5NuYZdKyxxGTq6eJJGrxgDOo8jz5cuXz1HtPYFmdXFITInlfMpTMT6PSQ/WGYTpTUPi8lzV0bKgkdpBhm4ySNhycTRIqLkA8iFAyv/wBigi3e3iW8DssZQIwHNkJBP8LqpLRSj+KNgCuR/JLeb9aJtZR0tViuTltADvHc2sCnUT8GA7uDqwACGP2aHZmxIrcsyayzhQS7s5CJq4aAsSQi62wP+R+eqh3Oty7PpkyQ4A4j6U1yJK5jXOEbiRo+RzytAWO9cUtnJe8xFEJS+krIMRAl9DISrjA5EGk7b/o6pMpAiSScTaGSYFY7SSfqOhIY8l7DnPKtNHsiMQtbtqljcMr8VmkLBhhgzMSSCDj/AKqqd1oGQJIJJ1Bc/CyPITxI2icHUxypRiMdnP56BdZb9JMq8KEzSNK0IEckTprEJmzxQ2grpHPHME4xXcW/URge4MckaLFBMuvSuqK4ZlgYnVhAWRs6iNIGTTBNjwwaHd5CY5NSvNKzHW6mIZLtzyH0gfOR7a8j3Yt1j4aowXgwQjrtkJbFjBg5yGVnJ1ducc+QoFQ/aFEYhKsMki8O4kcxtG6qlsYuMwcNhxiUEac5II5VNBvVJ11a31S+lywRKrKNSxqX1MxOF6ob/wBcqvSbrwMhR+LJmGaEl5HZjHPo4oLFs5PDXB7RjlivZt2YW1f7qs0rTalkdWWRl0uUIOVBXIIHLmfnoKllvnHNNFEkbYljSRSzIjFJEDqyxMwd0AIBZQQCGH8JxoaVR7swK0bKrqsQQJGHbhDhqFjIjzp1KoABx7BTWgSbn/uv9a6/upqd0k3P/df611/dTU7oCiilz7wW6wSXJmQQRGQO57FMbFZAfbkMCMdpPZnIoGNFRzzqis7sqIoJZmIACgZYknkAAM5qSgKKhs7xJo0ljbVHIqup581YAqefPmCKmoPDSbcr5Ns/dbb8FKcmk25XybZ+6234KUDqiiigKKrS7RjSVIGdVlkV2RT2sI9PEx8+Na8vt+w49ttoRytIiOGaJtDgfwvpVtJ+3SwP86CxRXCTqxYBlJUgMAQSpIBAI9hwQf8AoiuEvEMjRBsyKqOw58lcuEPzczG//wCtBNRRRQJt9Pk2891uPwXoo30+Tbz3W4/Beigq7n/J1n7rb/hJWTsd1bpYIIWT4OJLOQJleU2bVZh246nCnY+z4ZCuSOWs3O+TrT3W3/BSnFfMzcmiqrHVth86ut3bqQz8VJZV4mrSvLiAXkUkeHM/XZYFZRhYwNRBycGpt5NkXkstwI4W4bw3SZDE6w9tIsIy02nBk09URrpIXrEZrf0VPxFWc4MMbc7Mn4pLxXE0PFuiqxyaSHdoPRpM6xpUKsoznq6vi86mjsrn1mJOEywan1tqJ1IY24fMy4xrA6giGkgdY861lFV3p6GCjeHttfe4f8q0NZ7eHttfe4f8q0Vdju/5PrLOrzYHZ6Xoijdpb1nEGzZCGXtmmkZLsMNAPUiUZTsXUWYajqqjfw3c3HWUXQRZVZggnJIW9hMLRgRhRpgDnEJfPIthgM6+43xgjVXbi4bi4whY/BXEVu/VXJJ4kq4ABJGcD2UW+90TtoMdwh66nVGT8Iil3jATUXcIC3VyPYDq6te9Vld6hdPLdJHBdMslvdRscO4ZfRZjAqqsejBk+KQzNkkNgtgsrma44pEhvhDxrrSYUYvrDQeiDkpHD0mb444RIGo9labZO2FuQ2FdHRtLo+NSkqGGdJKnKsDyJ7aoWG+UEwQqJV4nAKB0KkrcBuC+D2KTG4z/AMD7CCQU3El0biQI10smq4HxC0SwcF/R2QNiFn4ujkG1HOGwMkNdzppGhbiLOuHwvFMjZXC50maNJsZz8de3OOripU3sgP0mSQFBXm547QME/wDPS65bHxVdCfjCozvlAOMTxAsMc8mcDrpbnTcFADnqsQvWAyWGMjnQZrYrX8kaiY3MbNLaiXSJNQciX0whnjAVD1BiPMa4yjZOQxt1vPgBqn0yO8chYHUiwXLtE2ccuJCGVnbOrEeMEklvBvbE0gi0ToS4Ql4yoVnGqINnmC69YDtAxqCEgGbaG8kUEywvrJPDLEAaUErmOEtkg9Z1KjSD2c8DnQZO5W6kZlK3T/CZmDK+gFNoWxteFkaSPRxIWMeRyy+DiozDcwWqxxC9BB2iUwsjMbv0jNlxDjJiYGQkt8Ee1j2U/st9Ewqyg6zI6sUHVRTcywW5bLZ67RkdXPMHOkYqfZO9qz8JWgmjlma40rgNhbeYRuzsDhfjL7e0kDPLIVbSSYbRZW9JeMlueHWNU09UEMnCYZA6yPxCWGVxqxDcyXXrMAcVYdaacCUoYeGOICFTg516us7hxjkMacy2G+gOt5AWVmhMAjjbW8c/EEDYJOpX4Zw3VI56lUDU1lN8IiSRrfqw6YwnwnEkluIymotpLaoGGOQGgnUwYYBFs9L0RRu0t6ziDZshVl7Z5pGS7DDQD1IlGU7F1FmGo6q31J5t5kTh64rhFfSCWQqELPoQPkjJL8upq9hOFIJcUCTc/wDdf611/dTU7pJuf+6/1rr+6mp3QFfNr/dO7a3nhVPg5UvJCmV5zZulhHbj4Ti27j2fAuWwTz+k0UHznb27l3O94umR1kjuQmOQdWhYQRlzPjlJpOnhDBHNiM5ZXOz7k3sEkUMkcKmHJLEkQ6MMpJm0qQ3IoI2zjVr54G0ooFe6to8NjaxSKUkS3gRlODhliUMMgkciCOVNKKKDw0m3K+TbP3W2/BSnJpNuV8m2futt+ClA6ooooMvvVsuaS4hnhQs0EU7DBUEvxrNhGMkc3jjlUZ6vzkUiuN2ruOJlA4hNxG8pUahNm0VZWCCaJiPSMkAuuAo5EACvotFBgYdg3EUVyDDLLNIbQs7N/uaLeNJDpSZdbCRXJTUgOocyOVMty9m3Mbu9yhVjBCmSQecdzfHSOsxwI5IsZJ5EcyQa1lFAUUUUCbfT5NvPdbj8F6KN9Pk2891uPwXooK25w/8AjrT3W3/BSm9LU3Hs1AVbcKoGAAzgADsAAbkK96FWn0H3381cmru6ZmZ1NNZjRS7oVafQfffzUdCrT6D77+aq/hs8jWY0Uu6FWn0H3381HQq0+g++/mp+GzyNaHeEc7b3uH/KtFSJtx7M4zbg4ORlnOCOwjrcj9tddDLT6D78nmrodns7NGnOVJnKu25ERfUZrgoCxRMx6U13ENxJpPD1nMkK/GY4BIGPZZm3VifOWlwZZpDhtJzNE0TgMoDAaXOCCCDg5rzoZafQffk81HQy0+g+/J5q9CEuwN3I7JXWMseIwdsiNRqCInJY0VV5IOQHbmqqblxKiKsk6tHDaxI4KFlFrxeE2ChUseK2cgjswBUvQy0+g+/J5qOhlp9B9+TzUHttupEggy0kjQPK4ZtGWMrF31aVAxrwwCgYKL81Vo9xYFFyAZALlJkbAjBUTajIQwj1MctkGQvj2YGQbHQy0+g+/J5qOhlp9B9+TzUE8u70bSNIWk1NPHMeYxrjjVFHxfi4UZ9ufaKi2jurFPcpdNqEqBRyEZyEZnQZdGZMMzc0Kk5wSQBjnoZafQffk81HQy0+g+/J5qCuNxYBKkwMmtCTkiNs5mkmAy0ZZAHlfnGVJBAYtgYu7P3cSF1kDysU9JChtOALmaOWQclHY0YA+wnOe0RdDLT6D78nmo6GWn0H35PNQRWW5cUWjEk7cMwBNRXqx2/E4EYwgyq8R+Zy5zzY4FeLuVENRWSdXJUhgUJRkmuJlKgoVJ1XLjDAjAXlkZM3Qy0+g+/J5qOhlp9B9+TzUEV9uXFO0bySTu8eg6mKMSUlEqnmh0HVnPD0AggEEKoXQUk6GWn0H35PNR0MtPoPvyeag93QH+l/rXX91NTqkSbkWajC24Uc+QZwMk5PY3tJz/Ouuhlp9B9+TzUDuiknQy0+g+/J5qOhlp9B9+TzUDuiknQy0+g+/J5qOhlp9B9+TzUDuiknQy0+g+/J5qOhlp9B9+TzUDo0m3K+TbP3W2/BSvOhlp9B9+TzVym5FmoCrbhVAAADOAAOwABsAUD2iknQy0+g+/J5qOhlp9B9+TzUDuiknQy0+g+/J5qOhlp9B9+TzUDuiknQy0+g+/J5qOhlp9B9+TzUDuiknQy0+g+/J5qOhlp9B9+TzUHW+nybee63H4L0VG+5FmwKtbhlIIILOQQe0EFsEU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 descr="http://n.i.uol.com.br/licaodecasa/ensmedio/quimica/ligacoes-quimica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056784" cy="2994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 descr="data:image/jpeg;base64,/9j/4AAQSkZJRgABAQAAAQABAAD/2wCEAAkGBxATDxUUEBMSFBQVFRAQFRAUEBQQFhAWGBYYFxQVFhUYHyggGBolGxQVITMhJSorLy4uFyszRDQsNyguLiwBCgoKDg0OGBAQFywcHxwtLSw3LCssNyw3LDcrNzc3MistNy03NysrMDQ3KzcrLDctLDI3Ny03NywsLjc3Nzc1LP/AABEIAMEBBgMBIgACEQEDEQH/xAAcAAEAAwEBAQEBAAAAAAAAAAAAAwQFBgECBwj/xABBEAABAwICBwUHAgUDAgcAAAABAAIDBBESIQUGEzE0c7IiMkFRUxVhcpKTsdMUcQcjQoGRM1KhFmIlhKLB0fDx/8QAGQEBAAMBAQAAAAAAAAAAAAAAAAECBAUD/8QAJBEBAAICAgIBBAMAAAAAAAAAAAEDAhEEMRIhQSIyUWETQsH/2gAMAwEAAhEDEQA/AP2GonmMxjiMbQ2NkhL2OffE54sLOba2D/le7Or9Sn+hJ+RI+Mk5MHXMr6Chs6v1Kf6En5E2dX6lP9CT8ivogobOr9Sn+hJ+RNnV+pT/AEJPyK+iChs6v1Kf6En5E2dX6lP9CT8ivogobOr9Sn+hJ+RNnV+pT/Qk/Ir6IKGzq/Up/oSfkTZ1fqU/0JPyK+iChs6v1Kf6En5E2dX6lP8AQk/Ir6IKGzq/Up/oSfkUFbLVRxPkL4HBjXPLRC9pcAL2vtDb97LWVDT/AAk3Kk6SgVs8u1ZHEWAuZLIXPa5+TDGLABw37TffwTZ1fqU/0JPyLyfjIuTVddOtBBQ2dX6lP9CT8ibOr9Sn+hJ+RUtN6YkhmYxuzsdmcLg4vnxSBhZFY5OaDiNwd/gLkVNH6xyOpaiV4ZjhJAwtuwXAIGIPOK187lhHiGINjZ1fqU/0JPyJs6v1Kf6En5FyujdZagsGKSACwi2soBALZZmOndgksWkMjBAdYGQZ2Oc3/U1Y5he1kLQGyHA5khcSynjnJviFg7G5oFrjI52woOk2dX6lP9CT8ibOr9Sn+hJ+Rc7U60zhry0QXBPZdcGmAmbGBMXPa0ue0lzblgy3nIm1pDTcrTTvYHESRNkMWEtJc6WnaMjmDaRwt70Gxs6v1Kf6En5E2dX6lP8AQk/IuTrNdJmRPcDTSOZd12NIY4CJshj7cgs+7rZEnLuHMDSh07VGTMQ7PaNbYNfiwuq3Uw7WK18g+9vd70G1s6v1Kf6En5E2dX6lP9CT8iwtJ6zTRzTMYIXbNxjEVnbQDYtlEziD/p4nYLW3kZ+C+JtYaiOSS+zke0YP0zGua+7HtAIBJsZsfZufLMgOIDoNnV+pT/Qk/Imzq/Up/oSfkXPP1jqczGITYbQkiQi2Gkuxu4jOofmf9u7wEkeslRtMDhDia50RZheHVJEskbpIhc4WtEYcRZxz8MiQ3dnV+pT/AEJPyL5kbVgE7SnyBP8AoSfkVfVXSr6inxyYMQcWEsAwHJruyQ94cO1a4cd3gbgatR3HfC77IPmimxxMeRbExj7eVwDb/lFFojhouVF0hEEcfGScmDrmV9UI+Mk5MHXMr6Ai8JVOoq7K2OMz0icojtcuvViurvepIq73r0mjJ5xdi1kUMMwKmXlMaekTsREUJEREBERAVDT/AAk3Kk6Sr6oaf4SblSdJQeT8ZFyarrp1oLPn4yLk1XXTrQQEREGXp/SToWNLTG3E4s2kpLWR2Y513EeeHCPe7+x5zRWuMxja6RjC1sDJpH7RgeGtZE6WXZg4iC2RzgA0bhvxZdRpyv2EBkDcRxRsAJsLve1gLj4NGK5/Zc67WuUE/wAtmYAsZGhjcImx/wAwX72yFgdwBvuIQRaU1smbBK4bKI4JpWPldZrQ2JkkbRl/qOEgNjfunIrX0Zp0yvla8R4WskfZji50Qa9zMEotk44b5e8WNrmhFrNPZ2KOE2dIT/MIwNM+xixZEZXBc7yBIUrdYp3OAjigPa2ZftnWL7zgltmZt/kf+r3ZhU1a0w1lJUvaGXjeH3D8QO0YxzGuILjZocG52Nmi4apdFay1EzwG7DtHZAYsXaZLUNkeMDjcYYR2Q42JGa8brldwDY47PY1zbyEYXFsROPs9wbbMi9gPfYfUWtcmEu2UTmxuDJDHMXlxNRNTt2XZzzhub271vBBUotayXPwNpmY3MmMz5C2MYo32D7EkPLYGgXwmxvhys72m1pl28o2kRY8gR4y1rKUNk2TnPtZ5DiRbGG52AuDdGaXkmDGTNjLDJjcWyC5O1pXwhmEf0ie2eZADvFT1uuBjgMmGnJwOn2e2OJsYa5xEnZsx/ZtmbX/bMOm0VVmWBkhAGIXyJc0+9pIF2neDbcVbXgXqAo6juO+F32UijqO474XfZBBojhouVF0hE0Rw0XKi6QiCOPjJOTB1zK+qEfGScmDrmV9BVrZLBc/W1K2dIrmNIXXQ4uESw8nOYV5K3Pep6WsuvzzWGjqXVN2hxGWAg2wZZ5+Ga6/RuKwvvyutNVn8uVmE1zj4Trc/K/L4ePHpotxuxzm2NzjHePXqff718e4dlQTraYbhc1o5dFB3Vz+RjESvRluEiIizNAiIgIiICoaf4SblSdJV9UNP8JNypOkoPJ+Mi5NV1060Fnz8ZFyarrp1oICIiDxzQRYgEHIgi4KjNOy1ixtsssItluy9ylRB8bFufZbnvyHa/fzRsTRazQLWtkMrbvuf8r7RBWqKCJ7XAtAxDCXN7Dre5zcwvKGgiijDI22aLnMlxJLi8kk5k4nOP7lWkQRNp2DcxoscQs0Cx8/3XjqWM72MOeLujM+f7qZEBERAUdR3HfC77KRR1Hcd8Lvsgg0Rw0XKi6QiaI4aLlRdIRBHHxknJg65lfVCPjJOTB1zK+gq1sdwueraZdUQqVRSXWmm3xeF1Xk4ySiz3Kelo7LfdQqSGhz3Lbly/THHG9oqCBbbRYLitSjpWOap9rOhbE6YMpLGIYgS6wbg8CA2wd2l2y5tmfnLfXh4wIiLzegiIgIiICoaf4SblSdJV9UNP8JNypOkoPJ+Mi5NV1060Fnz8ZFyarrp1oICIiAiLwlB6i8xBeoCIiAiIgIiICjqO474XfZSKOo7jvhd9kEGiOGi5UXSETRHDRcqLpCII4+Mk5MHXMr6oR8ZJyYOuZX0BERB5ZeoiChp3RMVVTSU8wuyRpYfNp8HDyINiPeFh6i6Oq6OnbBX1Dqh5J2chsWtAyEYcRiLrC/aJ35biurXxNE17S1wuDvH/wB3H3oPtFThlcxwZIb3yZIf6/8Atd5P+/8AkK4gIiICIiAqGn+Em5UnSVfVDT/CTcqTpKDyfjIuTVddOtBZ8/GRcmq66daCAiL4ldYIIqioss2at96irp1g1dZbeV0KOPuGK2/UugZXe9XqaruuKgrwdxuPMG62qGoV7eNERtSu+d6l1IK9VajkuFZXNyjU6b4ncbERFCRERAUdR3HfC77KRR1Hcd8Lvsgg0Rw0XKi6QiaI4aLlRdIRBHHxknJg65lfVCPjJOTB1zK+gIiICIiAiIg+JomvaWuFwd4+37H3qrFM5jgyU3vkyU/1/wDa7yf9/wDIV1VKuZTjG5RM6h9TVNlVfWLPqalZ0lYt1fH2x536dEysVqKoBXKxVfvWlS1Kizj6TXft0Coaf4SblSdJU9NLcKDT/CTcqTpKxTGpa4nbyfjIuTVddOtBZ8/GRcmq66daChLnKzQ2kXVJkj0m+OHG136X9FTvAaLYmbQjFnY57xdb1T3VKvl7bhTHaJ6czpELitaqOSWItZvuHW3YgPD7H+y/Qa6nWHU0a6mHhZXOGXUxpixts49+F1feExMb/Ti9V6CWIOx5XIIZvtbebjzy/wALttHgqvFRZrXoqZXjGummK8Oo/KORyLeZyc+RbERlnPx6j8f42NHq+q9JHYKwuVnO8m3CNQIiKiwiIgKOo7jvhd9lIo6juO+F32QQaI4aLlRdIRNEcNFyoukIgjj4yTkwdcyvqhHxknJg65lfQEREBERAREQeOOSyK1613blj1zV7U9vG7pg1sq4HWvXZtLKIxGZH2Dj28AaDuzsbld5WsXAa16mNqpRIHmN1g13ZxBwG7K4sc13+LGH9nLmcfP6+m9q/pllRE2VlwHXyO9pGRBXT0Ui5TV7RDaeJsTLkNvmd7icyV1NCxU5MY/CKp+r106KhepNP8JNypOkqKhapdPcJNypOkrhW/c69XTyfjIuTVddOtBZ8/GRcmq66daC8noIiIIpoQVQlolqIr42TiplhEshtD7lchpgN6tqlVTq/nln6V8McfaWSoA3KA1iyqiqVN1YtGHG28Mr9OkZVqzHICuXhq1p0tSvOyjS+F22wi+I33C+1laRR1Hcd8LvspFHUdx3wu+yCDRHDRcqLpCJojhouVF0hEEcfGScmDrmV9UI+Mk5MHXMr6AiIgIiICIiAqNZCry8c26tjlqVcsdw5iqplmy0i6yelVN9Gt9fI1DFZRtgxUi06SnV1lGrkFLZRbyNwmujT6pIrKLT/AAk3Kk6SrwCo6f4SblSdJWDKdzttiNQ8n4yLk1XXTrQWfPxkXJquunWgoSIiICIiD4lOSxa2RbM+5YVcFp48e2e+fTFrJ1x1frvSRzmJz3YgcLnBt2tPkT/8Lq61q/KNLagzvqnuY9mze9z7uvibiNyMPjv813+NhhMfU5seM5T5zp+o0dTexBuDn+63aKVcvoqmwMawXs1rWD9gAB9l0dC1ZeTjBRMukonrzTGko6anknlvgiY6R2EXOFoubDxK+aELlP4m6Anmo6qSOqq2j9O8CjiwGOUhpyLcJccW7IriWfc6+HTtaeYPY17dzmteL77EXH3So7jvhd9lgaoaDlgja6Srqp8UUY2UxjwxGwPZDWg38M1v1Hcd8LvsqLoNEcNFyoukImiOGi5UXSEQRx8ZJyYOuZX1Qj4yTkwdcyvoCIiAiIgIiICIiAvC0L1EHgaF6iICoaf4SblSdJV9UNP8JNypOkoPJ+Mi5NV1060Fnz8ZFyarrp1oICIiAiIg8cMllVkK1lFNFdXrz8ZUzx8ocpVUyzn0ea6uekVV1GulXydQwZ0bliwUq2KOBTx0av09NZed3I29KqNJaVlgp0ARc+Z3LbEagUdR3HfC77KRR1Hcd8LvsoSg0Rw0XKi6QiaI4aLlRdIRBHHxknJg65ldkJwnCLmxsN1z4BUo+Mk5MHXMr6DmqCvq/wBNO5wlc5rGOZipzE/aFpMjGx2GJrTaxzve13WzydGVVcB2zUtYGtiB/TSSuDWzOBlGKIF0ha6MZtzHawmxXdog4sVmlHRufd7HAS4WClBxYIGyMJBBN3vJaR7y0Zi61dH1lUZpA8SWDZzZ0BY2NzZLQCN9v5ocy7jm6xA3XsrOsFXLG1mzJaDjxPbTuqSCGktbgbnYnx91siQVgv09V7ZzXYo2OcGh5pXuMf8AMe2waBZxLQDvdbvZDJB9srdJNjxu2rzhF4xTAWLqUykgAX7MoDAPfY4jZQDSOkdlIbShzcLWv/TyFz245Nw2O+2EX2X+L4hLR6YrWMmfM15JbI6NgppDheKeAxNAbc2c7bGx3HK917Lpiva2IlriXvcXM/TPsG7dsYZkCe5icSbb73tkgv6Xr60Pp9iwgPaxzwY3u7Zc0Fj8DH4RYuzu0Zd6wWNPVaT2bo2iVtqezSIpHvNqcOxg7O212t22L72/pvmuhmrqgVgYAcGJjQ3YucHsLC50hl3NIcMNvdu7Qtm1Gka50z2YSGiZgDWskDsDaiENOPDhwvjc8ntHL9nIPW1tcMJJmOJ0xY0UmTi2bBGyTs3iYY7OxOtmSbgDCq9RX6Ta1tsZD2wyPd+ncDASJsTGhkbyc2RXBa4jEdwItBR1+kcIcS4EtnkLdjM8bV0JcIyHAWYxwyAPuvexN+o0hXtl2bSXHaNicTSutGzHG0TBwOFxIe42GQ92B1wpO07Wh5acZkLJLwx05c2PC6FrXxvLSXHDI5zhZxFu7dtne0NXpJ7gTtQ5zSGh9O9sbS0Vga9xwNzcWwXuB3hYC4XS6DjJYZJGNExdLG+QRCN0ojkcxjneObWg+WeWS00HKQ6TrnSRuLJWNeYnMhNOSMDpXNkE77fynNiDX2JGbrdrcNzT/CTcqTpKvqhp/hJuVJ0lB5PxkXJquunWgs+fjIuTVddOtBAREQEREBERB4WhfGyCkRTs0+QwL6RFAIiICjqO474XfZSKOo7jvhd9kEGiOGi5UXSETRHDRcqLpCIKs1VHHVuMjgwOhhALjYEh8twD7rj/ACpvbNN60fzBX0QUPbNN60fzBPbNN60fzBX0QUPbNN60fzBfLtLUhteWI2NxdwyNrXH9iVoogoe2ab1o/mCe2ab1o/mCvrG1m1jiomwula9wmnipm4A3sufkHOxEdnLwQWvbNN60fzBPbNN60fzBfWkdJMippZzdzYY5ZnNbbE4MaXEC5AvYeJXPVP8AEKjZRQVJbM41IaYaWNgknkJ8AwG2Xjmg3/bNN60fzBPbNN60fzBc3oH+ItPPUimmgqaSdwLmMqIwwSgC5wOBzIHgrmsGvNHSVlPSzF20qLFrm4S2IF2FhkJIIDnXAsDuKDY9s03rR/ME9s03rR/MFV1i1mpqOn20xcQXNjZHGMckz3d2ONt+04rF0F/ESnnqRTTQVNJM4F0bKmMMEwGZwEE9oeIQdJ7ZpvWj+YKnpjSkD6aVrJGOc6N7WtBuXEiwAHiVyevWsv6bSEUP62eI1IYGxxwwPjhbitic5/aDnm4BF7W3LpNL6309LTbeoxWc4RxxRtxyTPPdZG2+bj+6C/pCdkdVE6Rwa3ZVLcRyFy6AgX87NP8AhS+2ab1o/mC5jRH8SKeSoZBUU9XRySX2RqIgxsp/2hwJs73Fb+tOsMVDRSVcrXvjj2d2x2Ljje2MWuQN7x4oLHtmm9aP5gntmm9aP5guT161xjYxlPTuqjUzNbJgpImyzRxX7TiXHDHfdiN7eXiodR9e2SxSRTGfbU0bnPbPG2KZ7GgkOsDhcbC1xa5zsLoOy9s03rR/ME9s03rR/MFz+iv4iUVRo6WtjEmGFsjpICGCVuDO1sVsxYjPxVik13ppKimhDZA6qpRWsccGGNhbiwvs7J37XHvQbHtmm9aP5gntmm9aP5guPrv4q0rHPMdNWzU8TiyStihBhBGTi1xcMQB3n75X6ap1mpW0D60PxwtiM922u9trgNBt2jkADbMoLXtmm9aP5gntmm9aP5gqeqms9PX0zJ4MQDsQwPsHsLSQQ4Any/5W2goe2ab1o/mCe2ab1o/mCvogoe2ab1o/mCe2ab1o/mCvogoe2ab1o/mC+J9MU2F386Pcf6h5LSRBV0UCKeIHIiOMW8uyEVpEBERAREQEREBfnP8AG6UNpKRziAG11K4uJsABckkr9GVXSVBHNGWSsY8bwHsa8A+YB8UHAs1ko5tF1scdTDJJ+krXbNsjXOsInXNvJfnVBWGnOi6qW+xZTPgMliRA97TZxtuve1/cv16m1LjjcSxsQviabRMF2nItOW4jwWhDqxEGlpazARhwYRht5YdyD8hq9O/+I04iq6apjke4lscWN9NHb+qXdn7vJY2mKmqrTVzspTKydzIKeo/URxmFlO7slrD2jdwud3kv2aLUiJl2xhjGHeGsa2499hmr9JqrCwgANwjc0ANA/YBB+Qz6wOlpdG1ri4x0s0hqLAu2bnNDBIRv7Lmn5l02jtP0E9XDDEdvI5kkslQwgtpGi1sTj57rA3GXmu5/6Xibj2TWMDw4FuAYbkby0WuuV0JqMaZ7o2OBjkfjc1sezYMgMLWkk2y8Sd6D8105PVVprJo6XbRzvbDTVP6mNhiZTuIaWMPaNyLndvIWlPrFjh0XWyXMUD52zEAnZPewMa8gZ5Obf+w8wv2SDViFpb2WhrRYMADQP2AyXjNVoGlwYxoY6+JgaADffcbig/Kta62kq2UcNJK2epdVRTuMbsf6eJgdje5wyG8ZXvkui/iLO52rVXi8DTC//mYl0sGpkcZOxDI2u3hrGtJ/cgLfZouLYmJzWvYRm1zQ4G2YuDkcwCg/EYNKMpdLTGpeI21MNMI53ZNswWezF4Z2P9h5hS6Tmgn0lJNQvxxQUMsU1Q3uPlfiIjDv6rA3uLjJfqtRqpBJGWSNa4E3Ac0OAPuBUFHqixoDeyIxf+WGgN/uALIP59MEtNo5tRCDsqmmfTVDRkMRLmxyf+3/AOrotHzOfV0Ia6x9mGMHyOzsF+2M1YgALcDNmRh2eAYbb+7u35qpT6nQsza1t9zThF2D/aD4D3IPyrVPWWjp9HCGtfs30zZWPpSDjkeXOIAbbtYsQz3C/kruuda+SmpKWlgcXVBZWTURkZGWwREO2bnHstubfLu8F+mVuqcLy1+Fm0bazywFwtusSLpHqrHm42LyMJksMVvLFvt7kH5R/D7S8tPpWaOaL9O2pc6qZCJGytaSbSAObl4Xt4Bq/eY3XAI8Vhzaq07mt7Dcbdz8IJb52PgtmliwsDfJBKiIgIiICIiAiIgIiICIiAiIgIiICIiAiIgKId5EQSo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180" name="Picture 4" descr="http://n.i.uol.com.br/licaodecasa/ensmedio/quimica/ligquim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3619500" cy="2667000"/>
          </a:xfrm>
          <a:prstGeom prst="rect">
            <a:avLst/>
          </a:prstGeom>
          <a:noFill/>
        </p:spPr>
      </p:pic>
      <p:pic>
        <p:nvPicPr>
          <p:cNvPr id="50182" name="Picture 6" descr="http://n.i.uol.com.br/licaodecasa/ensmedio/quimica/ligquim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76672"/>
            <a:ext cx="3619500" cy="2667000"/>
          </a:xfrm>
          <a:prstGeom prst="rect">
            <a:avLst/>
          </a:prstGeom>
          <a:noFill/>
        </p:spPr>
      </p:pic>
      <p:sp>
        <p:nvSpPr>
          <p:cNvPr id="50184" name="AutoShape 8" descr="data:image/jpeg;base64,/9j/4AAQSkZJRgABAQAAAQABAAD/2wCEAAkGBxQTEhUUEhQWFhUXFxgXFhgYFBcaFxcZFBcWGBgeHBgYHCggGB0lHRcXITEhJSorLi4uGCAzODMsNygtLisBCgoKDg0OGxAQGiwkHyQtLDIvLDQvLCw0LywsLCwvNC0sLCwsLCwsLC8sLCwsLSwsLCwsLCwsLCwsLCwsLCwsLP/AABEIAPQAzwMBIgACEQEDEQH/xAAcAAACAgMBAQAAAAAAAAAAAAAABAUGAQIDBwj/xABFEAACAQIEAgUICAQFBAIDAAABAgMAEQQFEiETMQYiQVFxFDIzUmGBkrIWI3KCkaHR0jRCscEVYnPw8QckQ5Oi4SU1U//EABoBAQADAQEBAAAAAAAAAAAAAAABAgMEBQb/xAAyEQACAgEEAAQEBAUFAAAAAAAAAQIRAwQSITEFE0FhFCJRoTJxgZEjQrHw8QYVcsHh/9oADAMBAAIRAxEAPwC8ZdAvCj6q+Yv8o9UUx5Onqr8IrnlvoY/sJ8opiqHE3yQzY0eWDD8NNJTXqtv27d3ZUjiYgEYqiEhSRcAC4G1z2CoGVgM0UkgfU9vg1TWZyAwy2IP1b8iD/Ka6cmNXCl2kc0MjqVvps0y8hog8qRK2+rTpKixI87cd3bXZDCbW4ZvsLaNz7O+qXO3/AGWEUm0bSkSdm2s8/dqPup3MsJDHjMKIQou12CnbmNJt3nffttWz0sbfP1+xktTJJfp9yzzNCpsxjUnkDoB/OunBjtfStud7C1vGqljI0lfEtFAr6biSSWQ2UqG8xQCRyNvAUpJKTgMKrEhGlKvv/KHbbwtc+72VC0aaXPr/ANWS9U03x/fRdYeE99HDa3PTpNvwqKxWLdXZRDh+dkDSor9nWKns57A32raPA4WHEIUPDkKmyKeqw33I7fx7KrmLiSSCaWKBQmo3lkkJkJut9It7eRPaanDgg5e3Ha+v6jLmkl7+z/8AC8NEgF2VABzNgAPxrEKxOLpoYd66SPyqp4s8T/D45T9U0alrmwZgoG5/AfepngLDmESQdUOh4qDlsGINuzkD/wA1T4VJd88v24LLUO+uOPz5JrOHWGF5FRCVFwCotzA7PGo/Is1WaKR5I0Ux3JAXbTpuDv4Gm+lP8JN9n+4qoYyRogVUfxOHh/EWB/IH4qvp8EcmKq5spnzSx5O+KJ/ozm5xLurxRrpUMLDfc+2pwcHVp+r1er1dX4c6q2EQwy4wJzjw6hfFUXf+9IQ4EthUdY4kOq4naezatXIgjY9lr+2rz00JSbi6XH9CsNTOMafL5/qWrFZhEk6QlEuwJLHSAoAJF/abfnW+cSiNQI1h1kgDiFFUC+5NyCfdULj8EjY6ASKp4keqTuZgrb/kPwrONjSaefhwLIyi0jyyEKtgfNUAnsPdyqiwQuP5W/3LPNOpfnSJPPsWMPhxIqRubqPN6puDuLeFd5GPHjQRxcNluxJUODZuS3uRsN7d9VKVr5UPZLYfiam8V/8AscN/pH+klWenSVeq3fYjz5N3/wAfuTkphUgNw1J5A6QfzreSONRdggHeQoH4mqnkuDinGKfEgFw7BiTuigdndY3HutXfHtAY8NEivPcnhAyFVOkgdYkbjstbsNZPTJS22/fj2s0WodbuP39yxwiJxdOGw710n+ldPJ09VfhH6VVuj8ZTHyppRPqrlIySoP1ff27/AJ1baxz4vLlSdqjXDkc42zn5Onqr8IpTNYE4TdVez+UesKfpTNvQv7vmFYmqZtl1+FH1JPMX/wAUnqjt00zv6kn/AKpP21YMp9DF9hPlFN1ajo8lFCzDIoZn1ywyM1gL6JhsOWwFa4To/DHqKQyDUpRupNurWuNx7Kv9FaeZOq3OinwmO7rk85zbL2XDiKDDl1B3jeOXcG56rbEG57++ovL8pdp4WXCSQRxks11di5Nrfy37B+deqYsHQdOx9nO197e216quX4eVccDExMNjxL3tyPP23tbtrpw5JbJK+efr/g5c2mipx4fa+ghN0fgaQyNDISTcjhy6SedytrHet3yuNYGiEErJudHDkJvz2LDY39tXyiubzJ8fMzp+Ex+iPMei+TGFpGMEgGwjZ4m4liDruFBAF7e2nPo1h7k8CTe+2iawv2gW2NehUVaWecpOV0RHRY1GuyjTZTG0SxNC5RRZQY5bi3cbXrGW5PFBfhQyAnmTHKTbuuV5VeqKpvnVW6LfC47uinYvDCRCjxyFW2I4cg/MClpcoibh3ikPCtw/q5drWt2b8hzq8SPYEnkBc+6q9P0n4cyRyJpEhAU33FzYXFu+3KrY4zf4CmWGKP4yOiwCrI8gjk1uAGPDl3A5bEW7KRXo1hw+vgPzvbhy6b/ZtavQaXxmOSIXdgP6nwHM1VZJr+ZmnwkJcVZTczyaOcgyxSErsCI5Rt3bDlWmIyCF5OI0MhY8+pKA1u8AWNTz9L8ODY6/HRt/W/5VK5fmUcy6onDjttzHiOYqI530pfc0yeGuK3Tg1+hTTkcXCMXBk4ZbVbRNz8bbeFMPl6GRZTHJrQaVPDl2G/Za3aaut6Klzk/UyWlgukef43o9BK+t4ZNR52jlF/EAV1xmTRSqqNC9k8y0coK+BC1e6KnzJ8fM+B8Jj547KJg8miicPHDIradN9Eu4O5vcbn2+ypDf1JP/AFSftq10VSTcnbZaOnjFUiqb+pJ/6pP20pmt+E3Uk7P/ABSesP8ALV2pHPPQP935lqKJ8lG+U+hi+wnyim6Uyn0MX2E+UVnHuwXqGxJtfu/3y99WSs1bpWNXoqr5BmE5xMkMl2RQSGNtiCBzHYb9vdVnFWyQcJUzPFlWSO5GaxWaKoahRUdmebpDsbs3qrz999hUDN000neHb/U3+WqSyRj2zpxaTNlVwjZb6Khck6SQ4m6oSrjco1g1u8W2I8KmRVlJNWjHJjnjltmqZmiiipKGGW9R0mTo0iu5Zim6g2sLcuy5t41JUVKk10VlBS7RyxU2hC3cOXeewe81UsdEzks25Pb/AGHcKtGZLdPAqT4BgT+VcGwQ7aymr4O3TZVje71PNc5XTe9V/B54+GlEkRsRzHYw7QfZV76cZarR2jJDX3PsrziXLLc683KpRlwfa+HSw58Hz+voe+ZXjVnijlTzZFDD7wvTdQfQvDmPA4dW5hL79gYlh+RFdH6RRCRUbUNRsrEDSSeXbfc+yvWxxlNcI+B1Lx4sko3xbS/cmK44qQqpI5jl/vurqKCKFGVTDZxOuMWBxqV772HV2JBBHZta3tq2UvFg0ViyqAx2v227vYKYrTJOMq2qjLDjlBNSd8hSOeegf7vzLTt6Rzv0D/d+ZazNjplPoYvsJ8opplvsaVyn0MX2E+UU3QHKHDKvmqFvzsLXrnjcUI1uQSewDmaZrjiYdXI2I5G1/wAqld8lWml8pH5Ln0eILqoIdPOU+3kQe3lT2Om0oxHPkPEmw/M0llGTJAzuN3fzjaw79h4mncel0Nuwg/CQf6CrZdtvZ0Rp99LzOysYjCHc8yeZ7Se+qvnkegXNek8FLX5iqt0zwkckWkCxve4O9cWXHxZ9F4fq/wCLGLXB5e+ZNG4eNrOpupHYRXu2QZgMRh4phtrQMR3HtH43rxGfKgvIV7R0UwJgwkMbc1Xf2FiWI/OstHut30d3+o/JePHKP4r+3+SXoorBrvPkjBcVtVO6U5dI+8eoy6jawPK502I5dnhVqwSsEQObuFGo95tv+daSglFST7MceVym4tdep2YVG4qN1GwLL2W3I9hHb7v/ALqTorJo6Iy2spOZKz7BXJ7tDX/C165ZT0RLuHnGlAb6DzbxHYPzq91i1Z+TFu2d3+45VDZDgxoFrdlrVCY/o8JnjLldMZuLDrG1uZ9w3qdoreM3F2jzJ44zVSMVznnVBqchR3k2FZnkCqWPIC591VPMtch1P7h2L4fr21lOW1HVp8Hmyq6RMP0mwwNjJ/8AF7fjapDDYxJF1RurDvUg/wDFeXZsmm9QWCz+TDSiSI8j1lvs47QR/fsrmeq2upI9xeArLj3YpO/c9H6SY7ERgSRtvqto2sLX5jt5fnU5mbE4YkixIQkdxutxXTLZosRHHOoBDqGUkC4v7e8UZ36B/u/MtehLIpRVI+XhhljyS3P9PodMp9DF9hPlFN0plPoYvsJ8opuszUKKKKAKwazRQEficI2+jl6p/sf7f0qDxuWTPsIz8SW+arZRVJQTN8Wpnj6Kvk/RQI4kmszA3VRuoI7Se01ZxWaKmMVFUiubPPNLdN2RubZpwQSE1WFzvYAb9tj3VnI81TExcRLjcgg9hHMe3s/Gu2MwesEX03Fjte49t/E/jRlmXpAmhBte57yTzNbXDZ7nJWTzLv5Rq1ZorF6zNjlicQqKWY7f75DtpXLs4imLKh6y81IsQO/2imcVBqA5XBuL8uRG/wCNRGTdHxDNJMSNTggBSbAEgnn4CtIqG1336GM3kU0orj1J4Vq7gAkkADmTyFZFcMbDrW3PcG3fY8qzRq7rgxhsdHISEdWI5gHce6maq+UZG6YtpzdU0lQpIJOrT3dm1/wq0VpkjGMqi7M8M5yjc1QrmS3jb3E+AIJ/IGljgAedSTCo7E6kFrEqORG5A7j2+/8AGsZI6sUmuEyp9NssHC+rbrX7trdteaTZaQesb16jms4ba48L7/hSWW9FXncFwUivuTsW9gHP31w5cW+XB9ZoPEFpcP8AEkWL/p7AyYCAN/nI8GdiPyIqVzz0D/d+ZaahjCgKosAAAByAHKlc89A/3fmWu6MdsUj5PPl83JLJ9W3+5vlPoYvsJ8opulMp9DF9hPlFN1YyCoXPcwljVmiAsgubgm/byvU1S+KwSSecPwJF/wADV4NKVtWZ5YylFqLpinR/MjiIFkK6Sbgj2qbG3sqTrnBAqKFUAKNgB2V0qsmm3XRaCailJ2wpXHYrhrcKWJ5Adtvb2U1XKeHUOdiORHZRVfIldcdkVkPSBMSzqAVdOYvcWJIuDYdoqaqOyvJ0hLMu7v5zeFzYDs5mpGrZNu75OimFTUF5nYUUUVQ1ME1Ws2zV22iOlfWHNvA9g/OpzMj9W1u0W+LY/wBaipMBfsqk76R1aVQT3TKXmE7g31vfv1tf8b1nJunEkLhZ2MkRNiTu6e0HmQO4070sy5o4i4BIHdz3rzWfWx3Fq87JkljlwfX6PS6fWYXuSr7o+jIZAwBU3BAII5EHcGt6rH/TaZmy+HXzXWg8Edgv5AD3VZ69KEt0Uz4zPi8nLLH9G1+wVgm1ZrliY9Sle8VYxZxgzOJ20K4Ld3afC/P3U1Va/wAAZsXHNbQqb21X1GxHZ49tWUVpkjFVtdmOGc5XvVchpotWawazNjBkF7XF6Szs/UP935lqu9J8rkktw9fF1XuAeW9rN2dnhU7mSsMMQxu1k1HvN1v+daTglFNPsxx5JSm4uNUM5T6GL7CfKKbpTKfQxfYT5RTZrM2CiozN8e0anQuogaje9gN+7wNa9HM4GKi1hdJBKsPaLHb2WIq/ly27vQz82O/ZfJK0VgmobGdJIY+Wp/sAW/EkA+6s3JLs3hjnN1FWTVFV/C9MMMzaSzRnkNYAH4gkD31PKwPKikn0Tkw5MbqcWjasGs1wxkZZCB2/mLi494uPfUmT6NocQrEhWVrc7EG34V1qpYDJ5BjeKupIwDcHa9wdvbvY+6rYK0yQUWqdmWHJKabkq5NZowwIPIi340ocTp2OzD8/aPZT1cp4FcWYX/t4HsrJo6ItLsq2fTa1INUv/B2lkCRrdj+XtPcK9OkyOJuerw1n/mm8FgY4haNQvf3nxJ3Nc8sG98nr4fFFgx7ca5OeTYAQQpEvJFtfvPMn3m9YzLNEh8657bAch309UdmuXmRWA09YWOr+xHjXXjUbSfR4mec5JyXbGMBjUmQSRm6n+2xB7iKZNR2R5WuHiEa77kk+1ufupjMJCsZI57AewsQo/rUSpN7ehi3NLd36kfmudiO6outhz36o/U+wVWsT0uxCnlHbu0H91Sk2B22qp9JouEtzsK5Ms5rk+i0Gl08moSVstfR/pnHO4ikAjkPm79Vj3A9h9hq1V84z4sk3W9+YI7Lcq946J5g0+EhlfzmQavtDY/mDUabO8lxZHjXhUdIo5IfhfFfRkvakM79A/wB35lp+kc89A/3fmWus8A3yn0MX2E+UU3SmU+hi+wnyim6AXxeEDixJG1iR2j31jA4JIl0oLDn7STzJ9tM0VNuq9Cu1XfqQudSliYx5o872k8h4W/rVax+FNjVvMF5Hv2kN7iAP6qa5YnDRgdbesJws9TTalYkkkeQ5vNpJFWj/AKXdI2Z2wrm40loiey3nL4b3Hgar/SXKAZnYE6Sdh3Cm/wDpzlh8uVgNkVyfeukfm1cONyjl4PqdbHBl8Pk5dpWvZ/3wewCisCs16h8IYqFzrPxBc6CwBsxva3hcb1N1G5nlKzAqSQpN2FgbkePKr49u75ujLMpuPydjWAxayxrIm6uAw8DTFccJhljRUQWVRYD2Cu1VdXwaRulfYUUVHZtmRiB0pqIGo72AG/cD3GkYuTpETkoq2SNFRnR/N1xUXEUWsSpHcR7e0VJ0lFxdMQmpxUo9MK44yPUhA57EeKkEfmK7VxxWICLqbl+Z8Kir4LXXJw1pa9VfpbplTQQLA35VL4bHRYlmWNikg3ZWA3HK9gfDka4YnIZX/mS3i39Lf3rPNjkvlaO7Q6jEpLJu6PL58r3souSbAAbknsFexdHMv8nw0UR5qo1faO5/Mml8p6ORwtrPXk7CRsvgP70xm2ZGIEqmqw1HewA39nsqun0+1+7OjxbxVaiKj/Kuf1JOkc89A/3fmWtMizZcTEJFBG5BB7COfjW+eegf7vzLW8ouLpnjxkpJSj0zfKfQxfYT5RTRNK5T6GL7CfKKzmEOpbb2vuBzI/3/AEouyW6R2jmDbqQR7CD/AErpVV6PZXLHipJOsIiLAEWubi23s339tWoVbJFRlSdmeHJKcbkqOGIhvuDZhyPjzB9lQ2PEnIo3uBYf/H+9WCi1ZONnTjyuDuigS5NLM1ljYe1gVA/Hf8KtPR/JEwyEDdm3du8jkB3AVLWoqscSi7OjPrcuWOx8L6BRRRWhxmL0XqA6SGTS5VyukXUBiur3jn3V1yLGS+SCScdcBvFgCQv47Vo8dQ32Yxy3k8umP4/Mo4h1zv2KN2Pu7PE7VBzdM41O8T277rf8K4YuAsSW3J5n/fZVZzqPSCTXFkyyXR9Do9BhyUp8s9AyjP4cRtG3WHNDswHfbtHtFOYvCCQHci4sSLbj3+JrwVszaKQPGxV1N1I7D/fwr3Lo9mQxOHimAtrUEjuPIj3EGp0+o3/mini3hPwiUlzGX2Z3y7AJCmhBYcz3knmTTVFFdLbbtnjRioqkFccVDqHZcG4uLi9iP7mt1kB5EG3Pet6gcMg8p6PrFO85I1sCLDkASCefgKnKKKtKbk7ZXHjjBVFBSuLwesEaitxY2tuPf4n8aaoqE6dos0mqYrl+BSFAiDbn7STzJrnnnoH+78y09SOeegf7vzLRtt2wkkqRvlPoYvsJ8opulMp9DF9hPlFN1BIWooqF6QNJpbQ+my3FiQWO/aPd+NWhHc6KZJ7IuRNUVCdEcVNJAGn87UQD6yi1j/Ue6puk47ZNDHPfFSXqFFFLY3FiNbkEnsA5moSss2krYzRUVkueR4guEuGS2pTbtvYi3MbGpWkouLpkQnGauL4NXQHmAfEVwx6XjPssfhIP9qZrBFQWXDsS8mW1za1Vjplgo3hKrcHbcHuNWXE4dh5m49W9reF9vdUDj8JK+wjf8B/W9qxyK1VHpaLJtyKblVHlc2Vaa9k6D4Iw4KFW2Ni1u7WxYfkRUZlXRG7h57WG4QG9/tHu9gq14iMlCBtcWrPT4Nj3M7PGfFFqYRxR5rlv3Mx4lGJVXUkcwGBI8QOVYxakoQOZH/P5Xqsf4M5xkckepETdr2sdjce2/wCFWwV3TjGLW12fN4pymnuVFQweVyrjlePUsQB13UqCLHbfnvY+6rhWrmwJ7hVXzDpBLDLGGQFJCBYA3AJAve+/Orvfmf5IzWzTLn1f9S0mqr0mx+IjHEja1m06duw9oPO/96tQrlLhUYgsqkjkSAapjmoytqzTNjc41F17muAlLxozDSzKpI7iQCRTFYrNZs1XQUjnnoH+78y09SOeegf7vzLQk3yn0MX2F+UU3URkOFU4aAm9zEhPXb1R7af8iTuPxv8ArQDFaSRBhZgCPaL/ANa5eRJ3H43/AFo8iTuPxv8ArQHcLWaX8iTuPxv+tHkSdx+N/wBaAYrjiYdXI2I5G1xv7K18iTuPxv8ArR5Encfjf9aENXwJZPkiQM7jd3842sLAk7D3mpWl/Ik7j8b/AK0eRJ3H43/WrSk5O2RCEYKorgYpXHuwXqbEm1zyGx/499beRJ3H43/WsNgIyLEEj7TfrULsmStUQPR/NJ2xMsMvWVQSr2HYQLbcwb/lVmtSkWVxLfStr87Mwv477108iTuPxv8ArVsklKVpUZ4oShGpOzvas0v5Encfjf8AWjyJO4/G/wCtUNTvas0v5Encfjf9aPIk7j8b/rQDFJtlsZYMVuRuLk2HgOQrp5Encfjf9aPIk7j8b/rUptdEOKfZ3rNL+RJ3H43/AFo8iTuPxv8ArUEjFFL+RJ3H43/WjyNO4/G/60AxSOeegf7vzLXbyJO4/G/61G9I8Kow0hFwer/O3rr7aAa6PfwuH/0Y/kFSFR/R7+Fw/wDox/IKkKAKVjxgMrxhT1FVi22nrlrAdpPVv3bimWNedZHmB8rTFmKVBjJJYmcqOGUJHkTBr79WIAC3PEGgPRb1mqF0d8oKQ4dMUyXXETGThwlzoxGgKAU06bksxtfrAAiuM3SDFvDLOkqx8HCRYjQI1KyuTOGBLXIjYRg9Ug7jfncD0OiqVPmGJSY4Uz3Z5YVE5ijDRrNHNIwVQugn6my6gfO31W344jNcX1oVeR+DO8ckkKYczuojhkVuFJ1GUGXQ+gXuosBc0Be6KrmOzphgIZ4nVmmOGQScMqoOJkjjMnDY3AGstpJ2tY0pJLieMmDGMuSZGMwji4yqiRERspXhhyZC19HmAbX61AW6ivPzneLljkKTCMwwYh2KxI3Fkws8sSmzg6UcR3IG/W2I51O9H8XPx5I5peIDh4J16iroMzTKyLpAug4YI1Xbc3JoCx0VU8JmUzGTENiEjiTETwcF0XTpgaRNWsDXxCU187aTa3bUK3SHFosv1kjFsI88bTQQoodWiA4aIdfDPE5S9blud7AejUVRM7x2LijxhXF2bB4figmGL65nWVxrGnqoNIVdNjcG5as5pn86T6o5JGjXE4eBlWGIQKJnhRw8kn1jyfWEgx9UdUEbMaAvVFVHJMznOKKYh3Acy8NeHEYHCNdTDNH1gQnnLLuSDa1q1z7McQkmMeOcImFhjmWPhoeISsjMrswLBToAGkg37eygLhWsjgAkkADckmwHiap7ZtiOtiBLaNcUuH8n0JYq0qRElyNfEuxYWIW1hY86jsTnWIEeIE7kloMQ8aNDC+Hfh2KmGWO+pdJ3SW7G/YBQHoDSgWuQLmw35m17DvNgTW9efRtIuKcCTVxMyVBqjjPDBy5nBTq7MOqL9y/5jdmPpJM0ZJcRtFDHHMRHr/7uabhaEUblgUay7A8ZL7cgLxRXnyZxjSs0SmZnjxEa9ZcGuLMUkDSEIl+AzhgCAQDovtcVbujmMMuHVy5c3ZWYx8NtSMVIZP5WBFjba4NtqAk6i+k38NJ9351qUqL6Tfw0n3fnWgOnR7+Fw/8Aox/IKkKj+j38LB/pR/IKkKA4TsjXjYr1hpKlhchwRy57gN+B7q0ly6Jo1iZFMa6NK22XhFWS3dpKqR4VTJw8gjdX4ckmZyrrsGKiJZ4VADbX0R7XBF2vY7374bMcTLOuD8oKMpxJbELHFrkGHbDhRpZTGGPH6xC/+M2C32AnZ8hwZGho4x12e19JDTnSxFiCA5FiBsx76bkymAq6mJNLxiJxaymNdVlty0gM23tqhjNZHcSuEMhGXRsdAKN/+TlhZlVr6bi7L2gkWO1O4PNsSeDJJNqSfEYzDGLhoFVYPLCjBgNRf/twDc2seQO5gFtxOVwTBi8aOJNBJ56uHvGQQdipNwRyrk3R3DFFj4KhVLMtrghnvrOoG92ubm+/beqdk2Yz4bC4cPiAVky7irqhBWB4Vw6qFWMB5AeNyYkkgWIvamI82xn/AHEIaZnXydkMq4RMQVmaQOI1B4RNk6okAPO99qkF0fL4jFwDGnC06OHpGjQBYLp5AACk26OYYoEMK6QxkHPVrI0ltd9WrT1b35bcqRy/OWGBmmJeaSAT3DxCKQtCGYI6Dq67aQWWym9xYGoXMc0xcANsUspbCGdbxRgJIZYEFtIF47ObA787k7WAuEeUQKuhYkC8Lg6QLDhb9Sw/l3NdosHGra1UBiix37dEZYqvgCzfiapHSbNsThlmKYiWVsNEJH0wQBCTrb693AGkqFAWGzAC5uWFNz5liRJLLxvq48bFhxCI00vHN5OpLORq1BpiRYjlvegLDJk2G43FaKPiMTuR5zFCpOk7FtFxe19O3KucPRjCLfTAm6GMncnQbHRcm+nYWXkOyqrNjZicJipJdYMmJdYAiAJw4MTpVWA1E2Fm1E7nbTyrOCznHaCTqJkw5lRpvJI0WS8YAi4chLIQ5txL2Om7b2oCU6XdF/K2Ks0AWSPhXeK8qX1FzGwYaiRuAwIUrqHaKl5ejmFZzI0KFiyuSQfPTTpe3LWNKjVa9gBeq3LmDnB4hpHlabDPHKBNFHHMhXS4VjF9W+rrAMmxDWN9ybuTsffQCGEyTDxyGWOJVc6jcdhkOpyByUsdyRa/bSc/RyF8TJiJlR7rFbUPN4Oo9Y3swuQ1jsCL1BZVjMXMMIjYplOKhkxBkWKG8Yi4CiNAyFTqMuolgT1TawOy75ticVFMnGWIw4R3dljUpO3ExUG4a5WO2H1dUg/WDew3AuH+C4dpRPwkMlw+vvYLpD25FtOwbnbtrRejmFBc8BOurq222mQ3cAXsoY7m1r9tUwZ7iwG4CyFMMmHUKowwik1QRSNxXmdXXZ7KUsBa51chIzZ3OMUjJJK8LYloCBDCuHAGsWDseM0gZbFlulwRYc6AsxynDiXicNOKzB7/AMxeOMxhrdrBGK37jWz5NAVlUxJplfiSC3nv1bMf83VXf2CqPiM0nRIMc8nFvhcViFh0KAjCFWCKVAYqPNOq5v2jlUljsbjICYlnGIeSFZUZlhjKtxo43VDYIdSyHhh79ZQCxvsBPjo1hdJXgJZmVyd9RdAQr6r6tYBI1XvY2vTuEw8cKrFGFRQDpUbcjdjbt3Nye8786iejOYs8MutpHkiYqyyxJHMp4ayBXEf1bNZgQydUgiqnPm08a4fGvKszNl+KxCx6UCoxXCvpUrYtGLjdiTtz32A9LqL6Tfw0n3fnWozovjMSZnjnEpXhrIrTDDK4YsQVC4dzdLWIJF9iCTUn0m/hpPu/OtAdOj38Lh/9KP5BTk0yrbUwFyFFyBdjyAvzJ7qreLx7wZUskXniCIA7dXVoUt1tuqGJ32232qJWefiLHMzkLicIycV4GlXWZNQPA20nSCL77sOQFAWD/CYGkmik4cgLriRGbaomcFS9gbgFkZg3ra+6mDkGFaJI+CnDQl0ttYvfUwYG921Nc331G96pGW5jiZohK5dPKoJjJd8MANMTMoiVRxLoeoQ99iSd67pjMRFC7piH0YbL4JUQrGVd5EmuZCE1FVCqbKR5vbQF2GS4ewAhQBREqgKAFXDvriAA2ARtx3GtlyqEBQI1sjvIgt5ry8TWw9rcWS/2zVQzjG4jDsYI8W8hbyJhIywl4zPjI4G81ApV1LEAjbS1j3ZxGLxStLAk7ycPFKo68CYmSNsIsxRGdQhYO19wOqCL7UBaMXlWFEYEkcYjjhaIagNKwsE1LvsF6ifCK4Q5Bg2EirFG1yqyG+pi0R1Jqa+rUpNwSbjaozMMXxcnlcs7ngOrM6KjlkJVtSp1Q1wQdO1+W1cMTnj4d3mdiYVxE8LqFUAExI8Jva5OpDGN9zML9lgLTh8vSOIxQgRg6rWF7M9yWN/ONzc3vftqv5L0OWN2aVcObxCLTFCY1Yaw5ZgXPaq2UbLY2veorFY3GwriZJMQxfC4SFygWMRtNKknEZ7rfSpAIAYDqm5rcY3GASxCRgf+3ZOLNheOeJIyuqGNSi61Tqal56gCBawFqzDo9hp2ZpoUcsoV9Q2dRe2ocmtqNr8rm1qysGGYlAI2LScUrqBJkgZBqte5KssYv2ECksgzB2wsjMZWkiaVSJljEisnWCMYiUcgFRqXnt23qAwmELSYFVxLQk4CVy6cPW7M2Gdjd1I85ix238L0BbI8gwyy8ZYUEmpmDW3DPfWR2Atc3tz5mlcPlGBUvGkcF3vCydU7AB2j0k9UAMG0Cw3BtVXTPMRNh5ZziuC2HwUM6qqR8OVnjeQu4ZSTGxTSFUiw1b3sQPmEiSTsh0Fp8SxFlJDLlsDjzhtZh+VAWnF5JCkeldEURljeYkm8mgjSC7G5uyxruTtsOy0jgsEsfEt/5JGkbxYKDb4R771R82acRNG+IeTi4eCW7rHaOTyiJSUCqOr1h1WJ80d5u5jsdNC0mH8onkYzQiIqsBnbiRu7xqzBI1FombU3IagN9NgLNPkeHeOONolKR+jG40WBXqkG67EjY8jXPE9HMLIqI8EZVF4aLpAUIbXSw2KbDq8thVQjzPFyRqiyyMyS4pWWOTC+VssRjCkFxwpOHrIYC1zo3O95vOM3Y5ZFiIJipkOEtNoUdWaeBWYo1wvVdjbsoCVm6P4ZmV2hQsoQA27IjeMEcm0ncXvY8qD0fw3E4nBTXr4gax2e9ywHJWPaRYntqq5nmmJjlOFjlklBxMUfEBgEwD4eSZowzAR6rou5F9MlhvY11y/HYmZ44JJ2it5SS6nDtI/AaNUVyoaMFdZLBQLlByFwQLLh+j+GSQyJAgc69wv/APQ3cAcgGO5A2J3NawdG8KiOiwRhXVVYWvdUJKLvyVSSQBYA8rVV8B0gm8llkecErlqTh7IBxCcQC42tvpTblyrSbOsWZZWUuFhkgjA14ZYWDpCzcQSWkLOZWUFfVW297gXfL8vjhUrEoUElja5JJtckndjsNz3ClcP0ewqOXWCMMQyk6f5ZDd1sdgpO5UbVWcDmOI1RTNiHKtj8Vh2iKx8MRRNiwttKBtQ4S9a/IWpDC59idmWZwJsHiJo3xPk6Rlk4RilVI9TQx/WcpCTa1xcG4F3wOW4fC+jRI9ZVL9rWvoUEm9hvZeQ3sK16Tfw0n3fnWqtLjJDg8ckzTCWGMTKJuCxQqpeNkkh6roXj1C4DDcEWsKs3SCTVhZD29S47iWQ2P40B0yKMNhIFYAgwoCCLggoAQQeYrpg8lw8ShYoIkUMHCrGqgOuwawHMCwB7LVjo7/Cwf6UfyCpCgEYMmw6SPIkMSyPfW6xqGa/O5Aub9vfW2CyqGEaYoo410hbIiqNILECwHK7Nt/mPfTlFAR2EyLDRKUjw8KIWVyqxIAWjIKNYDmpVSD2WFuVb4rJ4JQwkhjcOyu+qNTqZAFVjcbsAAAeYAAp6igFhgIhHweGnC06OHoXh6QLadFrWt2USZfEwKtGhDMHYFFILqQwYgjdgVU359Ud1M0UBx8lS7HSt3ADmwuwF7Bj2gXOx7zSUPR/CpG0S4aFYn3eMRIEa1raltY2sLX5WFSdFAL4TBxxIEiRUQXsqqFXc3Ow7ySffUbF0agMSxTRRTLHqWPiRKxWMtcJ1r7AaV9oUXqaooBHF5Nh5WR5IYnaPzC0asUsQRpJG24B8QK6PlsJJJijJYsSSi7l1CMTtuSgCnvAtypqigFpMvibzo0NlCi6KeqpDAcuQIBt3gVpi8qhlDCWKNwxUtqRTcp5hNxuR2HspyigIybo9hHQRthoGQHUEMSaQ2nTcLa19O3htWc7yhcRBwNlTXC1tIK2hljk06eViE0+BqSooCOXIsMITAMPFwSdRj4a8O97302te+9++iXI8M0aRNh4TGhuiGJCiHfzVtYczy7zUjRQEJhOjGHEUMcsUUxhTQjvEpIHbYG+kHu9gp2XJcO0iytBEZUACOY1LqFvps1ri1zbuuaeooBZcviFrRoNLmReou0jaizjbZjre7czqPfS+HyHCx30YeFb6r6YkF9Ysw2HIjYipGigIaTo7AIjDDHHDGzq0ixxqocKQdJ025hVXe/V2o6QYZFw8xVVUuVZyFALNqRbsRzNlAuewCpmovpN/DSfd+daApWE6XzxIsarHZFCi6teygAXs3Ouv04xHqxfC37qKKAPpxiPVi+Fv3UfTjEerF8LfuoooA+nGI9WL4W/dR9OMR6sXwt+6iigD6cYj1Yvhb91H04xHqxfC37qzRQGPpxiPVi+Fv3UfTjEerF8LfuoooA+nGI9WL4W/dR9OMR6sXwt+6iigD6cYj1Yvhb91H04xHqxfC37qzRQGPpxiPVi+Fv3UfTjEerF8LfuoooA+nGI9WL4W/dR9OMR6sXwt+6iigD6cYj1Yvhb91H04xHqxfC37qzRQGPpxiPVi+Fv3UfTjEerF8LfuoooA+nGI9WL4W/dR9OMR6sXwt+6iigD6cYj1Yvhb91LZj0vnkjZGWOxteytfYg+t7KzRQl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186" name="AutoShape 10" descr="data:image/jpeg;base64,/9j/4AAQSkZJRgABAQAAAQABAAD/2wCEAAkGBxQTEhUUEhQWFhUXFxgXFhgYFBcaFxcZFBcWGBgeHBgYHCggGB0lHRcXITEhJSorLi4uGCAzODMsNygtLisBCgoKDg0OGxAQGiwkHyQtLDIvLDQvLCw0LywsLCwvNC0sLCwsLCwsLC8sLCwsLSwsLCwsLCwsLCwsLCwsLCwsLP/AABEIAPQAzwMBIgACEQEDEQH/xAAcAAACAgMBAQAAAAAAAAAAAAAABAUGAQIDBwj/xABFEAACAQIEAgUICAQFBAIDAAABAgMAEQQFEiETMQYiQVFxFDIzUmGBkrIWI3KCkaHR0jRCscEVYnPw8QckQ5Oi4SU1U//EABoBAQADAQEBAAAAAAAAAAAAAAABAgMEBQb/xAAyEQACAgEEAAQEBAUFAAAAAAAAAQIRAwQSITEFE0FhFCJRoTJxgZEjQrHw8QYVcsHh/9oADAMBAAIRAxEAPwC8ZdAvCj6q+Yv8o9UUx5Onqr8IrnlvoY/sJ8opiqHE3yQzY0eWDD8NNJTXqtv27d3ZUjiYgEYqiEhSRcAC4G1z2CoGVgM0UkgfU9vg1TWZyAwy2IP1b8iD/Ka6cmNXCl2kc0MjqVvps0y8hog8qRK2+rTpKixI87cd3bXZDCbW4ZvsLaNz7O+qXO3/AGWEUm0bSkSdm2s8/dqPup3MsJDHjMKIQou12CnbmNJt3nffttWz0sbfP1+xktTJJfp9yzzNCpsxjUnkDoB/OunBjtfStud7C1vGqljI0lfEtFAr6biSSWQ2UqG8xQCRyNvAUpJKTgMKrEhGlKvv/KHbbwtc+72VC0aaXPr/ANWS9U03x/fRdYeE99HDa3PTpNvwqKxWLdXZRDh+dkDSor9nWKns57A32raPA4WHEIUPDkKmyKeqw33I7fx7KrmLiSSCaWKBQmo3lkkJkJut9It7eRPaanDgg5e3Ha+v6jLmkl7+z/8AC8NEgF2VABzNgAPxrEKxOLpoYd66SPyqp4s8T/D45T9U0alrmwZgoG5/AfepngLDmESQdUOh4qDlsGINuzkD/wA1T4VJd88v24LLUO+uOPz5JrOHWGF5FRCVFwCotzA7PGo/Is1WaKR5I0Ux3JAXbTpuDv4Gm+lP8JN9n+4qoYyRogVUfxOHh/EWB/IH4qvp8EcmKq5spnzSx5O+KJ/ozm5xLurxRrpUMLDfc+2pwcHVp+r1er1dX4c6q2EQwy4wJzjw6hfFUXf+9IQ4EthUdY4kOq4naezatXIgjY9lr+2rz00JSbi6XH9CsNTOMafL5/qWrFZhEk6QlEuwJLHSAoAJF/abfnW+cSiNQI1h1kgDiFFUC+5NyCfdULj8EjY6ASKp4keqTuZgrb/kPwrONjSaefhwLIyi0jyyEKtgfNUAnsPdyqiwQuP5W/3LPNOpfnSJPPsWMPhxIqRubqPN6puDuLeFd5GPHjQRxcNluxJUODZuS3uRsN7d9VKVr5UPZLYfiam8V/8AscN/pH+klWenSVeq3fYjz5N3/wAfuTkphUgNw1J5A6QfzreSONRdggHeQoH4mqnkuDinGKfEgFw7BiTuigdndY3HutXfHtAY8NEivPcnhAyFVOkgdYkbjstbsNZPTJS22/fj2s0WodbuP39yxwiJxdOGw710n+ldPJ09VfhH6VVuj8ZTHyppRPqrlIySoP1ff27/AJ1baxz4vLlSdqjXDkc42zn5Onqr8IpTNYE4TdVez+UesKfpTNvQv7vmFYmqZtl1+FH1JPMX/wAUnqjt00zv6kn/AKpP21YMp9DF9hPlFN1ajo8lFCzDIoZn1ywyM1gL6JhsOWwFa4To/DHqKQyDUpRupNurWuNx7Kv9FaeZOq3OinwmO7rk85zbL2XDiKDDl1B3jeOXcG56rbEG57++ovL8pdp4WXCSQRxks11di5Nrfy37B+deqYsHQdOx9nO197e216quX4eVccDExMNjxL3tyPP23tbtrpw5JbJK+efr/g5c2mipx4fa+ghN0fgaQyNDISTcjhy6SedytrHet3yuNYGiEErJudHDkJvz2LDY39tXyiubzJ8fMzp+Ex+iPMei+TGFpGMEgGwjZ4m4liDruFBAF7e2nPo1h7k8CTe+2iawv2gW2NehUVaWecpOV0RHRY1GuyjTZTG0SxNC5RRZQY5bi3cbXrGW5PFBfhQyAnmTHKTbuuV5VeqKpvnVW6LfC47uinYvDCRCjxyFW2I4cg/MClpcoibh3ikPCtw/q5drWt2b8hzq8SPYEnkBc+6q9P0n4cyRyJpEhAU33FzYXFu+3KrY4zf4CmWGKP4yOiwCrI8gjk1uAGPDl3A5bEW7KRXo1hw+vgPzvbhy6b/ZtavQaXxmOSIXdgP6nwHM1VZJr+ZmnwkJcVZTczyaOcgyxSErsCI5Rt3bDlWmIyCF5OI0MhY8+pKA1u8AWNTz9L8ODY6/HRt/W/5VK5fmUcy6onDjttzHiOYqI530pfc0yeGuK3Tg1+hTTkcXCMXBk4ZbVbRNz8bbeFMPl6GRZTHJrQaVPDl2G/Za3aaut6Klzk/UyWlgukef43o9BK+t4ZNR52jlF/EAV1xmTRSqqNC9k8y0coK+BC1e6KnzJ8fM+B8Jj547KJg8miicPHDIradN9Eu4O5vcbn2+ypDf1JP/AFSftq10VSTcnbZaOnjFUiqb+pJ/6pP20pmt+E3Uk7P/ABSesP8ALV2pHPPQP935lqKJ8lG+U+hi+wnyim6Uyn0MX2E+UVnHuwXqGxJtfu/3y99WSs1bpWNXoqr5BmE5xMkMl2RQSGNtiCBzHYb9vdVnFWyQcJUzPFlWSO5GaxWaKoahRUdmebpDsbs3qrz999hUDN000neHb/U3+WqSyRj2zpxaTNlVwjZb6Khck6SQ4m6oSrjco1g1u8W2I8KmRVlJNWjHJjnjltmqZmiiipKGGW9R0mTo0iu5Zim6g2sLcuy5t41JUVKk10VlBS7RyxU2hC3cOXeewe81UsdEzks25Pb/AGHcKtGZLdPAqT4BgT+VcGwQ7aymr4O3TZVje71PNc5XTe9V/B54+GlEkRsRzHYw7QfZV76cZarR2jJDX3PsrziXLLc683KpRlwfa+HSw58Hz+voe+ZXjVnijlTzZFDD7wvTdQfQvDmPA4dW5hL79gYlh+RFdH6RRCRUbUNRsrEDSSeXbfc+yvWxxlNcI+B1Lx4sko3xbS/cmK44qQqpI5jl/vurqKCKFGVTDZxOuMWBxqV772HV2JBBHZta3tq2UvFg0ViyqAx2v227vYKYrTJOMq2qjLDjlBNSd8hSOeegf7vzLTt6Rzv0D/d+ZazNjplPoYvsJ8opplvsaVyn0MX2E+UU3QHKHDKvmqFvzsLXrnjcUI1uQSewDmaZrjiYdXI2I5G1/wAqld8lWml8pH5Ln0eILqoIdPOU+3kQe3lT2Om0oxHPkPEmw/M0llGTJAzuN3fzjaw79h4mncel0Nuwg/CQf6CrZdtvZ0Rp99LzOysYjCHc8yeZ7Se+qvnkegXNek8FLX5iqt0zwkckWkCxve4O9cWXHxZ9F4fq/wCLGLXB5e+ZNG4eNrOpupHYRXu2QZgMRh4phtrQMR3HtH43rxGfKgvIV7R0UwJgwkMbc1Xf2FiWI/OstHut30d3+o/JePHKP4r+3+SXoorBrvPkjBcVtVO6U5dI+8eoy6jawPK502I5dnhVqwSsEQObuFGo95tv+daSglFST7MceVym4tdep2YVG4qN1GwLL2W3I9hHb7v/ALqTorJo6Iy2spOZKz7BXJ7tDX/C165ZT0RLuHnGlAb6DzbxHYPzq91i1Z+TFu2d3+45VDZDgxoFrdlrVCY/o8JnjLldMZuLDrG1uZ9w3qdoreM3F2jzJ44zVSMVznnVBqchR3k2FZnkCqWPIC591VPMtch1P7h2L4fr21lOW1HVp8Hmyq6RMP0mwwNjJ/8AF7fjapDDYxJF1RurDvUg/wDFeXZsmm9QWCz+TDSiSI8j1lvs47QR/fsrmeq2upI9xeArLj3YpO/c9H6SY7ERgSRtvqto2sLX5jt5fnU5mbE4YkixIQkdxutxXTLZosRHHOoBDqGUkC4v7e8UZ36B/u/MtehLIpRVI+XhhljyS3P9PodMp9DF9hPlFN0plPoYvsJ8opuszUKKKKAKwazRQEficI2+jl6p/sf7f0qDxuWTPsIz8SW+arZRVJQTN8Wpnj6Kvk/RQI4kmszA3VRuoI7Se01ZxWaKmMVFUiubPPNLdN2RubZpwQSE1WFzvYAb9tj3VnI81TExcRLjcgg9hHMe3s/Gu2MwesEX03Fjte49t/E/jRlmXpAmhBte57yTzNbXDZ7nJWTzLv5Rq1ZorF6zNjlicQqKWY7f75DtpXLs4imLKh6y81IsQO/2imcVBqA5XBuL8uRG/wCNRGTdHxDNJMSNTggBSbAEgnn4CtIqG1336GM3kU0orj1J4Vq7gAkkADmTyFZFcMbDrW3PcG3fY8qzRq7rgxhsdHISEdWI5gHce6maq+UZG6YtpzdU0lQpIJOrT3dm1/wq0VpkjGMqi7M8M5yjc1QrmS3jb3E+AIJ/IGljgAedSTCo7E6kFrEqORG5A7j2+/8AGsZI6sUmuEyp9NssHC+rbrX7trdteaTZaQesb16jms4ba48L7/hSWW9FXncFwUivuTsW9gHP31w5cW+XB9ZoPEFpcP8AEkWL/p7AyYCAN/nI8GdiPyIqVzz0D/d+ZaahjCgKosAAAByAHKlc89A/3fmWu6MdsUj5PPl83JLJ9W3+5vlPoYvsJ8opulMp9DF9hPlFN1YyCoXPcwljVmiAsgubgm/byvU1S+KwSSecPwJF/wADV4NKVtWZ5YylFqLpinR/MjiIFkK6Sbgj2qbG3sqTrnBAqKFUAKNgB2V0qsmm3XRaCailJ2wpXHYrhrcKWJ5Adtvb2U1XKeHUOdiORHZRVfIldcdkVkPSBMSzqAVdOYvcWJIuDYdoqaqOyvJ0hLMu7v5zeFzYDs5mpGrZNu75OimFTUF5nYUUUVQ1ME1Ws2zV22iOlfWHNvA9g/OpzMj9W1u0W+LY/wBaipMBfsqk76R1aVQT3TKXmE7g31vfv1tf8b1nJunEkLhZ2MkRNiTu6e0HmQO4070sy5o4i4BIHdz3rzWfWx3Fq87JkljlwfX6PS6fWYXuSr7o+jIZAwBU3BAII5EHcGt6rH/TaZmy+HXzXWg8Edgv5AD3VZ69KEt0Uz4zPi8nLLH9G1+wVgm1ZrliY9Sle8VYxZxgzOJ20K4Ld3afC/P3U1Va/wAAZsXHNbQqb21X1GxHZ49tWUVpkjFVtdmOGc5XvVchpotWawazNjBkF7XF6Szs/UP935lqu9J8rkktw9fF1XuAeW9rN2dnhU7mSsMMQxu1k1HvN1v+daTglFNPsxx5JSm4uNUM5T6GL7CfKKbpTKfQxfYT5RTZrM2CiozN8e0anQuogaje9gN+7wNa9HM4GKi1hdJBKsPaLHb2WIq/ly27vQz82O/ZfJK0VgmobGdJIY+Wp/sAW/EkA+6s3JLs3hjnN1FWTVFV/C9MMMzaSzRnkNYAH4gkD31PKwPKikn0Tkw5MbqcWjasGs1wxkZZCB2/mLi494uPfUmT6NocQrEhWVrc7EG34V1qpYDJ5BjeKupIwDcHa9wdvbvY+6rYK0yQUWqdmWHJKabkq5NZowwIPIi340ocTp2OzD8/aPZT1cp4FcWYX/t4HsrJo6ItLsq2fTa1INUv/B2lkCRrdj+XtPcK9OkyOJuerw1n/mm8FgY4haNQvf3nxJ3Nc8sG98nr4fFFgx7ca5OeTYAQQpEvJFtfvPMn3m9YzLNEh8657bAch309UdmuXmRWA09YWOr+xHjXXjUbSfR4mec5JyXbGMBjUmQSRm6n+2xB7iKZNR2R5WuHiEa77kk+1ufupjMJCsZI57AewsQo/rUSpN7ehi3NLd36kfmudiO6outhz36o/U+wVWsT0uxCnlHbu0H91Sk2B22qp9JouEtzsK5Ms5rk+i0Gl08moSVstfR/pnHO4ikAjkPm79Vj3A9h9hq1V84z4sk3W9+YI7Lcq946J5g0+EhlfzmQavtDY/mDUabO8lxZHjXhUdIo5IfhfFfRkvakM79A/wB35lp+kc89A/3fmWus8A3yn0MX2E+UU3SmU+hi+wnyim6AXxeEDixJG1iR2j31jA4JIl0oLDn7STzJ9tM0VNuq9Cu1XfqQudSliYx5o872k8h4W/rVax+FNjVvMF5Hv2kN7iAP6qa5YnDRgdbesJws9TTalYkkkeQ5vNpJFWj/AKXdI2Z2wrm40loiey3nL4b3Hgar/SXKAZnYE6Sdh3Cm/wDpzlh8uVgNkVyfeukfm1cONyjl4PqdbHBl8Pk5dpWvZ/3wewCisCs16h8IYqFzrPxBc6CwBsxva3hcb1N1G5nlKzAqSQpN2FgbkePKr49u75ujLMpuPydjWAxayxrIm6uAw8DTFccJhljRUQWVRYD2Cu1VdXwaRulfYUUVHZtmRiB0pqIGo72AG/cD3GkYuTpETkoq2SNFRnR/N1xUXEUWsSpHcR7e0VJ0lFxdMQmpxUo9MK44yPUhA57EeKkEfmK7VxxWICLqbl+Z8Kir4LXXJw1pa9VfpbplTQQLA35VL4bHRYlmWNikg3ZWA3HK9gfDka4YnIZX/mS3i39Lf3rPNjkvlaO7Q6jEpLJu6PL58r3souSbAAbknsFexdHMv8nw0UR5qo1faO5/Mml8p6ORwtrPXk7CRsvgP70xm2ZGIEqmqw1HewA39nsqun0+1+7OjxbxVaiKj/Kuf1JOkc89A/3fmWtMizZcTEJFBG5BB7COfjW+eegf7vzLW8ouLpnjxkpJSj0zfKfQxfYT5RTRNK5T6GL7CfKKzmEOpbb2vuBzI/3/AEouyW6R2jmDbqQR7CD/AErpVV6PZXLHipJOsIiLAEWubi23s339tWoVbJFRlSdmeHJKcbkqOGIhvuDZhyPjzB9lQ2PEnIo3uBYf/H+9WCi1ZONnTjyuDuigS5NLM1ljYe1gVA/Hf8KtPR/JEwyEDdm3du8jkB3AVLWoqscSi7OjPrcuWOx8L6BRRRWhxmL0XqA6SGTS5VyukXUBiur3jn3V1yLGS+SCScdcBvFgCQv47Vo8dQ32Yxy3k8umP4/Mo4h1zv2KN2Pu7PE7VBzdM41O8T277rf8K4YuAsSW3J5n/fZVZzqPSCTXFkyyXR9Do9BhyUp8s9AyjP4cRtG3WHNDswHfbtHtFOYvCCQHci4sSLbj3+JrwVszaKQPGxV1N1I7D/fwr3Lo9mQxOHimAtrUEjuPIj3EGp0+o3/mini3hPwiUlzGX2Z3y7AJCmhBYcz3knmTTVFFdLbbtnjRioqkFccVDqHZcG4uLi9iP7mt1kB5EG3Pet6gcMg8p6PrFO85I1sCLDkASCefgKnKKKtKbk7ZXHjjBVFBSuLwesEaitxY2tuPf4n8aaoqE6dos0mqYrl+BSFAiDbn7STzJrnnnoH+78y09SOeegf7vzLRtt2wkkqRvlPoYvsJ8opulMp9DF9hPlFN1BIWooqF6QNJpbQ+my3FiQWO/aPd+NWhHc6KZJ7IuRNUVCdEcVNJAGn87UQD6yi1j/Ue6puk47ZNDHPfFSXqFFFLY3FiNbkEnsA5moSss2krYzRUVkueR4guEuGS2pTbtvYi3MbGpWkouLpkQnGauL4NXQHmAfEVwx6XjPssfhIP9qZrBFQWXDsS8mW1za1Vjplgo3hKrcHbcHuNWXE4dh5m49W9reF9vdUDj8JK+wjf8B/W9qxyK1VHpaLJtyKblVHlc2Vaa9k6D4Iw4KFW2Ni1u7WxYfkRUZlXRG7h57WG4QG9/tHu9gq14iMlCBtcWrPT4Nj3M7PGfFFqYRxR5rlv3Mx4lGJVXUkcwGBI8QOVYxakoQOZH/P5Xqsf4M5xkckepETdr2sdjce2/wCFWwV3TjGLW12fN4pymnuVFQweVyrjlePUsQB13UqCLHbfnvY+6rhWrmwJ7hVXzDpBLDLGGQFJCBYA3AJAve+/Orvfmf5IzWzTLn1f9S0mqr0mx+IjHEja1m06duw9oPO/96tQrlLhUYgsqkjkSAapjmoytqzTNjc41F17muAlLxozDSzKpI7iQCRTFYrNZs1XQUjnnoH+78y09SOeegf7vzLQk3yn0MX2F+UU3URkOFU4aAm9zEhPXb1R7af8iTuPxv8ArQDFaSRBhZgCPaL/ANa5eRJ3H43/AFo8iTuPxv8ArQHcLWaX8iTuPxv+tHkSdx+N/wBaAYrjiYdXI2I5G1xv7K18iTuPxv8ArR5Encfjf9aENXwJZPkiQM7jd3842sLAk7D3mpWl/Ik7j8b/AK0eRJ3H43/WrSk5O2RCEYKorgYpXHuwXqbEm1zyGx/499beRJ3H43/WsNgIyLEEj7TfrULsmStUQPR/NJ2xMsMvWVQSr2HYQLbcwb/lVmtSkWVxLfStr87Mwv477108iTuPxv8ArVsklKVpUZ4oShGpOzvas0v5Encfjf8AWjyJO4/G/wCtUNTvas0v5Encfjf9aPIk7j8b/rQDFJtlsZYMVuRuLk2HgOQrp5Encfjf9aPIk7j8b/rUptdEOKfZ3rNL+RJ3H43/AFo8iTuPxv8ArUEjFFL+RJ3H43/WjyNO4/G/60AxSOeegf7vzLXbyJO4/G/61G9I8Kow0hFwer/O3rr7aAa6PfwuH/0Y/kFSFR/R7+Fw/wDox/IKkKAKVjxgMrxhT1FVi22nrlrAdpPVv3bimWNedZHmB8rTFmKVBjJJYmcqOGUJHkTBr79WIAC3PEGgPRb1mqF0d8oKQ4dMUyXXETGThwlzoxGgKAU06bksxtfrAAiuM3SDFvDLOkqx8HCRYjQI1KyuTOGBLXIjYRg9Ug7jfncD0OiqVPmGJSY4Uz3Z5YVE5ijDRrNHNIwVQugn6my6gfO31W344jNcX1oVeR+DO8ckkKYczuojhkVuFJ1GUGXQ+gXuosBc0Be6KrmOzphgIZ4nVmmOGQScMqoOJkjjMnDY3AGstpJ2tY0pJLieMmDGMuSZGMwji4yqiRERspXhhyZC19HmAbX61AW6ivPzneLljkKTCMwwYh2KxI3Fkws8sSmzg6UcR3IG/W2I51O9H8XPx5I5peIDh4J16iroMzTKyLpAug4YI1Xbc3JoCx0VU8JmUzGTENiEjiTETwcF0XTpgaRNWsDXxCU187aTa3bUK3SHFosv1kjFsI88bTQQoodWiA4aIdfDPE5S9blud7AejUVRM7x2LijxhXF2bB4figmGL65nWVxrGnqoNIVdNjcG5as5pn86T6o5JGjXE4eBlWGIQKJnhRw8kn1jyfWEgx9UdUEbMaAvVFVHJMznOKKYh3Acy8NeHEYHCNdTDNH1gQnnLLuSDa1q1z7McQkmMeOcImFhjmWPhoeISsjMrswLBToAGkg37eygLhWsjgAkkADckmwHiap7ZtiOtiBLaNcUuH8n0JYq0qRElyNfEuxYWIW1hY86jsTnWIEeIE7kloMQ8aNDC+Hfh2KmGWO+pdJ3SW7G/YBQHoDSgWuQLmw35m17DvNgTW9efRtIuKcCTVxMyVBqjjPDBy5nBTq7MOqL9y/5jdmPpJM0ZJcRtFDHHMRHr/7uabhaEUblgUay7A8ZL7cgLxRXnyZxjSs0SmZnjxEa9ZcGuLMUkDSEIl+AzhgCAQDovtcVbujmMMuHVy5c3ZWYx8NtSMVIZP5WBFjba4NtqAk6i+k38NJ9351qUqL6Tfw0n3fnWgOnR7+Fw/8Aox/IKkKj+j38LB/pR/IKkKA4TsjXjYr1hpKlhchwRy57gN+B7q0ly6Jo1iZFMa6NK22XhFWS3dpKqR4VTJw8gjdX4ckmZyrrsGKiJZ4VADbX0R7XBF2vY7374bMcTLOuD8oKMpxJbELHFrkGHbDhRpZTGGPH6xC/+M2C32AnZ8hwZGho4x12e19JDTnSxFiCA5FiBsx76bkymAq6mJNLxiJxaymNdVlty0gM23tqhjNZHcSuEMhGXRsdAKN/+TlhZlVr6bi7L2gkWO1O4PNsSeDJJNqSfEYzDGLhoFVYPLCjBgNRf/twDc2seQO5gFtxOVwTBi8aOJNBJ56uHvGQQdipNwRyrk3R3DFFj4KhVLMtrghnvrOoG92ubm+/beqdk2Yz4bC4cPiAVky7irqhBWB4Vw6qFWMB5AeNyYkkgWIvamI82xn/AHEIaZnXydkMq4RMQVmaQOI1B4RNk6okAPO99qkF0fL4jFwDGnC06OHpGjQBYLp5AACk26OYYoEMK6QxkHPVrI0ltd9WrT1b35bcqRy/OWGBmmJeaSAT3DxCKQtCGYI6Dq67aQWWym9xYGoXMc0xcANsUspbCGdbxRgJIZYEFtIF47ObA787k7WAuEeUQKuhYkC8Lg6QLDhb9Sw/l3NdosHGra1UBiix37dEZYqvgCzfiapHSbNsThlmKYiWVsNEJH0wQBCTrb693AGkqFAWGzAC5uWFNz5liRJLLxvq48bFhxCI00vHN5OpLORq1BpiRYjlvegLDJk2G43FaKPiMTuR5zFCpOk7FtFxe19O3KucPRjCLfTAm6GMncnQbHRcm+nYWXkOyqrNjZicJipJdYMmJdYAiAJw4MTpVWA1E2Fm1E7nbTyrOCznHaCTqJkw5lRpvJI0WS8YAi4chLIQ5txL2Om7b2oCU6XdF/K2Ks0AWSPhXeK8qX1FzGwYaiRuAwIUrqHaKl5ejmFZzI0KFiyuSQfPTTpe3LWNKjVa9gBeq3LmDnB4hpHlabDPHKBNFHHMhXS4VjF9W+rrAMmxDWN9ybuTsffQCGEyTDxyGWOJVc6jcdhkOpyByUsdyRa/bSc/RyF8TJiJlR7rFbUPN4Oo9Y3swuQ1jsCL1BZVjMXMMIjYplOKhkxBkWKG8Yi4CiNAyFTqMuolgT1TawOy75ticVFMnGWIw4R3dljUpO3ExUG4a5WO2H1dUg/WDew3AuH+C4dpRPwkMlw+vvYLpD25FtOwbnbtrRejmFBc8BOurq222mQ3cAXsoY7m1r9tUwZ7iwG4CyFMMmHUKowwik1QRSNxXmdXXZ7KUsBa51chIzZ3OMUjJJK8LYloCBDCuHAGsWDseM0gZbFlulwRYc6AsxynDiXicNOKzB7/AMxeOMxhrdrBGK37jWz5NAVlUxJplfiSC3nv1bMf83VXf2CqPiM0nRIMc8nFvhcViFh0KAjCFWCKVAYqPNOq5v2jlUljsbjICYlnGIeSFZUZlhjKtxo43VDYIdSyHhh79ZQCxvsBPjo1hdJXgJZmVyd9RdAQr6r6tYBI1XvY2vTuEw8cKrFGFRQDpUbcjdjbt3Nye8786iejOYs8MutpHkiYqyyxJHMp4ayBXEf1bNZgQydUgiqnPm08a4fGvKszNl+KxCx6UCoxXCvpUrYtGLjdiTtz32A9LqL6Tfw0n3fnWozovjMSZnjnEpXhrIrTDDK4YsQVC4dzdLWIJF9iCTUn0m/hpPu/OtAdOj38Lh/9KP5BTk0yrbUwFyFFyBdjyAvzJ7qreLx7wZUskXniCIA7dXVoUt1tuqGJ32232qJWefiLHMzkLicIycV4GlXWZNQPA20nSCL77sOQFAWD/CYGkmik4cgLriRGbaomcFS9gbgFkZg3ra+6mDkGFaJI+CnDQl0ttYvfUwYG921Nc331G96pGW5jiZohK5dPKoJjJd8MANMTMoiVRxLoeoQ99iSd67pjMRFC7piH0YbL4JUQrGVd5EmuZCE1FVCqbKR5vbQF2GS4ewAhQBREqgKAFXDvriAA2ARtx3GtlyqEBQI1sjvIgt5ry8TWw9rcWS/2zVQzjG4jDsYI8W8hbyJhIywl4zPjI4G81ApV1LEAjbS1j3ZxGLxStLAk7ycPFKo68CYmSNsIsxRGdQhYO19wOqCL7UBaMXlWFEYEkcYjjhaIagNKwsE1LvsF6ifCK4Q5Bg2EirFG1yqyG+pi0R1Jqa+rUpNwSbjaozMMXxcnlcs7ngOrM6KjlkJVtSp1Q1wQdO1+W1cMTnj4d3mdiYVxE8LqFUAExI8Jva5OpDGN9zML9lgLTh8vSOIxQgRg6rWF7M9yWN/ONzc3vftqv5L0OWN2aVcObxCLTFCY1Yaw5ZgXPaq2UbLY2veorFY3GwriZJMQxfC4SFygWMRtNKknEZ7rfSpAIAYDqm5rcY3GASxCRgf+3ZOLNheOeJIyuqGNSi61Tqal56gCBawFqzDo9hp2ZpoUcsoV9Q2dRe2ocmtqNr8rm1qysGGYlAI2LScUrqBJkgZBqte5KssYv2ECksgzB2wsjMZWkiaVSJljEisnWCMYiUcgFRqXnt23qAwmELSYFVxLQk4CVy6cPW7M2Gdjd1I85ix238L0BbI8gwyy8ZYUEmpmDW3DPfWR2Atc3tz5mlcPlGBUvGkcF3vCydU7AB2j0k9UAMG0Cw3BtVXTPMRNh5ZziuC2HwUM6qqR8OVnjeQu4ZSTGxTSFUiw1b3sQPmEiSTsh0Fp8SxFlJDLlsDjzhtZh+VAWnF5JCkeldEURljeYkm8mgjSC7G5uyxruTtsOy0jgsEsfEt/5JGkbxYKDb4R771R82acRNG+IeTi4eCW7rHaOTyiJSUCqOr1h1WJ80d5u5jsdNC0mH8onkYzQiIqsBnbiRu7xqzBI1FombU3IagN9NgLNPkeHeOONolKR+jG40WBXqkG67EjY8jXPE9HMLIqI8EZVF4aLpAUIbXSw2KbDq8thVQjzPFyRqiyyMyS4pWWOTC+VssRjCkFxwpOHrIYC1zo3O95vOM3Y5ZFiIJipkOEtNoUdWaeBWYo1wvVdjbsoCVm6P4ZmV2hQsoQA27IjeMEcm0ncXvY8qD0fw3E4nBTXr4gax2e9ywHJWPaRYntqq5nmmJjlOFjlklBxMUfEBgEwD4eSZowzAR6rou5F9MlhvY11y/HYmZ44JJ2it5SS6nDtI/AaNUVyoaMFdZLBQLlByFwQLLh+j+GSQyJAgc69wv/APQ3cAcgGO5A2J3NawdG8KiOiwRhXVVYWvdUJKLvyVSSQBYA8rVV8B0gm8llkecErlqTh7IBxCcQC42tvpTblyrSbOsWZZWUuFhkgjA14ZYWDpCzcQSWkLOZWUFfVW297gXfL8vjhUrEoUElja5JJtckndjsNz3ClcP0ewqOXWCMMQyk6f5ZDd1sdgpO5UbVWcDmOI1RTNiHKtj8Vh2iKx8MRRNiwttKBtQ4S9a/IWpDC59idmWZwJsHiJo3xPk6Rlk4RilVI9TQx/WcpCTa1xcG4F3wOW4fC+jRI9ZVL9rWvoUEm9hvZeQ3sK16Tfw0n3fnWqtLjJDg8ckzTCWGMTKJuCxQqpeNkkh6roXj1C4DDcEWsKs3SCTVhZD29S47iWQ2P40B0yKMNhIFYAgwoCCLggoAQQeYrpg8lw8ShYoIkUMHCrGqgOuwawHMCwB7LVjo7/Cwf6UfyCpCgEYMmw6SPIkMSyPfW6xqGa/O5Aub9vfW2CyqGEaYoo410hbIiqNILECwHK7Nt/mPfTlFAR2EyLDRKUjw8KIWVyqxIAWjIKNYDmpVSD2WFuVb4rJ4JQwkhjcOyu+qNTqZAFVjcbsAAAeYAAp6igFhgIhHweGnC06OHoXh6QLadFrWt2USZfEwKtGhDMHYFFILqQwYgjdgVU359Ud1M0UBx8lS7HSt3ADmwuwF7Bj2gXOx7zSUPR/CpG0S4aFYn3eMRIEa1raltY2sLX5WFSdFAL4TBxxIEiRUQXsqqFXc3Ow7ySffUbF0agMSxTRRTLHqWPiRKxWMtcJ1r7AaV9oUXqaooBHF5Nh5WR5IYnaPzC0asUsQRpJG24B8QK6PlsJJJijJYsSSi7l1CMTtuSgCnvAtypqigFpMvibzo0NlCi6KeqpDAcuQIBt3gVpi8qhlDCWKNwxUtqRTcp5hNxuR2HspyigIybo9hHQRthoGQHUEMSaQ2nTcLa19O3htWc7yhcRBwNlTXC1tIK2hljk06eViE0+BqSooCOXIsMITAMPFwSdRj4a8O97302te+9++iXI8M0aRNh4TGhuiGJCiHfzVtYczy7zUjRQEJhOjGHEUMcsUUxhTQjvEpIHbYG+kHu9gp2XJcO0iytBEZUACOY1LqFvps1ri1zbuuaeooBZcviFrRoNLmReou0jaizjbZjre7czqPfS+HyHCx30YeFb6r6YkF9Ysw2HIjYipGigIaTo7AIjDDHHDGzq0ixxqocKQdJ025hVXe/V2o6QYZFw8xVVUuVZyFALNqRbsRzNlAuewCpmovpN/DSfd+daApWE6XzxIsarHZFCi6teygAXs3Ouv04xHqxfC37qKKAPpxiPVi+Fv3UfTjEerF8LfuoooA+nGI9WL4W/dR9OMR6sXwt+6iigD6cYj1Yvhb91H04xHqxfC37qzRQGPpxiPVi+Fv3UfTjEerF8LfuoooA+nGI9WL4W/dR9OMR6sXwt+6iigD6cYj1Yvhb91H04xHqxfC37qzRQGPpxiPVi+Fv3UfTjEerF8LfuoooA+nGI9WL4W/dR9OMR6sXwt+6iigD6cYj1Yvhb91H04xHqxfC37qzRQGPpxiPVi+Fv3UfTjEerF8LfuoooA+nGI9WL4W/dR9OMR6sXwt+6iigD6cYj1Yvhb91LZj0vnkjZGWOxteytfYg+t7KzRQl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188" name="Picture 12" descr="http://portaldoprofessor.mec.gov.br/storage/discovirtual/galerias/imagem/0000000010/md.000000048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636978"/>
            <a:ext cx="2736304" cy="3221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GATO QUIMICO\gato-quimico-quimica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457200"/>
            <a:ext cx="46101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Pictures\MINHAS IMAGENS\EDUCAÇÃO\CAU-ITAJAÍ\REVISÃO CAU\tabe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8929"/>
            <a:ext cx="9144000" cy="6060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A </a:t>
            </a:r>
            <a:r>
              <a:rPr lang="pt-BR" b="1" dirty="0" smtClean="0"/>
              <a:t>tabela periódica</a:t>
            </a:r>
            <a:r>
              <a:rPr lang="pt-BR" dirty="0" smtClean="0"/>
              <a:t> é uma forma de organizar todos os elementos químicos conhecidos, levando em conta diversas de suas características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Em </a:t>
            </a:r>
            <a:r>
              <a:rPr lang="pt-BR" dirty="0" smtClean="0"/>
              <a:t>1869, </a:t>
            </a:r>
            <a:r>
              <a:rPr lang="pt-BR" dirty="0" err="1" smtClean="0"/>
              <a:t>Mendeleev</a:t>
            </a:r>
            <a:r>
              <a:rPr lang="pt-BR" dirty="0" smtClean="0"/>
              <a:t> apresentou uma classificação, que é a base da classificação periódica moderna, colocando os elementos em ordem crescente de suas massas atômicas, distribuídos em oito faixas horizontais (períodos) e doze colunas verticais (famílias). Verificou que as propriedades variavam periodicamente à medida que aumentava a massa atômica.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Os elementos são colocados em faixas horizontais (períodos) e faixas verticais (grupos ou famílias).</a:t>
            </a:r>
          </a:p>
          <a:p>
            <a:pPr algn="just"/>
            <a:r>
              <a:rPr lang="pt-BR" dirty="0" smtClean="0"/>
              <a:t>Em um grupo, os elementos têm propriedades semelhantes e, em um período, as propriedades são diferentes.</a:t>
            </a:r>
          </a:p>
          <a:p>
            <a:pPr algn="just"/>
            <a:r>
              <a:rPr lang="pt-BR" dirty="0" smtClean="0"/>
              <a:t>Na tabela há sete períodos.</a:t>
            </a:r>
          </a:p>
          <a:p>
            <a:pPr algn="just"/>
            <a:r>
              <a:rPr lang="pt-BR" dirty="0" smtClean="0"/>
              <a:t>Os grupos são numerados de 0 a 8. Com exceção dos grupos 0 e 8, cada grupo está subdividido em dois subgrupos, A e B. O grupo 8 é chamado de 8B e é constituído por três faixas verticais.</a:t>
            </a:r>
          </a:p>
          <a:p>
            <a:pPr algn="just"/>
            <a:r>
              <a:rPr lang="pt-BR" dirty="0" smtClean="0"/>
              <a:t>Modernamente, cada coluna é chamada de grupo. Há, portanto, 18 grupos numerados de 1 a 18.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b="1" dirty="0" smtClean="0">
                <a:hlinkClick r:id="rId2"/>
              </a:rPr>
              <a:t>Elementos </a:t>
            </a:r>
            <a:r>
              <a:rPr lang="pt-BR" b="1" dirty="0" smtClean="0">
                <a:hlinkClick r:id="rId2"/>
              </a:rPr>
              <a:t>representativos </a:t>
            </a:r>
            <a:r>
              <a:rPr lang="pt-BR" dirty="0" smtClean="0"/>
              <a:t> (o último elétron é colocado em subnível s ou p): grupos A. Estão nos extremos da tabela.</a:t>
            </a:r>
          </a:p>
          <a:p>
            <a:pPr algn="just"/>
            <a:r>
              <a:rPr lang="pt-BR" b="1" u="sng" dirty="0" smtClean="0">
                <a:hlinkClick r:id="rId3"/>
              </a:rPr>
              <a:t>Elementos de transição</a:t>
            </a:r>
            <a:r>
              <a:rPr lang="pt-BR" dirty="0" smtClean="0"/>
              <a:t> (o último elétron é colocado em subnível d; apresentam subnível d incompleto): grupos 1B, 2B, 3B, 4B, 5B, 6B, 7B e 8B. Estão localizados no centro da tabela periódica.</a:t>
            </a:r>
          </a:p>
          <a:p>
            <a:pPr algn="just"/>
            <a:r>
              <a:rPr lang="pt-BR" b="1" dirty="0" smtClean="0"/>
              <a:t>Elementos de transição interna</a:t>
            </a:r>
            <a:r>
              <a:rPr lang="pt-BR" dirty="0" smtClean="0"/>
              <a:t> (o último elétron é colocado em subnível f; apresentam subnível f incompleto). Estão divididos em duas classes:</a:t>
            </a:r>
          </a:p>
          <a:p>
            <a:pPr lvl="1" algn="just"/>
            <a:r>
              <a:rPr lang="pt-BR" b="1" u="sng" dirty="0" smtClean="0">
                <a:hlinkClick r:id="rId4" tooltip="Lantanídeos"/>
              </a:rPr>
              <a:t>Lantanídeos</a:t>
            </a:r>
            <a:r>
              <a:rPr lang="pt-BR" dirty="0" smtClean="0"/>
              <a:t> (</a:t>
            </a:r>
            <a:r>
              <a:rPr lang="pt-BR" u="sng" dirty="0" smtClean="0">
                <a:hlinkClick r:id="rId5"/>
              </a:rPr>
              <a:t>metais</a:t>
            </a:r>
            <a:r>
              <a:rPr lang="pt-BR" dirty="0" smtClean="0"/>
              <a:t> </a:t>
            </a:r>
            <a:r>
              <a:rPr lang="pt-BR" u="sng" dirty="0" smtClean="0">
                <a:hlinkClick r:id="rId6"/>
              </a:rPr>
              <a:t>terras raras</a:t>
            </a:r>
            <a:r>
              <a:rPr lang="pt-BR" dirty="0" smtClean="0"/>
              <a:t>): grupo 3B e 6º período. Elementos de Z = 57 a 71.</a:t>
            </a:r>
          </a:p>
          <a:p>
            <a:pPr lvl="1" algn="just"/>
            <a:r>
              <a:rPr lang="pt-BR" b="1" u="sng" dirty="0" smtClean="0">
                <a:hlinkClick r:id="rId7" tooltip="Actinídeos"/>
              </a:rPr>
              <a:t>Actinídeos</a:t>
            </a:r>
            <a:r>
              <a:rPr lang="pt-BR" dirty="0" smtClean="0"/>
              <a:t>: grupo 3B e 7º período. Elementos de Z = 89 a 103.</a:t>
            </a:r>
          </a:p>
          <a:p>
            <a:pPr algn="just"/>
            <a:r>
              <a:rPr lang="pt-BR" b="1" dirty="0" smtClean="0"/>
              <a:t>Gases nobres</a:t>
            </a:r>
            <a:r>
              <a:rPr lang="pt-BR" dirty="0" smtClean="0"/>
              <a:t>: grupo zero ou 8A ou 18.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b="1" dirty="0" smtClean="0"/>
              <a:t>Relação entre configuração eletrônica e a posição </a:t>
            </a:r>
            <a:endParaRPr lang="pt-BR" b="1" dirty="0" smtClean="0"/>
          </a:p>
          <a:p>
            <a:pPr algn="ctr">
              <a:buNone/>
            </a:pPr>
            <a:r>
              <a:rPr lang="pt-BR" b="1" dirty="0" smtClean="0"/>
              <a:t>do </a:t>
            </a:r>
            <a:r>
              <a:rPr lang="pt-BR" b="1" dirty="0" smtClean="0"/>
              <a:t>elemento na tabela</a:t>
            </a:r>
          </a:p>
          <a:p>
            <a:pPr algn="just"/>
            <a:r>
              <a:rPr lang="pt-BR" dirty="0" smtClean="0"/>
              <a:t>Período:</a:t>
            </a:r>
          </a:p>
          <a:p>
            <a:pPr algn="just">
              <a:buNone/>
            </a:pPr>
            <a:r>
              <a:rPr lang="pt-BR" dirty="0" smtClean="0"/>
              <a:t>Um elemento com x camadas eletrônicas está no período x.</a:t>
            </a:r>
          </a:p>
          <a:p>
            <a:pPr algn="just">
              <a:buNone/>
            </a:pPr>
            <a:r>
              <a:rPr lang="pt-BR" dirty="0" smtClean="0"/>
              <a:t>Exemplo: P (Z = 15) K = 2 ; L = 8 ; M = 5</a:t>
            </a:r>
          </a:p>
          <a:p>
            <a:pPr algn="just">
              <a:buNone/>
            </a:pPr>
            <a:r>
              <a:rPr lang="pt-BR" dirty="0" smtClean="0"/>
              <a:t>P (</a:t>
            </a:r>
            <a:r>
              <a:rPr lang="pt-BR" u="sng" dirty="0" smtClean="0">
                <a:hlinkClick r:id="rId2"/>
              </a:rPr>
              <a:t>fósforo</a:t>
            </a:r>
            <a:r>
              <a:rPr lang="pt-BR" dirty="0" smtClean="0"/>
              <a:t>) está no 3º período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Grupo:</a:t>
            </a:r>
          </a:p>
          <a:p>
            <a:pPr algn="just">
              <a:buNone/>
            </a:pPr>
            <a:r>
              <a:rPr lang="pt-BR" dirty="0" smtClean="0"/>
              <a:t>a) Elementos representativos (grupos A) e 1B e 2B. O número de elétrons na </a:t>
            </a:r>
            <a:r>
              <a:rPr lang="pt-BR" u="sng" dirty="0" smtClean="0">
                <a:hlinkClick r:id="rId3"/>
              </a:rPr>
              <a:t>camada de valência</a:t>
            </a:r>
            <a:r>
              <a:rPr lang="pt-BR" dirty="0" smtClean="0"/>
              <a:t> é o número do grupo.</a:t>
            </a:r>
          </a:p>
          <a:p>
            <a:pPr algn="just">
              <a:buNone/>
            </a:pPr>
            <a:r>
              <a:rPr lang="pt-BR" dirty="0" smtClean="0"/>
              <a:t>Exemplo: P (Z =15) → K = 2 ; L = 8 ; M = 5</a:t>
            </a:r>
          </a:p>
          <a:p>
            <a:pPr algn="just">
              <a:buNone/>
            </a:pPr>
            <a:r>
              <a:rPr lang="pt-BR" dirty="0" smtClean="0"/>
              <a:t>O fósforo está no grupo 5A.</a:t>
            </a:r>
          </a:p>
          <a:p>
            <a:pPr algn="just">
              <a:buNone/>
            </a:pPr>
            <a:r>
              <a:rPr lang="pt-BR" dirty="0" smtClean="0"/>
              <a:t>b) Elementos de transição: a soma do número de elétrons dos subníveis s e d mais externos é o número do grupo. </a:t>
            </a:r>
            <a:r>
              <a:rPr lang="pt-BR" dirty="0" smtClean="0"/>
              <a:t>Ex: </a:t>
            </a:r>
            <a:r>
              <a:rPr lang="pt-BR" dirty="0" smtClean="0"/>
              <a:t>V (Z = 23</a:t>
            </a:r>
            <a:r>
              <a:rPr lang="pt-BR" dirty="0" smtClean="0"/>
              <a:t>)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1s2 2s2 2p6 3s2 3p6 4s2 3d3</a:t>
            </a:r>
          </a:p>
          <a:p>
            <a:pPr algn="just">
              <a:buNone/>
            </a:pPr>
            <a:r>
              <a:rPr lang="pt-BR" dirty="0" smtClean="0"/>
              <a:t>Soma s + d = 2 + 3 = 5 → grupo 5B.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GATO QUIMICO\gato-quimico-quimica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457200"/>
            <a:ext cx="46101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 smtClean="0"/>
              <a:t>TEMA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Distribuição eletrônica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OBJETIVO GERAL</a:t>
            </a:r>
            <a:endParaRPr lang="pt-BR" dirty="0" smtClean="0"/>
          </a:p>
          <a:p>
            <a:r>
              <a:rPr lang="pt-BR" dirty="0" smtClean="0"/>
              <a:t>Descrever as </a:t>
            </a:r>
            <a:r>
              <a:rPr lang="pt-BR" dirty="0" smtClean="0"/>
              <a:t>características dos átomos, íons e Tabela Periódica.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OBJETIVOS ESPECÍFICOS</a:t>
            </a:r>
            <a:endParaRPr lang="pt-BR" dirty="0" smtClean="0"/>
          </a:p>
          <a:p>
            <a:r>
              <a:rPr lang="pt-BR" dirty="0" smtClean="0"/>
              <a:t>Definir as unidades fundamentais.</a:t>
            </a:r>
          </a:p>
          <a:p>
            <a:r>
              <a:rPr lang="pt-BR" dirty="0" smtClean="0"/>
              <a:t>Caracterizar </a:t>
            </a:r>
            <a:r>
              <a:rPr lang="pt-BR" dirty="0" smtClean="0"/>
              <a:t>a distribuição eletrônica.</a:t>
            </a:r>
            <a:endParaRPr lang="pt-BR" dirty="0" smtClean="0"/>
          </a:p>
          <a:p>
            <a:r>
              <a:rPr lang="en-US" dirty="0" err="1" smtClean="0"/>
              <a:t>Utilizar</a:t>
            </a:r>
            <a:r>
              <a:rPr lang="en-US" dirty="0" smtClean="0"/>
              <a:t> as informações </a:t>
            </a:r>
            <a:r>
              <a:rPr lang="en-US" dirty="0" err="1" smtClean="0"/>
              <a:t>contidas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Periódica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pt-BR" dirty="0" smtClean="0"/>
              <a:t>Interpretar </a:t>
            </a:r>
            <a:r>
              <a:rPr lang="pt-BR" dirty="0" smtClean="0"/>
              <a:t>os diagramas de linhas </a:t>
            </a:r>
            <a:r>
              <a:rPr lang="pt-BR" dirty="0" smtClean="0"/>
              <a:t>de </a:t>
            </a:r>
            <a:r>
              <a:rPr lang="pt-BR" dirty="0" smtClean="0"/>
              <a:t>fórmulas Químicas.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DISTRIBUIÇÃO ELETRÔNICA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844040"/>
          <a:ext cx="6096000" cy="316992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Nível</a:t>
                      </a:r>
                      <a:endParaRPr lang="pt-BR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Camada</a:t>
                      </a:r>
                      <a:endParaRPr lang="pt-BR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Nº máximo de elétrons</a:t>
                      </a:r>
                      <a:endParaRPr lang="pt-BR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Subníveis conhecidos</a:t>
                      </a:r>
                      <a:endParaRPr lang="pt-BR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1º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K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1s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2º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8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2s e 2p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3º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18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3s, 3p e 3d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4º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32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4s, 4p, 4d e 4f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5º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32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5s, 5p, 5d e 5f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6º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18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6s, 6p e 6d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7º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Q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2 (alguns autores admitem até 8)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7s 7p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152574"/>
            <a:ext cx="846043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A ordem crescente de energia dos subníveis é a ordem na sequência das diagonais.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pt-BR" sz="33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AutoShape 4" descr="data:image/jpeg;base64,/9j/4AAQSkZJRgABAQAAAQABAAD/2wCEAAkGBxQSEhQUExQUFRUXFhkbFBgWGBQYHRwYGBgXGBgXFBgaHCggGBwmHBkYITEhJSkrLi4uGR8zODMsNyguLisBCgoKDg0OGxAQGywmHyUsLCwwLCwsLCwsLCwsLCwsLCwsLCwsLCwtLCwsLCwsLCwsLCwsLCwsLCwsLCwsLCwsLP/AABEIAM0A9gMBEQACEQEDEQH/xAAbAAEAAwEBAQEAAAAAAAAAAAAABAUGAwECB//EAEEQAAIBAwMCBAMGAggFBAMAAAECAwAEEQUSITFBBhNRYSIycRQzQlKBsSORJENiocHR4fAHFRaS01RVk8NTcpT/xAAbAQEAAwEBAQEAAAAAAAAAAAAAAQIDBAUGB//EADgRAAIBAwMCBAIJAwQDAQAAAAABAgMEERIhMUFREyJhcULBBTJSgZGhsdHwFHLhBoLC8SOisiT/2gAMAwEAAhEDEQA/AP2GuY6hQCgFAKAUAoBQCgFAKAUAoBQCgFAKAUAoBQCgFAKAUAoBQCgFAKAUAoBQCgFAKAUAoBQCgFARtQv44EMkrhEHUn+4D1PtUNqKyzSlRnWkoQWX6GYjnutQOUL2tqDw4wJZRz8uc7Bn19uvSs05ze2yPSlC2s4+fz1H05jH37mvFankntAKAUAoBQCgFAKAUAoBQCgFAKAUAoBQCgFAKAVIFQBQCgFAMVOBk8qCMlHrviVIGESKZrhvliTk/Vz+EY5/3mqSqJbLdnfa2E6yc5PTBcyfy7sh6f4ceVxPfsJJAcpCOYo+vb8Rxjr/AH9arGm5PMv8GtW+jTi6VosLrL4n+y9EagCtTzD2gImp6lFbxmSVwiDuef0AHJP0qHJJZexrQoVK81CnHLK/w/q01yzOYDFBgeUXOJGPclRwF/3znisJuXTB0XltTt8RU1KfXHC+/qy7q5xCgFAKAUAoBQCgFAKAUAoBQCgFAKAUAoDIeJb2eO7/AKNG0khspCORhcSqS2CRubHCr3OASBk1ollGcuS88ORRCBGhdpFkG8yMcs7NyzOT3zkY424wAAMVR8l0Vr+ILsEgaXcEAnB86059xmSraV3K6n2PP+orz/2q5/8Ams//ACU0ruNT7Fto99LMrGW2e3IOArvE5Ix1BjYgDtVWkiyZC1iMreWchlfYXlXZwqKPsszMxA+dsgct0A4Ayc6rgxecnFtRmeYwSMtvvaSNAYpVbaA/lyQXGTHK5AVtmFIBPdeUoJxLU6jjNN779SdoWgRWqnywS7fPI3Lsf7R9PaueMFHg77q8qXL8/HRLheyLSrs5MCoJM/rXiYRyeRAhnuD0Rei9t0rdgDjI9+1Zynh4W7PQtrB1IeLVemHd8v2XU46X4ZZpBcXriebqif1cfQ4Remcjr7frURg35pbstXv4qLpWy0x6vrL3fyNPWx5mBQko/wDqRHuFggVpiD/GZMbYx0+JjwT7D0NZ+Im8I7f6KcaLq1HpXRPmXsu3qXlXOIUAoBQCgFAKAUAoBQCgFAKAUAoBQEc2aeb52Pj2FM5Pylg2MdOoHNTkjG58WGnRw+Z5Y2iRy7DJxvb5iqk4XJ5IHUknqTTISJdQSeUITKzXNditFzIfiPyIvLscgYVe/UVWUlHk67WzqXLxBbdW+F7sh6RFNcjzLyJUwzNBGGbcgaNom8wjAbKs3GO/bFWpznjdEXlOhCUY0ZN45l0z6IsIdFhVw4DcSNIqeY5jWR8lnWPO0ElmPpliepzWmvY4vD3LCszQ4Xl2kSF5HVEHUsQB7UbS5LU6cqstMFlmVe9utRJW3zb2p4MzA75Af/xLxtHv7g57VjqlPjZd/wBj1VSt7Het56n2ei9319jQ6Po8VqmyJcZ+ZjyzH1du55NaRiorY8+4uatxPVUf7JdkuhPq5zpoi6nqUVvGZJnCKO5798AdSfYVVyUd2bUaNStLRTWWZr+k6lkENbWZyD1Esozjv8iH/eQeMcyqeiPT/wDz2O689X/1j+7X4Gl0zTYreMRxIEUenc9MsepPua2ilFYSPMr16lebnUeWS6kyFARbLUYpt/lSK+xtr7SDg4zg/wC/X0qE0+DSpSnTxrTWVlZ7EqpMxQCgFAKAUAoBQCgFAKAUAoBQCgPiaUIpZiAqgkk9gBkmp43JUXJ4XJ+RN43nF1NLGw2SfAiyZ2qoOEcjsQMk/U+lcPjy1No+1X0HR/poxqJ6o7vHL7o3/h/w6kZ8+R/tFw/JmbGMEceUOijB7ftxXTCmlvyz5i7vpVF4MFogvhXzfVmgrXc889oSUeueI0gPlxgzXDfJEnJ+rkfKvqaznU07Hba2M63nm9MFzJ/Lu/QgWfhqS4cTagwkYcpAPu0zjqPxnt6fWqqnqeZnRO/hRj4dosLrL4n+yNUBjgcCtTyfcVJPJn9b8SiJ/JgQ3FyRxGpyF95T+H1x+2c1nKpvhcnfa2LqR8Sq9FPu+vt3OOneGmkkFxfMJph8qD7uPknCL+LtyfT2qFDO893+RetfqEXRtVpj1fxS938kaatDzMHtCSFquqRWyGSZwi+/U+yjqT7VEpKKyzWhbVLieimsv+cmbaK51L5t1tZn8P8AWSryPi/IpHb96yxKpzsvzPT1ULHjz1O/wxfza/A02mabFboI4UCKOw7nGMse546mtYxUVhHmVq9StPXUeWS6kyFAKDIoBQCgFAKAUAoBQCgFAU+sXjpc2KK2FlllWQYHxBbaZwORkfEqnjHSrJZKt4LiqljJa34l02eNoZL+FATh9siA4ByVORwDjBpKm2sGlvcujUVSOMrv/OhS2y6AmD9ot2IOcvOx/Qjdgj6iqK2iuh3VPpy8mseJ+CS+WTaaDqFtLHi0kjkjj+H+GQQvHC+3GOK0xg811HN6mcPETyRrJN9paGNYwIkjSNmeY5wGDoxkLHYqxpjqepIxrDBhLOSNdaq8262UOkwWITGJ4dymRVLNFHJzJGu7lx+VgMlarKnqNaNZU5qUop+jyTdE8PQ2gOwFnYnfI53OxPUs3+A/esYQUODsur2rc41PCXCWyXsi2qxynC+jdkKxOI3OAHKhtoLDcVBBBbGcZBGcZBq8Ck89DL3l/Ji4QS3MsXmwRRSxiASedIzrLEr7QpRT5WXx8JZxu+HC2nDUsIUK3hT1NJ+j4LLwtYwwCWJImjkQr5pdldnDDckgkHzKfiHQYKnj1z8JQXlOive1bmWaj9l0Xsi9qDIUBnNV8UASfZ7ZftFx3VfkTnBMr9Bj0/Tis5VMPEeT0KH0e5Q8Ws9MO/V+iXU+dK8MfGJ7x/tE/bP3ae0adP1PpnAqI0t8ye5av9IeXwrdaYfm/d/I0tanmigFAyo13xDFagBiWkb5IkGXY9sAdB71SdRR9zrtbGpcPZYiuZPhfefegSXLIzXSojMxKInJVOyuehPuP7ulTFye8it1GhGajQbaxy+r9PQtKscwoBQCgFAKAUAoBQCgKrW9KeZoJI5RE8Ds6lo/MB3RvEQV3L2c9+wq0XgrJZJlhFIq4lkWRs/MqeWMdht3N/PNGSj7Nsn5F/7RUbjB4IEzjamR1GF75x+xpkjHUrNZ16C0wuN0rY2RRgbmJ6cDoOOpqk5pHba2NSvutormT4RwfTbieSO48xYW8oBYZIRL5TEHeyMJV+Ns4LdcADjnO0J5Rw1aeKj0vKXDOl/4e87AeVSgMbAeSm6NowoP2V938EHbnoxG5sHni2tFHB5yy+Y5OayfJqkU2u+IYrbapy8rnEcScsx+nYe9Zzmonba2NS4y1hRXMnwv52K6DS7u5jlaeb7PJKAsaoC3lJkFxwynew+EsDkdiO1qLkt5FL10ElSoZeOZP4v8Ha60i4EMUSSRkJPb+WIYBEIkR8sSvmMGXGOOOM+vHQpJnnSi0W2n2JjaR3fzJJSu5guxQqDCIi5OAMk8kklj2wBnKXRGkYvk6X99HChkldUQdSf2Hqfas3JR5ZvSozqyUKabZlzcXGpcRbra07yHiSUcgiMfhU+v+orPMqnGy/NnqeHQsd54nU7fDH37s0WkaRFbJshQKO5/Ex9WPc1pGKjwedcXNWvPXUf7fcT6kxFAfMjgAkkAAZJPAA9SaZwMZeEZW58RyXLmHT13YOJLhh/DTpnb+dv8x25rLxHJ4gvvPVhYwt4qpdPHaC5fv2RY6F4bitiXJMs7fPNIdzE+2flHbjtjOatCCXv3Oe6v6ldKK8sFxFcf5Zd1c4hQFTrmvw2oG8lpGIEcScuxJwNo+vc1WU1E6razqXDenhct8L3LG1lLorFShIBKnqpI6H3FWOeUVFtJ5OtCooBQCgFAKAUAoBUjJxu7hY0Z3OFVSzH2AyahtLdloQlOajHln4w/i2cXM1wjlPNBXBG7amfgwucFlHQ+pPrXn+M1PY+8X0PR/po0pLLjvttl9d+z/Y/UPDehwRDzkbzpJBuaduWYNzlT+EHjgegrthCK369z468u61V+HJaYriK2S/yXlXwzhPGYAEk4AGSTxge9CUZW68QS3TNDYDODtkuGHwJ67PztjkVk6jk8Q/E9aFlTt0qt2/aC+s/fsiy0Hw5HbEvkyzt95M/LMTjOPyjI6VeNNLfqcl1ezrpR+rBcRXH/AH6lyKucfqemmGhsUGueJ0hYQxKZ7g9Ik7c4zI3RB/v3rOVRLZbs9C2sJVY+JN6Yd38u5FsfDLSuJ79hNJ+CIZ8qPIGQFPzH6/4Zqqp5eZ7vsa1fpBU4eDarSusvil9/RehqAK1PLe56KnBGwoSVuua1FaJvlbn8KDlmPYKPeqymorc6La1qXM9NNe76Jd2US6bc6gQ11ugts5FupwzgHI849h/Z/brWemU+dl2/c73cULNYoeap9p8L+1fM1NrbJGoSNQiqMBQMAVqljZHlTnKcnKby31O1Cp8lsc5471OCDLXniCW5ZodPAYjh7hvu06/Kfxt6YyORWLqN7R/E9WnZQoJVLt47R+J+/ZE/QvDcduTIxM07fPK/XJ67B+Ee1WjSS3fJhdX06y0LywXEV8+79S8q5xHlTzsGckukLmMMpdQCygjIB6EjqAajPYtoklqxsdqFRQCgFAKAyHjO9kiubV0kZUjjmmmUEhXjje3Em8d9sbyMPcCrx4KSe5Ja6d9Sj2uwiQSRbASFZ/LWVnPZsBkUHsQ3vToOpF1bxVYTI0U32hl3DcBbXmCVOcErHyMiodPKwzWlcSoz1weGiDa6to8eNsD5ByCbO6Y5+rRE1VUIrob1PpO5qfWqS/Fmr0LVobhCYNwRTtIaKSLB68K6qcc9QMVLWDl1atyF4r3RI04ecEbSu1tscKIV8ySVAf4qYLFvhY44461suDCSeckPWJ47q4+yy4VfNChDO0TyLtDGSNSoWZOcbVYnAJ6jFUnSjJbnTb3lShLVDGfbP8Zp7a2WNQiKFVeAqjAH0FZpY2RMpyqS1yeWzpTBQ43lqZF2h5E5BYx8MVByVDdVz0yOfTHWrw5KT4M3b6k/kTKFlYm7SKKN5SJI0mVApaYbsrks4YFvhOM5GBo4qSKwm4Sz+pO8M2McDTRLCsciMpdg7Sb1kG5X3sN3UMCp/LnvWXhxgvKdVW8rXLXiPjjol9yL2qmeBQFfq9ozLv8A6Qyorfwrd/LZ3JG1t+5eVAOF3Y+LJBIFbQMancgaNrEskdoiCOeZrZZJ5HZo1BUqhGBHu3s+4cquNhyB0qdKyV1Pg5+GbBZUgu5lJuPK25c7imHkyAfX4iM+g/nlOK1ZOunc1FRdJPy5zjvwaOoKCoBW6zrUVqu6VsE8Ko5Zj6Ko5NRKUY8s6La1q3EsU1t1fRe7KEaZcah8V1mC36rbrkMw4IMx6j6dfpWSjKp9bZdj0PHoWW1DzT+2+F/avmaq0tUiQJGqoo6KowBWy2WEeVUnKpLVN5fc60KHxPOqKWdgqqMszEAAepJo2lyTGLk8R3ZlZdYuL5ilkPLhzh7lgeeoPkDuc9/2rHVKb8vHc9ZWtG1Slc7y6QX/ACfT2LnQdBitFIQEu/Mkjcs7erH65OPc1pCCgsHFdXlS5lmfC4S4SLWrHKKA8qWiMntQSKAg3elpJKkrZJSOWPbxtKzbN24YyT8AxyOp61KZDRH03QI4FgVWkbyN+0uQSxk+YyHHJ+mKN5CiW2aJ9BsR49QRpXiDgyIFLL6Bs4P936ZHqMwpdC7pTVNVGtnn8ih1LxQWcwWS+fP0ZufLj95G6H6D0I68VnKpviO7PQo/R6UPGuXph2+KXsvmSG8O+YhE80hMiBblU8sJJ8IRvmQtHvQBW2MuQOx5reMsLc8yrGLnJ09ot8Eu50VZGy0sxjEqSiEmMoJI2V1wSnmKodVbaGAyPQkG2sz8PcsyazNCk13xHHbkIAZZ2xsiTljnoT+Ue9Zzmo7dTttrGdZOb8sFzJ8f5foiJpumXU2ZLuZoydrRRw7R5LLyG3EMGbGQQQQct17Wpao7y/Ai9/ptKp0Fx8T5f3dEd7/w8TGFjkkMjXMEkkpaNX2xsMbQFCAKoAChee+cnO6mjzpRfJaWFiIt53vI8jAu8mzccDCqAiqqqo4AA9SckkmkpZ2Lwhjcl1Qvkh6rqcVtGZJXCqPXqT+VR1Y+wqJSSWWbUKFSvNQprL/nJRae897IZiJbSMKVidWQu6Ng/wASKRHTGQGVsZBBHIJzNOq30L3trSo4UZ5l1xwvv6lqNDRRF5UksJiRkDIUJZGIZhJ5iMGJYbt2Mg5wcEg66zh8MlaZYrbwpChYqgwC53MeSfibueetUlLLLRWNiSTUFzMal4leRzBYKJpR88pz5Uf1YcMceh6+vIrJzy8Q3PTo2MYR8W6emPRfFL2XRerJGi+F0ifzpmNxcHrI/Qc5xGvRR/rjHSkKaW73Znc/SEqkfDprTBfCv1b6l/WhwYPaDJUa74gitsKcvM33cKcuxPTgfKPc+lVlNROu2sqlxutormT4RTW+gT3jCS/bCA5S2QkKOmPNOcsen6j04qmhy+v+B1yvaVqtFrz9t8/d2/U1scYUAKAABgAcAAegrU8p5byz7oRwKnAM7qXiJjIYLNBNN+Jsjy4+2ZGzyR12jnis5T+GPJ6FGySh4td6Y/m/ZfPgstHs5IkImlaWRmLMSAAMgDbGOyjHH1NTBNLdnLXqwqTzTjpiljHzfqWFWMRQCgFAQtY1BbeF5n+VFz9T0AHuTgfrUSkorJtb0JV6sacOWfiP264lmeVfMMkpO7ytwJBIJRSM8fCPXpXnKUnLO/3H6BKhbUqMaUnHy8asbPuz9p0C1hjgTyYzGhUHaQQ2SOd+ed3rmvRhFJbLB8BdVatSrJ1JZffp93oWQGassnO2kfEsgUFmIAAySeAB6k1HHJaKctlyZObXZ71jHYDbHnD3LjCgc58oHlj746jsOayc3PaHHc9aNnRtVruvrdILn/c+iLjQ/D8VsCVy8rfeSvy7E9eT0HsP9avCCicVzeVLhrO0VxFcL+dy3qxyoUGTygM9rPiXY3kWyfaLn8o+VPeVui/T6dKpKpviO7/nJ329hqj4tZ6affq/Zdf0PjSfDRLie8cTz/hH9XH3AjU9cep/1qI098y3Za4v1odG3WmHXvL3fy4NJWp5rPSMUaCeSFrGqRWqb5mCDtnqT1wo7niqylpWWb29vUuJaaay/wCcmcFvdaicy7rW17Rg4lkGc5c/gB9P34NZYlPnZHpa7eyWIeep3+GPt3frwabTtPjgQRxKEQdAP3Pqfc1skksI8utVnWm51HlkmpMzx3AGScAdSagLfgy97rU9yxhsVIxw9xICEXOfu8/OemCMjkdjmspSk3pienRtqNGKqXL9oLl+/ZfmWOh+HI7Yl8mSZs75X5Y56gflHsKtCmo+/cxur6pXxHiC4iuF+79S4q5xHtSCLqWoxQIZJnVFHc/sAOWPsKq5JLJpSo1K0lCmm2zOf0nUD+O1tP8Atml/fy1yPqR654z80/Rfmej/AOCzW+J1PxjH93+RotN06K3QRwoqKOw/ck8k+5rVJJYR59atUrS11HlkrFSZYPagCgMn4qhle8tPIYrIkNzIg3EK7IbceXJ/ZZWZc9sgjpV48FJcknw7qK3FzPIudphg+FuqsGnV0YdmDAg/SofAXJGufFmSVbTNScA8f0eIjI4yMy1OklVGnseJ4wK8DTNUHsLeEf8A200EOo3yXeh6qblWY29xBhsbbhFRjwDuUKzZHOKhoKRntV12Nru2zcKiRXYj8veFLN5cweSQZztDbVUHvuPOVrWKwjKTbZK1l/Nn8i6VFh85FRZEnCyBtu1luFbyy5Y4EbL1GM85qsqaksM2o3NSjPXTeGaWGFUUKqhVXgAAAAegA6VmkkXlJyepvdnSoIIeq6gtvGZGx1CoCQu52OFXceBk9T2GT2q0VllJywjN6Jq7pDesZFu5UvVUDzML/FS2UCPG7y4wzttHsc5OTWrimZKTR3u5J7tmt0lWEBUkeSLed8Ts6YjLYKOHjYHqCCpHcVjUg2tmd9pXhRqPxYamuF0z69/YudG0aG1TZCgUdz1Zvdm6n/DtVIwUVsLm5q3EtVR59Oi9ifVznRS+I9VSPZCZVhMoYmRm27Y14bYT/WEkKvplm/Dg6Qj1M5yfBW+G9XZ7TTIoGRpJLNWeRgZAogWBJF2h13PvlGctxtbvgG2NyiZ38O6UsgE06q80c10oOSVX+kS5Kg/3Z6VnUim8nVRr1IU5U4vCfPqaWqlT2oBGur+OP53C/CW567V6tj0/xIHU1K5wS4vS5Y2Rmkurh5L/AM0D+FBbTwQvgLGT9qIDkA5b+GjN1G4YHAzW+FjBhGpKLyi98PB/ssBkJLtGrMWdpCSwBzuIHXrgDA6Cs5tJlqa7ljWZfO24oSUer+IRG4ghQz3BHCL0UdN0rfhGce/NUlPDwuTtoWbnHxaj0wXXv6JdWcdN8PMZPPvHE02PhX+rj74jXuf7R54pGGfNLkvVvUoOlbrTHv1l7v5cGirQ88VAFAKAUBGlskaVJiPjjV1Q5PCyFCwx0Odi/wAqnJGNznaaVFFLNMibXmKmUgn4igwDjoDjuOtGwkTDUIkr49ZiaeS33DzI1DMDjofT3HBP1FRqWcG7tqqoxrNbPYpL3xFLcOYdPUP2kuG+7T/9ePjb6cdOozjN1HLamd1Kxp0I+JdvHaHxP37IttL0Xy1TzpZbiRZBIHkdsBwrL8CZwq4duOevsMawbiu7PPupxrTzCCiuy/fqdn0WEuXIfmQSlN7+WZVIKyGPO3IKhvTIB681prObw1ksKzNBQFDr/iKOH+EqefO3yQqAx74Z+u0e9VlV0ccnZbfR8q/nm9MFzJ8fd3Zyk0IvbSqqeVLcSxSyqHHwsGhDCNwBjCxkj3J5reM8rfk4KsIRk1B5Xfgt7PT1jd33PJI4UNJIVzsTdsQBVVQoLOenViarKWeBCGNyZVC5E1HUI7dDJK4RB3P7Adz7ColJJZNKVGdaahCOWUNle3l5IroPs9qrZ+IHfMAem3jYhH+yKpGc5PK4O6tQtbaDjLz1H24j9/V/kXX/ACeLy4Y1DIsCqsJR3VlVVCbQ4OSCoAIOc4HpXRrZ5PhrB20+xjgTy4lKruZsFmY5di7EliScsSahvJaMdJIJqpYy174naZzBYKJZPxSnPlR8HksAdx9AP8KydRt4iepTsI0o+LdvC+z8T+7p7krSPC0ce95z9plkBErygMCCclQhyAuQOPb9KmnDS9Wd+5hd3sq8fDilGC4iv1fdnW18LW0Uk8kUSRtNCsR8uONdqjfuKYXq28Z9dielbqZ5rpltbQhERAchEVQT3CgAE/yqjeS8Vg8urlI1LyMqqOrMQAP1qG8LJpCnOpLTBZfZGZ+3z35xbboLY/NOVId/aBTjAxxv/wAsHLMp/V2Xc9LwaNos1vNP7PRf3Pv6fiXukaRFbJtiXGeWY8sx7s7dzV4wUeDhr3NS4lqm/ZdEuyROq5ie1AFAKAUAoBQCgIOt6gLeB5cFio+FQCSWPCgAe9RKWmLZtbUXWqxp5xnq+h+MLpd5cSF/ImdnJZiUdVbJyQW4GPYH6V5+ibecH3srmyoUlT8SKS2XDx69dz9o0eJVhjCReSNv3eANpPJBx3z3716EUkj4GvKUqrcpan37+pNqTIUByuJ1jUu7BVAyWYgAD3J6UylyTGMpvTFZfYykusz37GOxzFCPnuXU8+0IPU9Qf8OM4uTntDjv+x68bWjZrXdeaXSCf/0+hdaFoEVqp8sEu3MkjnLueTlj+prSEFE4bq8qXD8/C4S4XsWtXZyo9qAzPa34mEb+Rbp9ouT/AFanhenMrfhHI/n261SU8PC3Z321i5x8Wq9MO/f0Xc4ab4ZZ5BcXz+dMPlQfdx+yr3PTk9x+tRGG+qW/p0L1r9Rg6NstMer+KXu/kjUVoeaKAgavq8Vsm+Vgv5R1Zj6Kvc1WUlFbs3t7WrcT001n9F7szotbjUuZt1ta54iBxJKPhOZD+Ffb/Q1TEqnOyPQ8ShY7U8Tqfa+GPt3fqaiwso4UEcSBFHQAfzJ9TWiSisI8urVnVlrm8tkmpKCgKfWtfSAiMBpZ2+SFOWOehb8q57mqymlsdVvZzrLU3pguZP8Am79EV9t4fkuHE1+wcj7u3XmJOoy2fvGx3+vXiqqDk8y/DodE72FKPhWqx3k/rP8AZGnArQ809oBQCgFAKAUAoCq1bUnSSKGFFeaXcRvJVFRNu93IBJ+ZQFHJJ7AEiyRVs+bHUpPPNvOiByhkieMsUdAQrjDDKOpZcjkEMCD1AhrYZLTzl/Mv8xTBOUPOX8y/zFMDY9VgehB+lCSh/wCfu108Ef2TCSJGfNuGSRmKRyN5cYjbdhXGOeSCOMVooLBi5vJOvtZjRmRSXkBwqAMAz43CLzSPLDkY+EtnnpVZQwmzSm4ykoyeM9exSQaHNeMJb/4UBzHbKfhHTBlPVj14/bOK51Bz3kexK7pWy0WvPWb5/wBvZfmaqGIKoVQAoGABwAPQCtduh5Tbk8sj6re+RDJLtLbFyFBA3MSFVQTwMsQP1q0VllJPCPm0vSUZ5ljhUEAMJlkU5OOW2gKc4H61o4IzVTuUl/JcXjmO2lijtxxJNG6u5yMlFA+7OCDnryDntXNUjNvHQ9W1q2lOHiTTlPpH4V6vv7FtomixWqbIl68sxOWY92Y/4dKtGCijC5u6lxPVN+y6JdkWVSc5W6pqpheONUV3kWRvilEQCxmMMSxU/ikUY960jHJlObT2PLzVfLEfmeXEWID+ZIAo6FhGxA8whTngY9SKOG+xeLjjM37Ffo2kwTst6Vd3cZTzH3hMMw/h8ADpnpx271lKklLJ1Rv6zoeCmlHrjbPv3NHVjnPKIHxcTCNHdvlRWZvooJP7VMVllZSwsmXbxK5tJ7iT7OFig8xltp2mkDbdwRx5QCZ5G7nGP1rTQZxq4eWW2gaVFEnmKgEko3SN/FJOSepl+MD2OKycIxex1TuqtdJTey4WML8C2qDMUAoBQCgFAKAUAoCo1ezl82K4gCu0YdHjZtu+OQoTtbBw6lARng8g4zkWRVnOytJpLkXMyrEEjaOGMMHb42RneQgYB+BQFGe5J5wGyBwfwLpxJJs4CScklByT1NNTGhHz/wBB6b/6K3/7BU62RoiWmlaRb2iMsEUcKk7mCjAyBjJ/Sqt92WilwiolzeRzRwpbNHJMpFxGyjaFMZLSLjcZ12/CRkHCHcO2sZxaymUrW9SjLTUi0/U7zabOLlniBj3To7OsxMTxArv8y3bO2YqGXKAc7WLdRU6kZaX2NAaxZ0JbCgKPXtShP9GKR3Er4b7O2PiVWViDn4Q2BlQ5AJAyQOamE46sZNJW1WVJ1UvKupS6jp7JHdS+QEjkazUQkRJ5jpcnc7KjMi7laOPJOTs5wAK2RyS9i/0+GRrqe4aJoVeGGJVcpvYxvM7OQjMoUeaFHOeG7YzSb2LQW+S3rI2IeqanFboZJnCKPXufRR3PHQUk1FZZrRoVK89FNZZQvdfaxHN9hd0w6o22BpQpZGG1JiF8qRQVJByDjsdwvSnqjngi6of09XS2pYW+Hw+3ujpplhNatbuYTNtgeIpG0ZMO6USKimRlDJtAjJB/q04xyNMo49L7Fn4ZtGhtIY3QRsqkFFIIX4mIVSOCACMVnPk1hwWdULlXrWuxWoG8lnb5I0G52P8AZX/E8VWU1E6Le0qXD8vC5b2S92V9jaXkzPLOY4wYnWG2b40BYY3XOMb+ny8jB+tTTznMn9xpdyt40vCpLLzvLv6JdF+px1zRZ7pJT5UcDfYbi3RQ6ne84jxyowIl8vjPPxnhcc9GUeXpZq361lJ5ZtFbHlVLCgFAKAUAoBQCgFAKAUAoDEt4/jW6mjYExKMRlBlmkU4YDnkE8D6Zzg8YeOtWD3F9BVpW8ai5fKfCXf8Ac6pps+o4a63QW/VbdSQzjggzN6f2eo9qnS5/W4M/6ijZbUPNP7XRf2r5mrtLVIkCRqqKOiqAAP0rZRS4PKqVJ1JapvL7nWhQ+J51RSzsFUDJJIAH1Jpsi0Yyk1GKyzJyavcX5KWQMUPRrlwQT1BEK+ue/wC1Y65T+px3PVVtRs/Nc+aX2F/yfyLvQtAitVPlgl2OZJG+J3Pcs315x71pGCjwcV1eVbl+fhcJbJeyLN0BGGAI44IBGQcg4PoQDV08HG0j6JoTwZ7W/E4jfyLdDcXJ/AvRenMjduDnH7VnKeHhbs9G2sHOHi1Xph3fX2XU5aZ4aLuLi9YTz/hX+rj5Jwinr25PoPrVY08vVPktWv1GLo2y0w6/al7v5cGlxWx5mBUEjNSDN3evyTu0NiFdhxJO33cfYgfncdcdKyc29onows4Uoqpc7LpH4n+y9SZovh9IGMrM0s7fPM/LfRPyL2wPQelTGGncxuLyVZaEtMFxFcff3fqy4xV/U5D2gFAKAUAoBQCgFAKAUAoCt1HW44ZFiZZWdkLhYopZTtBCknYpxyR1qUskOWDtpepx3CF4y3DFWDK6MrDGVdHAZTgg8joQehpglPJz11Zmgdbfb5jDCliQBngtwDyBVZJtYRvbOkqsXVzpXYwFv/wxm4zcRrjoVViQeMY5GPrXIrV53Z9PU/1LTa0qller6fgfpFlGyxortvYKAzY27iBy2MnGfrXYj5Oo05NxWF27EafW4UkMbM2VZFdgkhRHfG1JJANqMdy8E8blzjcM6KDaMXUQ1zUDbx7hFLKxOFWNWbJ7biBhRnjJrOeYrg6rajGvPS5KK7t4/wCygttBnu2WW/bCg5S2T5B0x5p/GenHqPQ4rJQc3mX4HoSvKVtF07Vb9Zvn/b2/U1saBQAAAAMADoAOgArXjg8l5byz5uJ1jRnkZURQS7MQAAOpYnoKlLLIbSRHTU4mR3D8R/OCrqy8ZGUYBuR0457VZxaWRB63hGdkuru+YpCr2tvnDSupWRwCPulPKgjv/liufM5vsj140ra0Wqo1OfSK3ivd9fYvtG0aG1TZCoX8x6sx9WPc1pGKisI4Li5q3EtVR5/RexPqxgRb7UY4iqtvLvuKJGjyMQuNzbUBIUZUFjxllHUirKOSkppbHW3uUkjWVDuRgCrAE8H1HUe+emDnpTSxrTRQXNg9+UczYsnjR0RAyNIHAYCUnkLjsMHn9aynTbeG9j0La6p0aeYR8/d8L2Xf1Zf2lqkShI1VFAwABgVZbLCOSc5VJOU22ztUlRUAUAoBQCgFAKAUAoBQCgFAZjU7aV9Rj8qTysWj5byw4P8AFTjkgA1dPYo1uW+j6WIBJ8bSPLIZJXbaCzFVQYCgBQERFAA/D3PNVbyWSwVT6dqeTi+tgMnANoTx2yfO5q3lK4kfP/LtT/8AXW3/APGf/PTy9hiXctdKjniRjdTxynOQyR+SFXHQgu2ee+aq2i0VJvBl1unVpTHM5ke6L26KSVkSV42TagXbLGVLh3J+DZ1XGRunndGUqbhmMtmuhLuJAl8WyJWNygCYmjnQNtUlCCUmtwDuIwoAD5JNHwU3ya+sGdCFQSZnxhqKFPJSRRKskErjG7bElxEZHcegB3YPYZ6A1eElnBNShU8PxceXOMkC51J1S8H2hmVPsn9KXyS6753DxmSKNUfbHtfG34fOIOcitjleM7Fxo0w+1XCQyGW3WKFgTI0oWZmm3qsjMScxiJiueMg/iqk+C9PkvaxNhQGT1e5RrsP9o2xCExuySFAsolVijyKCUbYSQvG4pg9MVrB5jsUqUpQeZppPdepGt5d5BvzJtNon2YsrozP5k3mNsQDbcFPs524DDJ2gfEKuzDg0PhVSLGzBGCLaHIPr5a9aynyb01sWlULigFAKAUAoBQCgFAKAUAoBQCgFSBUA8NAYWT/iEq3UsZQtEoKxbBlmkU4x9GPA+g9eOf8AqEpNM+gX0DOVtGqn5nu87JLv9384Jcej3F8we8PlQZylsh6jggzHv9PbtV9LnvM5ndULRabfzT6zfT+1fM1lvGEUIgCqowqjgAegHpWy2WEePJucsyeXydM+9MsYRynnWNSzkKoBJJIAAHcmozsWjGU2ox3bMq+r3F8xSyBihzhrlx1wcEQL3+v16VjrlN+X8f2PWVtQtFquXqn0gv8Ak/lyXWhaFFarhAWc/PI3LseM5Pp7VpCCjwcV1eVLl+fjolwvuJl3ZJJH5ZG1dyNhcDlHVx2x1UZrVSOGUUSFAHQAD0HA/lUN5LqOCNqN/HAhklcIg6kn+4ep9qq2kss0pUp1ZaYLLM9uuNQPw77a07npLKPb8iEd+tZeafoj0f8AwWa3xOp/6x/d/kaHTbCO3QJEoRR6dSfVj1Y+5rWKUVhHnV6s68tVR5bJQY+tTlmeExmhKWBUAUAoBQCgFAKAUAoBQCgFAKAUBXapqflNHGiGWWTdsQEKAqY3O7H5VGVGcE5YACpwQ2fOn6qXlaGWPypgu8DcHV0zgtG+BnDcEEAjI45FTgJn3rsE0kLpAypI3G5iRtBPxMMDOcZx05rOSbWEdFtOnCqpVVlLfHcwtv8A8L2/FchSDxtjJ6d8lhg1zq19T6Op/qZNYVLbrl/4P0S0iKoqsxcqACzYycdzjjNdXofLTkpSbSx6Fbrery2+SLUyrlFQrNEpd3ICqqEZzuOP0z0rSMEzFzaZ31bVkh+DKPOQCkHmRiRs/lViM9/rjiqyi1nBrScZzUZSwn1KK30Ca7YS37fAOUtkJCL6GQj5z/r24rDQ5PM/wPWleUrZOFot+s3y/bt+prI0CgAAADoBwB9BWp5Tbe7PsKT0FSk2VbS5DKR1GKNNEal0KLWPEIjfyYUM9wekadFHXMr9EH9/T1rN1MbLdnfb2TnHxKj0w7vr6JdSPp/hxmkE96yzTD5EAPlR9Pu1PU8Z3f5ZooPOZPf8jStfRUPCt1ph1fxS9329DR1c809oSKAUAoBQCgFAKAUAoBQCgFAKAUAoBQFJq8EiXENzGhlCJJHKikBtshRg8e4gMQyYK5GQ3HTBsirIelSzzXolmt3gWOGRIs/F5m+RCzMR93hY0wp5O5uwo8YIWcn0/h25JJGp3QBPAEdrx7DMVTqXYaX3PP8Apy6/90uv/jtP/FTUuw0tdSz0u0e3R/OuZJ+c75REu0Acj4FUY75NQ2i0Yt7csgTO146S2zgxxxzeXJwVFwzCIPjqxRPMI7HfSMsw2LypOjXUay4xlen+SNeadOkj+UkjszwFt4gkgnKLEplmDAPC67OxPyIw3E4rWOyOao8zbSxvx2NY3U1i+TZcHlQSRdUgieJvPH8JQXY7mXAQE5ypB6ZrSDeTOpjlmW0XzYFjRIdj3UqFjK0jLGHilcRoN25jGiJnDAMztgjtfKbwV04gpZ3Lrw3Gim5QRRRyRTBJWiXYsmY45VfbklfhkAIJPIPPNZyilwa/1FSrhTk3juXNUJFAKAUAoBQCgFAKAUAoBQCgFAKAUAoBQCgFAKA8NSgYZ/H6LdzRkF4QNsZQbmaRTggeoY8D6D1rm/qEpYZ78foKpK1hVTxJ7tPZJd/uJS6PcX5D3mYoM5S2VjkjsZmHU98ftV1GU95cdjmdzRs1pt/NPrNr/wCV8zV21usahEUKqjACgAAewFapYWEeXOUpy1SeWdaFcEe/u1hjeRzhUUlvoPT37UbS3ZelTlUmqceWZiw8dxyQghHadmKrAgLMcHg5xgLtIJJ4HPXFYxrJrbd9j1a/0NVo1dMmlFLOp8f956ckqz0aacStfOds0TRm3jOESOTbuBYcs/GN2e5x7aU9SeZHFd1KDgqVGPvJ8v8AZehaa3pn2hoDu2iOfzGIYqwAjlUbCO+5l9sZ+lbRl1Z5848YJFjZJCpCA/Exd2YlmdyACzsepwAPYAAcColLJaMcEmqFxQCgFAKAUAoBQCgFAKAUAoBQCgFAKAUAoBQCgIOtwyvBIkBVZGGAzEgAHqeAecZx71Ek2tja3lThVjKosxT4MFa/8MH48y4UeoRCcH2YkftXLG17n0tX/UqaahT/ABfyP0SyiZEVXfzGAwXIALe5A4zXWj5aclKTaWF2O9CooDI+PLC6uQkECfwz8UrlkAyPlU5O7qM8Drt98Y14yksI9j6HuLa2k61Z7rhYzzyyr8JeDru1nSUyRBeRKgLNleeOmM5wQc8fzBpSoyi8nZ9J/S9tdUnTjF56M/Qa6j5s9qAKAUAoBQCgFAKAUAoBQCgFAKAUAoBQCgFAKAUAoBQCgFCORQkUAoDypI4aFETg9oBUAUAoBQCgFAKAUAoBQCgFAKAUAoBQCgF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6870" name="Picture 6" descr="http://www.mundoeducacao.com/upload/conteudo/images/distribuicao-eletronica-do-c%C3%A1tion-cadm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12776"/>
            <a:ext cx="4323208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88984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r>
              <a:rPr lang="pt-BR" dirty="0" smtClean="0"/>
              <a:t>Distribuir </a:t>
            </a:r>
            <a:r>
              <a:rPr lang="pt-BR" dirty="0" smtClean="0"/>
              <a:t>os elétrons do átomo normal de manganês (Z=25) em ordem de camada.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Solução: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Se Z=25 isto significa que no átomo normal de manganês há 25 elétrons. Aplicando o diagrama de Pauling, teremos: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K - 1s</a:t>
            </a:r>
            <a:r>
              <a:rPr lang="pt-BR" b="1" baseline="30000" dirty="0" smtClean="0"/>
              <a:t>2 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L - 2s</a:t>
            </a:r>
            <a:r>
              <a:rPr lang="pt-BR" b="1" baseline="30000" dirty="0" smtClean="0"/>
              <a:t>2</a:t>
            </a:r>
            <a:r>
              <a:rPr lang="pt-BR" b="1" dirty="0" smtClean="0"/>
              <a:t> 2p</a:t>
            </a:r>
            <a:r>
              <a:rPr lang="pt-BR" b="1" baseline="30000" dirty="0" smtClean="0"/>
              <a:t>6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M - 3s</a:t>
            </a:r>
            <a:r>
              <a:rPr lang="pt-BR" b="1" baseline="30000" dirty="0" smtClean="0"/>
              <a:t>2</a:t>
            </a:r>
            <a:r>
              <a:rPr lang="pt-BR" b="1" dirty="0" smtClean="0"/>
              <a:t> 3p</a:t>
            </a:r>
            <a:r>
              <a:rPr lang="pt-BR" b="1" baseline="30000" dirty="0" smtClean="0"/>
              <a:t>6</a:t>
            </a:r>
            <a:r>
              <a:rPr lang="pt-BR" b="1" dirty="0" smtClean="0"/>
              <a:t> 3d</a:t>
            </a:r>
            <a:r>
              <a:rPr lang="pt-BR" b="1" baseline="30000" dirty="0" smtClean="0"/>
              <a:t>5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N - 4s</a:t>
            </a:r>
            <a:r>
              <a:rPr lang="pt-BR" b="1" baseline="30000" dirty="0" smtClean="0"/>
              <a:t>2</a:t>
            </a:r>
            <a:r>
              <a:rPr lang="pt-BR" dirty="0" smtClean="0"/>
              <a:t> 4p 4d 4f</a:t>
            </a:r>
            <a:br>
              <a:rPr lang="pt-BR" dirty="0" smtClean="0"/>
            </a:br>
            <a:r>
              <a:rPr lang="pt-BR" dirty="0" smtClean="0"/>
              <a:t>O - 5s 5p 5d 5f</a:t>
            </a:r>
            <a:br>
              <a:rPr lang="pt-BR" dirty="0" smtClean="0"/>
            </a:br>
            <a:r>
              <a:rPr lang="pt-BR" dirty="0" smtClean="0"/>
              <a:t>P - 6s 6p 6d</a:t>
            </a:r>
            <a:br>
              <a:rPr lang="pt-BR" dirty="0" smtClean="0"/>
            </a:br>
            <a:r>
              <a:rPr lang="pt-BR" dirty="0" smtClean="0"/>
              <a:t>Q - 7s 7p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Resposta: K=2; L=8; M=13; N=2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forma a </a:t>
            </a:r>
            <a:r>
              <a:rPr lang="en-US" dirty="0" err="1" smtClean="0"/>
              <a:t>espinha</a:t>
            </a:r>
            <a:r>
              <a:rPr lang="en-US" dirty="0" smtClean="0"/>
              <a:t> dorsal de </a:t>
            </a:r>
            <a:r>
              <a:rPr lang="en-US" dirty="0" err="1" smtClean="0"/>
              <a:t>aproximadamente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polímeros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polímero</a:t>
            </a:r>
            <a:r>
              <a:rPr lang="en-US" dirty="0" smtClean="0"/>
              <a:t> </a:t>
            </a:r>
            <a:r>
              <a:rPr lang="en-US" dirty="0" err="1" smtClean="0"/>
              <a:t>produzida</a:t>
            </a:r>
            <a:r>
              <a:rPr lang="en-US" dirty="0" smtClean="0"/>
              <a:t> no </a:t>
            </a:r>
            <a:r>
              <a:rPr lang="en-US" dirty="0" err="1" smtClean="0"/>
              <a:t>Brasil</a:t>
            </a:r>
            <a:r>
              <a:rPr lang="en-US" dirty="0" smtClean="0"/>
              <a:t>? </a:t>
            </a: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destino</a:t>
            </a:r>
            <a:r>
              <a:rPr lang="en-US" dirty="0" smtClean="0"/>
              <a:t> do </a:t>
            </a:r>
            <a:r>
              <a:rPr lang="en-US" dirty="0" err="1" smtClean="0"/>
              <a:t>refugo</a:t>
            </a:r>
            <a:r>
              <a:rPr lang="en-US" dirty="0" smtClean="0"/>
              <a:t>? </a:t>
            </a:r>
            <a:r>
              <a:rPr lang="en-US" dirty="0" err="1" smtClean="0"/>
              <a:t>Quanto</a:t>
            </a:r>
            <a:r>
              <a:rPr lang="en-US" dirty="0" smtClean="0"/>
              <a:t> tempo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deteriorar</a:t>
            </a:r>
            <a:r>
              <a:rPr lang="en-US" dirty="0" smtClean="0"/>
              <a:t> o PVC? E o </a:t>
            </a:r>
            <a:r>
              <a:rPr lang="en-US" dirty="0" err="1" smtClean="0"/>
              <a:t>Polietileno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prótons</a:t>
            </a:r>
            <a:r>
              <a:rPr lang="en-US" dirty="0" smtClean="0"/>
              <a:t> é </a:t>
            </a:r>
            <a:r>
              <a:rPr lang="en-US" dirty="0" err="1" smtClean="0"/>
              <a:t>chamado</a:t>
            </a:r>
            <a:r>
              <a:rPr lang="en-US" dirty="0" smtClean="0"/>
              <a:t> de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atômico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Como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 a </a:t>
            </a:r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atômica</a:t>
            </a:r>
            <a:r>
              <a:rPr lang="en-US" dirty="0" smtClean="0"/>
              <a:t> (u)?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Defina</a:t>
            </a:r>
            <a:r>
              <a:rPr lang="en-US" dirty="0" smtClean="0"/>
              <a:t> o </a:t>
            </a:r>
            <a:r>
              <a:rPr lang="en-US" dirty="0" err="1" smtClean="0"/>
              <a:t>termo</a:t>
            </a:r>
            <a:r>
              <a:rPr lang="en-US" dirty="0" smtClean="0"/>
              <a:t> </a:t>
            </a:r>
            <a:r>
              <a:rPr lang="en-US" dirty="0" err="1" smtClean="0"/>
              <a:t>isótopo</a:t>
            </a:r>
            <a:r>
              <a:rPr lang="en-US" dirty="0" smtClean="0"/>
              <a:t> e </a:t>
            </a:r>
            <a:r>
              <a:rPr lang="en-US" dirty="0" err="1" smtClean="0"/>
              <a:t>dê</a:t>
            </a:r>
            <a:r>
              <a:rPr lang="en-US" dirty="0" smtClean="0"/>
              <a:t> um </a:t>
            </a:r>
            <a:r>
              <a:rPr lang="en-US" dirty="0" err="1" smtClean="0"/>
              <a:t>exemplo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prótons</a:t>
            </a:r>
            <a:r>
              <a:rPr lang="en-US" dirty="0" smtClean="0"/>
              <a:t>, </a:t>
            </a:r>
            <a:r>
              <a:rPr lang="en-US" dirty="0" err="1" smtClean="0"/>
              <a:t>nêutrons</a:t>
            </a:r>
            <a:r>
              <a:rPr lang="en-US" dirty="0" smtClean="0"/>
              <a:t> e </a:t>
            </a:r>
            <a:r>
              <a:rPr lang="en-US" dirty="0" err="1" smtClean="0"/>
              <a:t>elétrons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Iodo-126, Silício-28, Cloro-35?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atômica</a:t>
            </a:r>
            <a:r>
              <a:rPr lang="en-US" dirty="0" smtClean="0"/>
              <a:t> do </a:t>
            </a:r>
            <a:r>
              <a:rPr lang="en-US" dirty="0" err="1" smtClean="0"/>
              <a:t>cobre</a:t>
            </a:r>
            <a:r>
              <a:rPr lang="en-US" dirty="0" smtClean="0"/>
              <a:t> é 63,55u.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isótopos</a:t>
            </a:r>
            <a:r>
              <a:rPr lang="en-US" dirty="0" smtClean="0"/>
              <a:t> de </a:t>
            </a:r>
            <a:r>
              <a:rPr lang="en-US" dirty="0" err="1" smtClean="0"/>
              <a:t>cobre</a:t>
            </a:r>
            <a:r>
              <a:rPr lang="en-US" dirty="0" smtClean="0"/>
              <a:t>, o Cu-63  com </a:t>
            </a:r>
            <a:r>
              <a:rPr lang="en-US" dirty="0" err="1" smtClean="0"/>
              <a:t>massa</a:t>
            </a:r>
            <a:r>
              <a:rPr lang="en-US" dirty="0" smtClean="0"/>
              <a:t> de 62,93u e o Cu-65 com </a:t>
            </a:r>
            <a:r>
              <a:rPr lang="en-US" dirty="0" err="1" smtClean="0"/>
              <a:t>massa</a:t>
            </a:r>
            <a:r>
              <a:rPr lang="en-US" dirty="0" smtClean="0"/>
              <a:t> de 64,93%u. </a:t>
            </a:r>
            <a:r>
              <a:rPr lang="en-US" dirty="0" err="1" smtClean="0"/>
              <a:t>Qual</a:t>
            </a:r>
            <a:r>
              <a:rPr lang="en-US" dirty="0" smtClean="0"/>
              <a:t> é a </a:t>
            </a:r>
            <a:r>
              <a:rPr lang="en-US" dirty="0" err="1" smtClean="0"/>
              <a:t>abundância</a:t>
            </a:r>
            <a:r>
              <a:rPr lang="en-US" dirty="0" smtClean="0"/>
              <a:t> </a:t>
            </a:r>
            <a:r>
              <a:rPr lang="en-US" dirty="0" err="1" smtClean="0"/>
              <a:t>percentual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um deles?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átomo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um </a:t>
            </a:r>
            <a:r>
              <a:rPr lang="en-US" dirty="0" err="1" smtClean="0"/>
              <a:t>íon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prótons</a:t>
            </a:r>
            <a:r>
              <a:rPr lang="en-US" dirty="0" smtClean="0"/>
              <a:t> e </a:t>
            </a:r>
            <a:r>
              <a:rPr lang="en-US" dirty="0" err="1" smtClean="0"/>
              <a:t>elétrons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Na+, Al+++,S--,Br-.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Utilizando</a:t>
            </a:r>
            <a:r>
              <a:rPr lang="en-US" dirty="0" smtClean="0"/>
              <a:t> a Lei de Coulomb </a:t>
            </a:r>
            <a:r>
              <a:rPr lang="en-US" dirty="0" err="1" smtClean="0"/>
              <a:t>explique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entre </a:t>
            </a:r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 smtClean="0"/>
              <a:t>atrativas</a:t>
            </a:r>
            <a:r>
              <a:rPr lang="en-US" dirty="0" smtClean="0"/>
              <a:t>  e </a:t>
            </a:r>
            <a:r>
              <a:rPr lang="en-US" dirty="0" err="1" smtClean="0"/>
              <a:t>repulsivas</a:t>
            </a:r>
            <a:r>
              <a:rPr lang="en-US" dirty="0" smtClean="0"/>
              <a:t> entre </a:t>
            </a:r>
            <a:r>
              <a:rPr lang="en-US" dirty="0" err="1" smtClean="0"/>
              <a:t>íons</a:t>
            </a:r>
            <a:r>
              <a:rPr lang="en-US" dirty="0" smtClean="0"/>
              <a:t> é </a:t>
            </a:r>
            <a:r>
              <a:rPr lang="en-US" dirty="0" err="1" smtClean="0"/>
              <a:t>expressa</a:t>
            </a:r>
            <a:r>
              <a:rPr lang="en-US" dirty="0" smtClean="0"/>
              <a:t> </a:t>
            </a:r>
            <a:r>
              <a:rPr lang="en-US" dirty="0" err="1" smtClean="0"/>
              <a:t>matematicamente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Atômicos</a:t>
            </a:r>
            <a:endParaRPr lang="pt-BR" dirty="0"/>
          </a:p>
        </p:txBody>
      </p:sp>
      <p:sp>
        <p:nvSpPr>
          <p:cNvPr id="15362" name="AutoShape 2" descr="data:image/jpeg;base64,/9j/4AAQSkZJRgABAQAAAQABAAD/2wCEAAkGBhQQEBQUERAWEBUWFRISFhUUEBYUFRAUFBAVFhYSFxUXHSYeFxkkGRcWHy8hIycpLCwsFiAxNTAqNSgrLCkBCQoKDgwOGQ8PFzUkHiI1KS81LC0sKi01KiwsNS8vKi0sNSw1Ki01MSw0LCkpLCkvMiksLCwsKSkpKS4pLCopMP/AABEIAJsBRQMBIgACEQEDEQH/xAAcAAEAAgMBAQEAAAAAAAAAAAAABAYBBQcDAgj/xABMEAACAgECBAMEBAkIBQ0AAAABAgADEQQSBRMhMQYiQRRRYXEHIzKRM1JTgZKTsdHSQkNiY3Ohs+EIFSSClBcYNFRVcoOio7LC4vD/xAAaAQEAAwEBAQAAAAAAAAAAAAAAAQIDBQQG/8QAJhEBAAICAQIFBQEAAAAAAAAAAAECAxEhBDESE0FRgRQjcdHwFf/aAAwDAQACEQMRAD8A7jMZnxqD5G+R/ZOS8H4/qscOofU2FtRcbq7i2d9babU7qm/H5dgrbr0wy98QOu5jMq3s2o0vDdUbriziu50IsZzUBQOnMbBJ3qzZ9N2PSVd+K8qqg6XX26iy3T3tejarn8pRoms54zk1lbQi9CPwkDqOYzOf/R5qGsZGe4uTSGx/rVtTuJC5JpIG35+n55C1fG9RTr9fi52Sy1NBQhYladQ+koeplHpk2Wknp9kQOm5jM5COPXewabS+06t7TbrjbfRXZfeK9Pq766t2wMQGdVHUYwrCTuIeJbNTTorfaORmi036b2r2S3nIyo7K5HmKOrLyzj7XWB1DMZnLOMeJmeui9NW4rOjrv5XtK6XUqW3/AF+COXdnAXaTgFfXM9fFvi21nqOlOrxTRXqiKdNY/Ptfa6ae7YCEBrVsqfygPTEDp8SLwzXpfTXbWcpYiupHUEMMiSoCIiAiIgIiICIiAiIgInlVqA2cejFfmR3xMUatbASh3AFlJHbKnDD8xBH5oHtExujdAzE8rrwisxHRQT8egzPFdY5H4Bv0q/4oEuJF9qf8i36afxR7U/5Bv0q/4oEqJG9qf8g36Vf8UxXrSX2NWyHaXGSpBAIB7E+8QJUT53RugfUTG6A0DMTGY3QMxMbozAzECIGCJD1daVqpFSnYQEG0DaWIXy/i95NkPiv2B/aU/wCKsA5cgg1KQcgg2dCD3/kzwp0QQEJpakDDBCkDcPccL1E0v0g61+VXpqltd73AYacgWrQhDWsCSNuRhM5z5+k8fDXFb24dbWEsXVabdSFsAe1gvWl23MAzNWVJ82M56wLBp9AKzur0tSHGMqQDj3ZCz05RyTyEySGJ3jJYDAb7PfHTM03g/Va5zZ7ajIAF2bqa68nJyfq7bM+nfHeVvwTwLU2PVqN3KRb9QzudVbY2pr32oKmpbyIMlTnrjYBAvtVLISV09ak9yGAz1Lei+8k/nM+LdJuGG01TDcWwSD5j3bqvf4zReLdfxCvU6VdHQj1NYQ5NjDf9TaSlmKzy0yFIYEnOBieP0h0XWDQV1WtRY+rA3IzYV10l7ruwRvQOqkj1AgWS7Tl8b9NW+3tuYHb8sr0ntpMMHIQVsWYNjBywGN2cdemO8q30ecWfU2cQewMh9prTY5P1bJpKVdVz6bwx6dDnPrLTw/s/9o/7YFe4Vxl9Hauk1u0biRptQqhK9SOp5TAdK7gM9OgbGR6gWsSLxThlepqaq5BYjdwfh2IPoQeoIlZ4Jqdbp9YNJdU9+m2satYerkjBWmzBPUDcN5xnAgXGJEXidRuNItU2qoc17hvVCQNxXvjqOvxkqBmIiAiIgIiICIiBqLHsGluNCCy3dqOWpOAz8xgu4+gzjPwlaq8M6n2Wyi5eYVsqtpddQ7HDsvOUuxDZyLGxjAVwB2lw4Z9lv7W7/GaTIFL1nBL1uYV1OfPR7Pct+K9LUgTejoXyxyLD0B3bwD2mou8N68v03hPa21QPPGQ3tvLCkbutY05Nm33jGM4nS4gUrhXDb68l6rKguntW9nvFg1NpxtsQBjgDDnJA6MBiW/GU6fi/34n3dUGUqexBB+RGJHHD/wCts/SH7oFW8H+FtTp9L9bdsufT117VLEV2BT9Yxdn3WZOCw6HHabCvQ6ynR3KL+fqCCambb0OO32VHv7zc+wf1tn6Q/dHsH9bZ+kP3QIfhyq8UqdS7GzBBUhOg3kqTs/lbSM4OOkk2D/aFx+St+/fXPv2D+ts/SH7pmnQhX3bmY4K+Zs4BIJxj5CBVNLoNVXRYF07+1Gvlm9tQDXbY7gG4JvOABluoBAGBNbqPCuueqqkFV5PtOxnte1GVkQ1Kx3K7EHcNx7Y9czo8QKHquE6vcpWp7W/2fY9l+BSiVqLEcLYvn3BmLAMGziTuFaHWLr2vsUcq0ujILixrRPwLbD5Vxhs7ck834S3RAr+g4bqa7rXt1BvrKvsqyvQlgVAO0enTv6ypXcB1DUOyaO+m17dMzVm1GRakuya1Au8xwSWORu7fCdNiBzl/DOqdkdVaoJXXlc7XLe0WM/KxaVR9pU5YsD26TbaPhmoXUqSj559rvebwa7NO2/ZUKw3cAoMbRjaTmXCIGBEzEBI3EKS6YXGQyN1OM7XDYz+aSYgQjZb+SX9Z/lMiy38iv6z/ACkyIETnW/kl/W//AFmBZaO1Sj/xP8pMiBD5tv5Jf1n+UGy0/wA0v6z/ACkyIEIWWj+ZX9Z3/unpoaiqncACWZsA5xk9syTEBPO2wKCx6AAkn3ADJnpNV4m4W+q0l1FdvJa1Gr37d20N0Y4BHXGR39ZMczyOOcP8YaVNZXxIXrzr9ZbVdXuwyaNl5dbEHGAOXW3Xr1ndwZodb4Rps0LaTYqoaeSCEGVATaGHymy4PpXqoqrts5roiozhdu8qMbsZOPvm+fJS+pj04+PREJmZmUT6TPpIPCOQEoW827+jWFNoXb16A57yj/8AOMt/7PT/AIg/wS+Lo82WvirHCJtEO5ZkHivHaNIobU310Kx2g2OFDHGcDM40f9Iy3/qCf8Qf4J0G++tuJK+q2KjcPU1iwjAY2sdQBu9dvJ+6L9JkxT9yCLRPZam4hWGRS6hrASgyMuFAJK+/AI++Q9L4q0ltxpr1VT2gsDWtqlwVOGG3Ocgzm2v4mDfp79Hp3bT6KvSBLAwC6eqxw1yspbd/0fZjGehB90+uE12ltPuFa0nXcQeqxULWm9btTsrLdkDZbDeoAHrJ+miI3M/3Jt0vTeIdPbc9Feore1Pt1q4LpjvkSVpdcloJrcPtZkbac7WXup+InL9BxuvS6fhjmqlgtbmxxaF1FWpXTWtqNyAebLqwbJ+0RNn9GNtlNllF9Dad7a69Zh2U82wgLqLECscLvKHr188pfBqszEm144Z9lv7W7/GaTJD4X+DA9Q1ik/jEOQW/P3/PJk8yxPPnDJGeoGT8Af8A8Z6TVv8AhLfUbqcj+js7QJyaxCcBhn9s9cyv0Jfz7jbaj0lK9gVCMt9Z9g7j1+znp16Tw4hxqxLxU2or0oVKWHMrLHUM7EMq+YdsDtk5YfnkWfMzKVpPEFluuuQBqlsWyqi1qH2BqOudzYV9xZyAPSvv1E8a/Eurroqd2W5rKtVaQKSoU1MgXoCSR1JPr0kC9xKPd4o1AGKHq1mL9MgsVdiOLN3Mp6FhvAUHOf5YBxN/4U4u2r0/NYYzbeoG0qQiXuqAg9QdoGfjA3MREBERAREQEREBERAREQEREBERAREQEREBERATBmZgwOBf6Q+sDa3T156pSzH/AH36f+2Ujw/4D1uvqNml0/NRWNZbei+YAEjDEHswm9+m/WczjFq/k66a/wD09/8A85YPo0+lTR8N0C0WpYbN9jsVQEHcenXPuAH5p9LScmLpaeXXcsZ1M8qxpfoe4mbED6IhSyhjzqui7hk9H92Z+kNdwanUKq30pcFIKh1DBSOxGfWVTw59L2k1+pTT0pbvfOCyAAbVJJJz8JeZx+rzZr2iMkamGlYiOyMOG1bXXlLts+2Now/lC+YevlAHyAnyvCqggQVKEDBwu3oHDbgwHvz1zJkTx7lZqz4a0297PZqt9gw7csZcZzhj6yb7IpcPsG5VKBsdVViCVB9xwOnwnvEbmRpNXrzp9Fqbh3r9qs7A9Vdz2PQzyp8U5YfUuajZyRflArWdiNm7cBuBXOMSbVo1uotrsG5HbUIwzjKta4IyPhPlPDFAtFgQ5B3Ab22B8Y5grztD49cZkCJ4e8YV60oERlLVvYQ3QptdVwR8c5B7Ymz0fWy4/wBJRg/CsdflPHQeHKKHD1VhXFS0bh3NasWVT78Env74DkW246Zapc+7Kd4E5NOoOQoB+U+2QEjIBx26dpqqtRliBXchAJ3uPIce/qe81fi/xUNINOTYK9zcyzLKuKUXzk7h16svQYJgWkIOnQdO3TtAQDHQdO3TtKm3jsDUWUGrBW80IS/S5RpRczL07gkAj3EH1n3pfGjWKLBpxyh7Oth5o3q96VsNiY8yjmKMkjPoIFoWtR0AAx17DpPpVA7DEq3BPGw1Oo5Bp5b8zVJgvnKUWMi2r06q2CPgRiWoQEREBERAREQEREBERAREQEREBERAREQEREBERATBmZhzgZ93WB+UfpL1HM4vrGz/ADxX9BQo/ZPDT+Ate6q6aK1lYBlIUYIPY95A8Q6jmavUN33XXH77GxP1bwniNFenqTn1DbXWv4VfRAPfPpc/UX6bHSKxvj9MYjcuO/Q34M1Wn4mLNRpXqRarcM4GNxKgD5953oSNRxGp2wlqOe+FdSenwBkmcLqc1s1/FaNNYjRERPOkiIgQ+G9Aw91lv99hP7CJMmAoHYd+/wAZmAkMab6yzIyrbDnPYqMYkyIEb2Unozlh7sAZ+Z7zF3C6nYs9asSuw7gD5evl69u5kqIGtHhzT+X6hPK5sXpkq5q5RYfHZ5flC+HNOHRxQm5AqqcdggwvT1wO2e02UQINPBKUdXWpVdObtYDqvOffZg/0m6n4ydEQEREBERAREQEREBERAREQEREBERAREQEREBESNxDUtXU7pWbmVWYVqQGsIGQoJ6ZPxgScyJxXUCui1z2Wt2PyCEymcW+k+3SKrajhOorDMEUGyks7HsqqrEsfkJbrtMNXpSl1bIt1RV0JwyixMMhI7HqRNZx2pqbdp/B3fjvdnqeuevzmMT9Kf8hvC/yNn69/3zP/ACG8L/I2fr3/AHzv/wCng9pY+CXN/wDR+0m7idj/AImnf/zOgn6HzK34W+j/AEnDHd9KjK1ihWLWM+QDnAz2kbx94rbRCnlsoYs1jggsWoqXdYoA9W6KPiROP1OSOozbo0rGo5W3MZnPtbxjVVW27dZvTfoq681JtX267lhyR3CdCPfPPi/inU6LV1UNaL0W1GtsKKpND1WFg2OgKld2R6TKMFp4iU7dFzGZyuj6QdU9rDKhbLtTXT5MhKy+jWi1jnqNtzP8dwm18U8b1WgpYDVJcwNxDcsB1VdFZYodR0+2uR7xJ+mvForPqbX8mN0oXFfEmo0aX1PqBbYaqGptNQBrsvtavDqvQhejZ9wMxp/EN+rUWUalagmkFzDlh0e5bLEsQk4IGayOnvlfItrfobX7MzKD4c8Q6jV6piz3LWLKwEXTKagraWq3a9vcHLkfdL7KXpNJ1JtmIiUSREQEREBERAREQEREBERAREQEREBERAREQEREBERATW+IOLey6ey7lPcUGQla7ncnoAB8zNize/pKvwHxk2t1l1VWnIoqXI1JJKXtuxivAwQCGyc+kR35FR4Fx2trvbOI1amzU4IrrXQ3tVo0P8hMLhn97/PE6ho9SLUV1BAYBgGUqwB94PY/Ce0YmuW8XncRr5REaZiImSWDIlvC63sNjJuY18rJ6jZknGOw6n9kmRETrsNPT4W0yVNUKvI1dVJBYnyVKRWB16Yz3HWeI8FaXZtNRcEuSXsd2c2VmttzMct5GI69pvolvHb3GiHgrSdfqB1Rq+5xtZKkIHXp5aa/ltny3gjSms1tUXBLsxax2dy9RqJZycnyHb8Jv4k+Zf3Gk0fhHTVFWWsllcWBnsextwRkGS5JICswA7DJM8tR4H0ljs7VtliSwFtiq+WDEFFYAjPoenU++WCI8y3uNJV4R06Xm9FdXZxYQt1gRmChcmsNt+yqjt6CZ0XiRW1T6W1DRauWrD4xqaun1lbDvjOCO4+RE3U1nHeAV6yvbZlWU767EOLKXHZ0b0P9x9ZWbTPeRs4lY4R4gsptGl1+FtORTcBtr1gAzgfi24ySmfiJZgcyBmIiAiIgIiICIiAiIgIiICIiAiDKRxnxXfp+JuhK+ypp6Gfy+auy971Swn8TdWqnp/LB9IF3iU3whxjWaldLbaAa7dPVY7BQFy1OSR6huZ029sSDxz6Q+RxEV8+paanpouQ/hbLL8+ZfcEzXn4Oe2IHQJjMpNOs1i8QvqbViyuiirVbRQoawWPcOXnPT8GOvxkHQ8V1CV6biLW12DVnSo1CofImpZQqo27qyFwSSOu1u3oHRYnJrvpA1i8NuO9Dqs2XVNs6ezVq7sxX4cp0+ZE3lPirU23tp1dK2fU8pbWTIrrXh+nvZQMgFy1rYz6A+6BfZ8W2hFLMQqqCxJOAABkkn3YlQ1HF9UnJ0/tNDW2aiyk3hOlaJQbdrV5xzSMDGcesncB4hbZfqtJqWTUCpaW5iptWxLxYDW65I3DYfzMIGv5lnGGwhanh4JBcErZxDHTCkdVo7+YEFsdOne36bTLWioihFUBVVRgKB2AE+0QAAAAAdAAMAAegE+oCIiAiIgIiICIiAiIgIiICIiBqvEnh+vXad6LCVDYIdcb62U5DqT2YEd5nw/wAM9i0tdL3G0VLt5j9GKgnG49iQMDPwm0la+kehrOFaxUQuzUOAqqWZiR2AHUmBYWvUd2A6bu47e/5Q96qMlgB06kgDr26znGk8P2vr20toda6dMq1XFSUsrGpFlaEnoxGCrD1AHvmz8c8KFfC6atj3pXqNFvArLs1aalC52KD0256e6Bc/ak27t67fxtwx98ValXztZWx3wwOPunIvE/DhZVe2i0tlWlJ4fuQ6VwHtXW7ncUfaIWvbu6dQAPSXLwBWipdsUDzKSV0NmlyNpwNr/b9e3vgWY8QXnCrqW2GzoPKqg48x9CfT5GfS65CcCxCfcHBJ+Hec20qatdavEG0bBbLzXY27c50dgFVSckDcu1tlhz2y2ekkXeDwNZxM6XTLVZ7JQdNZy9oXUMupDMjYxu+zkj4QOirqFOQGBI7gEHb8/dPn2pdu7eu09juGD+ec2TRIxoGi0d2ntQP7S7UvX5PZ3DI7t0tYvtxgnr1mi0/h2/8A1bRpmpsCVV0a0Da2ea4qHKx3JWzmsR8VgdoN6g7dwyew3DJ/NBvG7buGfdnr905jr+HjZqku0d12vey5qbkpbqCfqCl3Vawo2g5I6qZ86/QWVa8WCl9Tc1umLLZpnP2VqVrKNSnlrQYLbW9c++B1SIiAiIgJq+JcG07C57qg3NqFNucnfUm4hMf77ffNpInFvwNn/dMCPoXroqSqql0RFCIoQ4VQMADrIh4ZpjXZWdISlpsawGsnebSS5JPXqTN9MN290DU01VJY1i0OHatKi2wkmussVU5Ppub75C03h/R12i1NGwcEsvkYqjHILKpO1Sdx6ges0vh03Xa3dXxS2/TVM6tv5P8AtFvUGtNqA8tPU9yRjPQyTrfG16a3kDTBk5tdW/l6g+VmUFshCvQHPfHTvA2J4DpNu32Nscq3T/Yb8Da26yvOexM+ruDaV1dW0rkO4tbytnmLWtYcHOVIRFHTHb5zTeOOIaka7S06ezUKr06mxl0y1F2auykKTzQRt8xB+ctXh7ney1e1fhtg5nb7Xxx0zjGceuYGu/1LpOQKPZG5YbfjY2d57vuzu3fHOZO4DoKKUZdPVyhu8+QdzNtHVixJJxjuZtJD0P27v7Qf4SQJkREBERAREQEREBERAREQEREBERAREQEREBERAREQEREBERAREQEREBI3EKi1TqvUlSB85JiB5c0/iN96/vmGckEGskHoeq/vntEDQaDwho6HV6dAlTISVZVQFCQQSOvTufvm65h/Eb71/fPWIEN9MpsW00ZsVWRX8m5VYqWUHPYlV+4T35h/Eb71/fPWIHlzT+I33r++eOjrIawkY3PuHbtsUeh94Mlx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4" name="AutoShape 4" descr="data:image/jpeg;base64,/9j/4AAQSkZJRgABAQAAAQABAAD/2wCEAAkGBhQQEBQUERAWEBUWFRISFhUUEBYUFRAUFBAVFhYSFxUXHSYeFxkkGRcWHy8hIycpLCwsFiAxNTAqNSgrLCkBCQoKDgwOGQ8PFzUkHiI1KS81LC0sKi01KiwsNS8vKi0sNSw1Ki01MSw0LCkpLCkvMiksLCwsKSkpKS4pLCopMP/AABEIAJsBRQMBIgACEQEDEQH/xAAcAAEAAgMBAQEAAAAAAAAAAAAABAYBBQcDAgj/xABMEAACAgECBAMEBAkIBQ0AAAABAgADEQQSBRMhMQYiQRRRYXEHIzKRM1JTgZKTsdHSQkNiY3Ohs+EIFSSClBcYNFRVcoOio7LC4vD/xAAaAQEAAwEBAQAAAAAAAAAAAAAAAQIDBQQG/8QAJhEBAAICAQIFBQEAAAAAAAAAAAECAxEhBDESE0FRgRQjcdHwFf/aAAwDAQACEQMRAD8A7jMZnxqD5G+R/ZOS8H4/qscOofU2FtRcbq7i2d9babU7qm/H5dgrbr0wy98QOu5jMq3s2o0vDdUbriziu50IsZzUBQOnMbBJ3qzZ9N2PSVd+K8qqg6XX26iy3T3tejarn8pRoms54zk1lbQi9CPwkDqOYzOf/R5qGsZGe4uTSGx/rVtTuJC5JpIG35+n55C1fG9RTr9fi52Sy1NBQhYladQ+koeplHpk2Wknp9kQOm5jM5COPXewabS+06t7TbrjbfRXZfeK9Pq766t2wMQGdVHUYwrCTuIeJbNTTorfaORmi036b2r2S3nIyo7K5HmKOrLyzj7XWB1DMZnLOMeJmeui9NW4rOjrv5XtK6XUqW3/AF+COXdnAXaTgFfXM9fFvi21nqOlOrxTRXqiKdNY/Ptfa6ae7YCEBrVsqfygPTEDp8SLwzXpfTXbWcpYiupHUEMMiSoCIiAiIgIiICIiAiIgInlVqA2cejFfmR3xMUatbASh3AFlJHbKnDD8xBH5oHtExujdAzE8rrwisxHRQT8egzPFdY5H4Bv0q/4oEuJF9qf8i36afxR7U/5Bv0q/4oEqJG9qf8g36Vf8UxXrSX2NWyHaXGSpBAIB7E+8QJUT53RugfUTG6A0DMTGY3QMxMbozAzECIGCJD1daVqpFSnYQEG0DaWIXy/i95NkPiv2B/aU/wCKsA5cgg1KQcgg2dCD3/kzwp0QQEJpakDDBCkDcPccL1E0v0g61+VXpqltd73AYacgWrQhDWsCSNuRhM5z5+k8fDXFb24dbWEsXVabdSFsAe1gvWl23MAzNWVJ82M56wLBp9AKzur0tSHGMqQDj3ZCz05RyTyEySGJ3jJYDAb7PfHTM03g/Va5zZ7ajIAF2bqa68nJyfq7bM+nfHeVvwTwLU2PVqN3KRb9QzudVbY2pr32oKmpbyIMlTnrjYBAvtVLISV09ak9yGAz1Lei+8k/nM+LdJuGG01TDcWwSD5j3bqvf4zReLdfxCvU6VdHQj1NYQ5NjDf9TaSlmKzy0yFIYEnOBieP0h0XWDQV1WtRY+rA3IzYV10l7ruwRvQOqkj1AgWS7Tl8b9NW+3tuYHb8sr0ntpMMHIQVsWYNjBywGN2cdemO8q30ecWfU2cQewMh9prTY5P1bJpKVdVz6bwx6dDnPrLTw/s/9o/7YFe4Vxl9Hauk1u0biRptQqhK9SOp5TAdK7gM9OgbGR6gWsSLxThlepqaq5BYjdwfh2IPoQeoIlZ4Jqdbp9YNJdU9+m2satYerkjBWmzBPUDcN5xnAgXGJEXidRuNItU2qoc17hvVCQNxXvjqOvxkqBmIiAiIgIiICIiBqLHsGluNCCy3dqOWpOAz8xgu4+gzjPwlaq8M6n2Wyi5eYVsqtpddQ7HDsvOUuxDZyLGxjAVwB2lw4Z9lv7W7/GaTIFL1nBL1uYV1OfPR7Pct+K9LUgTejoXyxyLD0B3bwD2mou8N68v03hPa21QPPGQ3tvLCkbutY05Nm33jGM4nS4gUrhXDb68l6rKguntW9nvFg1NpxtsQBjgDDnJA6MBiW/GU6fi/34n3dUGUqexBB+RGJHHD/wCts/SH7oFW8H+FtTp9L9bdsufT117VLEV2BT9Yxdn3WZOCw6HHabCvQ6ynR3KL+fqCCambb0OO32VHv7zc+wf1tn6Q/dHsH9bZ+kP3QIfhyq8UqdS7GzBBUhOg3kqTs/lbSM4OOkk2D/aFx+St+/fXPv2D+ts/SH7pmnQhX3bmY4K+Zs4BIJxj5CBVNLoNVXRYF07+1Gvlm9tQDXbY7gG4JvOABluoBAGBNbqPCuueqqkFV5PtOxnte1GVkQ1Kx3K7EHcNx7Y9czo8QKHquE6vcpWp7W/2fY9l+BSiVqLEcLYvn3BmLAMGziTuFaHWLr2vsUcq0ujILixrRPwLbD5Vxhs7ck834S3RAr+g4bqa7rXt1BvrKvsqyvQlgVAO0enTv6ypXcB1DUOyaO+m17dMzVm1GRakuya1Au8xwSWORu7fCdNiBzl/DOqdkdVaoJXXlc7XLe0WM/KxaVR9pU5YsD26TbaPhmoXUqSj559rvebwa7NO2/ZUKw3cAoMbRjaTmXCIGBEzEBI3EKS6YXGQyN1OM7XDYz+aSYgQjZb+SX9Z/lMiy38iv6z/ACkyIETnW/kl/W//AFmBZaO1Sj/xP8pMiBD5tv5Jf1n+UGy0/wA0v6z/ACkyIEIWWj+ZX9Z3/unpoaiqncACWZsA5xk9syTEBPO2wKCx6AAkn3ADJnpNV4m4W+q0l1FdvJa1Gr37d20N0Y4BHXGR39ZMczyOOcP8YaVNZXxIXrzr9ZbVdXuwyaNl5dbEHGAOXW3Xr1ndwZodb4Rps0LaTYqoaeSCEGVATaGHymy4PpXqoqrts5roiozhdu8qMbsZOPvm+fJS+pj04+PREJmZmUT6TPpIPCOQEoW827+jWFNoXb16A57yj/8AOMt/7PT/AIg/wS+Lo82WvirHCJtEO5ZkHivHaNIobU310Kx2g2OFDHGcDM40f9Iy3/qCf8Qf4J0G++tuJK+q2KjcPU1iwjAY2sdQBu9dvJ+6L9JkxT9yCLRPZam4hWGRS6hrASgyMuFAJK+/AI++Q9L4q0ltxpr1VT2gsDWtqlwVOGG3Ocgzm2v4mDfp79Hp3bT6KvSBLAwC6eqxw1yspbd/0fZjGehB90+uE12ltPuFa0nXcQeqxULWm9btTsrLdkDZbDeoAHrJ+miI3M/3Jt0vTeIdPbc9Feore1Pt1q4LpjvkSVpdcloJrcPtZkbac7WXup+InL9BxuvS6fhjmqlgtbmxxaF1FWpXTWtqNyAebLqwbJ+0RNn9GNtlNllF9Dad7a69Zh2U82wgLqLECscLvKHr188pfBqszEm144Z9lv7W7/GaTJD4X+DA9Q1ik/jEOQW/P3/PJk8yxPPnDJGeoGT8Af8A8Z6TVv8AhLfUbqcj+js7QJyaxCcBhn9s9cyv0Jfz7jbaj0lK9gVCMt9Z9g7j1+znp16Tw4hxqxLxU2or0oVKWHMrLHUM7EMq+YdsDtk5YfnkWfMzKVpPEFluuuQBqlsWyqi1qH2BqOudzYV9xZyAPSvv1E8a/Eurroqd2W5rKtVaQKSoU1MgXoCSR1JPr0kC9xKPd4o1AGKHq1mL9MgsVdiOLN3Mp6FhvAUHOf5YBxN/4U4u2r0/NYYzbeoG0qQiXuqAg9QdoGfjA3MREBERAREQEREBERAREQEREBERAREQEREBERATBmZgwOBf6Q+sDa3T156pSzH/AH36f+2Ujw/4D1uvqNml0/NRWNZbei+YAEjDEHswm9+m/WczjFq/k66a/wD09/8A85YPo0+lTR8N0C0WpYbN9jsVQEHcenXPuAH5p9LScmLpaeXXcsZ1M8qxpfoe4mbED6IhSyhjzqui7hk9H92Z+kNdwanUKq30pcFIKh1DBSOxGfWVTw59L2k1+pTT0pbvfOCyAAbVJJJz8JeZx+rzZr2iMkamGlYiOyMOG1bXXlLts+2Now/lC+YevlAHyAnyvCqggQVKEDBwu3oHDbgwHvz1zJkTx7lZqz4a0297PZqt9gw7csZcZzhj6yb7IpcPsG5VKBsdVViCVB9xwOnwnvEbmRpNXrzp9Fqbh3r9qs7A9Vdz2PQzyp8U5YfUuajZyRflArWdiNm7cBuBXOMSbVo1uotrsG5HbUIwzjKta4IyPhPlPDFAtFgQ5B3Ab22B8Y5grztD49cZkCJ4e8YV60oERlLVvYQ3QptdVwR8c5B7Ymz0fWy4/wBJRg/CsdflPHQeHKKHD1VhXFS0bh3NasWVT78Env74DkW246Zapc+7Kd4E5NOoOQoB+U+2QEjIBx26dpqqtRliBXchAJ3uPIce/qe81fi/xUNINOTYK9zcyzLKuKUXzk7h16svQYJgWkIOnQdO3TtAQDHQdO3TtKm3jsDUWUGrBW80IS/S5RpRczL07gkAj3EH1n3pfGjWKLBpxyh7Oth5o3q96VsNiY8yjmKMkjPoIFoWtR0AAx17DpPpVA7DEq3BPGw1Oo5Bp5b8zVJgvnKUWMi2r06q2CPgRiWoQEREBERAREQEREBERAREQEREBERAREQEREBERATBmZhzgZ93WB+UfpL1HM4vrGz/ADxX9BQo/ZPDT+Ate6q6aK1lYBlIUYIPY95A8Q6jmavUN33XXH77GxP1bwniNFenqTn1DbXWv4VfRAPfPpc/UX6bHSKxvj9MYjcuO/Q34M1Wn4mLNRpXqRarcM4GNxKgD5953oSNRxGp2wlqOe+FdSenwBkmcLqc1s1/FaNNYjRERPOkiIgQ+G9Aw91lv99hP7CJMmAoHYd+/wAZmAkMab6yzIyrbDnPYqMYkyIEb2Unozlh7sAZ+Z7zF3C6nYs9asSuw7gD5evl69u5kqIGtHhzT+X6hPK5sXpkq5q5RYfHZ5flC+HNOHRxQm5AqqcdggwvT1wO2e02UQINPBKUdXWpVdObtYDqvOffZg/0m6n4ydEQEREBERAREQEREBERAREQEREBERAREQEREBESNxDUtXU7pWbmVWYVqQGsIGQoJ6ZPxgScyJxXUCui1z2Wt2PyCEymcW+k+3SKrajhOorDMEUGyks7HsqqrEsfkJbrtMNXpSl1bIt1RV0JwyixMMhI7HqRNZx2pqbdp/B3fjvdnqeuevzmMT9Kf8hvC/yNn69/3zP/ACG8L/I2fr3/AHzv/wCng9pY+CXN/wDR+0m7idj/AImnf/zOgn6HzK34W+j/AEnDHd9KjK1ihWLWM+QDnAz2kbx94rbRCnlsoYs1jggsWoqXdYoA9W6KPiROP1OSOozbo0rGo5W3MZnPtbxjVVW27dZvTfoq681JtX267lhyR3CdCPfPPi/inU6LV1UNaL0W1GtsKKpND1WFg2OgKld2R6TKMFp4iU7dFzGZyuj6QdU9rDKhbLtTXT5MhKy+jWi1jnqNtzP8dwm18U8b1WgpYDVJcwNxDcsB1VdFZYodR0+2uR7xJ+mvForPqbX8mN0oXFfEmo0aX1PqBbYaqGptNQBrsvtavDqvQhejZ9wMxp/EN+rUWUalagmkFzDlh0e5bLEsQk4IGayOnvlfItrfobX7MzKD4c8Q6jV6piz3LWLKwEXTKagraWq3a9vcHLkfdL7KXpNJ1JtmIiUSREQEREBERAREQEREBERAREQEREBERAREQEREBERATW+IOLey6ey7lPcUGQla7ncnoAB8zNize/pKvwHxk2t1l1VWnIoqXI1JJKXtuxivAwQCGyc+kR35FR4Fx2trvbOI1amzU4IrrXQ3tVo0P8hMLhn97/PE6ho9SLUV1BAYBgGUqwB94PY/Ce0YmuW8XncRr5REaZiImSWDIlvC63sNjJuY18rJ6jZknGOw6n9kmRETrsNPT4W0yVNUKvI1dVJBYnyVKRWB16Yz3HWeI8FaXZtNRcEuSXsd2c2VmttzMct5GI69pvolvHb3GiHgrSdfqB1Rq+5xtZKkIHXp5aa/ltny3gjSms1tUXBLsxax2dy9RqJZycnyHb8Jv4k+Zf3Gk0fhHTVFWWsllcWBnsextwRkGS5JICswA7DJM8tR4H0ljs7VtliSwFtiq+WDEFFYAjPoenU++WCI8y3uNJV4R06Xm9FdXZxYQt1gRmChcmsNt+yqjt6CZ0XiRW1T6W1DRauWrD4xqaun1lbDvjOCO4+RE3U1nHeAV6yvbZlWU767EOLKXHZ0b0P9x9ZWbTPeRs4lY4R4gsptGl1+FtORTcBtr1gAzgfi24ySmfiJZgcyBmIiAiIgIiICIiAiIgIiICIiAiDKRxnxXfp+JuhK+ypp6Gfy+auy971Swn8TdWqnp/LB9IF3iU3whxjWaldLbaAa7dPVY7BQFy1OSR6huZ029sSDxz6Q+RxEV8+paanpouQ/hbLL8+ZfcEzXn4Oe2IHQJjMpNOs1i8QvqbViyuiirVbRQoawWPcOXnPT8GOvxkHQ8V1CV6biLW12DVnSo1CofImpZQqo27qyFwSSOu1u3oHRYnJrvpA1i8NuO9Dqs2XVNs6ezVq7sxX4cp0+ZE3lPirU23tp1dK2fU8pbWTIrrXh+nvZQMgFy1rYz6A+6BfZ8W2hFLMQqqCxJOAABkkn3YlQ1HF9UnJ0/tNDW2aiyk3hOlaJQbdrV5xzSMDGcesncB4hbZfqtJqWTUCpaW5iptWxLxYDW65I3DYfzMIGv5lnGGwhanh4JBcErZxDHTCkdVo7+YEFsdOne36bTLWioihFUBVVRgKB2AE+0QAAAAAdAAMAAegE+oCIiAiIgIiICIiAiIgIiICIiBqvEnh+vXad6LCVDYIdcb62U5DqT2YEd5nw/wAM9i0tdL3G0VLt5j9GKgnG49iQMDPwm0la+kehrOFaxUQuzUOAqqWZiR2AHUmBYWvUd2A6bu47e/5Q96qMlgB06kgDr26znGk8P2vr20toda6dMq1XFSUsrGpFlaEnoxGCrD1AHvmz8c8KFfC6atj3pXqNFvArLs1aalC52KD0256e6Bc/ak27t67fxtwx98ValXztZWx3wwOPunIvE/DhZVe2i0tlWlJ4fuQ6VwHtXW7ncUfaIWvbu6dQAPSXLwBWipdsUDzKSV0NmlyNpwNr/b9e3vgWY8QXnCrqW2GzoPKqg48x9CfT5GfS65CcCxCfcHBJ+Hec20qatdavEG0bBbLzXY27c50dgFVSckDcu1tlhz2y2ekkXeDwNZxM6XTLVZ7JQdNZy9oXUMupDMjYxu+zkj4QOirqFOQGBI7gEHb8/dPn2pdu7eu09juGD+ec2TRIxoGi0d2ntQP7S7UvX5PZ3DI7t0tYvtxgnr1mi0/h2/8A1bRpmpsCVV0a0Da2ea4qHKx3JWzmsR8VgdoN6g7dwyew3DJ/NBvG7buGfdnr905jr+HjZqku0d12vey5qbkpbqCfqCl3Vawo2g5I6qZ86/QWVa8WCl9Tc1umLLZpnP2VqVrKNSnlrQYLbW9c++B1SIiAiIgJq+JcG07C57qg3NqFNucnfUm4hMf77ffNpInFvwNn/dMCPoXroqSqql0RFCIoQ4VQMADrIh4ZpjXZWdISlpsawGsnebSS5JPXqTN9MN290DU01VJY1i0OHatKi2wkmussVU5Ppub75C03h/R12i1NGwcEsvkYqjHILKpO1Sdx6ges0vh03Xa3dXxS2/TVM6tv5P8AtFvUGtNqA8tPU9yRjPQyTrfG16a3kDTBk5tdW/l6g+VmUFshCvQHPfHTvA2J4DpNu32Nscq3T/Yb8Da26yvOexM+ruDaV1dW0rkO4tbytnmLWtYcHOVIRFHTHb5zTeOOIaka7S06ezUKr06mxl0y1F2auykKTzQRt8xB+ctXh7ney1e1fhtg5nb7Xxx0zjGceuYGu/1LpOQKPZG5YbfjY2d57vuzu3fHOZO4DoKKUZdPVyhu8+QdzNtHVixJJxjuZtJD0P27v7Qf4SQJkREBERAREQEREBERAREQEREBERAREQEREBERAREQEREBERAREQEREBI3EKi1TqvUlSB85JiB5c0/iN96/vmGckEGskHoeq/vntEDQaDwho6HV6dAlTISVZVQFCQQSOvTufvm65h/Eb71/fPWIEN9MpsW00ZsVWRX8m5VYqWUHPYlV+4T35h/Eb71/fPWIHlzT+I33r++eOjrIawkY3PuHbtsUeh94Mlx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6" name="AutoShape 6" descr="data:image/jpeg;base64,/9j/4AAQSkZJRgABAQAAAQABAAD/2wCEAAkGBhQQEBQUERAWEBUWFRISFhUUEBYUFRAUFBAVFhYSFxUXHSYeFxkkGRcWHy8hIycpLCwsFiAxNTAqNSgrLCkBCQoKDgwOGQ8PFzUkHiI1KS81LC0sKi01KiwsNS8vKi0sNSw1Ki01MSw0LCkpLCkvMiksLCwsKSkpKS4pLCopMP/AABEIAJsBRQMBIgACEQEDEQH/xAAcAAEAAgMBAQEAAAAAAAAAAAAABAYBBQcDAgj/xABMEAACAgECBAMEBAkIBQ0AAAABAgADEQQSBRMhMQYiQRRRYXEHIzKRM1JTgZKTsdHSQkNiY3Ohs+EIFSSClBcYNFRVcoOio7LC4vD/xAAaAQEAAwEBAQAAAAAAAAAAAAAAAQIDBQQG/8QAJhEBAAICAQIFBQEAAAAAAAAAAAECAxEhBDESE0FRgRQjcdHwFf/aAAwDAQACEQMRAD8A7jMZnxqD5G+R/ZOS8H4/qscOofU2FtRcbq7i2d9babU7qm/H5dgrbr0wy98QOu5jMq3s2o0vDdUbriziu50IsZzUBQOnMbBJ3qzZ9N2PSVd+K8qqg6XX26iy3T3tejarn8pRoms54zk1lbQi9CPwkDqOYzOf/R5qGsZGe4uTSGx/rVtTuJC5JpIG35+n55C1fG9RTr9fi52Sy1NBQhYladQ+koeplHpk2Wknp9kQOm5jM5COPXewabS+06t7TbrjbfRXZfeK9Pq766t2wMQGdVHUYwrCTuIeJbNTTorfaORmi036b2r2S3nIyo7K5HmKOrLyzj7XWB1DMZnLOMeJmeui9NW4rOjrv5XtK6XUqW3/AF+COXdnAXaTgFfXM9fFvi21nqOlOrxTRXqiKdNY/Ptfa6ae7YCEBrVsqfygPTEDp8SLwzXpfTXbWcpYiupHUEMMiSoCIiAiIgIiICIiAiIgInlVqA2cejFfmR3xMUatbASh3AFlJHbKnDD8xBH5oHtExujdAzE8rrwisxHRQT8egzPFdY5H4Bv0q/4oEuJF9qf8i36afxR7U/5Bv0q/4oEqJG9qf8g36Vf8UxXrSX2NWyHaXGSpBAIB7E+8QJUT53RugfUTG6A0DMTGY3QMxMbozAzECIGCJD1daVqpFSnYQEG0DaWIXy/i95NkPiv2B/aU/wCKsA5cgg1KQcgg2dCD3/kzwp0QQEJpakDDBCkDcPccL1E0v0g61+VXpqltd73AYacgWrQhDWsCSNuRhM5z5+k8fDXFb24dbWEsXVabdSFsAe1gvWl23MAzNWVJ82M56wLBp9AKzur0tSHGMqQDj3ZCz05RyTyEySGJ3jJYDAb7PfHTM03g/Va5zZ7ajIAF2bqa68nJyfq7bM+nfHeVvwTwLU2PVqN3KRb9QzudVbY2pr32oKmpbyIMlTnrjYBAvtVLISV09ak9yGAz1Lei+8k/nM+LdJuGG01TDcWwSD5j3bqvf4zReLdfxCvU6VdHQj1NYQ5NjDf9TaSlmKzy0yFIYEnOBieP0h0XWDQV1WtRY+rA3IzYV10l7ruwRvQOqkj1AgWS7Tl8b9NW+3tuYHb8sr0ntpMMHIQVsWYNjBywGN2cdemO8q30ecWfU2cQewMh9prTY5P1bJpKVdVz6bwx6dDnPrLTw/s/9o/7YFe4Vxl9Hauk1u0biRptQqhK9SOp5TAdK7gM9OgbGR6gWsSLxThlepqaq5BYjdwfh2IPoQeoIlZ4Jqdbp9YNJdU9+m2satYerkjBWmzBPUDcN5xnAgXGJEXidRuNItU2qoc17hvVCQNxXvjqOvxkqBmIiAiIgIiICIiBqLHsGluNCCy3dqOWpOAz8xgu4+gzjPwlaq8M6n2Wyi5eYVsqtpddQ7HDsvOUuxDZyLGxjAVwB2lw4Z9lv7W7/GaTIFL1nBL1uYV1OfPR7Pct+K9LUgTejoXyxyLD0B3bwD2mou8N68v03hPa21QPPGQ3tvLCkbutY05Nm33jGM4nS4gUrhXDb68l6rKguntW9nvFg1NpxtsQBjgDDnJA6MBiW/GU6fi/34n3dUGUqexBB+RGJHHD/wCts/SH7oFW8H+FtTp9L9bdsufT117VLEV2BT9Yxdn3WZOCw6HHabCvQ6ynR3KL+fqCCambb0OO32VHv7zc+wf1tn6Q/dHsH9bZ+kP3QIfhyq8UqdS7GzBBUhOg3kqTs/lbSM4OOkk2D/aFx+St+/fXPv2D+ts/SH7pmnQhX3bmY4K+Zs4BIJxj5CBVNLoNVXRYF07+1Gvlm9tQDXbY7gG4JvOABluoBAGBNbqPCuueqqkFV5PtOxnte1GVkQ1Kx3K7EHcNx7Y9czo8QKHquE6vcpWp7W/2fY9l+BSiVqLEcLYvn3BmLAMGziTuFaHWLr2vsUcq0ujILixrRPwLbD5Vxhs7ck834S3RAr+g4bqa7rXt1BvrKvsqyvQlgVAO0enTv6ypXcB1DUOyaO+m17dMzVm1GRakuya1Au8xwSWORu7fCdNiBzl/DOqdkdVaoJXXlc7XLe0WM/KxaVR9pU5YsD26TbaPhmoXUqSj559rvebwa7NO2/ZUKw3cAoMbRjaTmXCIGBEzEBI3EKS6YXGQyN1OM7XDYz+aSYgQjZb+SX9Z/lMiy38iv6z/ACkyIETnW/kl/W//AFmBZaO1Sj/xP8pMiBD5tv5Jf1n+UGy0/wA0v6z/ACkyIEIWWj+ZX9Z3/unpoaiqncACWZsA5xk9syTEBPO2wKCx6AAkn3ADJnpNV4m4W+q0l1FdvJa1Gr37d20N0Y4BHXGR39ZMczyOOcP8YaVNZXxIXrzr9ZbVdXuwyaNl5dbEHGAOXW3Xr1ndwZodb4Rps0LaTYqoaeSCEGVATaGHymy4PpXqoqrts5roiozhdu8qMbsZOPvm+fJS+pj04+PREJmZmUT6TPpIPCOQEoW827+jWFNoXb16A57yj/8AOMt/7PT/AIg/wS+Lo82WvirHCJtEO5ZkHivHaNIobU310Kx2g2OFDHGcDM40f9Iy3/qCf8Qf4J0G++tuJK+q2KjcPU1iwjAY2sdQBu9dvJ+6L9JkxT9yCLRPZam4hWGRS6hrASgyMuFAJK+/AI++Q9L4q0ltxpr1VT2gsDWtqlwVOGG3Ocgzm2v4mDfp79Hp3bT6KvSBLAwC6eqxw1yspbd/0fZjGehB90+uE12ltPuFa0nXcQeqxULWm9btTsrLdkDZbDeoAHrJ+miI3M/3Jt0vTeIdPbc9Feore1Pt1q4LpjvkSVpdcloJrcPtZkbac7WXup+InL9BxuvS6fhjmqlgtbmxxaF1FWpXTWtqNyAebLqwbJ+0RNn9GNtlNllF9Dad7a69Zh2U82wgLqLECscLvKHr188pfBqszEm144Z9lv7W7/GaTJD4X+DA9Q1ik/jEOQW/P3/PJk8yxPPnDJGeoGT8Af8A8Z6TVv8AhLfUbqcj+js7QJyaxCcBhn9s9cyv0Jfz7jbaj0lK9gVCMt9Z9g7j1+znp16Tw4hxqxLxU2or0oVKWHMrLHUM7EMq+YdsDtk5YfnkWfMzKVpPEFluuuQBqlsWyqi1qH2BqOudzYV9xZyAPSvv1E8a/Eurroqd2W5rKtVaQKSoU1MgXoCSR1JPr0kC9xKPd4o1AGKHq1mL9MgsVdiOLN3Mp6FhvAUHOf5YBxN/4U4u2r0/NYYzbeoG0qQiXuqAg9QdoGfjA3MREBERAREQEREBERAREQEREBERAREQEREBERATBmZgwOBf6Q+sDa3T156pSzH/AH36f+2Ujw/4D1uvqNml0/NRWNZbei+YAEjDEHswm9+m/WczjFq/k66a/wD09/8A85YPo0+lTR8N0C0WpYbN9jsVQEHcenXPuAH5p9LScmLpaeXXcsZ1M8qxpfoe4mbED6IhSyhjzqui7hk9H92Z+kNdwanUKq30pcFIKh1DBSOxGfWVTw59L2k1+pTT0pbvfOCyAAbVJJJz8JeZx+rzZr2iMkamGlYiOyMOG1bXXlLts+2Now/lC+YevlAHyAnyvCqggQVKEDBwu3oHDbgwHvz1zJkTx7lZqz4a0297PZqt9gw7csZcZzhj6yb7IpcPsG5VKBsdVViCVB9xwOnwnvEbmRpNXrzp9Fqbh3r9qs7A9Vdz2PQzyp8U5YfUuajZyRflArWdiNm7cBuBXOMSbVo1uotrsG5HbUIwzjKta4IyPhPlPDFAtFgQ5B3Ab22B8Y5grztD49cZkCJ4e8YV60oERlLVvYQ3QptdVwR8c5B7Ymz0fWy4/wBJRg/CsdflPHQeHKKHD1VhXFS0bh3NasWVT78Env74DkW246Zapc+7Kd4E5NOoOQoB+U+2QEjIBx26dpqqtRliBXchAJ3uPIce/qe81fi/xUNINOTYK9zcyzLKuKUXzk7h16svQYJgWkIOnQdO3TtAQDHQdO3TtKm3jsDUWUGrBW80IS/S5RpRczL07gkAj3EH1n3pfGjWKLBpxyh7Oth5o3q96VsNiY8yjmKMkjPoIFoWtR0AAx17DpPpVA7DEq3BPGw1Oo5Bp5b8zVJgvnKUWMi2r06q2CPgRiWoQEREBERAREQEREBERAREQEREBERAREQEREBERATBmZhzgZ93WB+UfpL1HM4vrGz/ADxX9BQo/ZPDT+Ate6q6aK1lYBlIUYIPY95A8Q6jmavUN33XXH77GxP1bwniNFenqTn1DbXWv4VfRAPfPpc/UX6bHSKxvj9MYjcuO/Q34M1Wn4mLNRpXqRarcM4GNxKgD5953oSNRxGp2wlqOe+FdSenwBkmcLqc1s1/FaNNYjRERPOkiIgQ+G9Aw91lv99hP7CJMmAoHYd+/wAZmAkMab6yzIyrbDnPYqMYkyIEb2Unozlh7sAZ+Z7zF3C6nYs9asSuw7gD5evl69u5kqIGtHhzT+X6hPK5sXpkq5q5RYfHZ5flC+HNOHRxQm5AqqcdggwvT1wO2e02UQINPBKUdXWpVdObtYDqvOffZg/0m6n4ydEQEREBERAREQEREBERAREQEREBERAREQEREBESNxDUtXU7pWbmVWYVqQGsIGQoJ6ZPxgScyJxXUCui1z2Wt2PyCEymcW+k+3SKrajhOorDMEUGyks7HsqqrEsfkJbrtMNXpSl1bIt1RV0JwyixMMhI7HqRNZx2pqbdp/B3fjvdnqeuevzmMT9Kf8hvC/yNn69/3zP/ACG8L/I2fr3/AHzv/wCng9pY+CXN/wDR+0m7idj/AImnf/zOgn6HzK34W+j/AEnDHd9KjK1ihWLWM+QDnAz2kbx94rbRCnlsoYs1jggsWoqXdYoA9W6KPiROP1OSOozbo0rGo5W3MZnPtbxjVVW27dZvTfoq681JtX267lhyR3CdCPfPPi/inU6LV1UNaL0W1GtsKKpND1WFg2OgKld2R6TKMFp4iU7dFzGZyuj6QdU9rDKhbLtTXT5MhKy+jWi1jnqNtzP8dwm18U8b1WgpYDVJcwNxDcsB1VdFZYodR0+2uR7xJ+mvForPqbX8mN0oXFfEmo0aX1PqBbYaqGptNQBrsvtavDqvQhejZ9wMxp/EN+rUWUalagmkFzDlh0e5bLEsQk4IGayOnvlfItrfobX7MzKD4c8Q6jV6piz3LWLKwEXTKagraWq3a9vcHLkfdL7KXpNJ1JtmIiUSREQEREBERAREQEREBERAREQEREBERAREQEREBERATW+IOLey6ey7lPcUGQla7ncnoAB8zNize/pKvwHxk2t1l1VWnIoqXI1JJKXtuxivAwQCGyc+kR35FR4Fx2trvbOI1amzU4IrrXQ3tVo0P8hMLhn97/PE6ho9SLUV1BAYBgGUqwB94PY/Ce0YmuW8XncRr5REaZiImSWDIlvC63sNjJuY18rJ6jZknGOw6n9kmRETrsNPT4W0yVNUKvI1dVJBYnyVKRWB16Yz3HWeI8FaXZtNRcEuSXsd2c2VmttzMct5GI69pvolvHb3GiHgrSdfqB1Rq+5xtZKkIHXp5aa/ltny3gjSms1tUXBLsxax2dy9RqJZycnyHb8Jv4k+Zf3Gk0fhHTVFWWsllcWBnsextwRkGS5JICswA7DJM8tR4H0ljs7VtliSwFtiq+WDEFFYAjPoenU++WCI8y3uNJV4R06Xm9FdXZxYQt1gRmChcmsNt+yqjt6CZ0XiRW1T6W1DRauWrD4xqaun1lbDvjOCO4+RE3U1nHeAV6yvbZlWU767EOLKXHZ0b0P9x9ZWbTPeRs4lY4R4gsptGl1+FtORTcBtr1gAzgfi24ySmfiJZgcyBmIiAiIgIiICIiAiIgIiICIiAiDKRxnxXfp+JuhK+ypp6Gfy+auy971Swn8TdWqnp/LB9IF3iU3whxjWaldLbaAa7dPVY7BQFy1OSR6huZ029sSDxz6Q+RxEV8+paanpouQ/hbLL8+ZfcEzXn4Oe2IHQJjMpNOs1i8QvqbViyuiirVbRQoawWPcOXnPT8GOvxkHQ8V1CV6biLW12DVnSo1CofImpZQqo27qyFwSSOu1u3oHRYnJrvpA1i8NuO9Dqs2XVNs6ezVq7sxX4cp0+ZE3lPirU23tp1dK2fU8pbWTIrrXh+nvZQMgFy1rYz6A+6BfZ8W2hFLMQqqCxJOAABkkn3YlQ1HF9UnJ0/tNDW2aiyk3hOlaJQbdrV5xzSMDGcesncB4hbZfqtJqWTUCpaW5iptWxLxYDW65I3DYfzMIGv5lnGGwhanh4JBcErZxDHTCkdVo7+YEFsdOne36bTLWioihFUBVVRgKB2AE+0QAAAAAdAAMAAegE+oCIiAiIgIiICIiAiIgIiICIiBqvEnh+vXad6LCVDYIdcb62U5DqT2YEd5nw/wAM9i0tdL3G0VLt5j9GKgnG49iQMDPwm0la+kehrOFaxUQuzUOAqqWZiR2AHUmBYWvUd2A6bu47e/5Q96qMlgB06kgDr26znGk8P2vr20toda6dMq1XFSUsrGpFlaEnoxGCrD1AHvmz8c8KFfC6atj3pXqNFvArLs1aalC52KD0256e6Bc/ak27t67fxtwx98ValXztZWx3wwOPunIvE/DhZVe2i0tlWlJ4fuQ6VwHtXW7ncUfaIWvbu6dQAPSXLwBWipdsUDzKSV0NmlyNpwNr/b9e3vgWY8QXnCrqW2GzoPKqg48x9CfT5GfS65CcCxCfcHBJ+Hec20qatdavEG0bBbLzXY27c50dgFVSckDcu1tlhz2y2ekkXeDwNZxM6XTLVZ7JQdNZy9oXUMupDMjYxu+zkj4QOirqFOQGBI7gEHb8/dPn2pdu7eu09juGD+ec2TRIxoGi0d2ntQP7S7UvX5PZ3DI7t0tYvtxgnr1mi0/h2/8A1bRpmpsCVV0a0Da2ea4qHKx3JWzmsR8VgdoN6g7dwyew3DJ/NBvG7buGfdnr905jr+HjZqku0d12vey5qbkpbqCfqCl3Vawo2g5I6qZ86/QWVa8WCl9Tc1umLLZpnP2VqVrKNSnlrQYLbW9c++B1SIiAiIgJq+JcG07C57qg3NqFNucnfUm4hMf77ffNpInFvwNn/dMCPoXroqSqql0RFCIoQ4VQMADrIh4ZpjXZWdISlpsawGsnebSS5JPXqTN9MN290DU01VJY1i0OHatKi2wkmussVU5Ppub75C03h/R12i1NGwcEsvkYqjHILKpO1Sdx6ges0vh03Xa3dXxS2/TVM6tv5P8AtFvUGtNqA8tPU9yRjPQyTrfG16a3kDTBk5tdW/l6g+VmUFshCvQHPfHTvA2J4DpNu32Nscq3T/Yb8Da26yvOexM+ruDaV1dW0rkO4tbytnmLWtYcHOVIRFHTHb5zTeOOIaka7S06ezUKr06mxl0y1F2auykKTzQRt8xB+ctXh7ney1e1fhtg5nb7Xxx0zjGceuYGu/1LpOQKPZG5YbfjY2d57vuzu3fHOZO4DoKKUZdPVyhu8+QdzNtHVixJJxjuZtJD0P27v7Qf4SQJkREBERAREQEREBERAREQEREBERAREQEREBERAREQEREBERAREQEREBI3EKi1TqvUlSB85JiB5c0/iN96/vmGckEGskHoeq/vntEDQaDwho6HV6dAlTISVZVQFCQQSOvTufvm65h/Eb71/fPWIEN9MpsW00ZsVWRX8m5VYqWUHPYlV+4T35h/Eb71/fPWIHlzT+I33r++eOjrIawkY3PuHbtsUeh94Mlx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8" name="Picture 8" descr="atomos-mas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088" y="1772816"/>
            <a:ext cx="7704852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Situação</a:t>
            </a:r>
            <a:r>
              <a:rPr lang="en-US" dirty="0" smtClean="0"/>
              <a:t> -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 </a:t>
            </a:r>
            <a:r>
              <a:rPr lang="en-US" dirty="0" err="1" smtClean="0"/>
              <a:t>cloro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no PVC tem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isótopos</a:t>
            </a:r>
            <a:r>
              <a:rPr lang="en-US" dirty="0" smtClean="0"/>
              <a:t> </a:t>
            </a:r>
            <a:r>
              <a:rPr lang="en-US" dirty="0" err="1" smtClean="0"/>
              <a:t>estáveis</a:t>
            </a:r>
            <a:r>
              <a:rPr lang="en-US" dirty="0" smtClean="0"/>
              <a:t>. O </a:t>
            </a:r>
            <a:r>
              <a:rPr lang="en-US" dirty="0" err="1" smtClean="0"/>
              <a:t>Cl</a:t>
            </a:r>
            <a:r>
              <a:rPr lang="en-US" dirty="0" smtClean="0"/>
              <a:t> com </a:t>
            </a:r>
            <a:r>
              <a:rPr lang="en-US" dirty="0" err="1" smtClean="0"/>
              <a:t>massa</a:t>
            </a:r>
            <a:r>
              <a:rPr lang="en-US" dirty="0" smtClean="0"/>
              <a:t> de 34,97u </a:t>
            </a:r>
            <a:r>
              <a:rPr lang="en-US" dirty="0" err="1" smtClean="0"/>
              <a:t>constitui</a:t>
            </a:r>
            <a:r>
              <a:rPr lang="en-US" dirty="0" smtClean="0"/>
              <a:t> 75,77% do </a:t>
            </a:r>
            <a:r>
              <a:rPr lang="en-US" dirty="0" err="1" smtClean="0"/>
              <a:t>cloro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natureza</a:t>
            </a:r>
            <a:r>
              <a:rPr lang="en-US" dirty="0" smtClean="0"/>
              <a:t>. O </a:t>
            </a:r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isótpo</a:t>
            </a:r>
            <a:r>
              <a:rPr lang="en-US" dirty="0" smtClean="0"/>
              <a:t> é o </a:t>
            </a:r>
            <a:r>
              <a:rPr lang="en-US" dirty="0" err="1" smtClean="0"/>
              <a:t>Cl</a:t>
            </a:r>
            <a:r>
              <a:rPr lang="en-US" dirty="0" smtClean="0"/>
              <a:t> com </a:t>
            </a:r>
            <a:r>
              <a:rPr lang="en-US" dirty="0" err="1" smtClean="0"/>
              <a:t>massa</a:t>
            </a:r>
            <a:r>
              <a:rPr lang="en-US" dirty="0" smtClean="0"/>
              <a:t> 36,95u. </a:t>
            </a:r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atômica</a:t>
            </a:r>
            <a:r>
              <a:rPr lang="en-US" dirty="0" smtClean="0"/>
              <a:t> do </a:t>
            </a:r>
            <a:r>
              <a:rPr lang="en-US" dirty="0" err="1" smtClean="0"/>
              <a:t>Cloro</a:t>
            </a:r>
            <a:r>
              <a:rPr lang="en-US" dirty="0" smtClean="0"/>
              <a:t>?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São </a:t>
            </a:r>
            <a:r>
              <a:rPr lang="en-US" dirty="0" err="1" smtClean="0"/>
              <a:t>espécies</a:t>
            </a:r>
            <a:r>
              <a:rPr lang="en-US" dirty="0" smtClean="0"/>
              <a:t> </a:t>
            </a:r>
            <a:r>
              <a:rPr lang="en-US" dirty="0" err="1" smtClean="0"/>
              <a:t>dotadas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átomos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Íons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</a:t>
            </a:r>
            <a:r>
              <a:rPr lang="en-US" dirty="0" err="1" smtClean="0"/>
              <a:t>chamam</a:t>
            </a:r>
            <a:r>
              <a:rPr lang="en-US" dirty="0" smtClean="0"/>
              <a:t>-se </a:t>
            </a:r>
            <a:r>
              <a:rPr lang="en-US" dirty="0" err="1" smtClean="0"/>
              <a:t>Cátions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r>
              <a:rPr lang="en-US" dirty="0" smtClean="0"/>
              <a:t> </a:t>
            </a:r>
            <a:r>
              <a:rPr lang="en-US" dirty="0" err="1" smtClean="0"/>
              <a:t>Ânions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en-US" dirty="0" err="1" smtClean="0"/>
              <a:t>Premissas</a:t>
            </a:r>
            <a:r>
              <a:rPr lang="en-US" dirty="0" smtClean="0"/>
              <a:t>: </a:t>
            </a:r>
            <a:r>
              <a:rPr lang="en-US" dirty="0" err="1" smtClean="0"/>
              <a:t>Cargas</a:t>
            </a:r>
            <a:r>
              <a:rPr lang="en-US" dirty="0" smtClean="0"/>
              <a:t> </a:t>
            </a:r>
            <a:r>
              <a:rPr lang="en-US" dirty="0" err="1" smtClean="0"/>
              <a:t>opostas</a:t>
            </a:r>
            <a:r>
              <a:rPr lang="en-US" dirty="0" smtClean="0"/>
              <a:t> se </a:t>
            </a:r>
            <a:r>
              <a:rPr lang="en-US" dirty="0" err="1" smtClean="0"/>
              <a:t>atraem</a:t>
            </a:r>
            <a:r>
              <a:rPr lang="en-US" dirty="0" smtClean="0"/>
              <a:t> e </a:t>
            </a:r>
            <a:r>
              <a:rPr lang="en-US" dirty="0" err="1" smtClean="0"/>
              <a:t>cargas</a:t>
            </a:r>
            <a:r>
              <a:rPr lang="en-US" dirty="0" smtClean="0"/>
              <a:t> </a:t>
            </a:r>
            <a:r>
              <a:rPr lang="en-US" dirty="0" err="1" smtClean="0"/>
              <a:t>semelhantes</a:t>
            </a:r>
            <a:r>
              <a:rPr lang="en-US" dirty="0" smtClean="0"/>
              <a:t> se </a:t>
            </a:r>
            <a:r>
              <a:rPr lang="en-US" dirty="0" err="1" smtClean="0"/>
              <a:t>repelem</a:t>
            </a:r>
            <a:r>
              <a:rPr lang="en-US" dirty="0" smtClean="0"/>
              <a:t>. A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elétrica</a:t>
            </a:r>
            <a:r>
              <a:rPr lang="en-US" dirty="0" smtClean="0"/>
              <a:t> é </a:t>
            </a:r>
            <a:r>
              <a:rPr lang="en-US" dirty="0" err="1" smtClean="0"/>
              <a:t>conservada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www.brasilescola.com/upload/conteudo/images/ions-no-corp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548679"/>
            <a:ext cx="7815513" cy="5472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MINHAS IMAGENS\EDUCAÇÃO\CAU-ITAJAÍ\quimica mae\POLARIDAD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60649"/>
            <a:ext cx="3024335" cy="2880319"/>
          </a:xfrm>
          <a:prstGeom prst="rect">
            <a:avLst/>
          </a:prstGeom>
          <a:noFill/>
        </p:spPr>
      </p:pic>
      <p:pic>
        <p:nvPicPr>
          <p:cNvPr id="3" name="Picture 2" descr="C:\Users\user\Pictures\MINHAS IMAGENS\EDUCAÇÃO\CAU-ITAJAÍ\quimica mae\POLARIDAD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573016"/>
            <a:ext cx="2952328" cy="2879626"/>
          </a:xfrm>
          <a:prstGeom prst="rect">
            <a:avLst/>
          </a:prstGeom>
          <a:noFill/>
        </p:spPr>
      </p:pic>
      <p:pic>
        <p:nvPicPr>
          <p:cNvPr id="14338" name="Picture 2" descr="http://www.vestibulandoweb.com.br/quimica/teoria/distribuicao-eletronica-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268760"/>
            <a:ext cx="4418673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/>
          <a:lstStyle/>
          <a:p>
            <a:r>
              <a:rPr lang="en-US" dirty="0" err="1" smtClean="0"/>
              <a:t>Fórmulas</a:t>
            </a:r>
            <a:r>
              <a:rPr lang="en-US" dirty="0" smtClean="0"/>
              <a:t> </a:t>
            </a:r>
            <a:r>
              <a:rPr lang="en-US" dirty="0" err="1" smtClean="0"/>
              <a:t>Químicas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Fórmula</a:t>
            </a:r>
            <a:r>
              <a:rPr lang="en-US" dirty="0" smtClean="0"/>
              <a:t> </a:t>
            </a:r>
            <a:r>
              <a:rPr lang="en-US" dirty="0" err="1" smtClean="0"/>
              <a:t>química</a:t>
            </a:r>
            <a:r>
              <a:rPr lang="en-US" dirty="0" smtClean="0"/>
              <a:t>: </a:t>
            </a:r>
            <a:r>
              <a:rPr lang="en-US" dirty="0" err="1" smtClean="0"/>
              <a:t>descreve</a:t>
            </a:r>
            <a:r>
              <a:rPr lang="en-US" dirty="0" smtClean="0"/>
              <a:t> um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termo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constituíntes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Fórmula</a:t>
            </a:r>
            <a:r>
              <a:rPr lang="en-US" b="1" dirty="0" smtClean="0"/>
              <a:t> molecular</a:t>
            </a:r>
            <a:r>
              <a:rPr lang="en-US" dirty="0" smtClean="0"/>
              <a:t>: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composição</a:t>
            </a:r>
            <a:r>
              <a:rPr lang="en-US" dirty="0" smtClean="0"/>
              <a:t> </a:t>
            </a:r>
            <a:r>
              <a:rPr lang="en-US" dirty="0" err="1" smtClean="0"/>
              <a:t>atômica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molécula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Fórmula</a:t>
            </a:r>
            <a:r>
              <a:rPr lang="en-US" b="1" dirty="0" smtClean="0"/>
              <a:t> </a:t>
            </a:r>
            <a:r>
              <a:rPr lang="en-US" b="1" dirty="0" err="1" smtClean="0"/>
              <a:t>eletrônica</a:t>
            </a:r>
            <a:r>
              <a:rPr lang="en-US" b="1" dirty="0" smtClean="0"/>
              <a:t>: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posição</a:t>
            </a:r>
            <a:r>
              <a:rPr lang="en-US" dirty="0" smtClean="0"/>
              <a:t> dos </a:t>
            </a:r>
            <a:r>
              <a:rPr lang="en-US" dirty="0" err="1" smtClean="0"/>
              <a:t>átomos</a:t>
            </a:r>
            <a:r>
              <a:rPr lang="en-US" dirty="0" smtClean="0"/>
              <a:t> e 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ligação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err="1" smtClean="0"/>
              <a:t>Fórmula</a:t>
            </a:r>
            <a:r>
              <a:rPr lang="en-US" b="1" dirty="0" smtClean="0"/>
              <a:t> </a:t>
            </a:r>
            <a:r>
              <a:rPr lang="en-US" b="1" dirty="0" err="1" smtClean="0"/>
              <a:t>empírica</a:t>
            </a:r>
            <a:r>
              <a:rPr lang="en-US" dirty="0" smtClean="0"/>
              <a:t>: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proporção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de </a:t>
            </a:r>
            <a:r>
              <a:rPr lang="en-US" dirty="0" err="1" smtClean="0"/>
              <a:t>átomos</a:t>
            </a:r>
            <a:r>
              <a:rPr lang="en-US" dirty="0" smtClean="0"/>
              <a:t>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2290" name="Picture 2" descr="https://encrypted-tbn1.gstatic.com/images?q=tbn:ANd9GcQOstC8P9jNmxnlg7c1eHt_TP9o968nN-m8ogbzIqeAmUZe4U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32656"/>
            <a:ext cx="2975223" cy="2106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 descr="data:image/jpeg;base64,/9j/4AAQSkZJRgABAQAAAQABAAD/2wCEAAkGBxQSEhUUEhQUFRUWGBYYGBcXFxQXFRcVFRcXHBcYFRQYHCggGBolHBUVITEhJSksLi4uFx8zODMsNygtLisBCgoKDg0OGxAQGiwkICUsLCwsLCwsLCwsLCwsLCwsLCwsLCwsLCwsLCwsLCwsLCwsLCwsLCwsLCwsLCwsLCwsLP/AABEIAQMAwgMBIgACEQEDEQH/xAAcAAACAwEBAQEAAAAAAAAAAAADBAIFBgABBwj/xAA/EAACAQIEAwYDBQcDBAMBAAABAgADEQQSITEFQVEGEyJhcYEykaEjQrHB0QcUUnKC4fAVYvFDkqLCM3ODJP/EABoBAAIDAQEAAAAAAAAAAAAAAAIDAQQFAAb/xAAxEQACAgEDAgUCBQMFAAAAAAAAAQIRAxIhMQRBEyIyUWEFcRRSgbHhQpHBI2Kh0fD/2gAMAwEAAhEDEQA/APi4hqG8EJOmdRJGI2XY9/jX0M04ExvZOpatbqJtDEvk6XIIcSqUKiFFDA3vraw8oXj/ABd6uU0116MR7bRLFHUesOtZaVM1XF8vwjq3L5RuJOb0FXqJxxReRr+X2QSvjGQ06NFM+JqWGVRfKT06W1JOwFyZ9H7H9l0wSFms9eprUqdf9i9EH13MoP2X9njY4+uPtawPdX+7SP3rdX0PpbqZv2M7qM1+SPCB6PpnH/UybzfP/S+BnDrGovhhpDmKii1LkFUMgDJVIveQxkVsNoYWKJUhlaHFgSiFgazSTPFqz/OdJkRQviX10iVV4WtUiFSr1iJFhIXxa81/5/vK2tWVtGlk1XrKLilOxuPf1ghUV3E+H3BK6+Ux/EKBXlNgcSecTxoVx4gPzkBIwlUQZE0eI4Yp2lTjMEU9ISYdlfOkJ5DBozononibSUslMvOAVctamfO3zm/YT5lgqlip6ET6bSN1B6gRUiZCdene1t7iMYHhv77jKWFH/wAVLx1iOYG+v+42Uep6SZIRWqk2CDTzY3sJs/2X8C7nDms4+1xJDm+4p692v1Lf1x6fh4nLu9l9jPkvG6hQ7Q3f3fH9l+5s6SgAAAADQAbADpJKus8Zp6raymjTG0MFjMTkXQXYkAdLnr5TlaJcRomoLa2GtxoQRsQeRjI8i2hXEcRrKyKFRmYPexIF1KgG+pGh2iPBuN5slJ1JYoTmvvlNibb21sDztC8Lt3VMm18u/rqdfM6wH7kO97zMxIuF10UG1wo9hCk1wTCMnuXq1OkN30rBUCgsxsACSegG8BR41RNviBJAAKsD4gcpseRsdYCsZKi3etFK+I0in7+r5gn3GKm/UAH8CItUr9TIkyYxvcNVxMRrVfYQT1orVqH2i7HaaCtXvFMY119vkeUAcQNLHU3IGuoUgH6kQdSt8/YyaaOdMri2cEjQjRh0MRrsRJVsRkrEjnYkdR/zC4mmGAYbHWPz4dKU1w//AFFDpOp8Ryxy9UXT+fkrajwFZrjWErLaLO0ql6yrbAC53nRsvOk2wjAUTpCiBw5h5dKQbDmfTOC1c1BD5D6T5lQOs+g9kK4/dyTa1PMTfy2HztB0uTSQOaahjc32Lijw797xVHCf9MfaV/5QPh/Ae8+vKMosNOg8pjP2ZcMK0GxFT465zAnfIPh+ZufS02DbwOpnqnS4WwnosThC5cvd/qSBnoaDJkbxKLtDK3MjXa2kquIcXemWWmFJRM7lumtlFuZynXlG2xQZQQPiAPzEZVKwE05UU+Exy0FCVlKhdM+jU9Tpc/d3G/zlmHVhcG4O1ukTr9DrflPnvavEvhcQooOaauBouguSb6bQktZLbgj6BxZc1KoimxZWAPQkETP4pnrKFdFTKyaX1sp8RzD6D9dLOpXzAA/8wXdg7aRak0NeNS3ZnOIYk4XOadQoSwZEBFmFlBurDxHQ6A6y+OIzRbGYcHW4a3poYBn/AMvOnKwsUEuBipXi1arBPVgXqRY5oz2MdqB75W1vU0d2y+I3AVeRNgLCT4MHR2DXym5W52vUY5fTxXHqY7xCgtQWZQw89RFaAAqMo0AppYDbQv8A2jdVoQ41KxHjOLK11uDlIsTfz0+t/mJYcOxX3T8LbHoT+spO1lMlA43S+nMqbXPtofnIcJxwZACdR1ml0zjkxeFIwPqEZ4M66jH+pocdRlRiVlpSxOdNdWX5kcj6xPE05l5MbhJxZtYM0csFOPDKydDmn5GewbQ+z5vTaxjCtFozTWXCmGpnUTfdleHF6VOiL5sS4J6LSU6n3sT7TBIpJAAuSQAPMm0+4/s64eTWZ21FCmtFemcjxkfL5GHFqEZT/t+pU6rzuGL3dv7L+aPoOHpCmqqosqgADyAsJ6xnhMgxmfyaCRzPpPM9hfeQBBNri9r2vqR6e888oVBqjPdoGTMxscwRb2JCspqWswG4BP1lyaumkz3algHy3JLUmFlBZl8SsGZRrluD/eXPD8ZSqrmpsH9DsfMco6S8qEwaU2SqNMR29wuaphX596E/7tfyPzmzxmNp0wxd1UKLm52Bvbz1IIHW0yPEi+LIdr0kQhqQspfMPvMDcAeXnBhs7GT8ypF2un5wHFKjCjU7u+bKwW2hvbl5ytp8belpiQMvKsg8P/6LqU9dvSL8X4nd7rdkprn0OlR3uEUHnz92EHS7Ga9qFcHWUVQaKMi5CHupW7XGXQ/ERZtfOWT1L8ovgwwUd5cvuelzyHQDaSqNBk7Y3HGkeO/pFqjyTtAO0EYCxWKCKWY2A1MoTiapqCr8AIAAO1r6d5633Hw+carUe8rWY+FArBeRY5tT1tYRjEU7i30jU6K8k5AMcRUQlbEa/gQfWZHhNTJVKHQnQek2PC6ByZdM3ppcbfO31ma7ScOanarZQRY3B3BPpLOCdPYzuqhqTT7/ALlzjrqt0JDAX8jbkYDA8fDgCpoevIyWCxWemG/vM/xGjkqHodR6GaGeEZq2jH6Kc8bcbpo1tx1HznTIjEnrOlP8Hj92af4zL7Iz7RilVAEXntostmh7JhXxSaEhMz+mQEgnyvaffuw2G7vB0ydWqXqE9S+ov7Wnw7sFgye9qWv8NIac3IuSelvxn6CRxRo3+7TS9vJF/QSOo2xRj7uyrhqfUzf5Ul/kljuIilYZGqMdcq2zBOZ1I87Dc2NtjYOI41S7oVUbOGOVUX4mfXwWPwtfe/w2JO0SXhy1aR7wks7ZmYEqQyGylCpuoFtNdBvqTdLhvDMtclyHfJ8eUByuawzW3awsW52ldKPBe817CuN4JWqMuJWsUxI+8LmkBe/dhT9wbeepMsB2hqkGk1G2J66mjY/9TN/Dv4d76ecunAlRUQfvSi1waTf+Lrb1+KSpXyRKFboHgcDkuxJZ2N3dvic/kPIaCIdoMEvdVXCDOEaxHxHTUE9JoypGsWxT2RjvZSbciQNoKk7sa4xoy+CpVTVYVhmUIoVtDmAdiL/7hcXlmaX+XlXgOKvVqqGRqY7nNYlbMSV1AUm395bzsjd7k4aS2EsVTuPy3mfr8L7s5qBC6gmm2tIkdANVPmPlNRVPvEah5/SCpNDXFSEKHEkPhq/ZPbmfAwG5V+fobGGLpfVhy0/mNlt6m8U4vhw9KoAAWKtYEDext9ZnlwNQHKSSg7sKQ1nChmJHtm3HIQqT3BblHZGirVFN8p2JB8iIvUMX4bQCZ0DXObNYtmbKwFib67gxXjvEhQS+7HRV6n9JGneg9aUbZ1Fvtqn8tM/PP+kO0pezmGqDPUqHWpY2O+l9frtLlp0tmBF3G2MYEWM7ieASzsaYZWHiI+NSdDvoVM9wuksKNUE2Oo5zlNxdor5IKSaZg+D0chek41plgR58voRGcVQWqpRtGGqnnC8ZwQo4wZAFWql7W0DLoT+ElWwuYWvZh8J/KbmCWvGjzXVx8PPd/Jl24dVBIy3850vO8qdJ07w18jPxM/gxJE6HrU7nS8JhsEWYDqQPmbTNs3u1n0XsbQyUsGjXBep3hAO4vdb28hPqvEKn2JHJsq+zMqn8Z8zwbqmMw9FDfIMoAGwVDzm3q/8A9SimMwpqTdgxBZgFKFSNQATmv1RYfWqskV7Izvpb1QnP8zbLnCVxTw6PWOQBEzZuTEDS25YsbW3JNovgcSKlZyFK2poCDbMPFUIBAJsSpVrb2YXtKipRxNR0pvr3d8uI8OxAGlLYVrXGa1gCxFr2F/gcGtFMqDTfckkncknVmO5J3lR0v1NSLbYdj5zJcd4nVpVagA8PhVXX4kLJcgkcm0t5i3SaTiOL7qm1Qi9rWUHVmJAVR5liB7xDC0mKDOQzkDM212/TXTykQencKa1bCPB8dVeo/elbmnRZQt7AXqczz6yxxIzKQeYI+c97oLtIM0GTt2HCNKitGCClTYXVcoOpYKbXF/6R8oZz/nOHrW9feAqEayGGgFVuUTrCMVTYxWtIGJi9Vf8ABFigjJgivUzgnRUcUorbO5sVFw6mzLbod/bnK/DYA1SKtc5ntZQRbKBtcDTMecNVxCVqxXMvd0iN2AzVPzC/ifKOJiaYY0w3jA6HLpbTNtexBtHbpUV/K3Z7awkBJPILFhvgapmwk+H1LsYtVqWE94OdL/xXPzgyEiHbumxNFl3D5fZusCKh25i3XlLLjxDZARexzWPkNPxlThXIfxWE2egTWM879TkpTr2RYCj/AJadB/vQnTS8pi6ZmNala143w1b16QAv4032+IQVja53P0jXBagXEUv51+un5zzWPfIr90e4zusUq9n+xoqRUcSpHY5iB7g7/OfT+zuDFNDYk5jfU7aAWHQabT5HjqQo4ynVJ1FRTa/K8+zcPIyj0/tLPX2shm/S5J4EkPBOcSxXEVXOqFalVACaeZQdbWzMdhYgnnbltHS0yv8AprvUdaqoaf23UlxXqByHUjS1rbm/lKcK7mm77Cv+sGrVp56gqIKi5jTW2HRiGVArm5c5mAOp1ynTaaRrD/PwiGJwCtSambAMpXTlpoR5jlFuG8YpvTAq1KaVV8NRSygh1NmspN7EgkdQRDl5lsdFaHuWVWpF6jxXEcWohypqC4XPfcZblTYjexGoi9XjFHMiK12d3TS2hp5r3G4HhPzEDRL2HKcRuoecEXsPzkKrwFSpAGUc0WqCTZ4J3M44E2kTxZJUgXFwRpvqNxDu8DUaSiatGY4dg2yZQKS5SVP2eZrg6m5PPf3EcoYVlqa2yhmYWve7C1j0AufmOkKtZKdV7tuKZyje5OXN6Hwj2k8HjUqk5NQApPUFs1wfSwjW2V0ophXMjTElXcbgi3r0kEMANyQHHNcZRzIEa7zIB5RLNd/T8TAcQxPK9us5Qc5KKEZMihFyZ3EcTfUacgd/+IlhqhOpP+e8A2IuLb9PKDCM+i6DmZuwSikkecmnJty7j5xydROgxw5Z0bcxFYvkrHOhJ3kcJ4WV+hB+RgqYLHyhi1p55bcHr35k74NN2lohir75gCgHIcyZ9N7NYrvKFNuZUfPn9Z8y4NjO9wzoRd00Ftyv+fhNp2Br3oW5q7DX2P5zR66p4lkR576ZqxZZYJdtv8r/AINpe4gGGsmraQDNMo9BEQ4xjVoUalZhcU1LettgPU2+cyHZPB99hlqVQrvVL1GJUHVmJ5/L0jf7T1qvgytIZhnDVACL5FudB/MF+Uc7O4XuqFNDoVRQdt7a/WNW0LI5mVPFuABswS1PwKFKgaMDUzeHaxFQiK4jhIW9QXDB3qFqY+1ZWDDIDvfxX9prahBidVb+U5ZGF4aKfs9i2aioqd5mBIPeXzAXJAJI8VgQL87SyczxaQHT1kGECTtjI7KiDNrB1HkXaL1GkJBEmb3gWaQLSDGTRJW47Bqzhm3uluWq3IHob/SeYjC5UIXchFv5Kd+mgvC8RPwf/Yn4xhjeHfAlpWzO4fM7hS2iMTexBLMSWB5HTNt1l4WiGNrhKi21te45i/r76eRkcfjLUmZTv4R6nQ/r7Q2nJoS2opg2xmpC6s17fqYpiKumW+p1J6n9ItQrZRYbne41MG5/zpL+HEsavuZOfK8sq7IMgJNgf7R58UqCw1MqVrHZPnHMHgSdWlmLfYqZYrmXBI4x+k6WAROk6HpfuI8SH5SlXQWitWprpJ1Xg6aa36TBSo9ZZbcExncsD13n0jsey+PJsxDb89R+k+SpcnUzZfs5x5GINI/CUYjyKkG31McstYpY3918FLN0yeeOaPK2fyv4PqwbSCZrzs08YyoW4iuPoh1KtqGBUjqCLH8YhwmozUVJ+IXRv5kJVva6mWFYzI4Ru7xbrZiXNQ5vtFHiOazKRlYDQBlPtvGR3TQT2dmgrGBdpImAqNBQ0i5izESVV4u7zqOIsdIrVMI7wFQ6SaJRBzBloPGYpKYu7ZenVj0A5xBXNYtmBVVNshte9gQXtodCLDb15So92RKfZHYtjWH2ZstwQ5G5XUZR/De2vPl1iNHGYkPkZFe+z7AeZ/SXuWeZYal8CnDvYi2EGWx1J1JNjc9ZT8VOUJTvt4ifM6D85pGEx2PrF6rnlcgc9BoLfKOwK5FbqWlGiJfpPadO+pntOkOZMk1VF5zQ+5lt9kOYcqvLWe1uIW0G8rf3gtooMYw/D6jdFhKTeyFSxxW82S7+pOjY4M/8X0nsLTIDxcXujMJUYneTao3Uz1UsJ7RW5vyExXLueo0Kg9FWC6k3lt2QxpTH0NdCxU/1Kyj6kSrq1bXMTweKyVqdT+B0b/tYH8oME5bsjJSVI/SYOkgTIUanhEFUqWI8/wAupihaJVuu0oeOKFC1R/02DH+Q+F7+isT7CXNV5W8VrKlGozrmAU3XTUEbawo8hdibHTSAqSlwXFKi0kVKYqMBbP3imnZbeLMNWuOQG4Mi6YhrMaoLDOQoGWnmYWW4GpUa7739IzRXJymWNUxKo09TFknK4Km5APJgoF200UHWwJlfX4oGJWiO8O2bakDz8f3vRfpI0sLWguIxKoVVmsWzEDXXKNbcr6yvrcXTQLfMTTAv0qZdRvsG+knWwJexqnMbEbWGpU+G2otlFtbwacPVRbU/Ad/4LZfwEJaUQ9TPP3FSDmu5YWLMbkjp0UeQieDYo9jdtQha+l9Sm+7ZSLnzluRpFqeCUNn1uTe1za9rXt1tOT9znHihoT205BJwUE2JcRqZKbN0Bt6nb6zIUMFfeoZfdqqv2YUG2Yj5DX8bTOIj8jL3TqldGX1Um3SdFgvCkO7sYxS4VRG+vrK1RVkx3vpLacfymfKOR/1l4opJtaevjwNrSmXDOd2jVLADmbxqm+yK0sUF6pWOf6l5zoL9zWdCuQGnEZrENyEkg0tB01zGFrm088/Y9mvcFWa+k4UxIoOcNawvJe2yOSvdn3LszjO9wtFuZppf1AsfreP1Jkv2Z4vPg1U7o7r8zmH0ea0mLa3EgWESxtHOpXWxFtCQfYjUR1pBzOJRRYDhvdZvEzZmzEm172A5ADYCNusZrNEqmKTNkLqGtfLcFrdcu8Pdk0kVXaEWoVfJST6DU/SeUqYG1hEOLcWFRSgUqrhlu91JzAgZKZFzrbe0NwvFCog5MNHU7qwGoIjHFqJEWnIZYwLQPE6zAKqGzOwUGwNgLsTY/wC1TF3wZPx1Kjf1ZR/4AQa9w2+yGhJGVuCXu6rJrZhnW5J1Fgwuf6T7mWiyGqI1WjydaTAnlTaShcjK9oamaqB/CPqT/YReig855jFL1Xble3y0/KTprblNXDGooxOonqkxhQBt+sKlZOYg6bSdwZYRRkvcL3g+6BJBz0gQB6SYJk2LaQWx6fjOg8x6zpNoHSzLUtNYOq1zIaySLMCq3Pa3ewSks7EG9hCotheRorma8BPew2tqN3+zCrlFVOuVwPmD/wCs+hA3E+V9jMTkxqLrZ0ZfLbN/6z6km0H5FTVM8qDaBZocxeqZyIQtVmXxuCcVSVUEGqKge/iXQBgRubi4HkfKadzraK1V1jIuiXGynpcOVSWC6ndjcsf6jr7QdbA+MOvhbYnky9GHO3I8paVBAsJOpkuCM5h+LLVqoCuUqKl7nazKAfO+uvqJZ1DYXJsAN5JcEgFgo2I66HUi5lXi8CudEBYU2zZkv4fCLjTkPIaSdmwN0hfAs+IriqLrSTMF6vcWPt+g9tDaBo07bbdIUSHKyYxo9i+MqZVJ6An5RnLK7tA2Wg/pb56fnCgrYrK6Rk6GIO942mI8pXU1jSTWgzEyRTHFrCe5xFw0neMK7iHWpJF4C89E4FxQxnM6QvOkgUigqLIUkuZKqYXCpznnm6R7VK2RxRsLSNLSwG5gqz5n8hG8Ktzf2E57RI9UthrhOIaniadS/wALoPYsAfpefTcVxxsPVK1ELUiCQQNQVTUadSL69T0nyrHNYAT6LwXFNWy98Lh6SFTbfckE7EgN5HffeFCmrYnMt6NW7/KBcyt4ZTemaisbqWulr+EWGhvz0vvqSdo4zXkVTOinW5B7RapGGIgHE4IVZvKAqGGqQDGSSDYyl4vigj0zoTdtCQNCp1JO2sZxHGqSkgXZgWBAGxUEm9/5TrF+HVVfPbXUXY7sSPwG3tCSrdipSvZHU+KX+4xPIBkN7b2OblbnbcSzoMGAYbEAj3iZ4bTJvlA/l8N78jbcessFW0h12OWruTAlD2tqWpAdWA+Vz+Uv7zNdrzpTHmx+QH6xuFXJFfqHUWZ2nDqYEWhkmmjJkFUyayCCGRYxCZM9CwtNJyCFUyREmyVp06dOFmYw6XN4es+VbQtOjlETxJu1hPPXqke6fliBRTyjVFiusfwPD9I3WwwEieZXQEMbXcomYs2s+mdlh3mEQA2amSAehBuvtYgek+dlfGfKbnsBX0qJ5q3zuD+AkuXALjs7NVha61NiA2zJcZlbmCJ49ZASpZQwtcEgb3tv5K3yMFjeHI5uyqfMgEj0PKVON4CCwZSVI5bgizAg31+99Ia0tirkkWmLxCILuwW+w3J9ANTKt+P0SbeNQc1mZSB4DZr81sTztPOG4F6ZbMxYEJqbXuq2OwGlgsrqWU1hlJsTWsSLBszLcL6FedoaigHOWxcBgRcEEdRsZW4nGXJSl4iPic/Cvl/uby5c4lxzCinRqVKeZSNSEJUMLi91GnuNY9gQpRStstgRbaxkUkrCTbdCj8JQnMRc3Y3/AJ7gjTlrGadELew3t9NodzK7G8RyZrLcILk3A1tcADnpI3ewTUY7j4hFMqMNxFi4UoRmZhra6gC4uB/mstVnVRGpNBLzL9sd6f8AV/6zTqZme1/xU/RvxEf0/rKvU+goaYh1gV6Qo6TRRlSDJCLBLCpGCJBlhUgUjNMSRE2e2nSVp0kVZTFtCYpglzOT0hsY9kAEnw+jZbzzUdotnvpbySL3BUtIpjX1tGu8yrpKjG1NDEQVyJYrR1JJ6zRdisXlxIH8asPcWI/AzO0RpD4HEd1Wpvf4WBPpfX6XljuLfpPsRN4CoJJW0kXMJCLF3WVX+mqrZhfmQLmwzb5V5X/OXFQaRSrDTZ1J8lZxjDF6NRFtdlIF9rnaVPCu8oUxTqIWy3syWYWvfUGx/wCJoKxMAwhJ7UQ472Vz8RDHLT1c/wAQIyjqwOvtPVwi3uRdtievttBYuoBXTX7rAgAn4iuW5A0+E7zylxamxte2i2NjuxItp0tOafYFSX9Q6lIXvYXPOHCyKCTUQLDZ6JmO158aD/afxmoEyna1vtV8kH4mWen9RS6r0FOpk1MGslNFGYwyw6CBpiMQ0Imw9EQ6RWjUPSMoYRWmmELCdK92e59Z0HUT4PyVVcXcAS0pLYWiHD6d2LGPsbe885k9j3MfcPVqaSmxNXMRLGo91lSTdp2JET9hmltF3fUwpewMVZtIyKAk6PrPZzHd9hqTnfLY/wAy+E/USxYzHfs6xV6VSmfusGHo4/VfrNbeS1uVz12gam0mYF4RAvUgHjLxdhODRX1MGC+e5B0BsdDa9r/MyB4el10+G1t/u7X62jxE8KyXJnaUeoJK08USUA5nATH9qWvX9FX85sBMX2jF8Q2uwUfQS303qKPVvylZCU4JlIhaBl5cmdLgapiMKINBppvPTR6mOKsmmM09oemIlTa209xGKyD/AHHYdPWdaQpwbdIeNuonkoSpM6Rb9g/w/wDuGOGqMkJiRos6dPNS9TPbR9IHEHwyupbzp0Zj4YE/UjsSYE7Tp0dHgTLuafsC5GIYA6Gmb+zLb8TPoDzp0iXqBPICqZ06cgAR5+kE06dJDQORM6dBZJKcJ06QCzwTE8aP29T1/ITp0udLyyh1fCEbwlKeTpfKD4HaJhqh0nTowqS5PU2lW5u+s6dAn2GYeWNATp06Ec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156" name="AutoShape 4" descr="data:image/jpeg;base64,/9j/4AAQSkZJRgABAQAAAQABAAD/2wCEAAkGBxQSEhUUEhQUFRUWGBYYGBcXFxQXFRcVFRcXHBcYFRQYHCggGBolHBUVITEhJSksLi4uFx8zODMsNygtLisBCgoKDg0OGxAQGiwkICUsLCwsLCwsLCwsLCwsLCwsLCwsLCwsLCwsLCwsLCwsLCwsLCwsLCwsLCwsLCwsLCwsLP/AABEIAQMAwgMBIgACEQEDEQH/xAAcAAACAwEBAQEAAAAAAAAAAAADBAIFBgABBwj/xAA/EAACAQIEAwYDBQcDBAMBAAABAgADEQQSITEFQVEGEyJhcYEykaEjQrHB0QcUUnKC4fAVYvFDkqLCM3ODJP/EABoBAAIDAQEAAAAAAAAAAAAAAAIDAQQFAAb/xAAxEQACAgEDAgUCBQMFAAAAAAAAAQIRAxIhMQRBEyIyUWEFcRRSgbHhQpHBI2Kh0fD/2gAMAwEAAhEDEQA/APi4hqG8EJOmdRJGI2XY9/jX0M04ExvZOpatbqJtDEvk6XIIcSqUKiFFDA3vraw8oXj/ABd6uU0116MR7bRLFHUesOtZaVM1XF8vwjq3L5RuJOb0FXqJxxReRr+X2QSvjGQ06NFM+JqWGVRfKT06W1JOwFyZ9H7H9l0wSFms9eprUqdf9i9EH13MoP2X9njY4+uPtawPdX+7SP3rdX0PpbqZv2M7qM1+SPCB6PpnH/UybzfP/S+BnDrGovhhpDmKii1LkFUMgDJVIveQxkVsNoYWKJUhlaHFgSiFgazSTPFqz/OdJkRQviX10iVV4WtUiFSr1iJFhIXxa81/5/vK2tWVtGlk1XrKLilOxuPf1ghUV3E+H3BK6+Ux/EKBXlNgcSecTxoVx4gPzkBIwlUQZE0eI4Yp2lTjMEU9ISYdlfOkJ5DBozononibSUslMvOAVctamfO3zm/YT5lgqlip6ET6bSN1B6gRUiZCdene1t7iMYHhv77jKWFH/wAVLx1iOYG+v+42Uep6SZIRWqk2CDTzY3sJs/2X8C7nDms4+1xJDm+4p692v1Lf1x6fh4nLu9l9jPkvG6hQ7Q3f3fH9l+5s6SgAAAADQAbADpJKus8Zp6raymjTG0MFjMTkXQXYkAdLnr5TlaJcRomoLa2GtxoQRsQeRjI8i2hXEcRrKyKFRmYPexIF1KgG+pGh2iPBuN5slJ1JYoTmvvlNibb21sDztC8Lt3VMm18u/rqdfM6wH7kO97zMxIuF10UG1wo9hCk1wTCMnuXq1OkN30rBUCgsxsACSegG8BR41RNviBJAAKsD4gcpseRsdYCsZKi3etFK+I0in7+r5gn3GKm/UAH8CItUr9TIkyYxvcNVxMRrVfYQT1orVqH2i7HaaCtXvFMY119vkeUAcQNLHU3IGuoUgH6kQdSt8/YyaaOdMri2cEjQjRh0MRrsRJVsRkrEjnYkdR/zC4mmGAYbHWPz4dKU1w//AFFDpOp8Ryxy9UXT+fkrajwFZrjWErLaLO0ql6yrbAC53nRsvOk2wjAUTpCiBw5h5dKQbDmfTOC1c1BD5D6T5lQOs+g9kK4/dyTa1PMTfy2HztB0uTSQOaahjc32Lijw797xVHCf9MfaV/5QPh/Ae8+vKMosNOg8pjP2ZcMK0GxFT465zAnfIPh+ZufS02DbwOpnqnS4WwnosThC5cvd/qSBnoaDJkbxKLtDK3MjXa2kquIcXemWWmFJRM7lumtlFuZynXlG2xQZQQPiAPzEZVKwE05UU+Exy0FCVlKhdM+jU9Tpc/d3G/zlmHVhcG4O1ukTr9DrflPnvavEvhcQooOaauBouguSb6bQktZLbgj6BxZc1KoimxZWAPQkETP4pnrKFdFTKyaX1sp8RzD6D9dLOpXzAA/8wXdg7aRak0NeNS3ZnOIYk4XOadQoSwZEBFmFlBurDxHQ6A6y+OIzRbGYcHW4a3poYBn/AMvOnKwsUEuBipXi1arBPVgXqRY5oz2MdqB75W1vU0d2y+I3AVeRNgLCT4MHR2DXym5W52vUY5fTxXHqY7xCgtQWZQw89RFaAAqMo0AppYDbQv8A2jdVoQ41KxHjOLK11uDlIsTfz0+t/mJYcOxX3T8LbHoT+spO1lMlA43S+nMqbXPtofnIcJxwZACdR1ml0zjkxeFIwPqEZ4M66jH+pocdRlRiVlpSxOdNdWX5kcj6xPE05l5MbhJxZtYM0csFOPDKydDmn5GewbQ+z5vTaxjCtFozTWXCmGpnUTfdleHF6VOiL5sS4J6LSU6n3sT7TBIpJAAuSQAPMm0+4/s64eTWZ21FCmtFemcjxkfL5GHFqEZT/t+pU6rzuGL3dv7L+aPoOHpCmqqosqgADyAsJ6xnhMgxmfyaCRzPpPM9hfeQBBNri9r2vqR6e888oVBqjPdoGTMxscwRb2JCspqWswG4BP1lyaumkz3algHy3JLUmFlBZl8SsGZRrluD/eXPD8ZSqrmpsH9DsfMco6S8qEwaU2SqNMR29wuaphX596E/7tfyPzmzxmNp0wxd1UKLm52Bvbz1IIHW0yPEi+LIdr0kQhqQspfMPvMDcAeXnBhs7GT8ypF2un5wHFKjCjU7u+bKwW2hvbl5ytp8belpiQMvKsg8P/6LqU9dvSL8X4nd7rdkprn0OlR3uEUHnz92EHS7Ga9qFcHWUVQaKMi5CHupW7XGXQ/ERZtfOWT1L8ovgwwUd5cvuelzyHQDaSqNBk7Y3HGkeO/pFqjyTtAO0EYCxWKCKWY2A1MoTiapqCr8AIAAO1r6d5633Hw+carUe8rWY+FArBeRY5tT1tYRjEU7i30jU6K8k5AMcRUQlbEa/gQfWZHhNTJVKHQnQek2PC6ByZdM3ppcbfO31ma7ScOanarZQRY3B3BPpLOCdPYzuqhqTT7/ALlzjrqt0JDAX8jbkYDA8fDgCpoevIyWCxWemG/vM/xGjkqHodR6GaGeEZq2jH6Kc8bcbpo1tx1HznTIjEnrOlP8Hj92af4zL7Iz7RilVAEXntostmh7JhXxSaEhMz+mQEgnyvaffuw2G7vB0ydWqXqE9S+ov7Wnw7sFgye9qWv8NIac3IuSelvxn6CRxRo3+7TS9vJF/QSOo2xRj7uyrhqfUzf5Ul/kljuIilYZGqMdcq2zBOZ1I87Dc2NtjYOI41S7oVUbOGOVUX4mfXwWPwtfe/w2JO0SXhy1aR7wks7ZmYEqQyGylCpuoFtNdBvqTdLhvDMtclyHfJ8eUByuawzW3awsW52ldKPBe817CuN4JWqMuJWsUxI+8LmkBe/dhT9wbeepMsB2hqkGk1G2J66mjY/9TN/Dv4d76ecunAlRUQfvSi1waTf+Lrb1+KSpXyRKFboHgcDkuxJZ2N3dvic/kPIaCIdoMEvdVXCDOEaxHxHTUE9JoypGsWxT2RjvZSbciQNoKk7sa4xoy+CpVTVYVhmUIoVtDmAdiL/7hcXlmaX+XlXgOKvVqqGRqY7nNYlbMSV1AUm395bzsjd7k4aS2EsVTuPy3mfr8L7s5qBC6gmm2tIkdANVPmPlNRVPvEah5/SCpNDXFSEKHEkPhq/ZPbmfAwG5V+fobGGLpfVhy0/mNlt6m8U4vhw9KoAAWKtYEDext9ZnlwNQHKSSg7sKQ1nChmJHtm3HIQqT3BblHZGirVFN8p2JB8iIvUMX4bQCZ0DXObNYtmbKwFib67gxXjvEhQS+7HRV6n9JGneg9aUbZ1Fvtqn8tM/PP+kO0pezmGqDPUqHWpY2O+l9frtLlp0tmBF3G2MYEWM7ieASzsaYZWHiI+NSdDvoVM9wuksKNUE2Oo5zlNxdor5IKSaZg+D0chek41plgR58voRGcVQWqpRtGGqnnC8ZwQo4wZAFWql7W0DLoT+ElWwuYWvZh8J/KbmCWvGjzXVx8PPd/Jl24dVBIy3850vO8qdJ07w18jPxM/gxJE6HrU7nS8JhsEWYDqQPmbTNs3u1n0XsbQyUsGjXBep3hAO4vdb28hPqvEKn2JHJsq+zMqn8Z8zwbqmMw9FDfIMoAGwVDzm3q/8A9SimMwpqTdgxBZgFKFSNQATmv1RYfWqskV7Izvpb1QnP8zbLnCVxTw6PWOQBEzZuTEDS25YsbW3JNovgcSKlZyFK2poCDbMPFUIBAJsSpVrb2YXtKipRxNR0pvr3d8uI8OxAGlLYVrXGa1gCxFr2F/gcGtFMqDTfckkncknVmO5J3lR0v1NSLbYdj5zJcd4nVpVagA8PhVXX4kLJcgkcm0t5i3SaTiOL7qm1Qi9rWUHVmJAVR5liB7xDC0mKDOQzkDM212/TXTykQencKa1bCPB8dVeo/elbmnRZQt7AXqczz6yxxIzKQeYI+c97oLtIM0GTt2HCNKitGCClTYXVcoOpYKbXF/6R8oZz/nOHrW9feAqEayGGgFVuUTrCMVTYxWtIGJi9Vf8ABFigjJgivUzgnRUcUorbO5sVFw6mzLbod/bnK/DYA1SKtc5ntZQRbKBtcDTMecNVxCVqxXMvd0iN2AzVPzC/ifKOJiaYY0w3jA6HLpbTNtexBtHbpUV/K3Z7awkBJPILFhvgapmwk+H1LsYtVqWE94OdL/xXPzgyEiHbumxNFl3D5fZusCKh25i3XlLLjxDZARexzWPkNPxlThXIfxWE2egTWM879TkpTr2RYCj/AJadB/vQnTS8pi6ZmNala143w1b16QAv4032+IQVja53P0jXBagXEUv51+un5zzWPfIr90e4zusUq9n+xoqRUcSpHY5iB7g7/OfT+zuDFNDYk5jfU7aAWHQabT5HjqQo4ynVJ1FRTa/K8+zcPIyj0/tLPX2shm/S5J4EkPBOcSxXEVXOqFalVACaeZQdbWzMdhYgnnbltHS0yv8AprvUdaqoaf23UlxXqByHUjS1rbm/lKcK7mm77Cv+sGrVp56gqIKi5jTW2HRiGVArm5c5mAOp1ynTaaRrD/PwiGJwCtSambAMpXTlpoR5jlFuG8YpvTAq1KaVV8NRSygh1NmspN7EgkdQRDl5lsdFaHuWVWpF6jxXEcWohypqC4XPfcZblTYjexGoi9XjFHMiK12d3TS2hp5r3G4HhPzEDRL2HKcRuoecEXsPzkKrwFSpAGUc0WqCTZ4J3M44E2kTxZJUgXFwRpvqNxDu8DUaSiatGY4dg2yZQKS5SVP2eZrg6m5PPf3EcoYVlqa2yhmYWve7C1j0AufmOkKtZKdV7tuKZyje5OXN6Hwj2k8HjUqk5NQApPUFs1wfSwjW2V0ophXMjTElXcbgi3r0kEMANyQHHNcZRzIEa7zIB5RLNd/T8TAcQxPK9us5Qc5KKEZMihFyZ3EcTfUacgd/+IlhqhOpP+e8A2IuLb9PKDCM+i6DmZuwSikkecmnJty7j5xydROgxw5Z0bcxFYvkrHOhJ3kcJ4WV+hB+RgqYLHyhi1p55bcHr35k74NN2lohir75gCgHIcyZ9N7NYrvKFNuZUfPn9Z8y4NjO9wzoRd00Ftyv+fhNp2Br3oW5q7DX2P5zR66p4lkR576ZqxZZYJdtv8r/AINpe4gGGsmraQDNMo9BEQ4xjVoUalZhcU1LettgPU2+cyHZPB99hlqVQrvVL1GJUHVmJ5/L0jf7T1qvgytIZhnDVACL5FudB/MF+Uc7O4XuqFNDoVRQdt7a/WNW0LI5mVPFuABswS1PwKFKgaMDUzeHaxFQiK4jhIW9QXDB3qFqY+1ZWDDIDvfxX9prahBidVb+U5ZGF4aKfs9i2aioqd5mBIPeXzAXJAJI8VgQL87SyczxaQHT1kGECTtjI7KiDNrB1HkXaL1GkJBEmb3gWaQLSDGTRJW47Bqzhm3uluWq3IHob/SeYjC5UIXchFv5Kd+mgvC8RPwf/Yn4xhjeHfAlpWzO4fM7hS2iMTexBLMSWB5HTNt1l4WiGNrhKi21te45i/r76eRkcfjLUmZTv4R6nQ/r7Q2nJoS2opg2xmpC6s17fqYpiKumW+p1J6n9ItQrZRYbne41MG5/zpL+HEsavuZOfK8sq7IMgJNgf7R58UqCw1MqVrHZPnHMHgSdWlmLfYqZYrmXBI4x+k6WAROk6HpfuI8SH5SlXQWitWprpJ1Xg6aa36TBSo9ZZbcExncsD13n0jsey+PJsxDb89R+k+SpcnUzZfs5x5GINI/CUYjyKkG31McstYpY3918FLN0yeeOaPK2fyv4PqwbSCZrzs08YyoW4iuPoh1KtqGBUjqCLH8YhwmozUVJ+IXRv5kJVva6mWFYzI4Ru7xbrZiXNQ5vtFHiOazKRlYDQBlPtvGR3TQT2dmgrGBdpImAqNBQ0i5izESVV4u7zqOIsdIrVMI7wFQ6SaJRBzBloPGYpKYu7ZenVj0A5xBXNYtmBVVNshte9gQXtodCLDb15So92RKfZHYtjWH2ZstwQ5G5XUZR/De2vPl1iNHGYkPkZFe+z7AeZ/SXuWeZYal8CnDvYi2EGWx1J1JNjc9ZT8VOUJTvt4ifM6D85pGEx2PrF6rnlcgc9BoLfKOwK5FbqWlGiJfpPadO+pntOkOZMk1VF5zQ+5lt9kOYcqvLWe1uIW0G8rf3gtooMYw/D6jdFhKTeyFSxxW82S7+pOjY4M/8X0nsLTIDxcXujMJUYneTao3Uz1UsJ7RW5vyExXLueo0Kg9FWC6k3lt2QxpTH0NdCxU/1Kyj6kSrq1bXMTweKyVqdT+B0b/tYH8oME5bsjJSVI/SYOkgTIUanhEFUqWI8/wAupihaJVuu0oeOKFC1R/02DH+Q+F7+isT7CXNV5W8VrKlGozrmAU3XTUEbawo8hdibHTSAqSlwXFKi0kVKYqMBbP3imnZbeLMNWuOQG4Mi6YhrMaoLDOQoGWnmYWW4GpUa7739IzRXJymWNUxKo09TFknK4Km5APJgoF200UHWwJlfX4oGJWiO8O2bakDz8f3vRfpI0sLWguIxKoVVmsWzEDXXKNbcr6yvrcXTQLfMTTAv0qZdRvsG+knWwJexqnMbEbWGpU+G2otlFtbwacPVRbU/Ad/4LZfwEJaUQ9TPP3FSDmu5YWLMbkjp0UeQieDYo9jdtQha+l9Sm+7ZSLnzluRpFqeCUNn1uTe1za9rXt1tOT9znHihoT205BJwUE2JcRqZKbN0Bt6nb6zIUMFfeoZfdqqv2YUG2Yj5DX8bTOIj8jL3TqldGX1Um3SdFgvCkO7sYxS4VRG+vrK1RVkx3vpLacfymfKOR/1l4opJtaevjwNrSmXDOd2jVLADmbxqm+yK0sUF6pWOf6l5zoL9zWdCuQGnEZrENyEkg0tB01zGFrm088/Y9mvcFWa+k4UxIoOcNawvJe2yOSvdn3LszjO9wtFuZppf1AsfreP1Jkv2Z4vPg1U7o7r8zmH0ea0mLa3EgWESxtHOpXWxFtCQfYjUR1pBzOJRRYDhvdZvEzZmzEm172A5ADYCNusZrNEqmKTNkLqGtfLcFrdcu8Pdk0kVXaEWoVfJST6DU/SeUqYG1hEOLcWFRSgUqrhlu91JzAgZKZFzrbe0NwvFCog5MNHU7qwGoIjHFqJEWnIZYwLQPE6zAKqGzOwUGwNgLsTY/wC1TF3wZPx1Kjf1ZR/4AQa9w2+yGhJGVuCXu6rJrZhnW5J1Fgwuf6T7mWiyGqI1WjydaTAnlTaShcjK9oamaqB/CPqT/YReig855jFL1Xble3y0/KTprblNXDGooxOonqkxhQBt+sKlZOYg6bSdwZYRRkvcL3g+6BJBz0gQB6SYJk2LaQWx6fjOg8x6zpNoHSzLUtNYOq1zIaySLMCq3Pa3ewSks7EG9hCotheRorma8BPew2tqN3+zCrlFVOuVwPmD/wCs+hA3E+V9jMTkxqLrZ0ZfLbN/6z6km0H5FTVM8qDaBZocxeqZyIQtVmXxuCcVSVUEGqKge/iXQBgRubi4HkfKadzraK1V1jIuiXGynpcOVSWC6ndjcsf6jr7QdbA+MOvhbYnky9GHO3I8paVBAsJOpkuCM5h+LLVqoCuUqKl7nazKAfO+uvqJZ1DYXJsAN5JcEgFgo2I66HUi5lXi8CudEBYU2zZkv4fCLjTkPIaSdmwN0hfAs+IriqLrSTMF6vcWPt+g9tDaBo07bbdIUSHKyYxo9i+MqZVJ6An5RnLK7tA2Wg/pb56fnCgrYrK6Rk6GIO942mI8pXU1jSTWgzEyRTHFrCe5xFw0neMK7iHWpJF4C89E4FxQxnM6QvOkgUigqLIUkuZKqYXCpznnm6R7VK2RxRsLSNLSwG5gqz5n8hG8Ktzf2E57RI9UthrhOIaniadS/wALoPYsAfpefTcVxxsPVK1ELUiCQQNQVTUadSL69T0nyrHNYAT6LwXFNWy98Lh6SFTbfckE7EgN5HffeFCmrYnMt6NW7/KBcyt4ZTemaisbqWulr+EWGhvz0vvqSdo4zXkVTOinW5B7RapGGIgHE4IVZvKAqGGqQDGSSDYyl4vigj0zoTdtCQNCp1JO2sZxHGqSkgXZgWBAGxUEm9/5TrF+HVVfPbXUXY7sSPwG3tCSrdipSvZHU+KX+4xPIBkN7b2OblbnbcSzoMGAYbEAj3iZ4bTJvlA/l8N78jbcessFW0h12OWruTAlD2tqWpAdWA+Vz+Uv7zNdrzpTHmx+QH6xuFXJFfqHUWZ2nDqYEWhkmmjJkFUyayCCGRYxCZM9CwtNJyCFUyREmyVp06dOFmYw6XN4es+VbQtOjlETxJu1hPPXqke6fliBRTyjVFiusfwPD9I3WwwEieZXQEMbXcomYs2s+mdlh3mEQA2amSAehBuvtYgek+dlfGfKbnsBX0qJ5q3zuD+AkuXALjs7NVha61NiA2zJcZlbmCJ49ZASpZQwtcEgb3tv5K3yMFjeHI5uyqfMgEj0PKVON4CCwZSVI5bgizAg31+99Ia0tirkkWmLxCILuwW+w3J9ANTKt+P0SbeNQc1mZSB4DZr81sTztPOG4F6ZbMxYEJqbXuq2OwGlgsrqWU1hlJsTWsSLBszLcL6FedoaigHOWxcBgRcEEdRsZW4nGXJSl4iPic/Cvl/uby5c4lxzCinRqVKeZSNSEJUMLi91GnuNY9gQpRStstgRbaxkUkrCTbdCj8JQnMRc3Y3/AJ7gjTlrGadELew3t9NodzK7G8RyZrLcILk3A1tcADnpI3ewTUY7j4hFMqMNxFi4UoRmZhra6gC4uB/mstVnVRGpNBLzL9sd6f8AV/6zTqZme1/xU/RvxEf0/rKvU+goaYh1gV6Qo6TRRlSDJCLBLCpGCJBlhUgUjNMSRE2e2nSVp0kVZTFtCYpglzOT0hsY9kAEnw+jZbzzUdotnvpbySL3BUtIpjX1tGu8yrpKjG1NDEQVyJYrR1JJ6zRdisXlxIH8asPcWI/AzO0RpD4HEd1Wpvf4WBPpfX6XljuLfpPsRN4CoJJW0kXMJCLF3WVX+mqrZhfmQLmwzb5V5X/OXFQaRSrDTZ1J8lZxjDF6NRFtdlIF9rnaVPCu8oUxTqIWy3syWYWvfUGx/wCJoKxMAwhJ7UQ472Vz8RDHLT1c/wAQIyjqwOvtPVwi3uRdtievttBYuoBXTX7rAgAn4iuW5A0+E7zylxamxte2i2NjuxItp0tOafYFSX9Q6lIXvYXPOHCyKCTUQLDZ6JmO158aD/afxmoEyna1vtV8kH4mWen9RS6r0FOpk1MGslNFGYwyw6CBpiMQ0Imw9EQ6RWjUPSMoYRWmmELCdK92e59Z0HUT4PyVVcXcAS0pLYWiHD6d2LGPsbe885k9j3MfcPVqaSmxNXMRLGo91lSTdp2JET9hmltF3fUwpewMVZtIyKAk6PrPZzHd9hqTnfLY/wAy+E/USxYzHfs6xV6VSmfusGHo4/VfrNbeS1uVz12gam0mYF4RAvUgHjLxdhODRX1MGC+e5B0BsdDa9r/MyB4el10+G1t/u7X62jxE8KyXJnaUeoJK08USUA5nATH9qWvX9FX85sBMX2jF8Q2uwUfQS303qKPVvylZCU4JlIhaBl5cmdLgapiMKINBppvPTR6mOKsmmM09oemIlTa209xGKyD/AHHYdPWdaQpwbdIeNuonkoSpM6Rb9g/w/wDuGOGqMkJiRos6dPNS9TPbR9IHEHwyupbzp0Zj4YE/UjsSYE7Tp0dHgTLuafsC5GIYA6Gmb+zLb8TPoDzp0iXqBPICqZ06cgAR5+kE06dJDQORM6dBZJKcJ06QCzwTE8aP29T1/ITp0udLyyh1fCEbwlKeTpfKD4HaJhqh0nTowqS5PU2lW5u+s6dAn2GYeWNATp06Ec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9158" name="Picture 6" descr="Imagem4 #tattoofriday   Molecular Tatto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245811" cy="2808312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95536" y="3284984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Cafeína</a:t>
            </a:r>
            <a:endParaRPr lang="pt-BR" dirty="0"/>
          </a:p>
        </p:txBody>
      </p:sp>
      <p:pic>
        <p:nvPicPr>
          <p:cNvPr id="49160" name="Picture 8" descr="ocitocinatattoo followthecolours #tattoofriday   Molecular Tatto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88640"/>
            <a:ext cx="2773660" cy="3699705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6156176" y="4077072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ocitocina</a:t>
            </a:r>
            <a:endParaRPr lang="pt-BR" dirty="0"/>
          </a:p>
        </p:txBody>
      </p:sp>
      <p:pic>
        <p:nvPicPr>
          <p:cNvPr id="49162" name="Picture 10" descr="http://recursos.cnice.mec.es/biosfera/alumno/2bachillerato/biomol/imagenes/glucido/aisomer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861048"/>
            <a:ext cx="3672408" cy="2754306"/>
          </a:xfrm>
          <a:prstGeom prst="rect">
            <a:avLst/>
          </a:prstGeom>
          <a:noFill/>
        </p:spPr>
      </p:pic>
      <p:pic>
        <p:nvPicPr>
          <p:cNvPr id="49164" name="Picture 12" descr="https://encrypted-tbn1.gstatic.com/images?q=tbn:ANd9GcS71lZ-c6d-eFTckYdybBf73g8WhrmJ7CuYH_ouamc1pAjPzxPa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725144"/>
            <a:ext cx="2352675" cy="1943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682</Words>
  <Application>Microsoft Office PowerPoint</Application>
  <PresentationFormat>Apresentação na tela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UNIVERSIDADE DO VALE DO ITAJAÍ</vt:lpstr>
      <vt:lpstr>Slide 2</vt:lpstr>
      <vt:lpstr>Símbolos Atômicos</vt:lpstr>
      <vt:lpstr>Situação - problema</vt:lpstr>
      <vt:lpstr>Íons</vt:lpstr>
      <vt:lpstr>Slide 6</vt:lpstr>
      <vt:lpstr>Slide 7</vt:lpstr>
      <vt:lpstr>Fórmulas Químicas</vt:lpstr>
      <vt:lpstr>Slide 9</vt:lpstr>
      <vt:lpstr>Slide 10</vt:lpstr>
      <vt:lpstr>Ligações Químicas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DISTRIBUIÇÃO ELETRÔNICA</vt:lpstr>
      <vt:lpstr>Slide 21</vt:lpstr>
      <vt:lpstr>Slide 22</vt:lpstr>
      <vt:lpstr>Questionamentos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VALE DO ITAJAÍ</dc:title>
  <dc:creator>user</dc:creator>
  <cp:lastModifiedBy>user</cp:lastModifiedBy>
  <cp:revision>8</cp:revision>
  <dcterms:created xsi:type="dcterms:W3CDTF">2014-03-12T21:54:54Z</dcterms:created>
  <dcterms:modified xsi:type="dcterms:W3CDTF">2014-03-12T23:15:32Z</dcterms:modified>
</cp:coreProperties>
</file>