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9" r:id="rId7"/>
    <p:sldId id="263" r:id="rId8"/>
    <p:sldId id="264" r:id="rId9"/>
    <p:sldId id="265" r:id="rId10"/>
    <p:sldId id="266" r:id="rId11"/>
    <p:sldId id="280" r:id="rId12"/>
    <p:sldId id="267" r:id="rId13"/>
    <p:sldId id="268" r:id="rId14"/>
    <p:sldId id="281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TJJVumkimw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cao.uol.com.br/quimica/ult1707u14.jht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816" y="404665"/>
            <a:ext cx="5542384" cy="151216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UNIVERSIDADE DO VALE DO ITAJAÍ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7488832" cy="34563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CENTRO DE CIÊNCIAS TECNOLÓGICAS DA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TERRA E DO MAR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 CURSO DE ENGENHARIA DA COMPUTAÇÃO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QUÍMICA I</a:t>
            </a: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Profa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. Ms.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Katia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Franklin Baggio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Logotip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2376264" cy="1296144"/>
          </a:xfrm>
          <a:prstGeom prst="rect">
            <a:avLst/>
          </a:prstGeom>
          <a:noFill/>
        </p:spPr>
      </p:pic>
      <p:pic>
        <p:nvPicPr>
          <p:cNvPr id="28674" name="Picture 2" descr="https://encrypted-tbn1.gstatic.com/images?q=tbn:ANd9GcTmZDcDjxs9JwTiM5cG-z4_vjZa9XomAthoxxKeFjWuPRGpHL1Yl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399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encrypted-tbn3.gstatic.com/images?q=tbn:ANd9GcQUsRB9K3d6Fn0-Hk0k8jdm6zave_GO-sN2qF2eQYAwdzmOFl-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211" y="471611"/>
            <a:ext cx="7924229" cy="466769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899592" y="5949280"/>
            <a:ext cx="779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LIGAÇÃO COVALENTE COORDENADA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NOMENCLATURA</a:t>
            </a:r>
            <a:endParaRPr lang="pt-BR" dirty="0"/>
          </a:p>
        </p:txBody>
      </p:sp>
      <p:pic>
        <p:nvPicPr>
          <p:cNvPr id="38914" name="Picture 2" descr="Name Chemical Compounds Step 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4884" y="4293096"/>
            <a:ext cx="3120633" cy="2342804"/>
          </a:xfrm>
          <a:prstGeom prst="rect">
            <a:avLst/>
          </a:prstGeom>
          <a:noFill/>
        </p:spPr>
      </p:pic>
      <p:pic>
        <p:nvPicPr>
          <p:cNvPr id="38916" name="Picture 4" descr="Name Chemical Compounds Step 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52736"/>
            <a:ext cx="3069287" cy="2304256"/>
          </a:xfrm>
          <a:prstGeom prst="rect">
            <a:avLst/>
          </a:prstGeom>
          <a:noFill/>
        </p:spPr>
      </p:pic>
      <p:pic>
        <p:nvPicPr>
          <p:cNvPr id="38918" name="Picture 6" descr="Name Chemical Compounds Step 9Bullet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05064"/>
            <a:ext cx="3528392" cy="2648928"/>
          </a:xfrm>
          <a:prstGeom prst="rect">
            <a:avLst/>
          </a:prstGeom>
          <a:noFill/>
        </p:spPr>
      </p:pic>
      <p:pic>
        <p:nvPicPr>
          <p:cNvPr id="38920" name="Picture 8" descr="Name Chemical Compounds Step 9Bulle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268760"/>
            <a:ext cx="3261117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n.i.uol.com.br/licaodecasa/ensmedio/quimica/ligqui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692696"/>
            <a:ext cx="8115856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data:image/jpeg;base64,/9j/4AAQSkZJRgABAQAAAQABAAD/2wCEAAkGBhQSERUUExQUFRUWFhcYFhcWFRQXFBcVFRcVFBcXFxcXHCYeFxkjGRQWHy8gIycpLCwsFx8xNTAqNSYrLCkBCQoKDgwOGg8PGjEkHyQqNC80MCwsLCwsKiwsKSwsLCw1LCwsLiwsLDQsLCwsLCwsLCwsLCwsLCwsLCwsLCwuLP/AABEIAMQBAQMBIgACEQEDEQH/xAAbAAACAwEBAQAAAAAAAAAAAAAEBQADBgECB//EAD8QAAIBAgQDBAgEBQMEAwEAAAECAwARBAUSITFBURMiYZEGFDJxgaHB0UKx4fAHI1Jy8SQzYkNTgpIVc6IW/8QAGgEAAgMBAQAAAAAAAAAAAAAAAwQAAgUBBv/EAC8RAAEEAQIGAgEEAgIDAAAAAAEAAgMRBBIhBRMiMUFRYXEUMoGRsSPxFfAlocH/2gAMAwEAAhEDEQA/APuNSpUqKKVKlSoopUvUr5t/GD+JXqESw4eRfWnZSQCjGONSrsXW50lgQBcbgsRwvUUWuT0sgOI7AML6jGG1R6TKCQYwNWvUNLC+nTcFdWrak8npOwwsGuYLM7sXKJDqaKKUrIUWWQKt7Kv4272ysdxz0JxMGNRcXhZdKszPJDohLpM7M0isxBkUFyzWvuG2OkgUxT0NCxxgTEyRhx2jRxNdZHMhUoV0jvWsQAdqii9w+k+qd1VGeAYWLELLGFcMJO3OwD63usS6QqE31dRXcN6WrIqlIMQWdVeJCiK0sbAEuupwqqoIvrK2LKOLqDecgIkLrM4LYdYGusZv2falJPZ2YGZjYd07bVxfRzTFAqSsskEfZpLpQkpZFYMhGk37NDsBYqLcwYovMvpTHqRIo5pmdHdQiW2jdY3DNKUVXVmsUJDA7EA2BPw2ME0KyREWkTUhZSQNQ2JW4J8Rce/nQWF9GxHLHIkjAJHKmkhTqaaRZZJGa19RdQbCw47b0RlWUmDDJAJCxRNKyFU1c9JKgaSRty3tUUSLC+lhSCGWXtHPqEeIkRI0AYt2QZ1dmVbgs10B4G/9IJ0npegcx9jiC/bPCqhEOp0iEx7wfQoKEEa2W++2xtMJ6IhFjRpXdI8IcLpKoNSHT3iwFw1kUbbbcKsw/ouE9X0yPaCSWQ3CEyPMHDFja6j+a9gtuQ5VFF4w/pnh2kWO5UtpW7lFtM1v5LLq1h7nT7OnV3dWru0/FJU9Gws3aJIVUuZGTs4iS7Es1pGUuATuRfmbWFrOqiilSpUqKKVKlSoopUqVKiilSpUqKKVKlSoopUqVKiilSpUqKKVKlSoopUqVKiilSpXiWQKLngK4SALKi91KUtmJY7bD51TPWFNxuNkmhrb+eyYGOfKeVnPTbKoWweKkaKJn7CTvNGhbZDbvEX2r1BmDoeNx0NevSjEh8uxRH/Yk+B0GtLHzGT7DY+lWSF0e5TfB4COIERxpGCbkIqqCeFyFAvV5quaYKpJ4ClRxxc9B0+9UzM5mK2zufS4yIv3CbmUdR516BpHOKHhxTIdj8OVZ2PxoSfqbSMMYkbFaWpQ2DxYkW/A8xV0kgUEngK3Wva5uoHZKlpBor3UpS2YljtsPnVM9Yk3G42SaGtv57I4xz5TypWegzB0PG46Hf/FOsLiQ4uPiOhrSx8xk+w2KrJC6Pc9lfUrxI4AueApY2YljtsPnUy8yPFbqd/CqyMv7JtUpHPVUOPdDxuOh3rOx+Msl7tofaMMYkWCtDUqjC4oOtx8R0NWSSAC52AraD2luoHZLEEGivdSlL5iWO2w+dUz1iT8bjjk0Nbfz2RxAfOyeVKz0OPdDxuOhp1hcUHFx8R0NaWPmMn2GxVZIXR7+FfXK8TShQSeApU2PLnoOn3quZmsxW2dz6VWRF/ZNjKBzHmK9A0knFDRYlkPdPw5eVZuPxkS/qbQ+0cYxI2K0tShcFixIOhHEUTW6x7XtDm9kqQWmiu1KlSrri5SrOptwvxP0prSTOF/me8D60hxBxbAaTGMAZN0NAaofOUOJ9Ws2vsO3vYaNHadla976tXha3PlViNY1lh/DXB+tdt6vB2XY6Oy0H/d7TX2vG3s92vKCKIuJkJ7bUnpA6wWrUNQWeTWweJHJoJB/+DajWO9LfSJb4Sf/AOqT5KTTeMS2RpHtXkALCCtHnMu4X4mgoWonOE74PUfkTQDICCCLgggg8CCLEH4VfiFvlcHKkIHKFKR5urzywANrhWJmJA0kTByuk3vf+Wb3A5ca9NxrOZf/AA8wkWKecQQ6bQmFQpvE8Wss4N+LEof/AArRtSYZEw1Edq8/S7DflE5ZLpkHjsfp86KzqbgvxP0oLBJeRfffy3+lEZyvfHio+RrVje4Yjh8obmjnD6QsLVRLnKesjDWbWYDPew0aBIIrXvfVqYcrW51Yhsayz/w1wZxXbdhB2XYlDFoO8pkD9rxt7N1+NZAiic4mQnttXtXkBsUtQ3Gisrm0yAcm2+1Ctxq3BLeRf7h8t/pTWO4tkaR7RJACw36R2dTcF+J+lAQGis5Xvg9V/ImgUbeicRt8rgUKFo5QpepM0Ttxh7ntTEZQLG3Zq4jJvwvqYbV5bjWVk/h/GcYJdU3Zersh/wBXie07Uyq4sddxHpB2va9tudapuNJiKOOtBvbdWive0Vlk2mQDkdj9KKzqbgvxP0oDBreRf7h8t/pROcr3x/b+RP3rVjkcMRw+UNzRzh9IWE1BmKNK8IJ7RER2FjYLIXCm/A7xt5VVbl126cfHlWbwXoJGmMebVNo0Q6P9ViS2uNpGbXdu8m62Ukj2tt98jkxuJc81tsryA2KWlaissm0yDodj9KFY1bhFu6/3D5G9NY7i17SPaI8AsNo7OpfZX4n8hQELUXnSd8HqPyJ+9AKaJxEF0rgUOADlheswzNIuyDkgyyLEmxN5GDMBtw2Rt/CvLcazvpL6GriZYZQ0gKzxvL/qJ1XskjdD2aq2lHvo3Wx9rfc3d4TCCJFRdWlRYamZ24k7s5LHjzNJsijYwaTue/wux6rNo/LptMg8dj8f1rQVm8Il3UeI+W9aSvR8LJ5ZHylMsDUF2pUqVqpNcoPM8JrW44jh4+FC5pmyxbvIka3tqZlUXPK7EdKtwGP1aSGDKwBUggggi4II4givPScYxpJjjOBonTdbWjtY5vUEnr1qp7icuV9+B6j60GcjP9Q8v1oUvDZQdhYTrclhG+yWXrxneEtgMU5/7Elv/U70/gylV3PePjw8qBz3MljR2kDGNbBlWN5CQxC+wgJbcjgOFckA4e0TSiyTQA9oUk3M6Wphj8JrXbiOH2pEykGx4ijskzYTKrpr0NewdHRtiRujgMNweI8aZ4jBq/EfHnRYy3ibDLGNLgaIPtUjl5PSeyz+qvJpuckX+o/KiMPlyJuBc9TVWcMlJ32RzlMA2Q+V4LT3m2J4DoKtzHC6124jh4+Fcx8huBypLlHpBHMzCLtQUI1a4ZowbkjYyKA3A8L0vkcUjx3uxRGS1uzj6vylhqceZe64RXoPT3EZcr78D1H160IckP8AWPKjScOlvpFhNNyWEbpXTXKcJbvn4fersPlKrue8fHh5VVm2O7NWJvpRSx0hmYgAk2VQSxsOAFzUe0cPZ+RML3oAeyhSTczoYr8ywmtduI4ePhSK1E5Jnizrrj7TTqKkSRyxm+x2WRQbbje1uPjTbE5cr7nY9R9etSNw4kHPY0tc3YgrkcvK6XdkiDV5pmcj/wCfyoiDKFXc94+PDyrjOHTE7ikY5MYGyoynBn2z8PvROY4XWu3EcPtXce5AAFIMFnTNO8XYYlAlz2roghexA7jByTe9xdRsDQ8riUeI44oZqAFuNgd/XtLW57uZa6RavQankuAWQAkWJHEfWhDkZ/r+X60R/D5DRaLBTLclh77JZemmU4P8Z+H3q+DKVXc94/LyoXOc0ESs7a9CDcIju3EDZUBY8eQrkjRw9omlFm6AHkoUk3M6Wo/H4XtFtzG4+1IGUg2OxFG5JmwmVXTXoa4AdHRtiRujgMNxzFNcRg1fiPjzo0bm8TYZGAtc00QfapHKYek9lnQ1cpuckXkx+VXwZai72uepqrOGS3vQRzlMA2Q+VYIjvtx5Dw60zFK80xhUOQGbSpOlN2awvZQSASeABNB+j2dNMNRhnh72nROqq52B1AKzDTva9+RrkXFoYZfx2tNB2ku27/XdKPa5/UVoalcvUr0qXS3NcjixA0yJHItwdMiK63HA2YEX3NW4HLVjChQAFAVVUAKoAsAANgANrUbQeZ4vQu3E8PDqaypMDEjf+Q5u4N9zV+67WitLndIVsuMVduJ6Ch5Mzt+H5/pSyBqvmrDyOL5HNppoJkQNaaKOgzVWNj3T48POrZsIG34Gs+1Ncpxl+4eXD3dK0o5o80cnJaCD/aksGgamIuDCBTe9zUxGNVNuJ6V7xc+hC3l76z6yXNzxNEyHswIuVjtpDiiMtucmkmOa21h+/GqEzhge8AR5GvIO1By1hY2fkl51PKZZEw7EJ6jpKL/5Fdjwag33PvpJhcQUYHz91N8wxmhduLcPvW5H+NOPyJWDU3zX8JeSJzHaW9irZcWq7cT0FDyZnb8Pz/SlkDVfLwrKyOL5HNpmwVxA1poo6DNVY2PdPjw86unwwb31njTTKcYT3D8PtWnFkMy28nIAIKksGgamIuHBBTe969y4tV259BVWY4vQu3E8PvSiB+tUyJY+HRmLFaAhxxGQanJnJmdvw/OvUGaqxse6fHh50BNwoNqRxeK5Dt3m/wBkduOxwWlkjDCxqlcAoPM0JlGMv3D8PtROY4vQu3E7D71tOjxMhoyJGAkexv8ASVLHtdoCslxartz6Ch5Mzt+H5/pSyF96vlNYeRxfI5tM2COMdrTRRsGaq2x7p8eHnV02EDb8DWfammUYv8B+H2rRjnjzG8nJaCD/AGpLBoGpiMhwYU3vc1yXHKpsNzVeaYrQthxPyHOlMDVzJlZgR8nFaAqRxGQa3JlLmLDgB86kGcAmzC3jxFCynagm41nYnEsg7udaO2BjhS0E2GD73+IqQYMKb8TQGUYrfQeB4e/pTetuDExJ3jJ0DX/9/pJyB0Z0EqWqV2pWugrlJM4b+ZboB86d0pzqHcN8D9KQ4g0mA0mMYgSbpfE1ZLOPSXGLj4I0wcpTTirIMThwJwnZaZN27mkG9msf5nga1QNRoVLK5VSyhgrEAsoa2oKeIB0i9uNh0rzDS1j9Tm3stCRhd2XFYkAkWJAJFwbEjcXGxsdriiMC1pF94+e31qg0ZlcN5AeS7/aj47S6RoHtdkIDDaNzk9wf3fQ0mBrRY2DWhHPl7xWdtTvE2HmavBCBiEFlLNenGOxaCHski7P1rCgMZpEkZzKO4yqhHZk7E3O3I8K0GEeUopmVEk31LGzOg3NrMyqTtblV4NcY1mahpDA0beUZsdOJtconHOTov/QvzqrDwl2Cj9jnR+cYe2lhwAt9qbjjcYXuHbZce8CRoS+Jt6xcuY5h/wDKBeyw2r1Jj2frM3ZafWEGs/yv9y/d9ngTvyrYirAaTa4MJOkGxW67IzUvD8atwTWkX+4fPaqTReVw6pAeS7/ajY7SZGge1aQgMN+lZnLd8DoPzv8Aag42pjnUPBvgfpSsUXPYec60OCjGFnfTjPsTCEEOHkZTNh/5qzQoG1SqDDpY6u8O7qtbvb7U6wGJeRA0kRhc3vGXRytiQO8hKm43260TNErgB1VgCGAYAgMpDKwvzBAIPI1w0owtDA0NojyrMYQ4m1dg2tIvvHz2onOm74H/AB/Mn7VXlkOqQHkNz9KJzqHg3wP0rTjY78RxHtCc4c4fSXRHesdiPSjGjMVQYKUr6tIRD6zhgGtNGonvqsLA6bHfv+BrXCp2KateldYUqH0jWEJDFdXHTcA24XArMBawklt7fKJIwu7LrVZhGs6/3D57VUaKyyHVIOg3P0o2O0mRoHtXeQGG1bnJ74/t+poKM00zmC4DdNj7qUijZ7CJnX5Q8cgxhJvSD06w+FkiiaWHW0yJKrSBWijdGftGHTZONvbFNcNjElQSRsrowurKbqRcjY+8EfCqMxypJzCzXBhmWZbad2RXQBrg92znh0FF0oGxBgDAb8q0bXBxtW4U2df7h+dq0lIsrg1ODyXf7U9r0HDGkRknyUllkF1LtSpUrVSipnxAXjVAxSv3WHGuY6Ekgjek2S5E8TNefETaiP8AeMZCWv7GhFte/O/AV5DN4hmsyzE0dNgAaSdQ87phrW6bROKyxl4d4eHH4ihLGtKzgcTVRxyf1fnWnNhQaq1hp9GkZmS+txaTQYB35WHU7UyjdYhpAueZ6mjUcEXBBHhSnMcDqDodWlwQSrMrANtsy7qd+I3FJ8REmBCH44sk7uq6H0qc0ymnJlBiQ3vofG5aH3GzfI++g/R/JRAulTKVuTeWSSVrm34pCTbbhTaTEBeJ36c6ew5vyMXXldr7kabHg14QrLHdCRvlsg/Df3b16iypzxFvf9qZPmYHI/KvcGYI+wNj0O1Digw5HdL7TBmlrsvEMCwjxPPmf0r16wjjSefWq8ehuDypHkuXYhXftcR24YjQBAkXZ7k+0pOrYrx/p8azcvieRBkmCNoDRQAINuv0UIN1DUTujcVljLw7w+fxoQi1aVpQvE0O+PQdfKtKfFx2uovDT6RWZD6qrSnD4B35WHU7U0TTCthuefjV8OMRvZPw4Gl2e5c0qMqvJHqA78RUSLYg7FlYcrbg8TVMppxMcy427rG/eh5NBUdI6R2l2w9IxcSr90jjS3FZYym47w+dTJ8saNFQySS6b3kl0lz3idyqqNr2FgNgKdvIBxNqDw90mdC52V4Ozqqx+64HmI9P8LMkEVfBgHfgLDqdh+tN5Meo6+VeoscjbA79DsaPDiY7nUJAfpFdkPrZq8RIsK258+pr0J1funnyND4+M3v1G3hSj0ey7EJcT4j1gkghhCkOkAbiyE3uaz5uJ5EWUYGtGkEANo24HyD2QdII1E7ovFZWy8Nx4cfiKEINaV5QOJtVD5go6+VaWRiY7XUZA34RY8h9drSeDAu/Kw6nYU4hjWJbX359TXuHGI3snfpzpdmqvZ9GkOVOguCU1W7uoAglb2uAb2oOXI3h0HOhGok1Z7D+FRz3SnS7ZM1lVxbj1FLMVlBG6bjpz/WhPR5MTb/UmEyajvAsiposLXEjMdV9XPpT+TEBeJ+HOr4eQ3Pxy/IoaTVjsfkWqBzondKzxw7j8LeRq+DK3biNI8ftTKTMgOR+VeoMxRja9j0O1dggxJHdMlo7ppaukLicwiwyHUyIotdnYKtzsLk2F6IwGZLKAVKkEXVlIZWHUEbGhczylZAVdFkQkHS6q63BuLqwI2NWZZl4jChVCIosqqAqgdAo2ArPhys8Zgi0mtVVXSG+773+6A4NLbtM6lSpXsEuuUHmGN7Mbe0eHh40ZWezCS8jeBt5UjnTGKPp7lHx4w926tikJ3JvXjECvEDVmvSP05jw+Ihh7+8pWb/T4hrL2TuOzZVs51BfZ1bE7bEjxjIJJZ+ncp51MK0UGIZDdT9jT/C4gOtx8R0NZfDYgSIrrfSwBF1ZTY7i6sAQfAimuSyd4jqL+Vb+BO5knLPY/wBqmTGHN1BH4/F6F24nh96UQyEm541fnD98DoPzoOE70vxSQyvLPAUhjAjv2i5uFAnjWZf+JEXrnZfzOx9XL39VxXadt2ui1tF9GjnptfnyrTtxrPix5IAA8VaLEQeyb5XjdXdbiOHiKIxmIEa358h40mwL2kX3289vrROcyd8DoPz/AMVvR5RGMXHuNgUs6Ec0DwqY5ixuTc1ZNQkTUux/pZDHiIsOzx3kE127WMCMwhDpcE7Fi1he3smvNPhklltu57o76aUfwO1Ocsx2saT7Q+YpLqB3BuDuCOBB4EVfgHtIvvt57Vr4c7opB6K7NGHsT3EzhFLH9mkoxJdrk/pRWdyeyPefpS6I70XisrnuMY7BCx4xo1e0XLwoJuNY+b0nx3/yIQYKTT6q57H1rDWa06KJ730ggd3Sd+9Wxk41lMx3Y9WRuL2KLE67TTLMdq7jceR6+BovF4gRrfnyHjSGF7MD0Io3On7wHQfmf0rdiyyMck9xtf2gPgHNA8FUpOWNyd6sm4UJEd6zs/8AEnBjFCHt4Oz7FnaTtNllWRUEXS5Us3/jXnHwSSylzQT5Rn0whaA7GnGXYvtBpbcj5ik7VdgntIp8QPPb61qYkpY8A9j3CtNGHs+U3xs4jXYC52FKYpCTcm5ojOn74HQfmT9qCjau8TfqcYxsB4QoIwGX5KLm4UEw3rMemPpBi4psMkWGkKHFRKHXEQqJwYpGMOkm6C9922/l+IrQYSZnRWeMxOR3kLK5U77ak7rfDrSMOO6JgcT3+USJwJLU9yrGlu63Hl7ulMqzmEezqfEfPatHXqOHzGSOneElksDX7eV2pUqVopZcrPZhHaRvE38960BNBY/CCQXW2ofPwrOz4+YygdxvSYx36HbpMjVVjMEkjRO17wuXSxIsxRozfr3XbzqxlINiLGpevMlpDrGxWmWhy4aYZNH3yeg/P/FBQwljZRenEbLENPE8T76cxyyE8+Y6WjyfaBkP6dI7lDZ1FuG8LfGloNPu1WQFSOP72pVisAyeI6j69KJkBk/+eA6mn14KrBJQ0O7oH1BO39Y37XsuxvqNuz19pa3C+rnVpqXq2DCs52Hx5edJNY5xobpjpZurcsi1SDoN/t86vzqLvBuot5UdhcOsS8Rfma9TKsikX+48a2247RDyS4azvVpEz3Lr8LPikeP9CsNLiYp2hg7vbdopw8R7ZpgtmckblSpNyG3Y8K0OIwrIbEe48jVQNYx5kTttiniGyC15VAAAAAAAAAAAANgABwHhROXRXkXwN/Lf7VVHEWNgLmnGDhWIbkajx+1MYsQLg95po8nZDmkDW0O6pzqLZW6bfWlQrSuqupHEGkWKwLIeo6/vhTXEICXc1u4KFjSitBVIhXVr0rr06deka9BIYrq46bgG3C4rjVwGuqhJsBc1kNYbTdAbr3hotTgdT8udHZ1HuG8LeW9XYPCiIamPePyq+QpKpW/Hz99a8ccYiMLnAPdvVi/jZIvm/wAgcOwSAGhmylDiRibnWsLQ2206WkWQnhfVdAOPCj8RhGQ7jbkeVU3rLexzCQdinKa8Wuk1fl8WqRfA38qpjiLGwFzTrB4YRC7EXPH7CmsSHU4Ods0dyUOaQNbQ7obOotw3wP5j60sFaNwsikcQaS4rAMniOo+vSmc6DUebHuD6QseUVoch5IVbTqVWKsGW4B0uAQGW/BrE7jfc9ahrl6shw7Oe6L+PLzrLZGSaCa2buVbl0WqQeG5+FaCl8KrCLcWPGiIMYGNuBrZw8rGgd+O541k9vn16tZs5Mh1DsialcvUrbtLIDMGNwOVqTZPiMSWbt4oo7EaOylaTVxvq1Rrp/D14mtLJCG4ih5ESIaj+zXks3g88mU6cOGkkGzdtr14TDHitNK6XDqw7wBoU4OEHe3xY/eg/Wy534dOVcnFEyOLM5ulsYPyUVsThsTScQooHdtbwpVnUcyqzQosj7aVdyiHcXuwViNrngeAoOOZkN1Nv30p5gcYJF8RxFNSsh4nGIn7EGx6VXxui6u6X5JHMyq0yKj76lRy6DcgWYqpO1jwHE/FwzAcaqxWJCLc/AdTSgYgsbsfsKqOVwiEsj3JN/H+lUMdL1eEzeeK++n36b/Sroplb2SD7qTzChFcg3BsaFi8Xc/dzR+yKMbUNimuYk323225D93pbkc2Jb/fjijbUNIilaQEcySyLb502wWJEoswFx+71dLpjUtb7+6lpODmbIOUHjSSHXvqFeB4QtRb0Vur2Atva3jQjxQ33CUAcWznfh05VyYUzkcZbzNLWAj2VZsBGxKcRhbd23wt9Kz2dYWaRCsM3YSagdfZrJsOI0vtv1qRzMhuptTjCSrKNwNQ4/eh5kZ4m1jYyGuabo7tP/fpWdGYtzuEPkUTqqq79owUB30hNTDi2kbLffYU0NVSusak8B+dKjjGc78OnKm43jheMI3nU7c7bDf8AoIQYZDqHZMHihvuE+Qq+FFHsgfC1J5xtQscxU3U2oWLxYPNuYB9Iwxy4bFMc4V7NoKhtJ0FgSgex06gCCVva4BBtQGRx4i1sQ0LSatjCsiJp2tcSMxvfVztwpzgsWJF34jiPrVsrrGpNrAdKDLwZs8xyA8aSdXbqFeAUHUW9BG6tYDnQrww33CUvOMLnfh05VyYUXJ4w0SaGsBHsq7YCO5TmJVt3bW8LfSleas41lAGcKdAY6VLW7oLAEgE2BNj7jQEcpQ3U2/fzpzhMQso3AuOP3FTLaOJwiFp0uu68GvGy66IxHV3CV5BLO288ccb6jtHI0i6LCxLMi73vtbkOu2gZgONDzMsSk2/U0rGJLm5/SuQf+JgLTRcTdC6H87qoYZd/CZSTxX30/wDrf6VfDMreyQfdSiYUGGINwbGpi8Yc/dzR+yIMYOGxTDOsvaRXUPJHqHtxkB14bqWBAO3MGqskyto1VDJLLpJPaSlTIbkmxKqoNr24cKPy7G6xY+0PmOtGiiN4PDNLz2vOku1Vt3++/wCyA5zmdJC5apXq1SvRIK5SfOpe8F6C/wATTikucp3weo/KkOIk8g0mMauZuhYTVWKzVVnigIbXMsrIQO7aEIWub3/6i2sDz4V1TWYzH+HOEmxSTmCLTaczKTJeWSXQUbY2FiHPL2q8u2KJz7kNbf8AtOyg92rTtxonLZbSDx28/wBaDSMKAoFgAAB0AFgPKisAl5F99/LemMexI2vYV5P0G/SIzqW7AdB+dBwmjM5jswPUW8qAU0TPBMzgVSEAxiktf0yw/rXq/aRf7Pa9p20ei/adn2fH2vxceHKmTcaRf/w2F9a7fscPp7Hs+y9Xi06+07TteFtdu7wvbnyp6xpXTE2uXfbe/a7EHC7V+XyaZF8Tbz2orOpe8F6C/nQuXx6pF99/Ler85Tvg9R+VaUZcMR3q1R1c4fSEhavGY5osTQqwYmeTsksAQG0PJ3rkWFo24X5bVFNZ3P8A0Cw2KmjmaKMsJQ0xbXeWMRtGE2NuPZnl7FZIijdJchoUryg92rRPxojLpdMi+O3n+tA4XCJEixxqFRAFVRewA4AXozAJeRfeD5b01BtI3T7Vn/oN+kXnUu4XoL+dAwtRmcp3weo/L/NAKaJxAF0rgVSEDlikJ6Qek0WFVdbIWaSJNBkRWAlcJrIO+lbknbgDvV8eIVxqRldTwZWDKbbGxBsd6X+kPotBiwpeOLWrxN2jQxu5SJw5jJO+lgCpF7WY7HhR2GwiRLojRI0F7Kiqii5ubKoAG5pOJkTWDTeryuxhwcb7I7LpdMi+O3n+tqJzuXdV+P0+9CYJLyKPG/lv9KJzpO+D1FvK/wB61Iy78R3q/wDao4Dnj6QcTVlM99NZY8bBEuGxhjviA4WGI9voQaGhJe5VT3ibrsRx4VqAa8zYON3jkZQXj16G3uvaAK9veABWW3Qx+p7b2V5GE9lyOTUoazLqAOlhZluL2YAmxF7HfiKKy+XTIvjt51Q1W4JLyKPEHy3+lHgJEjdPtXeOg36RmdSd4L0F/Pb6UDC1G51H3g3UW8v80vBovEATM4FDgAMYpIc3/iLhYcVFAZobFplnYvYwtEl1BHVnuu9O4p1dVdCGVgGVhwKsAQR4EEGqMXlKSTQTMWDQdrpAtpPbJ2bari5sBtYj40U1KARAAMFGt/5K7EHAm1dgZNMi++3ntWirO4KPVIo8b+W9aKvQ8Lvln1aUy61BdqVKlayTUoXH4TWtuY3FFVyqPYHtLT2XWktNhZh0KmxFjXNVaOfDK/tC/wCfnQxyZOreY+1YMnC330GwtBuU0jqSS1OsswWgam4n5CiIMEicBv14mg8di7E3OlV4kmwsOJJ5ChzGPhjBPL1G6AHtDfMZelvZGYvDB1t5HxpBNAVNmFv3ypjluYB7aXDqdrqwYX94plJEG2IB99GhfHxSPmsBa4GjaqyQwmjuFmtVRVJNgLmnpyuP+n5mr4sOq+yAKjOFvvqIpGOW2tghsuwWgXPtH5eFW43C9otuY4e+l2eZusCM7lgiWvpR3O5AHdQFjuRwFcyTOFmRJELFHvbUjo2xKnuyAMNweIoI4rA1/wCNoOi9OrxqSxDidd7oKRCpsRY1wNWjmw6v7Qv+fnQpydP+XmPtRJeFvvoNhMty2kdQSWnOWYLQNTcT8hRMGCROA36nc0Fm8j2YRlQ2k6CwJTWQdJYAglb2uARtVZQ3hsf5Eu5ugPtDfMZeluwRmNw3aLbny99IHjKmxFjVuRNiFX/UNEz6v+ijomk2sLOzG97736U9mw6uO8L/AL61yGRnFGuezZzTR8g/vQ/pcZIYdj2WcDVynRyZP+Xn+lEQYFE4DfqdzVmcLkvqoBGOUwdkNlmB095uJ4DoPvRGNw2tbc+I99V4+cjYbbcaS5HLi1B9ZeBzcaexSRBbnq7R2ufdahzcVxcVxxSLqgf3/v5S1Peda5JGVNiLGuaq0cuHVx3hf86GOTJ1bzH2osnDHk2wghMNy2kdSSU5yzB6BqbY/kKJgwKJwG/U7mvGPvp+O9X/AB/wonZDxZaLoIck/M6W9lMTokGm48PfSSeAobEfr7qowmAnWd3fEl4mB0w9jGui5BB7Qd5rAEb/ANXhWlij1IAwvtzrPxMr/lJC0gAgXYuvo35Ua8w/SzwaooJNgLmnpyuP+n5mrosMq+yAKfZwt99RFIhy21sEPluB0C59o/IdKOqVK24o2xNDWpBzi42VKlSpRFVSpUqVFFKlSpUUXDS/NcGjqwdQysCrKwBVlIsQwOxFuVSpWRxljXYbyR23HwfaJH+pVZHlEMC2hjSJbk6Y0VFudidKgC5sN/Cm1SpXeDgDFYfJFn5PtST9RUrlSpWqUNBY2IcedTAxDjzqVK8iYI/+ZHSO1/v7TF/40dUqVK9el1KoxEAYb8qlSgZMTJYnNeLFeV0Gjsq8PhgN+dFVKlL4EMcUIEbQPpWeSTuu1KlSn1RD4uEEe6hMJECd6lSvIcQgjdxOG2jfv81SYYegplXalSvXhLqVxhUqVwi9ioqvV1BvYVdUqUOOJkf6GgfQXSbUqVKlFXFKlSpUUUqVKlRR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532" name="AutoShape 4" descr="data:image/jpeg;base64,/9j/4AAQSkZJRgABAQAAAQABAAD/2wCEAAkGBhQSERUUExQUFRUWFhcYFhcWFRQXFBcVFRcVFBcXFxcXHCYeFxkjGRQWHy8gIycpLCwsFx8xNTAqNSYrLCkBCQoKDgwOGg8PGjEkHyQqNC80MCwsLCwsKiwsKSwsLCw1LCwsLiwsLDQsLCwsLCwsLCwsLCwsLCwsLCwsLCwuLP/AABEIAMQBAQMBIgACEQEDEQH/xAAbAAACAwEBAQAAAAAAAAAAAAAEBQADBgECB//EAD8QAAIBAgQDBAgEBQMEAwEAAAECAwARBAUSITFBURMiYZEGFDJxgaHB0UKx4fAHI1Jy8SQzYkNTgpIVc6IW/8QAGgEAAgMBAQAAAAAAAAAAAAAAAwQAAgUBBv/EAC8RAAEEAQIGAgEEAgIDAAAAAAEAAgMRBBIhBRMiMUFRYXEUMoGRsSPxFfAlocH/2gAMAwEAAhEDEQA/APuNSpUqKKVKlSoopUvUr5t/GD+JXqESw4eRfWnZSQCjGONSrsXW50lgQBcbgsRwvUUWuT0sgOI7AML6jGG1R6TKCQYwNWvUNLC+nTcFdWrak8npOwwsGuYLM7sXKJDqaKKUrIUWWQKt7Kv4272ysdxz0JxMGNRcXhZdKszPJDohLpM7M0isxBkUFyzWvuG2OkgUxT0NCxxgTEyRhx2jRxNdZHMhUoV0jvWsQAdqii9w+k+qd1VGeAYWLELLGFcMJO3OwD63usS6QqE31dRXcN6WrIqlIMQWdVeJCiK0sbAEuupwqqoIvrK2LKOLqDecgIkLrM4LYdYGusZv2falJPZ2YGZjYd07bVxfRzTFAqSsskEfZpLpQkpZFYMhGk37NDsBYqLcwYovMvpTHqRIo5pmdHdQiW2jdY3DNKUVXVmsUJDA7EA2BPw2ME0KyREWkTUhZSQNQ2JW4J8Rce/nQWF9GxHLHIkjAJHKmkhTqaaRZZJGa19RdQbCw47b0RlWUmDDJAJCxRNKyFU1c9JKgaSRty3tUUSLC+lhSCGWXtHPqEeIkRI0AYt2QZ1dmVbgs10B4G/9IJ0npegcx9jiC/bPCqhEOp0iEx7wfQoKEEa2W++2xtMJ6IhFjRpXdI8IcLpKoNSHT3iwFw1kUbbbcKsw/ouE9X0yPaCSWQ3CEyPMHDFja6j+a9gtuQ5VFF4w/pnh2kWO5UtpW7lFtM1v5LLq1h7nT7OnV3dWru0/FJU9Gws3aJIVUuZGTs4iS7Es1pGUuATuRfmbWFrOqiilSpUqKKVKlSoopUqVKiilSpUqKKVKlSoopUqVKiilSpUqKKVKlSoopUqVKiilSpXiWQKLngK4SALKi91KUtmJY7bD51TPWFNxuNkmhrb+eyYGOfKeVnPTbKoWweKkaKJn7CTvNGhbZDbvEX2r1BmDoeNx0NevSjEh8uxRH/Yk+B0GtLHzGT7DY+lWSF0e5TfB4COIERxpGCbkIqqCeFyFAvV5quaYKpJ4ClRxxc9B0+9UzM5mK2zufS4yIv3CbmUdR516BpHOKHhxTIdj8OVZ2PxoSfqbSMMYkbFaWpQ2DxYkW/A8xV0kgUEngK3Wva5uoHZKlpBor3UpS2YljtsPnVM9Yk3G42SaGtv57I4xz5TypWegzB0PG46Hf/FOsLiQ4uPiOhrSx8xk+w2KrJC6Pc9lfUrxI4AueApY2YljtsPnUy8yPFbqd/CqyMv7JtUpHPVUOPdDxuOh3rOx+Msl7tofaMMYkWCtDUqjC4oOtx8R0NWSSAC52AraD2luoHZLEEGivdSlL5iWO2w+dUz1iT8bjjk0Nbfz2RxAfOyeVKz0OPdDxuOhp1hcUHFx8R0NaWPmMn2GxVZIXR7+FfXK8TShQSeApU2PLnoOn3quZmsxW2dz6VWRF/ZNjKBzHmK9A0knFDRYlkPdPw5eVZuPxkS/qbQ+0cYxI2K0tShcFixIOhHEUTW6x7XtDm9kqQWmiu1KlSrri5SrOptwvxP0prSTOF/me8D60hxBxbAaTGMAZN0NAaofOUOJ9Ws2vsO3vYaNHadla976tXha3PlViNY1lh/DXB+tdt6vB2XY6Oy0H/d7TX2vG3s92vKCKIuJkJ7bUnpA6wWrUNQWeTWweJHJoJB/+DajWO9LfSJb4Sf/AOqT5KTTeMS2RpHtXkALCCtHnMu4X4mgoWonOE74PUfkTQDICCCLgggg8CCLEH4VfiFvlcHKkIHKFKR5urzywANrhWJmJA0kTByuk3vf+Wb3A5ca9NxrOZf/AA8wkWKecQQ6bQmFQpvE8Wss4N+LEof/AArRtSYZEw1Edq8/S7DflE5ZLpkHjsfp86KzqbgvxP0oLBJeRfffy3+lEZyvfHio+RrVje4Yjh8obmjnD6QsLVRLnKesjDWbWYDPew0aBIIrXvfVqYcrW51Yhsayz/w1wZxXbdhB2XYlDFoO8pkD9rxt7N1+NZAiic4mQnttXtXkBsUtQ3Gisrm0yAcm2+1Ctxq3BLeRf7h8t/pTWO4tkaR7RJACw36R2dTcF+J+lAQGis5Xvg9V/ImgUbeicRt8rgUKFo5QpepM0Ttxh7ntTEZQLG3Zq4jJvwvqYbV5bjWVk/h/GcYJdU3Zersh/wBXie07Uyq4sddxHpB2va9tudapuNJiKOOtBvbdWive0Vlk2mQDkdj9KKzqbgvxP0oDBreRf7h8t/pROcr3x/b+RP3rVjkcMRw+UNzRzh9IWE1BmKNK8IJ7RER2FjYLIXCm/A7xt5VVbl126cfHlWbwXoJGmMebVNo0Q6P9ViS2uNpGbXdu8m62Ukj2tt98jkxuJc81tsryA2KWlaissm0yDodj9KFY1bhFu6/3D5G9NY7i17SPaI8AsNo7OpfZX4n8hQELUXnSd8HqPyJ+9AKaJxEF0rgUOADlheswzNIuyDkgyyLEmxN5GDMBtw2Rt/CvLcazvpL6GriZYZQ0gKzxvL/qJ1XskjdD2aq2lHvo3Wx9rfc3d4TCCJFRdWlRYamZ24k7s5LHjzNJsijYwaTue/wux6rNo/LptMg8dj8f1rQVm8Il3UeI+W9aSvR8LJ5ZHylMsDUF2pUqVqpNcoPM8JrW44jh4+FC5pmyxbvIka3tqZlUXPK7EdKtwGP1aSGDKwBUggggi4II4givPScYxpJjjOBonTdbWjtY5vUEnr1qp7icuV9+B6j60GcjP9Q8v1oUvDZQdhYTrclhG+yWXrxneEtgMU5/7Elv/U70/gylV3PePjw8qBz3MljR2kDGNbBlWN5CQxC+wgJbcjgOFckA4e0TSiyTQA9oUk3M6Wphj8JrXbiOH2pEykGx4ijskzYTKrpr0NewdHRtiRujgMNweI8aZ4jBq/EfHnRYy3ibDLGNLgaIPtUjl5PSeyz+qvJpuckX+o/KiMPlyJuBc9TVWcMlJ32RzlMA2Q+V4LT3m2J4DoKtzHC6124jh4+Fcx8huBypLlHpBHMzCLtQUI1a4ZowbkjYyKA3A8L0vkcUjx3uxRGS1uzj6vylhqceZe64RXoPT3EZcr78D1H160IckP8AWPKjScOlvpFhNNyWEbpXTXKcJbvn4fersPlKrue8fHh5VVm2O7NWJvpRSx0hmYgAk2VQSxsOAFzUe0cPZ+RML3oAeyhSTczoYr8ywmtduI4ePhSK1E5Jnizrrj7TTqKkSRyxm+x2WRQbbje1uPjTbE5cr7nY9R9etSNw4kHPY0tc3YgrkcvK6XdkiDV5pmcj/wCfyoiDKFXc94+PDyrjOHTE7ikY5MYGyoynBn2z8PvROY4XWu3EcPtXce5AAFIMFnTNO8XYYlAlz2roghexA7jByTe9xdRsDQ8riUeI44oZqAFuNgd/XtLW57uZa6RavQankuAWQAkWJHEfWhDkZ/r+X60R/D5DRaLBTLclh77JZemmU4P8Z+H3q+DKVXc94/LyoXOc0ESs7a9CDcIju3EDZUBY8eQrkjRw9omlFm6AHkoUk3M6Wo/H4XtFtzG4+1IGUg2OxFG5JmwmVXTXoa4AdHRtiRujgMNxzFNcRg1fiPjzo0bm8TYZGAtc00QfapHKYek9lnQ1cpuckXkx+VXwZai72uepqrOGS3vQRzlMA2Q+VYIjvtx5Dw60zFK80xhUOQGbSpOlN2awvZQSASeABNB+j2dNMNRhnh72nROqq52B1AKzDTva9+RrkXFoYZfx2tNB2ku27/XdKPa5/UVoalcvUr0qXS3NcjixA0yJHItwdMiK63HA2YEX3NW4HLVjChQAFAVVUAKoAsAANgANrUbQeZ4vQu3E8PDqaypMDEjf+Q5u4N9zV+67WitLndIVsuMVduJ6Ch5Mzt+H5/pSyBqvmrDyOL5HNppoJkQNaaKOgzVWNj3T48POrZsIG34Gs+1Ncpxl+4eXD3dK0o5o80cnJaCD/aksGgamIuDCBTe9zUxGNVNuJ6V7xc+hC3l76z6yXNzxNEyHswIuVjtpDiiMtucmkmOa21h+/GqEzhge8AR5GvIO1By1hY2fkl51PKZZEw7EJ6jpKL/5Fdjwag33PvpJhcQUYHz91N8wxmhduLcPvW5H+NOPyJWDU3zX8JeSJzHaW9irZcWq7cT0FDyZnb8Pz/SlkDVfLwrKyOL5HNpmwVxA1poo6DNVY2PdPjw86unwwb31njTTKcYT3D8PtWnFkMy28nIAIKksGgamIuHBBTe969y4tV259BVWY4vQu3E8PvSiB+tUyJY+HRmLFaAhxxGQanJnJmdvw/OvUGaqxse6fHh50BNwoNqRxeK5Dt3m/wBkduOxwWlkjDCxqlcAoPM0JlGMv3D8PtROY4vQu3E7D71tOjxMhoyJGAkexv8ASVLHtdoCslxartz6Ch5Mzt+H5/pSyF96vlNYeRxfI5tM2COMdrTRRsGaq2x7p8eHnV02EDb8DWfammUYv8B+H2rRjnjzG8nJaCD/AGpLBoGpiMhwYU3vc1yXHKpsNzVeaYrQthxPyHOlMDVzJlZgR8nFaAqRxGQa3JlLmLDgB86kGcAmzC3jxFCynagm41nYnEsg7udaO2BjhS0E2GD73+IqQYMKb8TQGUYrfQeB4e/pTetuDExJ3jJ0DX/9/pJyB0Z0EqWqV2pWugrlJM4b+ZboB86d0pzqHcN8D9KQ4g0mA0mMYgSbpfE1ZLOPSXGLj4I0wcpTTirIMThwJwnZaZN27mkG9msf5nga1QNRoVLK5VSyhgrEAsoa2oKeIB0i9uNh0rzDS1j9Tm3stCRhd2XFYkAkWJAJFwbEjcXGxsdriiMC1pF94+e31qg0ZlcN5AeS7/aj47S6RoHtdkIDDaNzk9wf3fQ0mBrRY2DWhHPl7xWdtTvE2HmavBCBiEFlLNenGOxaCHski7P1rCgMZpEkZzKO4yqhHZk7E3O3I8K0GEeUopmVEk31LGzOg3NrMyqTtblV4NcY1mahpDA0beUZsdOJtconHOTov/QvzqrDwl2Cj9jnR+cYe2lhwAt9qbjjcYXuHbZce8CRoS+Jt6xcuY5h/wDKBeyw2r1Jj2frM3ZafWEGs/yv9y/d9ngTvyrYirAaTa4MJOkGxW67IzUvD8atwTWkX+4fPaqTReVw6pAeS7/ajY7SZGge1aQgMN+lZnLd8DoPzv8Aag42pjnUPBvgfpSsUXPYec60OCjGFnfTjPsTCEEOHkZTNh/5qzQoG1SqDDpY6u8O7qtbvb7U6wGJeRA0kRhc3vGXRytiQO8hKm43260TNErgB1VgCGAYAgMpDKwvzBAIPI1w0owtDA0NojyrMYQ4m1dg2tIvvHz2onOm74H/AB/Mn7VXlkOqQHkNz9KJzqHg3wP0rTjY78RxHtCc4c4fSXRHesdiPSjGjMVQYKUr6tIRD6zhgGtNGonvqsLA6bHfv+BrXCp2KateldYUqH0jWEJDFdXHTcA24XArMBawklt7fKJIwu7LrVZhGs6/3D57VUaKyyHVIOg3P0o2O0mRoHtXeQGG1bnJ74/t+poKM00zmC4DdNj7qUijZ7CJnX5Q8cgxhJvSD06w+FkiiaWHW0yJKrSBWijdGftGHTZONvbFNcNjElQSRsrowurKbqRcjY+8EfCqMxypJzCzXBhmWZbad2RXQBrg92znh0FF0oGxBgDAb8q0bXBxtW4U2df7h+dq0lIsrg1ODyXf7U9r0HDGkRknyUllkF1LtSpUrVSipnxAXjVAxSv3WHGuY6Ekgjek2S5E8TNefETaiP8AeMZCWv7GhFte/O/AV5DN4hmsyzE0dNgAaSdQ87phrW6bROKyxl4d4eHH4ihLGtKzgcTVRxyf1fnWnNhQaq1hp9GkZmS+txaTQYB35WHU7UyjdYhpAueZ6mjUcEXBBHhSnMcDqDodWlwQSrMrANtsy7qd+I3FJ8REmBCH44sk7uq6H0qc0ymnJlBiQ3vofG5aH3GzfI++g/R/JRAulTKVuTeWSSVrm34pCTbbhTaTEBeJ36c6ew5vyMXXldr7kabHg14QrLHdCRvlsg/Df3b16iypzxFvf9qZPmYHI/KvcGYI+wNj0O1Digw5HdL7TBmlrsvEMCwjxPPmf0r16wjjSefWq8ehuDypHkuXYhXftcR24YjQBAkXZ7k+0pOrYrx/p8azcvieRBkmCNoDRQAINuv0UIN1DUTujcVljLw7w+fxoQi1aVpQvE0O+PQdfKtKfFx2uovDT6RWZD6qrSnD4B35WHU7U0TTCthuefjV8OMRvZPw4Gl2e5c0qMqvJHqA78RUSLYg7FlYcrbg8TVMppxMcy427rG/eh5NBUdI6R2l2w9IxcSr90jjS3FZYym47w+dTJ8saNFQySS6b3kl0lz3idyqqNr2FgNgKdvIBxNqDw90mdC52V4Ozqqx+64HmI9P8LMkEVfBgHfgLDqdh+tN5Meo6+VeoscjbA79DsaPDiY7nUJAfpFdkPrZq8RIsK258+pr0J1funnyND4+M3v1G3hSj0ey7EJcT4j1gkghhCkOkAbiyE3uaz5uJ5EWUYGtGkEANo24HyD2QdII1E7ovFZWy8Nx4cfiKEINaV5QOJtVD5go6+VaWRiY7XUZA34RY8h9drSeDAu/Kw6nYU4hjWJbX359TXuHGI3snfpzpdmqvZ9GkOVOguCU1W7uoAglb2uAb2oOXI3h0HOhGok1Z7D+FRz3SnS7ZM1lVxbj1FLMVlBG6bjpz/WhPR5MTb/UmEyajvAsiposLXEjMdV9XPpT+TEBeJ+HOr4eQ3Pxy/IoaTVjsfkWqBzondKzxw7j8LeRq+DK3biNI8ftTKTMgOR+VeoMxRja9j0O1dggxJHdMlo7ppaukLicwiwyHUyIotdnYKtzsLk2F6IwGZLKAVKkEXVlIZWHUEbGhczylZAVdFkQkHS6q63BuLqwI2NWZZl4jChVCIosqqAqgdAo2ArPhys8Zgi0mtVVXSG+773+6A4NLbtM6lSpXsEuuUHmGN7Mbe0eHh40ZWezCS8jeBt5UjnTGKPp7lHx4w926tikJ3JvXjECvEDVmvSP05jw+Ihh7+8pWb/T4hrL2TuOzZVs51BfZ1bE7bEjxjIJJZ+ncp51MK0UGIZDdT9jT/C4gOtx8R0NZfDYgSIrrfSwBF1ZTY7i6sAQfAimuSyd4jqL+Vb+BO5knLPY/wBqmTGHN1BH4/F6F24nh96UQyEm541fnD98DoPzoOE70vxSQyvLPAUhjAjv2i5uFAnjWZf+JEXrnZfzOx9XL39VxXadt2ui1tF9GjnptfnyrTtxrPix5IAA8VaLEQeyb5XjdXdbiOHiKIxmIEa358h40mwL2kX3289vrROcyd8DoPz/AMVvR5RGMXHuNgUs6Ec0DwqY5ixuTc1ZNQkTUux/pZDHiIsOzx3kE127WMCMwhDpcE7Fi1he3smvNPhklltu57o76aUfwO1Ocsx2saT7Q+YpLqB3BuDuCOBB4EVfgHtIvvt57Vr4c7opB6K7NGHsT3EzhFLH9mkoxJdrk/pRWdyeyPefpS6I70XisrnuMY7BCx4xo1e0XLwoJuNY+b0nx3/yIQYKTT6q57H1rDWa06KJ730ggd3Sd+9Wxk41lMx3Y9WRuL2KLE67TTLMdq7jceR6+BovF4gRrfnyHjSGF7MD0Io3On7wHQfmf0rdiyyMck9xtf2gPgHNA8FUpOWNyd6sm4UJEd6zs/8AEnBjFCHt4Oz7FnaTtNllWRUEXS5Us3/jXnHwSSylzQT5Rn0whaA7GnGXYvtBpbcj5ik7VdgntIp8QPPb61qYkpY8A9j3CtNGHs+U3xs4jXYC52FKYpCTcm5ojOn74HQfmT9qCjau8TfqcYxsB4QoIwGX5KLm4UEw3rMemPpBi4psMkWGkKHFRKHXEQqJwYpGMOkm6C9922/l+IrQYSZnRWeMxOR3kLK5U77ak7rfDrSMOO6JgcT3+USJwJLU9yrGlu63Hl7ulMqzmEezqfEfPatHXqOHzGSOneElksDX7eV2pUqVopZcrPZhHaRvE38960BNBY/CCQXW2ofPwrOz4+YygdxvSYx36HbpMjVVjMEkjRO17wuXSxIsxRozfr3XbzqxlINiLGpevMlpDrGxWmWhy4aYZNH3yeg/P/FBQwljZRenEbLENPE8T76cxyyE8+Y6WjyfaBkP6dI7lDZ1FuG8LfGloNPu1WQFSOP72pVisAyeI6j69KJkBk/+eA6mn14KrBJQ0O7oH1BO39Y37XsuxvqNuz19pa3C+rnVpqXq2DCs52Hx5edJNY5xobpjpZurcsi1SDoN/t86vzqLvBuot5UdhcOsS8Rfma9TKsikX+48a2247RDyS4azvVpEz3Lr8LPikeP9CsNLiYp2hg7vbdopw8R7ZpgtmckblSpNyG3Y8K0OIwrIbEe48jVQNYx5kTttiniGyC15VAAAAAAAAAAAANgABwHhROXRXkXwN/Lf7VVHEWNgLmnGDhWIbkajx+1MYsQLg95po8nZDmkDW0O6pzqLZW6bfWlQrSuqupHEGkWKwLIeo6/vhTXEICXc1u4KFjSitBVIhXVr0rr06deka9BIYrq46bgG3C4rjVwGuqhJsBc1kNYbTdAbr3hotTgdT8udHZ1HuG8LeW9XYPCiIamPePyq+QpKpW/Hz99a8ccYiMLnAPdvVi/jZIvm/wAgcOwSAGhmylDiRibnWsLQ2206WkWQnhfVdAOPCj8RhGQ7jbkeVU3rLexzCQdinKa8Wuk1fl8WqRfA38qpjiLGwFzTrB4YRC7EXPH7CmsSHU4Ods0dyUOaQNbQ7obOotw3wP5j60sFaNwsikcQaS4rAMniOo+vSmc6DUebHuD6QseUVoch5IVbTqVWKsGW4B0uAQGW/BrE7jfc9ahrl6shw7Oe6L+PLzrLZGSaCa2buVbl0WqQeG5+FaCl8KrCLcWPGiIMYGNuBrZw8rGgd+O541k9vn16tZs5Mh1DsialcvUrbtLIDMGNwOVqTZPiMSWbt4oo7EaOylaTVxvq1Rrp/D14mtLJCG4ih5ESIaj+zXks3g88mU6cOGkkGzdtr14TDHitNK6XDqw7wBoU4OEHe3xY/eg/Wy534dOVcnFEyOLM5ulsYPyUVsThsTScQooHdtbwpVnUcyqzQosj7aVdyiHcXuwViNrngeAoOOZkN1Nv30p5gcYJF8RxFNSsh4nGIn7EGx6VXxui6u6X5JHMyq0yKj76lRy6DcgWYqpO1jwHE/FwzAcaqxWJCLc/AdTSgYgsbsfsKqOVwiEsj3JN/H+lUMdL1eEzeeK++n36b/Sroplb2SD7qTzChFcg3BsaFi8Xc/dzR+yKMbUNimuYk323225D93pbkc2Jb/fjijbUNIilaQEcySyLb502wWJEoswFx+71dLpjUtb7+6lpODmbIOUHjSSHXvqFeB4QtRb0Vur2Atva3jQjxQ33CUAcWznfh05VyYUzkcZbzNLWAj2VZsBGxKcRhbd23wt9Kz2dYWaRCsM3YSagdfZrJsOI0vtv1qRzMhuptTjCSrKNwNQ4/eh5kZ4m1jYyGuabo7tP/fpWdGYtzuEPkUTqqq79owUB30hNTDi2kbLffYU0NVSusak8B+dKjjGc78OnKm43jheMI3nU7c7bDf8AoIQYZDqHZMHihvuE+Qq+FFHsgfC1J5xtQscxU3U2oWLxYPNuYB9Iwxy4bFMc4V7NoKhtJ0FgSgex06gCCVva4BBtQGRx4i1sQ0LSatjCsiJp2tcSMxvfVztwpzgsWJF34jiPrVsrrGpNrAdKDLwZs8xyA8aSdXbqFeAUHUW9BG6tYDnQrww33CUvOMLnfh05VyYUXJ4w0SaGsBHsq7YCO5TmJVt3bW8LfSleas41lAGcKdAY6VLW7oLAEgE2BNj7jQEcpQ3U2/fzpzhMQso3AuOP3FTLaOJwiFp0uu68GvGy66IxHV3CV5BLO288ccb6jtHI0i6LCxLMi73vtbkOu2gZgONDzMsSk2/U0rGJLm5/SuQf+JgLTRcTdC6H87qoYZd/CZSTxX30/wDrf6VfDMreyQfdSiYUGGINwbGpi8Yc/dzR+yIMYOGxTDOsvaRXUPJHqHtxkB14bqWBAO3MGqskyto1VDJLLpJPaSlTIbkmxKqoNr24cKPy7G6xY+0PmOtGiiN4PDNLz2vOku1Vt3++/wCyA5zmdJC5apXq1SvRIK5SfOpe8F6C/wATTikucp3weo/KkOIk8g0mMauZuhYTVWKzVVnigIbXMsrIQO7aEIWub3/6i2sDz4V1TWYzH+HOEmxSTmCLTaczKTJeWSXQUbY2FiHPL2q8u2KJz7kNbf8AtOyg92rTtxonLZbSDx28/wBaDSMKAoFgAAB0AFgPKisAl5F99/LemMexI2vYV5P0G/SIzqW7AdB+dBwmjM5jswPUW8qAU0TPBMzgVSEAxiktf0yw/rXq/aRf7Pa9p20ei/adn2fH2vxceHKmTcaRf/w2F9a7fscPp7Hs+y9Xi06+07TteFtdu7wvbnyp6xpXTE2uXfbe/a7EHC7V+XyaZF8Tbz2orOpe8F6C/nQuXx6pF99/Ler85Tvg9R+VaUZcMR3q1R1c4fSEhavGY5osTQqwYmeTsksAQG0PJ3rkWFo24X5bVFNZ3P8A0Cw2KmjmaKMsJQ0xbXeWMRtGE2NuPZnl7FZIijdJchoUryg92rRPxojLpdMi+O3n+tA4XCJEixxqFRAFVRewA4AXozAJeRfeD5b01BtI3T7Vn/oN+kXnUu4XoL+dAwtRmcp3weo/L/NAKaJxAF0rgVSEDlikJ6Qek0WFVdbIWaSJNBkRWAlcJrIO+lbknbgDvV8eIVxqRldTwZWDKbbGxBsd6X+kPotBiwpeOLWrxN2jQxu5SJw5jJO+lgCpF7WY7HhR2GwiRLojRI0F7Kiqii5ubKoAG5pOJkTWDTeryuxhwcb7I7LpdMi+O3n+tqJzuXdV+P0+9CYJLyKPG/lv9KJzpO+D1FvK/wB61Iy78R3q/wDao4Dnj6QcTVlM99NZY8bBEuGxhjviA4WGI9voQaGhJe5VT3ibrsRx4VqAa8zYON3jkZQXj16G3uvaAK9veABWW3Qx+p7b2V5GE9lyOTUoazLqAOlhZluL2YAmxF7HfiKKy+XTIvjt51Q1W4JLyKPEHy3+lHgJEjdPtXeOg36RmdSd4L0F/Pb6UDC1G51H3g3UW8v80vBovEATM4FDgAMYpIc3/iLhYcVFAZobFplnYvYwtEl1BHVnuu9O4p1dVdCGVgGVhwKsAQR4EEGqMXlKSTQTMWDQdrpAtpPbJ2bari5sBtYj40U1KARAAMFGt/5K7EHAm1dgZNMi++3ntWirO4KPVIo8b+W9aKvQ8Lvln1aUy61BdqVKlayTUoXH4TWtuY3FFVyqPYHtLT2XWktNhZh0KmxFjXNVaOfDK/tC/wCfnQxyZOreY+1YMnC330GwtBuU0jqSS1OsswWgam4n5CiIMEicBv14mg8di7E3OlV4kmwsOJJ5ChzGPhjBPL1G6AHtDfMZelvZGYvDB1t5HxpBNAVNmFv3ypjluYB7aXDqdrqwYX94plJEG2IB99GhfHxSPmsBa4GjaqyQwmjuFmtVRVJNgLmnpyuP+n5mr4sOq+yAKjOFvvqIpGOW2tghsuwWgXPtH5eFW43C9otuY4e+l2eZusCM7lgiWvpR3O5AHdQFjuRwFcyTOFmRJELFHvbUjo2xKnuyAMNweIoI4rA1/wCNoOi9OrxqSxDidd7oKRCpsRY1wNWjmw6v7Qv+fnQpydP+XmPtRJeFvvoNhMty2kdQSWnOWYLQNTcT8hRMGCROA36nc0Fm8j2YRlQ2k6CwJTWQdJYAglb2uARtVZQ3hsf5Eu5ugPtDfMZeluwRmNw3aLbny99IHjKmxFjVuRNiFX/UNEz6v+ijomk2sLOzG97736U9mw6uO8L/AL61yGRnFGuezZzTR8g/vQ/pcZIYdj2WcDVynRyZP+Xn+lEQYFE4DfqdzVmcLkvqoBGOUwdkNlmB095uJ4DoPvRGNw2tbc+I99V4+cjYbbcaS5HLi1B9ZeBzcaexSRBbnq7R2ufdahzcVxcVxxSLqgf3/v5S1Peda5JGVNiLGuaq0cuHVx3hf86GOTJ1bzH2osnDHk2wghMNy2kdSSU5yzB6BqbY/kKJgwKJwG/U7mvGPvp+O9X/AB/wonZDxZaLoIck/M6W9lMTokGm48PfSSeAobEfr7qowmAnWd3fEl4mB0w9jGui5BB7Qd5rAEb/ANXhWlij1IAwvtzrPxMr/lJC0gAgXYuvo35Ua8w/SzwaooJNgLmnpyuP+n5mrosMq+yAKfZwt99RFIhy21sEPluB0C59o/IdKOqVK24o2xNDWpBzi42VKlSpRFVSpUqVFFKlSpUUXDS/NcGjqwdQysCrKwBVlIsQwOxFuVSpWRxljXYbyR23HwfaJH+pVZHlEMC2hjSJbk6Y0VFudidKgC5sN/Cm1SpXeDgDFYfJFn5PtST9RUrlSpWqUNBY2IcedTAxDjzqVK8iYI/+ZHSO1/v7TF/40dUqVK9el1KoxEAYb8qlSgZMTJYnNeLFeV0Gjsq8PhgN+dFVKlL4EMcUIEbQPpWeSTuu1KlSn1RD4uEEe6hMJECd6lSvIcQgjdxOG2jfv81SYYegplXalSvXhLqVxhUqVwi9ioqvV1BvYVdUqUOOJkf6GgfQXSbUqVKlFXFKlSpUUUqVKlRR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4" name="Picture 6" descr="http://4.bp.blogspot.com/_hQZ3y9EdqPk/SSdJ-Jda3DI/AAAAAAAAADw/yR57wS1QaD4/s400/liga%C3%A7oes+metalic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90118"/>
            <a:ext cx="7776864" cy="3963255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403648" y="5661248"/>
            <a:ext cx="5339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LIGAÇÃO METÁLICA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brasilescola.com/upload/conteudo/images/edc1811798447d9757298450b45764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496944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data:image/jpeg;base64,/9j/4AAQSkZJRgABAQAAAQABAAD/2wCEAAkGBhQSERUUExQWFRQUGBoYGBgWFRQXGhgeGhoXGRgYFhwYHCcfGBwlHBgXHy8hIycpLCwsFx4xNTAqNSYrLCkBCQoKDgwOGg8PGiwkHyQsLzUvLSwsKiwsLCwsLCwtLCwpLCwsLCwsLCksLCwsLCwsLCwsLCwsLCwsLCwpLCwpKf/AABEIAKQBIAMBIgACEQEDEQH/xAAcAAACAwEBAQEAAAAAAAAAAAAABgQFBwMCAQj/xABMEAABAwICBgYECQgJBAMAAAABAAIDBBEFIQYHEjFBURMiYXGBoTKRsbIUIzVCUnLB0fAkMzQ2U3SCkxUXYoOSosLD4SZDc9IlY7P/xAAaAQEAAwEBAQAAAAAAAAAAAAAAAQIDBAUG/8QALBEAAgIBAwEHBAIDAAAAAAAAAAECEQMSITEEEyIyQVFxgRShwfBSYTNCkf/aAAwDAQACEQMRAD8A3FCEIAQhCAEIQgBCEIAQhVGK6V01OdmSQB30RdxHeBuUNpckNpcluhVGH6WU0x2WSDa5G4Pnv8FbgomnugmnugQhCkkEIQgBCEIAQhCAELjW1jYo3SPOyxgLnHkAsoxTWXPM89EeiZezQANrvcTfO3AZLOeRQ5M55FBWzXULHaHWFUxWc9/StsCQ4AE35EeI8FqWCYyypiD2cQkMinwIZFPgsEIQtDQEIQgBCEIAQhCAEIQgBCEIAQhCAEIQgBCEIAQhCArtIat8VLNJH6bI3ObxsQDn4b/BYA2rdckkknMkkkk8zzX6PewEEEXByIKzjGNVtnl9O4BpN9h18uwEcO9c+fG5cGOWLa4szk1ThskXBBBBG+44hbnohXulpmOfvsPYkrD9Wsu0Ntw2R2e1aHh9F0LAxu4LKDli8SfxuMMGuVRNXCtrWQxukkcGMYLucTYAL0Z7b8ljOubS7pZI6aJ942DbfY5Oebho7Q0Z97uxa/UQauLNZPSizxnXG97i2kYGtvYPkF3HmQ3cBbnfhuVE3WVXX2jNlkbbDLWueFuNh60iRzfdfs5DkpMdcNqx9Et2VwvLku7POyPLdpmp4HrfIIFU0Bpy228D/aHDnktNo6xsrQ5hBBzBC/LVVPcW39vPltLTNT2kzrmBxJAzbc8DwHj7V04uo/mdOGcmqkbAi65dITuQIjxVvqdX+OLf2R116i9rFY5+HThlyQA4gcg4F3kL+Cw6K53L9JmAEWIuDvus+xjVcA8up3bIJvsEXA7jy9apKGWW8kvgwyp13VZmfROIHLh+OC1LVVG8REO3XKrcP1bylw23AAW9Hsy49i0PCMKbBGGNC1w43F2yuKMlvInIQhdJuCEIQAhCEAIQhACEIQAhCEAIQhACEIQAhCEAIQhACELy94AJJAA3k5Ad6A9KvxPGWQjPrO4NG/x5KoxLS5t9mI5fS/8AX71VCrY7euLP1LhtBX/ZzZM1bRIuL4xLP6Rsz6DfR8efisw06oSycPtk9o9bciPYtLxDEYmbzcjgLE+aVseq4J2FjmPHEHq3aeYzXEs2vnk445qfeZnrIr/euraIl1uy6mR04abE5HzByv3hSGNvu3lobfdxOY+zwRtkyzPyK00fLduvw8OaetUuEO+El9jYWG6344KBg+ik87mgMLRbI23d11seiOi7aSMC3WO9dmDFK9UuDowKbdy4GBCELuOwEIQgBCEIAQvhNlEdiQ4AutxAyQExC5U9SHi4XVACEIQAhCEAIQhACEIQAhCEAIQhACEIQAhCgYvjLKdt3ZuPotG8/cO1CG63Z2r8QZCwvkNh5nsA4lIWN45JUm2bY75NHHtdzPkPNRsRxB879qQ35AbmjkFw6UALlnm3pHFkzOTqJyFPZV2K1/RNcA6z7Zb/AD5KzbOL8EuYhVhk8he0kOts5Ddluuqdq/M55ZJRW6JWDV2y0X3kXJ457rK4q69rWAkXJ3WVAW3AcMri47vBTKbFRGBtgkHlb7Vw9RhUl2kTjfedkDGK1j2OGyRfnY5q00VxrDoA01TiZGCwAjc4DtJAzNslW4xjsMz2Uzbh8j2AkBvVBcL5g5Ote3gm6DComABsTA3MW2Gnflc3zJ7Stum7kVKS/fUtDL2G9FnDrTwxnovcP7p/3Lt/W7h/7R/8p/3JJxvS2lpZOifES4AbmRbuG8jOytsInhqoRLHGA11xmxoIsdxA9oXe8zStxOp9dNK9I2YfrHoZmvLJvzY2nBzXNNt1wCM8+Shu1t0ANi94/u3JB08wtjYenja1kjXNDi0Bu0HZEODcjY2zVzo4xslHC9zGl2wLnYGdsr7szlmpeZadVFn170KSQ1Ra1cPc1zumI2bZGN4Jv9EWzXI63cP/AGj/AOU/7kvV+BwGQTPDAImkZhoZdxBBdfImwIHeo1ZXUskcjWvhLyx1tkxgk7Ltw4nuVe3T4RX6+XlEd67WNQxBpM20HtDhsNc7I7r2GR7N6hf1u4f+0f8Ayn/clDQ7AY200T3ND5Ht2rkAloNwA2/CxG7eu+OYnT0kYdKwEE7I2WMvuvxt5qXmWrSlZL6+WrTFDDV618PcAOkfa+fxb9yoMR1oCSpjZTkClaW7bthwdb5wsdw7t6Xo9YtFYNMLiL79iG/k7NL+MYnFNUufBfo5A3b6ttm2Tshxtnktscm3vE1h1WRvvRo1ql1n0MbzeR9iP2bt+f2WU3+t3D/2j/5T/uWeSae0ZPVgebHe2OK3iCV6On9KST8Gkuf/AKore1Z65fx+5n9Zl/iaAdbuH/tH/wAp/wByYsE0igrGF9PI14Fr2yLb8HA5j/hItJTRytY8Rss9l9ksaD1gDuIyOSUtJo3YbUNqKUmLpmvY9reqOByAyF73FtxGVlEMqm9NUTi65ylTRrOM6eUdK7Yll63ENa51u+w3qs/rdw/9o/8AlP8AuS7g2DRhjXFofK5rXOc4B19oXNr7gMxl2KLjOJMp5GtFI+XaYfzUQcN9t4GRBaq9sm6SKvr5OVRiNn9buH/tH/yn/cp+B6wqKrl6KGX4wi4a5rm7Vt+zcZ9yzM6VsBJOH1A5k04H2KDS4vHJilBJBGdtsuw6Ms2XAOJBJAy6rXPd4ZrSMm3Wk0x9VOUlFxN+QhCueiCEIQAhCEAIQoeJ4kIW3Obj6I5/8KJSUVbIbSVs5YzjDYGX3vPot+09izqrrnyvL3m7j5dg5BXuIkyXccyUtzCziuTF1HbXRxyya+DqFzn9Fe4zfJeaqPJY8Pc54unuQwSvOJN/J5O0faF4nIa5rTcuf27l6xJ9qd4Oe4eshS3ZbJJNESD82z6o9iju2mS0hLerLVRMF+XSMB8jZW2DUTS1pkc1oAHV2mgnLjnuXDTirawU04IeIKiOQta5u5pDrAcM228VfDyos4cMu+k/UZdasYFThpA9GSSw8YMlKdvOWRAI/Hdb1lR9cTHMFJU2JjglO3beA4x2P+QjvLea50uLwyNDmSsc22XXaD2XB3HfkVp1CezNuvT7SykwyO+JYmOeHSeYYu+gDdmkaLDJz7jcfTda3kuOK6LU08/TOmLXkD0Xx2yy4g2yVphNPFBE2NsgsLm7ntJNySbkZbyonNPGooxyZVLHGK5RX6d/oTvrs95StDz+RQ8+jBHrNwefD1Kk0+x6L4OImva57nAkNcHWDc7m27NXWjkjY6SBjntBEYuNpuV87HPI2Kq01iXuZtNYl7/gpNaEpFK2xsS8A2v9GT8eCZ9OdWdBFQTSwwCOSJt2ua9+ZuB1rnreKWNZQD6MFpaSx4Js4E2IeOB5uWpaRROrcMk6AEmeEPYDYE7Qa8A8jbLvXTg8CPR6FXiaE/R4H4NTjK/Rste+fV9qq9MDepw/98i//SNfNEdIYzC2GRwjmh6jmSHZcC24y2uzK28EFT8awaCtaI3uzadpuw9u1uzyzuLb+5cq7mS5HnQfZ5LfqaVW+nHv9Pt5FZLppGybFg0EOa9zGuIIOQaXEXHdYqMzQilba07rfXi/9UuYjXR0mJRhhJiiLSbu2jm2ziT/ABeS7I5FK1Hmj0pdWssXGK8jT44w1oDRsgbg2w8hklvFdOhFM5jIZZHwjrlo6oHEuFjsjrNF7jOyv48Tie0OZLGQeIe0/bkUvYnopSyzPmdMWufvtJHbgL9YG2QXDjUb755cFHV3xgpqsSwxyllg9oda9yLgHfwOaVNZ8hMUAvc7Thu/sjNM2GVkPRNEUgLG5Dac35tm8T2JY1kFpgjka5p2XG4DgbXB5HdcD1q2FVlRbEmsoz4JWtmgikjcCQwA7iAQOs1w3g39imSEEAltt97cLcjwOd0mN0IpT146iSPbAIAlYd+edxc5dq9HQaPhXS87GSNQ4Qfn9irhB3v9h2ErsvnWte4ANvVxStpRBsVmHTM6r/hUcdxkbOe0FpI35bQ7nFW+FwxwRsYJtrYFtp8jLm5JN92W5UWJVjavEKGngcHmOdkzyDdrQxwcbkZei058yFbCnr2NemUu1RtqF8Buvq7T6IEIQgBV+NY7DSR9JO8MbuHEuPJo3kqe51t6/NWmWlj66qfIT8WCWxN4Bl8vE7z39iyy5NCKTlpWxoOJ65Xkn4PC0Dg6UkkjcDstItc8LnIKjOnE8shkl2TwsARYcAM8uKRWTm477ntKsKeqyt23XmTyTkt2eZmeRrdmmYRpGyUBruqTuv8AYu1fQXNws4hxAA3Ce9GceErNl2ZGXauWMpYpaomeObXJweS3JeZKnqm6YZaJrlDk0fLgdkbhcngF6EOpx5dmtzoVS2FnEZ71MLQMzuAzvmU54ZovG5snwlu0C0DYueI4kceVtyqMbwZtPiNE0Ekm5cTzu7dyCan1gEwZ0kYLnMs0u6xtYkWAyyB3r0FhUaZ048CW7E+s1XUDKiOLo3gvY9+z00mQbYDO/M+Sv8E1V4a17JWxPLmEECSV72gjddpNjY80YxUtGMxguAvTEC54l2Q78lYVuIxU8rI3yOElQ4lgG4bh+LrVpm+mPoMtVSskY5kjQ9jhZzXAEEHeCDvSXNqZw1zi7ontub2bNIGjuF8gp9fpkynsyQ9c32cjmAN/YuWK6UwQFjZZHh72dJluAtfu7FCTJaT5IQ1K4b9CX+fJ968v1M4YN7ZR/fyfepFPpdA98LGPftTtLm5g7Nvmu7d67aSY8KKmE0rRJI92y1vDwvuyzSndEaY+hFw3Vxh8QqWsh2w6MNJe5zyAdonZJzbmAcuSQtCNA6SpimdK15MbiBsyOaAA0nhvWpaPVrJoXTMFhLHmOALQ7zzI8Ep6qYQ+Kdp3OkIPcW2KuvCyNMfQlUeq/ChsuMcjrZnallc024OzsR2J/wDhLGsBFtkDIDyAWZ6SafvhxBsMdhBEQx4sM+djwt9idqBlnOkd+bYzaA7c7n1C/iquLXJZJLgpNLdFaCcmoq4NkgXdIx5Y47gNrZPW4AcVlOB4rT0hkZIJC+WzA+MC4Yfo3O0CTyvwVz/TE+J1T4DK5sc5OyN7WbN3MNvDPvXIzYlTVTaIsp5pG2EZNgLW6ueVshxUZISqji6mEp7RRW6WaKRUr4ZRtvidI1r49vrOG8hjhmCQCOwkc1Z4vonTU+LMpo47wudGHNe5z9q+8EnOy+4fQ1MuLwRV2yDC8OEbHAtBA225jtAJ45K20q+XYvrRK2FSSqXNF+mxyjDv8lmNUtC6XZbFJbZ2iemkDRdzhby3LidWOFbZja9zpBvaKh3sBumvTOrfDhsz43FrrAXG8XIBt4FYVTVTo3h7SQ5puDxurQhqV2dGmPoanHqnoH3PRSMDciTPJbdwz8b34qK3QLConNdsdMHP6IDpnuG0QRa21Ykb9+Su9LKnbweR4+c1hy7S1ZtoxXEz0sV+q2ba8SkYWrGmPoPUWqXDJHBrGSi2bvj5OqOWZ3peGj2COqTTsbNe9g/p37BPIG/mn7SurFLh9RI3J8gDb9pAaLeFz61hLHkEEbxmFOOGpWw4r0NUi1V4baxjl29w+Pkzvu4qTUHDsFtE2O8sgu8jrv2b5FznG9r7gOSudGJvhLKafsJd37JB/wAwHmsm06xAzV87r3AeWjubkFEI6nTJpLg2jCcUBDXNdeN9iDyur9ZZqyqHPpJGndG47J8C63gR5rTqZ12juWclTosdUIQqgi4rAXwSsbk50b2jvLSB5lflEsIysbjf2L9cLDdauhRp6g1EI+LnJLgB6L97rdhvf1rm6iNqzPIvMQNy6Q35oiYbXsSF7tw7VwnM5HRkiZdEZXdIbXN7DJfdFtX01ax0jXMjY07I2rkk2B3DMbxv5rUtBdDhSM2nAdJzsPLkrYYLJJq+CscDnv5HXCNHnus6XqDkPSPf9FXWIQNZA4NFgAVPUPFvzTu4r0ceKMOEdcMcYcCVpn8rUPj7XpBx+csxZ5BI2ZwfMJ/0y+VqHx9r0j6UYU51VVzg2EU7Wnvday7Yfgsxg0pF8cpvqx/6lTazcRP9JZH8y1gHvfamXEcLMuM0ztq2zA2Tv2Li3jdKemNB0k9bO535uVsbRzJG7wAUwq17EllrQmzpXNPpxuPrLVC1nO+Og/d2LvptSPezDowOu6LZA7SW2RrKoHuqoY2t2niBuQ/s3v7EjtXyQLGjtSW1UDuUjfUTb7U5a4az4yni4NYXHvJsPIJMwujeHwyFvUdK1oPMggkJn1mxvmxERxtLnCNgDQLk5E5Kz8aYGLVRV7VHKz6Bd6i2686onAR1BPCS/qaoOqOQhtUw8AD5OB9i7atJQ2krXHc0uP8AkKzkvF8Emc4rU9JPK/ftvcfWStblxc/0K+UHMwht+09UrMzhTBQfCHE9I+XYYOFgLuJThiIdHo9GDkXub6i4uCvOnXuQLWrr5Rg73e6UzY5+sEf8HulQ9Xmikolp6vLoy9zbcQNlwDu6+SmY6P8AqCP+D3Sok7k/YBL+snj/ALSj6VfLsX1olIl/WTx/2lH0q+XYvrRKFz8EjlrA+Spv4feCwpfoCvozODDI0fBtlr3uJt6LyS3tuAOVvFZxrJqKOUQvpCy7dpjgwbOQ3G1u8XUYZVsGMWJSXwD+7j9oWd6JfptP/wCRqfZf1dP1W++Ep6vMFfPWMc2wbCQ9xPkB2lWjtGRA5a4au1LBHf0nlxH1Rl7Vky0jXRJ8bTN5McfMD7FR6X4dDT01JE1gEzmdJI7j1gLAqcbqKQY46o629K5p/wC253qIvl5rKa+Xalkd9J7j6yVp+qahc2lmkPovJt/C0glJ+glMySvDZGhzSH5HMbikXTkwPOrun2cOB3GR7iPEgfYVocTbADsS/o7hwZG2Fos2HLfvN737BmmNc0nbssCEIVQCj11HHKwskaHNO8H8ZFSFymdwWWbIscHJkpWLMmgFG5rmCKwdf5zsr8Rnv4qtg1R0zSfSIO8F1wnmFuS6LDpcVY7nu3uVlCLfBV4TgEdMwtjFgc1KMuxck2A33yClLNNYekJdN8Haeoy21/acc8+wC3iq9RgV9pF1Ily0oaZtPKVpsHOd2taSPXxXWTH4Z4X9G8E23bj6lk8c9rX3XFvHevlTVFgu02LeI/G6ytDPL/ZHMs0r3Q6aan/5Wh7j7XKmxUA0+KE8KmIj1hXOmvyrQ9x9rlTYl+i4r+8Rf6V6kfL98zoL0uH9K0/bSG3rCRcYYZcRfTj59USfIey6camYNxeivxp7e1UFGGMxmpke4ARGR4vxNsvapjt/wDLpPTA4lhzdwa15H8O5R9Ih/wDMRfu7/dcpOOSbWI4cecb/AGKPpB8sw/u7vY5UX4An07bUdH+9u+xNtNBtaQOJ+bFcf4QPtSnD+h0n7472hNBqxFj52iAHxgXJt80H7FpLz+QGg8QZXYiwbgXW9blC0ENsPxD+L3VK0AqOkrMQkHzto+blH0AZegrxa99v3Cqvz+AJTXiZtLAy+1chw4Xc4WI8FpOsymEeFsY3c2RjR4AhJerXD+krA8+jC0vJPPcPx2J01kVPSYVG/wClI0+9bysrS8aRBY6OjZpqFgyDnMv/AIHv9oCWsf8A1hj/AIPdV/otMJKaiePmFt/BrmH2pe0iP/UEffH7qzjy/kk+y/rJ4/7Sj6VfLsX1olIl/WTx/wBpR9Kvl2L60SuufgDXrGxEw4a4A2MrgzwOZ8gsSWr643/k9MOb3eTf+Vn2KaNSwQQzvtsTgkW3jsd3jNWxUokMfZf1dP1W++F91QQWhkdb0pAL/VH/ACvkv6un6rffCk6pf0X+9d7GrN+F+5JSa4nD4bF2Ri/+IpSxzEHVVSXb77LG9wAa2ya9czfyyPtiHvFU+rvCenrWEi7YuufD0fNax2imQa7o3StgjiprboiT4FoPrLj6isOdUPpaxzm5Oildl3OOXqW30soM3Sjc13R+G4+eay7WphHQ1znAdWYB479zvP2rLE92mSzUcFrw7o5B6MrR7Lj7R4JjWdaA1W3h8d/+24j1Oy9q0OM3AWUlTok9IQhVBSY5pbDTO2HEuk37LeF920eHtVRBp/E5w22GME7y5pA77ZhImkTXisn2/S6R2/lfq+GzZQix5Hr5/jevOzvtO6+LMHklGWzN2glDgC03C6JX0Be/4OA7h+AmheguDdAsW0ygLa6cHi7aHcQCFtKVdNNEvhIEsdulYLWO545d44FZ5YuUdisuDKjGcl8qoTskE8PVkreTDXxmz2OBy3tPDt3cQpNLo/LMLBpAN+Hr/HJcijJuqOW5N0kX2mvyrQ9x9r1TYl+i4r+8Rf6U54po98Jqaeq6QNEAzaRnfPInhvVVNom+anrWxvaTUzNcL3GyGkb++116yktv3zOsgaTR/l+GO7LeYKTdYsGxiU39otd6wL+a0nSSk+MoyAXOpnhztkX6pbY92YGXaqLWXopJPVwSQtLhKAwkDIWORPZY3v2K0JK0CfizbYhhv/if7Fy0g+WYf3d3scrHGMMecQoS1rnNjjeHOAyGVhc8LqFj1O44xEQ0kCndc2Nhk7eVVfgCZD+h0n7472hd9bMOzXBw+dEw+IuFyiYRR0eR/S3e0K71x0B/J5rZWcwnzF/Nap95fJB61QwfF1L+5v8AlJXfVYy9PVjm5w9bCp+q7D9igc875C93gBYewqNqgPUn7ZfsWcn4iTM6LF5afpGxu2ekGw7uz9S0zSinLsDafoCJ3sH2rN9JqIw1c8Z+bI71E3HtWvzUJlwd0fHoAR3hod9ivNrZkIzfQjGpfhEFOHfFdJtbPbnx5dis9N67oMZbKRkzo3HutnZL+g4Pw+C30vsKvdb8Vq1jvpRN8iQrNLXX9A84DigqccEzb7L3uIvvtsEBS9Kvl2L60SodXXyjB3u90q+0q+XYvrRKGql8Ala5CbUw4df15I05nacHpOZLLHuYbqXrjZenpjye4etv/CzGfE5Hxsic8lkd9hvAX3qIK0gzSpf1dP1W++F61aTllBI8b2ulcO8MBHsXmX9XT9VvvhfNXTb4dKOZlH+RUfhfuScNdkfxtO7+w8eYKrdAdI6akgmdIfjSchY9YAZAHvV7rYjMlFSzZEgi5HNzBfzCylaQWqFEG0aHwuqKON19kvLi6w4FztwSxrZxqKoNOYnhxAftAG5bmMjyNwU56sB+QRdzveKxKv8Azsn13e8VTGu+2SzT9WWdC/se/wB0FaVSnqN7lnGrNtsPceb3+dmrSKZtmjuWWTxMlHRCEKgKXHdFYqk7ThZ4y2hvI5HmFUU2r5oddzi4Dnb7B3+tOKFXRFu6KuEW7aOFJSNjaGtFgF3QhWLAhCEBykpmu3gFfY4Gt3ABdEIDg+iYTctF18fQNOdiDzBI9ikIQHBlG0CwC5Ckc3Jj7DkQDbuupiEBCbRyAWEpz5gE+GS+CKVoABa630gbkdpupyEBWvhcSLwxkN9HP0TxIyUHFsJbUwmGqYS0u2gWcOVuPYmBCmwUtHGImtjbGWwNZsjn325Wv61Cw/CIqVhbSMN3ODnEknvvfiRllzTOvgalgRdJdAI62oZUiQMGXStIzNvYbZZphppNl4Fh0BbsePPu4KzfRMJuWi69vgBFiMlLk3sDOMI1cyU+JGYFvwdpc5hvn1gbNtwtff2L7rSwR1TBBPA0yFt2kNBJs7cbb9480/nDgci5xb9G+S+ChLfzbtm/CwI9SnW7sijLNDNAquCtikfHaNlyXEji05AXzzKl6Q4DPJjTJGRPMbXREvA6osM81o/wF2d5X59tvVYZL6KaQZdJl2gE+tT2juxQrax8L6XDX2zdC4P9W/yKxLoHbO1Y7N7X4X5L9IfASzat1w/02u48L+rJcIaBjAGx0rAxtyAdkWJ3kZFWhk0qhQjztto7/C33171ZMvQSfXk90J3q6TpGmOWFrojbqDsN89wI7Ml8p8Oa1vRxQiJh32DR32AVXPZoFHpHhZnwuWIDrRDab/D1h5ErDl+lpY+jdtWu0izh7DbikOs1RxvqDK2UCnJ2iy2Y5gO3WV8U1HZhovdWsRbQw34tJ9ZKw+v/ADsn13e8V+haScRkBrbQhuyDbcRkD9W2Xms5qtUsxq8nNdTucXF98wCbkW55pjmk22GMuhVEY6CBtrF9nH+I39dk8tGSq6GmG0A0dSMWHK+7LuGXrVqsW7dkghCFABCEIAQhCAEIQgBCEIAQhCAEIQgBCEIAQhCAEIQgBCEIAQhCAEIQgBCEIAQhCA+EKOcPjvfZHqQhAdjELWtkoRpbdUOcG8r5IQgJsUQaLAWC9o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data:image/jpeg;base64,/9j/4AAQSkZJRgABAQAAAQABAAD/2wCEAAkGBhQSERUUExQWFRQUGBoYGBgWFRQXGhgeGhoXGRgYFhwYHCcfGBwlHBgXHy8hIycpLCwsFx4xNTAqNSYrLCkBCQoKDgwOGg8PGiwkHyQsLzUvLSwsKiwsLCwsLCwtLCwpLCwsLCwsLCksLCwsLCwsLCwsLCwsLCwsLCwpLCwpKf/AABEIAKQBIAMBIgACEQEDEQH/xAAcAAACAwEBAQEAAAAAAAAAAAAABgQFBwMCAQj/xABMEAABAwICBgYECQgJBAMAAAABAAIDBBEFIQYHEjFBURMiYXGBoTKRsbIUIzVCUnLB0fAkMzQ2U3SCkxUXYoOSosLD4SZDc9IlY7P/xAAaAQEAAwEBAQAAAAAAAAAAAAAAAQIDBAUG/8QALBEAAgIBAwEHBAIDAAAAAAAAAAECEQMSITEEEyIyQVFxgRShwfBSYTNCkf/aAAwDAQACEQMRAD8A3FCEIAQhCAEIQgBCEIAQhVGK6V01OdmSQB30RdxHeBuUNpckNpcluhVGH6WU0x2WSDa5G4Pnv8FbgomnugmnugQhCkkEIQgBCEIAQhCAELjW1jYo3SPOyxgLnHkAsoxTWXPM89EeiZezQANrvcTfO3AZLOeRQ5M55FBWzXULHaHWFUxWc9/StsCQ4AE35EeI8FqWCYyypiD2cQkMinwIZFPgsEIQtDQEIQgBCEIAQhCAEIQgBCEIAQhCAEIQgBCEIAQhCArtIat8VLNJH6bI3ObxsQDn4b/BYA2rdckkknMkkkk8zzX6PewEEEXByIKzjGNVtnl9O4BpN9h18uwEcO9c+fG5cGOWLa4szk1ThskXBBBBG+44hbnohXulpmOfvsPYkrD9Wsu0Ntw2R2e1aHh9F0LAxu4LKDli8SfxuMMGuVRNXCtrWQxukkcGMYLucTYAL0Z7b8ljOubS7pZI6aJ942DbfY5Oebho7Q0Z97uxa/UQauLNZPSizxnXG97i2kYGtvYPkF3HmQ3cBbnfhuVE3WVXX2jNlkbbDLWueFuNh60iRzfdfs5DkpMdcNqx9Et2VwvLku7POyPLdpmp4HrfIIFU0Bpy228D/aHDnktNo6xsrQ5hBBzBC/LVVPcW39vPltLTNT2kzrmBxJAzbc8DwHj7V04uo/mdOGcmqkbAi65dITuQIjxVvqdX+OLf2R116i9rFY5+HThlyQA4gcg4F3kL+Cw6K53L9JmAEWIuDvus+xjVcA8up3bIJvsEXA7jy9apKGWW8kvgwyp13VZmfROIHLh+OC1LVVG8REO3XKrcP1bylw23AAW9Hsy49i0PCMKbBGGNC1w43F2yuKMlvInIQhdJuCEIQAhCEAIQhACEIQAhCEAIQhACEIQAhCEAIQhACELy94AJJAA3k5Ad6A9KvxPGWQjPrO4NG/x5KoxLS5t9mI5fS/8AX71VCrY7euLP1LhtBX/ZzZM1bRIuL4xLP6Rsz6DfR8efisw06oSycPtk9o9bciPYtLxDEYmbzcjgLE+aVseq4J2FjmPHEHq3aeYzXEs2vnk445qfeZnrIr/euraIl1uy6mR04abE5HzByv3hSGNvu3lobfdxOY+zwRtkyzPyK00fLduvw8OaetUuEO+El9jYWG6344KBg+ik87mgMLRbI23d11seiOi7aSMC3WO9dmDFK9UuDowKbdy4GBCELuOwEIQgBCEIAQvhNlEdiQ4AutxAyQExC5U9SHi4XVACEIQAhCEAIQhACEIQAhCEAIQhACEIQAhCgYvjLKdt3ZuPotG8/cO1CG63Z2r8QZCwvkNh5nsA4lIWN45JUm2bY75NHHtdzPkPNRsRxB879qQ35AbmjkFw6UALlnm3pHFkzOTqJyFPZV2K1/RNcA6z7Zb/AD5KzbOL8EuYhVhk8he0kOts5Ddluuqdq/M55ZJRW6JWDV2y0X3kXJ457rK4q69rWAkXJ3WVAW3AcMri47vBTKbFRGBtgkHlb7Vw9RhUl2kTjfedkDGK1j2OGyRfnY5q00VxrDoA01TiZGCwAjc4DtJAzNslW4xjsMz2Uzbh8j2AkBvVBcL5g5Ote3gm6DComABsTA3MW2Gnflc3zJ7Stum7kVKS/fUtDL2G9FnDrTwxnovcP7p/3Lt/W7h/7R/8p/3JJxvS2lpZOifES4AbmRbuG8jOytsInhqoRLHGA11xmxoIsdxA9oXe8zStxOp9dNK9I2YfrHoZmvLJvzY2nBzXNNt1wCM8+Shu1t0ANi94/u3JB08wtjYenja1kjXNDi0Bu0HZEODcjY2zVzo4xslHC9zGl2wLnYGdsr7szlmpeZadVFn170KSQ1Ra1cPc1zumI2bZGN4Jv9EWzXI63cP/AGj/AOU/7kvV+BwGQTPDAImkZhoZdxBBdfImwIHeo1ZXUskcjWvhLyx1tkxgk7Ltw4nuVe3T4RX6+XlEd67WNQxBpM20HtDhsNc7I7r2GR7N6hf1u4f+0f8Ayn/clDQ7AY200T3ND5Ht2rkAloNwA2/CxG7eu+OYnT0kYdKwEE7I2WMvuvxt5qXmWrSlZL6+WrTFDDV618PcAOkfa+fxb9yoMR1oCSpjZTkClaW7bthwdb5wsdw7t6Xo9YtFYNMLiL79iG/k7NL+MYnFNUufBfo5A3b6ttm2Tshxtnktscm3vE1h1WRvvRo1ql1n0MbzeR9iP2bt+f2WU3+t3D/2j/5T/uWeSae0ZPVgebHe2OK3iCV6On9KST8Gkuf/AKore1Z65fx+5n9Zl/iaAdbuH/tH/wAp/wByYsE0igrGF9PI14Fr2yLb8HA5j/hItJTRytY8Rss9l9ksaD1gDuIyOSUtJo3YbUNqKUmLpmvY9reqOByAyF73FtxGVlEMqm9NUTi65ylTRrOM6eUdK7Yll63ENa51u+w3qs/rdw/9o/8AlP8AuS7g2DRhjXFofK5rXOc4B19oXNr7gMxl2KLjOJMp5GtFI+XaYfzUQcN9t4GRBaq9sm6SKvr5OVRiNn9buH/tH/yn/cp+B6wqKrl6KGX4wi4a5rm7Vt+zcZ9yzM6VsBJOH1A5k04H2KDS4vHJilBJBGdtsuw6Ms2XAOJBJAy6rXPd4ZrSMm3Wk0x9VOUlFxN+QhCueiCEIQAhCEAIQoeJ4kIW3Obj6I5/8KJSUVbIbSVs5YzjDYGX3vPot+09izqrrnyvL3m7j5dg5BXuIkyXccyUtzCziuTF1HbXRxyya+DqFzn9Fe4zfJeaqPJY8Pc54unuQwSvOJN/J5O0faF4nIa5rTcuf27l6xJ9qd4Oe4eshS3ZbJJNESD82z6o9iju2mS0hLerLVRMF+XSMB8jZW2DUTS1pkc1oAHV2mgnLjnuXDTirawU04IeIKiOQta5u5pDrAcM228VfDyos4cMu+k/UZdasYFThpA9GSSw8YMlKdvOWRAI/Hdb1lR9cTHMFJU2JjglO3beA4x2P+QjvLea50uLwyNDmSsc22XXaD2XB3HfkVp1CezNuvT7SykwyO+JYmOeHSeYYu+gDdmkaLDJz7jcfTda3kuOK6LU08/TOmLXkD0Xx2yy4g2yVphNPFBE2NsgsLm7ntJNySbkZbyonNPGooxyZVLHGK5RX6d/oTvrs95StDz+RQ8+jBHrNwefD1Kk0+x6L4OImva57nAkNcHWDc7m27NXWjkjY6SBjntBEYuNpuV87HPI2Kq01iXuZtNYl7/gpNaEpFK2xsS8A2v9GT8eCZ9OdWdBFQTSwwCOSJt2ua9+ZuB1rnreKWNZQD6MFpaSx4Js4E2IeOB5uWpaRROrcMk6AEmeEPYDYE7Qa8A8jbLvXTg8CPR6FXiaE/R4H4NTjK/Rste+fV9qq9MDepw/98i//SNfNEdIYzC2GRwjmh6jmSHZcC24y2uzK28EFT8awaCtaI3uzadpuw9u1uzyzuLb+5cq7mS5HnQfZ5LfqaVW+nHv9Pt5FZLppGybFg0EOa9zGuIIOQaXEXHdYqMzQilba07rfXi/9UuYjXR0mJRhhJiiLSbu2jm2ziT/ABeS7I5FK1Hmj0pdWssXGK8jT44w1oDRsgbg2w8hklvFdOhFM5jIZZHwjrlo6oHEuFjsjrNF7jOyv48Tie0OZLGQeIe0/bkUvYnopSyzPmdMWufvtJHbgL9YG2QXDjUb755cFHV3xgpqsSwxyllg9oda9yLgHfwOaVNZ8hMUAvc7Thu/sjNM2GVkPRNEUgLG5Dac35tm8T2JY1kFpgjka5p2XG4DgbXB5HdcD1q2FVlRbEmsoz4JWtmgikjcCQwA7iAQOs1w3g39imSEEAltt97cLcjwOd0mN0IpT146iSPbAIAlYd+edxc5dq9HQaPhXS87GSNQ4Qfn9irhB3v9h2ErsvnWte4ANvVxStpRBsVmHTM6r/hUcdxkbOe0FpI35bQ7nFW+FwxwRsYJtrYFtp8jLm5JN92W5UWJVjavEKGngcHmOdkzyDdrQxwcbkZei058yFbCnr2NemUu1RtqF8Buvq7T6IEIQgBV+NY7DSR9JO8MbuHEuPJo3kqe51t6/NWmWlj66qfIT8WCWxN4Bl8vE7z39iyy5NCKTlpWxoOJ65Xkn4PC0Dg6UkkjcDstItc8LnIKjOnE8shkl2TwsARYcAM8uKRWTm477ntKsKeqyt23XmTyTkt2eZmeRrdmmYRpGyUBruqTuv8AYu1fQXNws4hxAA3Ce9GceErNl2ZGXauWMpYpaomeObXJweS3JeZKnqm6YZaJrlDk0fLgdkbhcngF6EOpx5dmtzoVS2FnEZ71MLQMzuAzvmU54ZovG5snwlu0C0DYueI4kceVtyqMbwZtPiNE0Ekm5cTzu7dyCan1gEwZ0kYLnMs0u6xtYkWAyyB3r0FhUaZ048CW7E+s1XUDKiOLo3gvY9+z00mQbYDO/M+Sv8E1V4a17JWxPLmEECSV72gjddpNjY80YxUtGMxguAvTEC54l2Q78lYVuIxU8rI3yOElQ4lgG4bh+LrVpm+mPoMtVSskY5kjQ9jhZzXAEEHeCDvSXNqZw1zi7ontub2bNIGjuF8gp9fpkynsyQ9c32cjmAN/YuWK6UwQFjZZHh72dJluAtfu7FCTJaT5IQ1K4b9CX+fJ968v1M4YN7ZR/fyfepFPpdA98LGPftTtLm5g7Nvmu7d67aSY8KKmE0rRJI92y1vDwvuyzSndEaY+hFw3Vxh8QqWsh2w6MNJe5zyAdonZJzbmAcuSQtCNA6SpimdK15MbiBsyOaAA0nhvWpaPVrJoXTMFhLHmOALQ7zzI8Ep6qYQ+Kdp3OkIPcW2KuvCyNMfQlUeq/ChsuMcjrZnallc024OzsR2J/wDhLGsBFtkDIDyAWZ6SafvhxBsMdhBEQx4sM+djwt9idqBlnOkd+bYzaA7c7n1C/iquLXJZJLgpNLdFaCcmoq4NkgXdIx5Y47gNrZPW4AcVlOB4rT0hkZIJC+WzA+MC4Yfo3O0CTyvwVz/TE+J1T4DK5sc5OyN7WbN3MNvDPvXIzYlTVTaIsp5pG2EZNgLW6ueVshxUZISqji6mEp7RRW6WaKRUr4ZRtvidI1r49vrOG8hjhmCQCOwkc1Z4vonTU+LMpo47wudGHNe5z9q+8EnOy+4fQ1MuLwRV2yDC8OEbHAtBA225jtAJ45K20q+XYvrRK2FSSqXNF+mxyjDv8lmNUtC6XZbFJbZ2iemkDRdzhby3LidWOFbZja9zpBvaKh3sBumvTOrfDhsz43FrrAXG8XIBt4FYVTVTo3h7SQ5puDxurQhqV2dGmPoanHqnoH3PRSMDciTPJbdwz8b34qK3QLConNdsdMHP6IDpnuG0QRa21Ykb9+Su9LKnbweR4+c1hy7S1ZtoxXEz0sV+q2ba8SkYWrGmPoPUWqXDJHBrGSi2bvj5OqOWZ3peGj2COqTTsbNe9g/p37BPIG/mn7SurFLh9RI3J8gDb9pAaLeFz61hLHkEEbxmFOOGpWw4r0NUi1V4baxjl29w+Pkzvu4qTUHDsFtE2O8sgu8jrv2b5FznG9r7gOSudGJvhLKafsJd37JB/wAwHmsm06xAzV87r3AeWjubkFEI6nTJpLg2jCcUBDXNdeN9iDyur9ZZqyqHPpJGndG47J8C63gR5rTqZ12juWclTosdUIQqgi4rAXwSsbk50b2jvLSB5lflEsIysbjf2L9cLDdauhRp6g1EI+LnJLgB6L97rdhvf1rm6iNqzPIvMQNy6Q35oiYbXsSF7tw7VwnM5HRkiZdEZXdIbXN7DJfdFtX01ax0jXMjY07I2rkk2B3DMbxv5rUtBdDhSM2nAdJzsPLkrYYLJJq+CscDnv5HXCNHnus6XqDkPSPf9FXWIQNZA4NFgAVPUPFvzTu4r0ceKMOEdcMcYcCVpn8rUPj7XpBx+csxZ5BI2ZwfMJ/0y+VqHx9r0j6UYU51VVzg2EU7Wnvday7Yfgsxg0pF8cpvqx/6lTazcRP9JZH8y1gHvfamXEcLMuM0ztq2zA2Tv2Li3jdKemNB0k9bO535uVsbRzJG7wAUwq17EllrQmzpXNPpxuPrLVC1nO+Og/d2LvptSPezDowOu6LZA7SW2RrKoHuqoY2t2niBuQ/s3v7EjtXyQLGjtSW1UDuUjfUTb7U5a4az4yni4NYXHvJsPIJMwujeHwyFvUdK1oPMggkJn1mxvmxERxtLnCNgDQLk5E5Kz8aYGLVRV7VHKz6Bd6i2686onAR1BPCS/qaoOqOQhtUw8AD5OB9i7atJQ2krXHc0uP8AkKzkvF8Emc4rU9JPK/ftvcfWStblxc/0K+UHMwht+09UrMzhTBQfCHE9I+XYYOFgLuJThiIdHo9GDkXub6i4uCvOnXuQLWrr5Rg73e6UzY5+sEf8HulQ9Xmikolp6vLoy9zbcQNlwDu6+SmY6P8AqCP+D3Sok7k/YBL+snj/ALSj6VfLsX1olIl/WTx/2lH0q+XYvrRKFz8EjlrA+Spv4feCwpfoCvozODDI0fBtlr3uJt6LyS3tuAOVvFZxrJqKOUQvpCy7dpjgwbOQ3G1u8XUYZVsGMWJSXwD+7j9oWd6JfptP/wCRqfZf1dP1W++Ep6vMFfPWMc2wbCQ9xPkB2lWjtGRA5a4au1LBHf0nlxH1Rl7Vky0jXRJ8bTN5McfMD7FR6X4dDT01JE1gEzmdJI7j1gLAqcbqKQY46o629K5p/wC253qIvl5rKa+Xalkd9J7j6yVp+qahc2lmkPovJt/C0glJ+glMySvDZGhzSH5HMbikXTkwPOrun2cOB3GR7iPEgfYVocTbADsS/o7hwZG2Fos2HLfvN737BmmNc0nbssCEIVQCj11HHKwskaHNO8H8ZFSFymdwWWbIscHJkpWLMmgFG5rmCKwdf5zsr8Rnv4qtg1R0zSfSIO8F1wnmFuS6LDpcVY7nu3uVlCLfBV4TgEdMwtjFgc1KMuxck2A33yClLNNYekJdN8Haeoy21/acc8+wC3iq9RgV9pF1Ily0oaZtPKVpsHOd2taSPXxXWTH4Z4X9G8E23bj6lk8c9rX3XFvHevlTVFgu02LeI/G6ytDPL/ZHMs0r3Q6aan/5Wh7j7XKmxUA0+KE8KmIj1hXOmvyrQ9x9rlTYl+i4r+8Rf6V6kfL98zoL0uH9K0/bSG3rCRcYYZcRfTj59USfIey6camYNxeivxp7e1UFGGMxmpke4ARGR4vxNsvapjt/wDLpPTA4lhzdwa15H8O5R9Ih/wDMRfu7/dcpOOSbWI4cecb/AGKPpB8sw/u7vY5UX4An07bUdH+9u+xNtNBtaQOJ+bFcf4QPtSnD+h0n7472hNBqxFj52iAHxgXJt80H7FpLz+QGg8QZXYiwbgXW9blC0ENsPxD+L3VK0AqOkrMQkHzto+blH0AZegrxa99v3Cqvz+AJTXiZtLAy+1chw4Xc4WI8FpOsymEeFsY3c2RjR4AhJerXD+krA8+jC0vJPPcPx2J01kVPSYVG/wClI0+9bysrS8aRBY6OjZpqFgyDnMv/AIHv9oCWsf8A1hj/AIPdV/otMJKaiePmFt/BrmH2pe0iP/UEffH7qzjy/kk+y/rJ4/7Sj6VfLsX1olIl/WTx/wBpR9Kvl2L60SuufgDXrGxEw4a4A2MrgzwOZ8gsSWr643/k9MOb3eTf+Vn2KaNSwQQzvtsTgkW3jsd3jNWxUokMfZf1dP1W++F91QQWhkdb0pAL/VH/ACvkv6un6rffCk6pf0X+9d7GrN+F+5JSa4nD4bF2Ri/+IpSxzEHVVSXb77LG9wAa2ya9czfyyPtiHvFU+rvCenrWEi7YuufD0fNax2imQa7o3StgjiprboiT4FoPrLj6isOdUPpaxzm5Oildl3OOXqW30soM3Sjc13R+G4+eay7WphHQ1znAdWYB479zvP2rLE92mSzUcFrw7o5B6MrR7Lj7R4JjWdaA1W3h8d/+24j1Oy9q0OM3AWUlTok9IQhVBSY5pbDTO2HEuk37LeF920eHtVRBp/E5w22GME7y5pA77ZhImkTXisn2/S6R2/lfq+GzZQix5Hr5/jevOzvtO6+LMHklGWzN2glDgC03C6JX0Be/4OA7h+AmheguDdAsW0ygLa6cHi7aHcQCFtKVdNNEvhIEsdulYLWO545d44FZ5YuUdisuDKjGcl8qoTskE8PVkreTDXxmz2OBy3tPDt3cQpNLo/LMLBpAN+Hr/HJcijJuqOW5N0kX2mvyrQ9x9r1TYl+i4r+8Rf6U54po98Jqaeq6QNEAzaRnfPInhvVVNom+anrWxvaTUzNcL3GyGkb++116yktv3zOsgaTR/l+GO7LeYKTdYsGxiU39otd6wL+a0nSSk+MoyAXOpnhztkX6pbY92YGXaqLWXopJPVwSQtLhKAwkDIWORPZY3v2K0JK0CfizbYhhv/if7Fy0g+WYf3d3scrHGMMecQoS1rnNjjeHOAyGVhc8LqFj1O44xEQ0kCndc2Nhk7eVVfgCZD+h0n7472hd9bMOzXBw+dEw+IuFyiYRR0eR/S3e0K71x0B/J5rZWcwnzF/Nap95fJB61QwfF1L+5v8AlJXfVYy9PVjm5w9bCp+q7D9igc875C93gBYewqNqgPUn7ZfsWcn4iTM6LF5afpGxu2ekGw7uz9S0zSinLsDafoCJ3sH2rN9JqIw1c8Z+bI71E3HtWvzUJlwd0fHoAR3hod9ivNrZkIzfQjGpfhEFOHfFdJtbPbnx5dis9N67oMZbKRkzo3HutnZL+g4Pw+C30vsKvdb8Vq1jvpRN8iQrNLXX9A84DigqccEzb7L3uIvvtsEBS9Kvl2L60SodXXyjB3u90q+0q+XYvrRKGql8Ala5CbUw4df15I05nacHpOZLLHuYbqXrjZenpjye4etv/CzGfE5Hxsic8lkd9hvAX3qIK0gzSpf1dP1W++F61aTllBI8b2ulcO8MBHsXmX9XT9VvvhfNXTb4dKOZlH+RUfhfuScNdkfxtO7+w8eYKrdAdI6akgmdIfjSchY9YAZAHvV7rYjMlFSzZEgi5HNzBfzCylaQWqFEG0aHwuqKON19kvLi6w4FztwSxrZxqKoNOYnhxAftAG5bmMjyNwU56sB+QRdzveKxKv8Azsn13e8VTGu+2SzT9WWdC/se/wB0FaVSnqN7lnGrNtsPceb3+dmrSKZtmjuWWTxMlHRCEKgKXHdFYqk7ThZ4y2hvI5HmFUU2r5oddzi4Dnb7B3+tOKFXRFu6KuEW7aOFJSNjaGtFgF3QhWLAhCEBykpmu3gFfY4Gt3ABdEIDg+iYTctF18fQNOdiDzBI9ikIQHBlG0CwC5Ckc3Jj7DkQDbuupiEBCbRyAWEpz5gE+GS+CKVoABa630gbkdpupyEBWvhcSLwxkN9HP0TxIyUHFsJbUwmGqYS0u2gWcOVuPYmBCmwUtHGImtjbGWwNZsjn325Wv61Cw/CIqVhbSMN3ODnEknvvfiRllzTOvgalgRdJdAI62oZUiQMGXStIzNvYbZZphppNl4Fh0BbsePPu4KzfRMJuWi69vgBFiMlLk3sDOMI1cyU+JGYFvwdpc5hvn1gbNtwtff2L7rSwR1TBBPA0yFt2kNBJs7cbb9480/nDgci5xb9G+S+ChLfzbtm/CwI9SnW7sijLNDNAquCtikfHaNlyXEji05AXzzKl6Q4DPJjTJGRPMbXREvA6osM81o/wF2d5X59tvVYZL6KaQZdJl2gE+tT2juxQrax8L6XDX2zdC4P9W/yKxLoHbO1Y7N7X4X5L9IfASzat1w/02u48L+rJcIaBjAGx0rAxtyAdkWJ3kZFWhk0qhQjztto7/C33171ZMvQSfXk90J3q6TpGmOWFrojbqDsN89wI7Ml8p8Oa1vRxQiJh32DR32AVXPZoFHpHhZnwuWIDrRDab/D1h5ErDl+lpY+jdtWu0izh7DbikOs1RxvqDK2UCnJ2iy2Y5gO3WV8U1HZhovdWsRbQw34tJ9ZKw+v/ADsn13e8V+haScRkBrbQhuyDbcRkD9W2Xms5qtUsxq8nNdTucXF98wCbkW55pjmk22GMuhVEY6CBtrF9nH+I39dk8tGSq6GmG0A0dSMWHK+7LuGXrVqsW7dkghCFABCEIAQhCAEIQgBCEIAQhCAEIQgBCEIAQhCAEIQgBCEIAQhCAEIQgBCEIAQhCA+EKOcPjvfZHqQhAdjELWtkoRpbdUOcG8r5IQgJsUQaLAWC9o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2" name="AutoShape 6" descr="data:image/jpeg;base64,/9j/4AAQSkZJRgABAQAAAQABAAD/2wCEAAkGBhQSERUUExQWFRQUGBoYGBgWFRQXGhgeGhoXGRgYFhwYHCcfGBwlHBgXHy8hIycpLCwsFx4xNTAqNSYrLCkBCQoKDgwOGg8PGiwkHyQsLzUvLSwsKiwsLCwsLCwtLCwpLCwsLCwsLCksLCwsLCwsLCwsLCwsLCwsLCwpLCwpKf/AABEIAKQBIAMBIgACEQEDEQH/xAAcAAACAwEBAQEAAAAAAAAAAAAABgQFBwMCAQj/xABMEAABAwICBgYECQgJBAMAAAABAAIDBBEFIQYHEjFBURMiYXGBoTKRsbIUIzVCUnLB0fAkMzQ2U3SCkxUXYoOSosLD4SZDc9IlY7P/xAAaAQEAAwEBAQAAAAAAAAAAAAAAAQIDBAUG/8QALBEAAgIBAwEHBAIDAAAAAAAAAAECEQMSITEEEyIyQVFxgRShwfBSYTNCkf/aAAwDAQACEQMRAD8A3FCEIAQhCAEIQgBCEIAQhVGK6V01OdmSQB30RdxHeBuUNpckNpcluhVGH6WU0x2WSDa5G4Pnv8FbgomnugmnugQhCkkEIQgBCEIAQhCAELjW1jYo3SPOyxgLnHkAsoxTWXPM89EeiZezQANrvcTfO3AZLOeRQ5M55FBWzXULHaHWFUxWc9/StsCQ4AE35EeI8FqWCYyypiD2cQkMinwIZFPgsEIQtDQEIQgBCEIAQhCAEIQgBCEIAQhCAEIQgBCEIAQhCArtIat8VLNJH6bI3ObxsQDn4b/BYA2rdckkknMkkkk8zzX6PewEEEXByIKzjGNVtnl9O4BpN9h18uwEcO9c+fG5cGOWLa4szk1ThskXBBBBG+44hbnohXulpmOfvsPYkrD9Wsu0Ntw2R2e1aHh9F0LAxu4LKDli8SfxuMMGuVRNXCtrWQxukkcGMYLucTYAL0Z7b8ljOubS7pZI6aJ942DbfY5Oebho7Q0Z97uxa/UQauLNZPSizxnXG97i2kYGtvYPkF3HmQ3cBbnfhuVE3WVXX2jNlkbbDLWueFuNh60iRzfdfs5DkpMdcNqx9Et2VwvLku7POyPLdpmp4HrfIIFU0Bpy228D/aHDnktNo6xsrQ5hBBzBC/LVVPcW39vPltLTNT2kzrmBxJAzbc8DwHj7V04uo/mdOGcmqkbAi65dITuQIjxVvqdX+OLf2R116i9rFY5+HThlyQA4gcg4F3kL+Cw6K53L9JmAEWIuDvus+xjVcA8up3bIJvsEXA7jy9apKGWW8kvgwyp13VZmfROIHLh+OC1LVVG8REO3XKrcP1bylw23AAW9Hsy49i0PCMKbBGGNC1w43F2yuKMlvInIQhdJuCEIQAhCEAIQhACEIQAhCEAIQhACEIQAhCEAIQhACELy94AJJAA3k5Ad6A9KvxPGWQjPrO4NG/x5KoxLS5t9mI5fS/8AX71VCrY7euLP1LhtBX/ZzZM1bRIuL4xLP6Rsz6DfR8efisw06oSycPtk9o9bciPYtLxDEYmbzcjgLE+aVseq4J2FjmPHEHq3aeYzXEs2vnk445qfeZnrIr/euraIl1uy6mR04abE5HzByv3hSGNvu3lobfdxOY+zwRtkyzPyK00fLduvw8OaetUuEO+El9jYWG6344KBg+ik87mgMLRbI23d11seiOi7aSMC3WO9dmDFK9UuDowKbdy4GBCELuOwEIQgBCEIAQvhNlEdiQ4AutxAyQExC5U9SHi4XVACEIQAhCEAIQhACEIQAhCEAIQhACEIQAhCgYvjLKdt3ZuPotG8/cO1CG63Z2r8QZCwvkNh5nsA4lIWN45JUm2bY75NHHtdzPkPNRsRxB879qQ35AbmjkFw6UALlnm3pHFkzOTqJyFPZV2K1/RNcA6z7Zb/AD5KzbOL8EuYhVhk8he0kOts5Ddluuqdq/M55ZJRW6JWDV2y0X3kXJ457rK4q69rWAkXJ3WVAW3AcMri47vBTKbFRGBtgkHlb7Vw9RhUl2kTjfedkDGK1j2OGyRfnY5q00VxrDoA01TiZGCwAjc4DtJAzNslW4xjsMz2Uzbh8j2AkBvVBcL5g5Ote3gm6DComABsTA3MW2Gnflc3zJ7Stum7kVKS/fUtDL2G9FnDrTwxnovcP7p/3Lt/W7h/7R/8p/3JJxvS2lpZOifES4AbmRbuG8jOytsInhqoRLHGA11xmxoIsdxA9oXe8zStxOp9dNK9I2YfrHoZmvLJvzY2nBzXNNt1wCM8+Shu1t0ANi94/u3JB08wtjYenja1kjXNDi0Bu0HZEODcjY2zVzo4xslHC9zGl2wLnYGdsr7szlmpeZadVFn170KSQ1Ra1cPc1zumI2bZGN4Jv9EWzXI63cP/AGj/AOU/7kvV+BwGQTPDAImkZhoZdxBBdfImwIHeo1ZXUskcjWvhLyx1tkxgk7Ltw4nuVe3T4RX6+XlEd67WNQxBpM20HtDhsNc7I7r2GR7N6hf1u4f+0f8Ayn/clDQ7AY200T3ND5Ht2rkAloNwA2/CxG7eu+OYnT0kYdKwEE7I2WMvuvxt5qXmWrSlZL6+WrTFDDV618PcAOkfa+fxb9yoMR1oCSpjZTkClaW7bthwdb5wsdw7t6Xo9YtFYNMLiL79iG/k7NL+MYnFNUufBfo5A3b6ttm2Tshxtnktscm3vE1h1WRvvRo1ql1n0MbzeR9iP2bt+f2WU3+t3D/2j/5T/uWeSae0ZPVgebHe2OK3iCV6On9KST8Gkuf/AKore1Z65fx+5n9Zl/iaAdbuH/tH/wAp/wByYsE0igrGF9PI14Fr2yLb8HA5j/hItJTRytY8Rss9l9ksaD1gDuIyOSUtJo3YbUNqKUmLpmvY9reqOByAyF73FtxGVlEMqm9NUTi65ylTRrOM6eUdK7Yll63ENa51u+w3qs/rdw/9o/8AlP8AuS7g2DRhjXFofK5rXOc4B19oXNr7gMxl2KLjOJMp5GtFI+XaYfzUQcN9t4GRBaq9sm6SKvr5OVRiNn9buH/tH/yn/cp+B6wqKrl6KGX4wi4a5rm7Vt+zcZ9yzM6VsBJOH1A5k04H2KDS4vHJilBJBGdtsuw6Ms2XAOJBJAy6rXPd4ZrSMm3Wk0x9VOUlFxN+QhCueiCEIQAhCEAIQoeJ4kIW3Obj6I5/8KJSUVbIbSVs5YzjDYGX3vPot+09izqrrnyvL3m7j5dg5BXuIkyXccyUtzCziuTF1HbXRxyya+DqFzn9Fe4zfJeaqPJY8Pc54unuQwSvOJN/J5O0faF4nIa5rTcuf27l6xJ9qd4Oe4eshS3ZbJJNESD82z6o9iju2mS0hLerLVRMF+XSMB8jZW2DUTS1pkc1oAHV2mgnLjnuXDTirawU04IeIKiOQta5u5pDrAcM228VfDyos4cMu+k/UZdasYFThpA9GSSw8YMlKdvOWRAI/Hdb1lR9cTHMFJU2JjglO3beA4x2P+QjvLea50uLwyNDmSsc22XXaD2XB3HfkVp1CezNuvT7SykwyO+JYmOeHSeYYu+gDdmkaLDJz7jcfTda3kuOK6LU08/TOmLXkD0Xx2yy4g2yVphNPFBE2NsgsLm7ntJNySbkZbyonNPGooxyZVLHGK5RX6d/oTvrs95StDz+RQ8+jBHrNwefD1Kk0+x6L4OImva57nAkNcHWDc7m27NXWjkjY6SBjntBEYuNpuV87HPI2Kq01iXuZtNYl7/gpNaEpFK2xsS8A2v9GT8eCZ9OdWdBFQTSwwCOSJt2ua9+ZuB1rnreKWNZQD6MFpaSx4Js4E2IeOB5uWpaRROrcMk6AEmeEPYDYE7Qa8A8jbLvXTg8CPR6FXiaE/R4H4NTjK/Rste+fV9qq9MDepw/98i//SNfNEdIYzC2GRwjmh6jmSHZcC24y2uzK28EFT8awaCtaI3uzadpuw9u1uzyzuLb+5cq7mS5HnQfZ5LfqaVW+nHv9Pt5FZLppGybFg0EOa9zGuIIOQaXEXHdYqMzQilba07rfXi/9UuYjXR0mJRhhJiiLSbu2jm2ziT/ABeS7I5FK1Hmj0pdWssXGK8jT44w1oDRsgbg2w8hklvFdOhFM5jIZZHwjrlo6oHEuFjsjrNF7jOyv48Tie0OZLGQeIe0/bkUvYnopSyzPmdMWufvtJHbgL9YG2QXDjUb755cFHV3xgpqsSwxyllg9oda9yLgHfwOaVNZ8hMUAvc7Thu/sjNM2GVkPRNEUgLG5Dac35tm8T2JY1kFpgjka5p2XG4DgbXB5HdcD1q2FVlRbEmsoz4JWtmgikjcCQwA7iAQOs1w3g39imSEEAltt97cLcjwOd0mN0IpT146iSPbAIAlYd+edxc5dq9HQaPhXS87GSNQ4Qfn9irhB3v9h2ErsvnWte4ANvVxStpRBsVmHTM6r/hUcdxkbOe0FpI35bQ7nFW+FwxwRsYJtrYFtp8jLm5JN92W5UWJVjavEKGngcHmOdkzyDdrQxwcbkZei058yFbCnr2NemUu1RtqF8Buvq7T6IEIQgBV+NY7DSR9JO8MbuHEuPJo3kqe51t6/NWmWlj66qfIT8WCWxN4Bl8vE7z39iyy5NCKTlpWxoOJ65Xkn4PC0Dg6UkkjcDstItc8LnIKjOnE8shkl2TwsARYcAM8uKRWTm477ntKsKeqyt23XmTyTkt2eZmeRrdmmYRpGyUBruqTuv8AYu1fQXNws4hxAA3Ce9GceErNl2ZGXauWMpYpaomeObXJweS3JeZKnqm6YZaJrlDk0fLgdkbhcngF6EOpx5dmtzoVS2FnEZ71MLQMzuAzvmU54ZovG5snwlu0C0DYueI4kceVtyqMbwZtPiNE0Ekm5cTzu7dyCan1gEwZ0kYLnMs0u6xtYkWAyyB3r0FhUaZ048CW7E+s1XUDKiOLo3gvY9+z00mQbYDO/M+Sv8E1V4a17JWxPLmEECSV72gjddpNjY80YxUtGMxguAvTEC54l2Q78lYVuIxU8rI3yOElQ4lgG4bh+LrVpm+mPoMtVSskY5kjQ9jhZzXAEEHeCDvSXNqZw1zi7ontub2bNIGjuF8gp9fpkynsyQ9c32cjmAN/YuWK6UwQFjZZHh72dJluAtfu7FCTJaT5IQ1K4b9CX+fJ968v1M4YN7ZR/fyfepFPpdA98LGPftTtLm5g7Nvmu7d67aSY8KKmE0rRJI92y1vDwvuyzSndEaY+hFw3Vxh8QqWsh2w6MNJe5zyAdonZJzbmAcuSQtCNA6SpimdK15MbiBsyOaAA0nhvWpaPVrJoXTMFhLHmOALQ7zzI8Ep6qYQ+Kdp3OkIPcW2KuvCyNMfQlUeq/ChsuMcjrZnallc024OzsR2J/wDhLGsBFtkDIDyAWZ6SafvhxBsMdhBEQx4sM+djwt9idqBlnOkd+bYzaA7c7n1C/iquLXJZJLgpNLdFaCcmoq4NkgXdIx5Y47gNrZPW4AcVlOB4rT0hkZIJC+WzA+MC4Yfo3O0CTyvwVz/TE+J1T4DK5sc5OyN7WbN3MNvDPvXIzYlTVTaIsp5pG2EZNgLW6ueVshxUZISqji6mEp7RRW6WaKRUr4ZRtvidI1r49vrOG8hjhmCQCOwkc1Z4vonTU+LMpo47wudGHNe5z9q+8EnOy+4fQ1MuLwRV2yDC8OEbHAtBA225jtAJ45K20q+XYvrRK2FSSqXNF+mxyjDv8lmNUtC6XZbFJbZ2iemkDRdzhby3LidWOFbZja9zpBvaKh3sBumvTOrfDhsz43FrrAXG8XIBt4FYVTVTo3h7SQ5puDxurQhqV2dGmPoanHqnoH3PRSMDciTPJbdwz8b34qK3QLConNdsdMHP6IDpnuG0QRa21Ykb9+Su9LKnbweR4+c1hy7S1ZtoxXEz0sV+q2ba8SkYWrGmPoPUWqXDJHBrGSi2bvj5OqOWZ3peGj2COqTTsbNe9g/p37BPIG/mn7SurFLh9RI3J8gDb9pAaLeFz61hLHkEEbxmFOOGpWw4r0NUi1V4baxjl29w+Pkzvu4qTUHDsFtE2O8sgu8jrv2b5FznG9r7gOSudGJvhLKafsJd37JB/wAwHmsm06xAzV87r3AeWjubkFEI6nTJpLg2jCcUBDXNdeN9iDyur9ZZqyqHPpJGndG47J8C63gR5rTqZ12juWclTosdUIQqgi4rAXwSsbk50b2jvLSB5lflEsIysbjf2L9cLDdauhRp6g1EI+LnJLgB6L97rdhvf1rm6iNqzPIvMQNy6Q35oiYbXsSF7tw7VwnM5HRkiZdEZXdIbXN7DJfdFtX01ax0jXMjY07I2rkk2B3DMbxv5rUtBdDhSM2nAdJzsPLkrYYLJJq+CscDnv5HXCNHnus6XqDkPSPf9FXWIQNZA4NFgAVPUPFvzTu4r0ceKMOEdcMcYcCVpn8rUPj7XpBx+csxZ5BI2ZwfMJ/0y+VqHx9r0j6UYU51VVzg2EU7Wnvday7Yfgsxg0pF8cpvqx/6lTazcRP9JZH8y1gHvfamXEcLMuM0ztq2zA2Tv2Li3jdKemNB0k9bO535uVsbRzJG7wAUwq17EllrQmzpXNPpxuPrLVC1nO+Og/d2LvptSPezDowOu6LZA7SW2RrKoHuqoY2t2niBuQ/s3v7EjtXyQLGjtSW1UDuUjfUTb7U5a4az4yni4NYXHvJsPIJMwujeHwyFvUdK1oPMggkJn1mxvmxERxtLnCNgDQLk5E5Kz8aYGLVRV7VHKz6Bd6i2686onAR1BPCS/qaoOqOQhtUw8AD5OB9i7atJQ2krXHc0uP8AkKzkvF8Emc4rU9JPK/ftvcfWStblxc/0K+UHMwht+09UrMzhTBQfCHE9I+XYYOFgLuJThiIdHo9GDkXub6i4uCvOnXuQLWrr5Rg73e6UzY5+sEf8HulQ9Xmikolp6vLoy9zbcQNlwDu6+SmY6P8AqCP+D3Sok7k/YBL+snj/ALSj6VfLsX1olIl/WTx/2lH0q+XYvrRKFz8EjlrA+Spv4feCwpfoCvozODDI0fBtlr3uJt6LyS3tuAOVvFZxrJqKOUQvpCy7dpjgwbOQ3G1u8XUYZVsGMWJSXwD+7j9oWd6JfptP/wCRqfZf1dP1W++Ep6vMFfPWMc2wbCQ9xPkB2lWjtGRA5a4au1LBHf0nlxH1Rl7Vky0jXRJ8bTN5McfMD7FR6X4dDT01JE1gEzmdJI7j1gLAqcbqKQY46o629K5p/wC253qIvl5rKa+Xalkd9J7j6yVp+qahc2lmkPovJt/C0glJ+glMySvDZGhzSH5HMbikXTkwPOrun2cOB3GR7iPEgfYVocTbADsS/o7hwZG2Fos2HLfvN737BmmNc0nbssCEIVQCj11HHKwskaHNO8H8ZFSFymdwWWbIscHJkpWLMmgFG5rmCKwdf5zsr8Rnv4qtg1R0zSfSIO8F1wnmFuS6LDpcVY7nu3uVlCLfBV4TgEdMwtjFgc1KMuxck2A33yClLNNYekJdN8Haeoy21/acc8+wC3iq9RgV9pF1Ily0oaZtPKVpsHOd2taSPXxXWTH4Z4X9G8E23bj6lk8c9rX3XFvHevlTVFgu02LeI/G6ytDPL/ZHMs0r3Q6aan/5Wh7j7XKmxUA0+KE8KmIj1hXOmvyrQ9x9rlTYl+i4r+8Rf6V6kfL98zoL0uH9K0/bSG3rCRcYYZcRfTj59USfIey6camYNxeivxp7e1UFGGMxmpke4ARGR4vxNsvapjt/wDLpPTA4lhzdwa15H8O5R9Ih/wDMRfu7/dcpOOSbWI4cecb/AGKPpB8sw/u7vY5UX4An07bUdH+9u+xNtNBtaQOJ+bFcf4QPtSnD+h0n7472hNBqxFj52iAHxgXJt80H7FpLz+QGg8QZXYiwbgXW9blC0ENsPxD+L3VK0AqOkrMQkHzto+blH0AZegrxa99v3Cqvz+AJTXiZtLAy+1chw4Xc4WI8FpOsymEeFsY3c2RjR4AhJerXD+krA8+jC0vJPPcPx2J01kVPSYVG/wClI0+9bysrS8aRBY6OjZpqFgyDnMv/AIHv9oCWsf8A1hj/AIPdV/otMJKaiePmFt/BrmH2pe0iP/UEffH7qzjy/kk+y/rJ4/7Sj6VfLsX1olIl/WTx/wBpR9Kvl2L60SuufgDXrGxEw4a4A2MrgzwOZ8gsSWr643/k9MOb3eTf+Vn2KaNSwQQzvtsTgkW3jsd3jNWxUokMfZf1dP1W++F91QQWhkdb0pAL/VH/ACvkv6un6rffCk6pf0X+9d7GrN+F+5JSa4nD4bF2Ri/+IpSxzEHVVSXb77LG9wAa2ya9czfyyPtiHvFU+rvCenrWEi7YuufD0fNax2imQa7o3StgjiprboiT4FoPrLj6isOdUPpaxzm5Oildl3OOXqW30soM3Sjc13R+G4+eay7WphHQ1znAdWYB479zvP2rLE92mSzUcFrw7o5B6MrR7Lj7R4JjWdaA1W3h8d/+24j1Oy9q0OM3AWUlTok9IQhVBSY5pbDTO2HEuk37LeF920eHtVRBp/E5w22GME7y5pA77ZhImkTXisn2/S6R2/lfq+GzZQix5Hr5/jevOzvtO6+LMHklGWzN2glDgC03C6JX0Be/4OA7h+AmheguDdAsW0ygLa6cHi7aHcQCFtKVdNNEvhIEsdulYLWO545d44FZ5YuUdisuDKjGcl8qoTskE8PVkreTDXxmz2OBy3tPDt3cQpNLo/LMLBpAN+Hr/HJcijJuqOW5N0kX2mvyrQ9x9r1TYl+i4r+8Rf6U54po98Jqaeq6QNEAzaRnfPInhvVVNom+anrWxvaTUzNcL3GyGkb++116yktv3zOsgaTR/l+GO7LeYKTdYsGxiU39otd6wL+a0nSSk+MoyAXOpnhztkX6pbY92YGXaqLWXopJPVwSQtLhKAwkDIWORPZY3v2K0JK0CfizbYhhv/if7Fy0g+WYf3d3scrHGMMecQoS1rnNjjeHOAyGVhc8LqFj1O44xEQ0kCndc2Nhk7eVVfgCZD+h0n7472hd9bMOzXBw+dEw+IuFyiYRR0eR/S3e0K71x0B/J5rZWcwnzF/Nap95fJB61QwfF1L+5v8AlJXfVYy9PVjm5w9bCp+q7D9igc875C93gBYewqNqgPUn7ZfsWcn4iTM6LF5afpGxu2ekGw7uz9S0zSinLsDafoCJ3sH2rN9JqIw1c8Z+bI71E3HtWvzUJlwd0fHoAR3hod9ivNrZkIzfQjGpfhEFOHfFdJtbPbnx5dis9N67oMZbKRkzo3HutnZL+g4Pw+C30vsKvdb8Vq1jvpRN8iQrNLXX9A84DigqccEzb7L3uIvvtsEBS9Kvl2L60SodXXyjB3u90q+0q+XYvrRKGql8Ala5CbUw4df15I05nacHpOZLLHuYbqXrjZenpjye4etv/CzGfE5Hxsic8lkd9hvAX3qIK0gzSpf1dP1W++F61aTllBI8b2ulcO8MBHsXmX9XT9VvvhfNXTb4dKOZlH+RUfhfuScNdkfxtO7+w8eYKrdAdI6akgmdIfjSchY9YAZAHvV7rYjMlFSzZEgi5HNzBfzCylaQWqFEG0aHwuqKON19kvLi6w4FztwSxrZxqKoNOYnhxAftAG5bmMjyNwU56sB+QRdzveKxKv8Azsn13e8VTGu+2SzT9WWdC/se/wB0FaVSnqN7lnGrNtsPceb3+dmrSKZtmjuWWTxMlHRCEKgKXHdFYqk7ThZ4y2hvI5HmFUU2r5oddzi4Dnb7B3+tOKFXRFu6KuEW7aOFJSNjaGtFgF3QhWLAhCEBykpmu3gFfY4Gt3ABdEIDg+iYTctF18fQNOdiDzBI9ikIQHBlG0CwC5Ckc3Jj7DkQDbuupiEBCbRyAWEpz5gE+GS+CKVoABa630gbkdpupyEBWvhcSLwxkN9HP0TxIyUHFsJbUwmGqYS0u2gWcOVuPYmBCmwUtHGImtjbGWwNZsjn325Wv61Cw/CIqVhbSMN3ODnEknvvfiRllzTOvgalgRdJdAI62oZUiQMGXStIzNvYbZZphppNl4Fh0BbsePPu4KzfRMJuWi69vgBFiMlLk3sDOMI1cyU+JGYFvwdpc5hvn1gbNtwtff2L7rSwR1TBBPA0yFt2kNBJs7cbb9480/nDgci5xb9G+S+ChLfzbtm/CwI9SnW7sijLNDNAquCtikfHaNlyXEji05AXzzKl6Q4DPJjTJGRPMbXREvA6osM81o/wF2d5X59tvVYZL6KaQZdJl2gE+tT2juxQrax8L6XDX2zdC4P9W/yKxLoHbO1Y7N7X4X5L9IfASzat1w/02u48L+rJcIaBjAGx0rAxtyAdkWJ3kZFWhk0qhQjztto7/C33171ZMvQSfXk90J3q6TpGmOWFrojbqDsN89wI7Ml8p8Oa1vRxQiJh32DR32AVXPZoFHpHhZnwuWIDrRDab/D1h5ErDl+lpY+jdtWu0izh7DbikOs1RxvqDK2UCnJ2iy2Y5gO3WV8U1HZhovdWsRbQw34tJ9ZKw+v/ADsn13e8V+haScRkBrbQhuyDbcRkD9W2Xms5qtUsxq8nNdTucXF98wCbkW55pjmk22GMuhVEY6CBtrF9nH+I39dk8tGSq6GmG0A0dSMWHK+7LuGXrVqsW7dkghCFABCEIAQhCAEIQgBCEIAQhCAEIQgBCEIAQhCAEIQgBCEIAQhCAEIQgBCEIAQhCA+EKOcPjvfZHqQhAdjELWtkoRpbdUOcG8r5IQgJsUQaLAWC9o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4" name="AutoShape 8" descr="data:image/jpeg;base64,/9j/4AAQSkZJRgABAQAAAQABAAD/2wCEAAkGBhQSERUUExQWFRQUGBoYGBgWFRQXGhgeGhoXGRgYFhwYHCcfGBwlHBgXHy8hIycpLCwsFx4xNTAqNSYrLCkBCQoKDgwOGg8PGiwkHyQsLzUvLSwsKiwsLCwsLCwtLCwpLCwsLCwsLCksLCwsLCwsLCwsLCwsLCwsLCwpLCwpKf/AABEIAKQBIAMBIgACEQEDEQH/xAAcAAACAwEBAQEAAAAAAAAAAAAABgQFBwMCAQj/xABMEAABAwICBgYECQgJBAMAAAABAAIDBBEFIQYHEjFBURMiYXGBoTKRsbIUIzVCUnLB0fAkMzQ2U3SCkxUXYoOSosLD4SZDc9IlY7P/xAAaAQEAAwEBAQAAAAAAAAAAAAAAAQIDBAUG/8QALBEAAgIBAwEHBAIDAAAAAAAAAAECEQMSITEEEyIyQVFxgRShwfBSYTNCkf/aAAwDAQACEQMRAD8A3FCEIAQhCAEIQgBCEIAQhVGK6V01OdmSQB30RdxHeBuUNpckNpcluhVGH6WU0x2WSDa5G4Pnv8FbgomnugmnugQhCkkEIQgBCEIAQhCAELjW1jYo3SPOyxgLnHkAsoxTWXPM89EeiZezQANrvcTfO3AZLOeRQ5M55FBWzXULHaHWFUxWc9/StsCQ4AE35EeI8FqWCYyypiD2cQkMinwIZFPgsEIQtDQEIQgBCEIAQhCAEIQgBCEIAQhCAEIQgBCEIAQhCArtIat8VLNJH6bI3ObxsQDn4b/BYA2rdckkknMkkkk8zzX6PewEEEXByIKzjGNVtnl9O4BpN9h18uwEcO9c+fG5cGOWLa4szk1ThskXBBBBG+44hbnohXulpmOfvsPYkrD9Wsu0Ntw2R2e1aHh9F0LAxu4LKDli8SfxuMMGuVRNXCtrWQxukkcGMYLucTYAL0Z7b8ljOubS7pZI6aJ942DbfY5Oebho7Q0Z97uxa/UQauLNZPSizxnXG97i2kYGtvYPkF3HmQ3cBbnfhuVE3WVXX2jNlkbbDLWueFuNh60iRzfdfs5DkpMdcNqx9Et2VwvLku7POyPLdpmp4HrfIIFU0Bpy228D/aHDnktNo6xsrQ5hBBzBC/LVVPcW39vPltLTNT2kzrmBxJAzbc8DwHj7V04uo/mdOGcmqkbAi65dITuQIjxVvqdX+OLf2R116i9rFY5+HThlyQA4gcg4F3kL+Cw6K53L9JmAEWIuDvus+xjVcA8up3bIJvsEXA7jy9apKGWW8kvgwyp13VZmfROIHLh+OC1LVVG8REO3XKrcP1bylw23AAW9Hsy49i0PCMKbBGGNC1w43F2yuKMlvInIQhdJuCEIQAhCEAIQhACEIQAhCEAIQhACEIQAhCEAIQhACELy94AJJAA3k5Ad6A9KvxPGWQjPrO4NG/x5KoxLS5t9mI5fS/8AX71VCrY7euLP1LhtBX/ZzZM1bRIuL4xLP6Rsz6DfR8efisw06oSycPtk9o9bciPYtLxDEYmbzcjgLE+aVseq4J2FjmPHEHq3aeYzXEs2vnk445qfeZnrIr/euraIl1uy6mR04abE5HzByv3hSGNvu3lobfdxOY+zwRtkyzPyK00fLduvw8OaetUuEO+El9jYWG6344KBg+ik87mgMLRbI23d11seiOi7aSMC3WO9dmDFK9UuDowKbdy4GBCELuOwEIQgBCEIAQvhNlEdiQ4AutxAyQExC5U9SHi4XVACEIQAhCEAIQhACEIQAhCEAIQhACEIQAhCgYvjLKdt3ZuPotG8/cO1CG63Z2r8QZCwvkNh5nsA4lIWN45JUm2bY75NHHtdzPkPNRsRxB879qQ35AbmjkFw6UALlnm3pHFkzOTqJyFPZV2K1/RNcA6z7Zb/AD5KzbOL8EuYhVhk8he0kOts5Ddluuqdq/M55ZJRW6JWDV2y0X3kXJ457rK4q69rWAkXJ3WVAW3AcMri47vBTKbFRGBtgkHlb7Vw9RhUl2kTjfedkDGK1j2OGyRfnY5q00VxrDoA01TiZGCwAjc4DtJAzNslW4xjsMz2Uzbh8j2AkBvVBcL5g5Ote3gm6DComABsTA3MW2Gnflc3zJ7Stum7kVKS/fUtDL2G9FnDrTwxnovcP7p/3Lt/W7h/7R/8p/3JJxvS2lpZOifES4AbmRbuG8jOytsInhqoRLHGA11xmxoIsdxA9oXe8zStxOp9dNK9I2YfrHoZmvLJvzY2nBzXNNt1wCM8+Shu1t0ANi94/u3JB08wtjYenja1kjXNDi0Bu0HZEODcjY2zVzo4xslHC9zGl2wLnYGdsr7szlmpeZadVFn170KSQ1Ra1cPc1zumI2bZGN4Jv9EWzXI63cP/AGj/AOU/7kvV+BwGQTPDAImkZhoZdxBBdfImwIHeo1ZXUskcjWvhLyx1tkxgk7Ltw4nuVe3T4RX6+XlEd67WNQxBpM20HtDhsNc7I7r2GR7N6hf1u4f+0f8Ayn/clDQ7AY200T3ND5Ht2rkAloNwA2/CxG7eu+OYnT0kYdKwEE7I2WMvuvxt5qXmWrSlZL6+WrTFDDV618PcAOkfa+fxb9yoMR1oCSpjZTkClaW7bthwdb5wsdw7t6Xo9YtFYNMLiL79iG/k7NL+MYnFNUufBfo5A3b6ttm2Tshxtnktscm3vE1h1WRvvRo1ql1n0MbzeR9iP2bt+f2WU3+t3D/2j/5T/uWeSae0ZPVgebHe2OK3iCV6On9KST8Gkuf/AKore1Z65fx+5n9Zl/iaAdbuH/tH/wAp/wByYsE0igrGF9PI14Fr2yLb8HA5j/hItJTRytY8Rss9l9ksaD1gDuIyOSUtJo3YbUNqKUmLpmvY9reqOByAyF73FtxGVlEMqm9NUTi65ylTRrOM6eUdK7Yll63ENa51u+w3qs/rdw/9o/8AlP8AuS7g2DRhjXFofK5rXOc4B19oXNr7gMxl2KLjOJMp5GtFI+XaYfzUQcN9t4GRBaq9sm6SKvr5OVRiNn9buH/tH/yn/cp+B6wqKrl6KGX4wi4a5rm7Vt+zcZ9yzM6VsBJOH1A5k04H2KDS4vHJilBJBGdtsuw6Ms2XAOJBJAy6rXPd4ZrSMm3Wk0x9VOUlFxN+QhCueiCEIQAhCEAIQoeJ4kIW3Obj6I5/8KJSUVbIbSVs5YzjDYGX3vPot+09izqrrnyvL3m7j5dg5BXuIkyXccyUtzCziuTF1HbXRxyya+DqFzn9Fe4zfJeaqPJY8Pc54unuQwSvOJN/J5O0faF4nIa5rTcuf27l6xJ9qd4Oe4eshS3ZbJJNESD82z6o9iju2mS0hLerLVRMF+XSMB8jZW2DUTS1pkc1oAHV2mgnLjnuXDTirawU04IeIKiOQta5u5pDrAcM228VfDyos4cMu+k/UZdasYFThpA9GSSw8YMlKdvOWRAI/Hdb1lR9cTHMFJU2JjglO3beA4x2P+QjvLea50uLwyNDmSsc22XXaD2XB3HfkVp1CezNuvT7SykwyO+JYmOeHSeYYu+gDdmkaLDJz7jcfTda3kuOK6LU08/TOmLXkD0Xx2yy4g2yVphNPFBE2NsgsLm7ntJNySbkZbyonNPGooxyZVLHGK5RX6d/oTvrs95StDz+RQ8+jBHrNwefD1Kk0+x6L4OImva57nAkNcHWDc7m27NXWjkjY6SBjntBEYuNpuV87HPI2Kq01iXuZtNYl7/gpNaEpFK2xsS8A2v9GT8eCZ9OdWdBFQTSwwCOSJt2ua9+ZuB1rnreKWNZQD6MFpaSx4Js4E2IeOB5uWpaRROrcMk6AEmeEPYDYE7Qa8A8jbLvXTg8CPR6FXiaE/R4H4NTjK/Rste+fV9qq9MDepw/98i//SNfNEdIYzC2GRwjmh6jmSHZcC24y2uzK28EFT8awaCtaI3uzadpuw9u1uzyzuLb+5cq7mS5HnQfZ5LfqaVW+nHv9Pt5FZLppGybFg0EOa9zGuIIOQaXEXHdYqMzQilba07rfXi/9UuYjXR0mJRhhJiiLSbu2jm2ziT/ABeS7I5FK1Hmj0pdWssXGK8jT44w1oDRsgbg2w8hklvFdOhFM5jIZZHwjrlo6oHEuFjsjrNF7jOyv48Tie0OZLGQeIe0/bkUvYnopSyzPmdMWufvtJHbgL9YG2QXDjUb755cFHV3xgpqsSwxyllg9oda9yLgHfwOaVNZ8hMUAvc7Thu/sjNM2GVkPRNEUgLG5Dac35tm8T2JY1kFpgjka5p2XG4DgbXB5HdcD1q2FVlRbEmsoz4JWtmgikjcCQwA7iAQOs1w3g39imSEEAltt97cLcjwOd0mN0IpT146iSPbAIAlYd+edxc5dq9HQaPhXS87GSNQ4Qfn9irhB3v9h2ErsvnWte4ANvVxStpRBsVmHTM6r/hUcdxkbOe0FpI35bQ7nFW+FwxwRsYJtrYFtp8jLm5JN92W5UWJVjavEKGngcHmOdkzyDdrQxwcbkZei058yFbCnr2NemUu1RtqF8Buvq7T6IEIQgBV+NY7DSR9JO8MbuHEuPJo3kqe51t6/NWmWlj66qfIT8WCWxN4Bl8vE7z39iyy5NCKTlpWxoOJ65Xkn4PC0Dg6UkkjcDstItc8LnIKjOnE8shkl2TwsARYcAM8uKRWTm477ntKsKeqyt23XmTyTkt2eZmeRrdmmYRpGyUBruqTuv8AYu1fQXNws4hxAA3Ce9GceErNl2ZGXauWMpYpaomeObXJweS3JeZKnqm6YZaJrlDk0fLgdkbhcngF6EOpx5dmtzoVS2FnEZ71MLQMzuAzvmU54ZovG5snwlu0C0DYueI4kceVtyqMbwZtPiNE0Ekm5cTzu7dyCan1gEwZ0kYLnMs0u6xtYkWAyyB3r0FhUaZ048CW7E+s1XUDKiOLo3gvY9+z00mQbYDO/M+Sv8E1V4a17JWxPLmEECSV72gjddpNjY80YxUtGMxguAvTEC54l2Q78lYVuIxU8rI3yOElQ4lgG4bh+LrVpm+mPoMtVSskY5kjQ9jhZzXAEEHeCDvSXNqZw1zi7ontub2bNIGjuF8gp9fpkynsyQ9c32cjmAN/YuWK6UwQFjZZHh72dJluAtfu7FCTJaT5IQ1K4b9CX+fJ968v1M4YN7ZR/fyfepFPpdA98LGPftTtLm5g7Nvmu7d67aSY8KKmE0rRJI92y1vDwvuyzSndEaY+hFw3Vxh8QqWsh2w6MNJe5zyAdonZJzbmAcuSQtCNA6SpimdK15MbiBsyOaAA0nhvWpaPVrJoXTMFhLHmOALQ7zzI8Ep6qYQ+Kdp3OkIPcW2KuvCyNMfQlUeq/ChsuMcjrZnallc024OzsR2J/wDhLGsBFtkDIDyAWZ6SafvhxBsMdhBEQx4sM+djwt9idqBlnOkd+bYzaA7c7n1C/iquLXJZJLgpNLdFaCcmoq4NkgXdIx5Y47gNrZPW4AcVlOB4rT0hkZIJC+WzA+MC4Yfo3O0CTyvwVz/TE+J1T4DK5sc5OyN7WbN3MNvDPvXIzYlTVTaIsp5pG2EZNgLW6ueVshxUZISqji6mEp7RRW6WaKRUr4ZRtvidI1r49vrOG8hjhmCQCOwkc1Z4vonTU+LMpo47wudGHNe5z9q+8EnOy+4fQ1MuLwRV2yDC8OEbHAtBA225jtAJ45K20q+XYvrRK2FSSqXNF+mxyjDv8lmNUtC6XZbFJbZ2iemkDRdzhby3LidWOFbZja9zpBvaKh3sBumvTOrfDhsz43FrrAXG8XIBt4FYVTVTo3h7SQ5puDxurQhqV2dGmPoanHqnoH3PRSMDciTPJbdwz8b34qK3QLConNdsdMHP6IDpnuG0QRa21Ykb9+Su9LKnbweR4+c1hy7S1ZtoxXEz0sV+q2ba8SkYWrGmPoPUWqXDJHBrGSi2bvj5OqOWZ3peGj2COqTTsbNe9g/p37BPIG/mn7SurFLh9RI3J8gDb9pAaLeFz61hLHkEEbxmFOOGpWw4r0NUi1V4baxjl29w+Pkzvu4qTUHDsFtE2O8sgu8jrv2b5FznG9r7gOSudGJvhLKafsJd37JB/wAwHmsm06xAzV87r3AeWjubkFEI6nTJpLg2jCcUBDXNdeN9iDyur9ZZqyqHPpJGndG47J8C63gR5rTqZ12juWclTosdUIQqgi4rAXwSsbk50b2jvLSB5lflEsIysbjf2L9cLDdauhRp6g1EI+LnJLgB6L97rdhvf1rm6iNqzPIvMQNy6Q35oiYbXsSF7tw7VwnM5HRkiZdEZXdIbXN7DJfdFtX01ax0jXMjY07I2rkk2B3DMbxv5rUtBdDhSM2nAdJzsPLkrYYLJJq+CscDnv5HXCNHnus6XqDkPSPf9FXWIQNZA4NFgAVPUPFvzTu4r0ceKMOEdcMcYcCVpn8rUPj7XpBx+csxZ5BI2ZwfMJ/0y+VqHx9r0j6UYU51VVzg2EU7Wnvday7Yfgsxg0pF8cpvqx/6lTazcRP9JZH8y1gHvfamXEcLMuM0ztq2zA2Tv2Li3jdKemNB0k9bO535uVsbRzJG7wAUwq17EllrQmzpXNPpxuPrLVC1nO+Og/d2LvptSPezDowOu6LZA7SW2RrKoHuqoY2t2niBuQ/s3v7EjtXyQLGjtSW1UDuUjfUTb7U5a4az4yni4NYXHvJsPIJMwujeHwyFvUdK1oPMggkJn1mxvmxERxtLnCNgDQLk5E5Kz8aYGLVRV7VHKz6Bd6i2686onAR1BPCS/qaoOqOQhtUw8AD5OB9i7atJQ2krXHc0uP8AkKzkvF8Emc4rU9JPK/ftvcfWStblxc/0K+UHMwht+09UrMzhTBQfCHE9I+XYYOFgLuJThiIdHo9GDkXub6i4uCvOnXuQLWrr5Rg73e6UzY5+sEf8HulQ9Xmikolp6vLoy9zbcQNlwDu6+SmY6P8AqCP+D3Sok7k/YBL+snj/ALSj6VfLsX1olIl/WTx/2lH0q+XYvrRKFz8EjlrA+Spv4feCwpfoCvozODDI0fBtlr3uJt6LyS3tuAOVvFZxrJqKOUQvpCy7dpjgwbOQ3G1u8XUYZVsGMWJSXwD+7j9oWd6JfptP/wCRqfZf1dP1W++Ep6vMFfPWMc2wbCQ9xPkB2lWjtGRA5a4au1LBHf0nlxH1Rl7Vky0jXRJ8bTN5McfMD7FR6X4dDT01JE1gEzmdJI7j1gLAqcbqKQY46o629K5p/wC253qIvl5rKa+Xalkd9J7j6yVp+qahc2lmkPovJt/C0glJ+glMySvDZGhzSH5HMbikXTkwPOrun2cOB3GR7iPEgfYVocTbADsS/o7hwZG2Fos2HLfvN737BmmNc0nbssCEIVQCj11HHKwskaHNO8H8ZFSFymdwWWbIscHJkpWLMmgFG5rmCKwdf5zsr8Rnv4qtg1R0zSfSIO8F1wnmFuS6LDpcVY7nu3uVlCLfBV4TgEdMwtjFgc1KMuxck2A33yClLNNYekJdN8Haeoy21/acc8+wC3iq9RgV9pF1Ily0oaZtPKVpsHOd2taSPXxXWTH4Z4X9G8E23bj6lk8c9rX3XFvHevlTVFgu02LeI/G6ytDPL/ZHMs0r3Q6aan/5Wh7j7XKmxUA0+KE8KmIj1hXOmvyrQ9x9rlTYl+i4r+8Rf6V6kfL98zoL0uH9K0/bSG3rCRcYYZcRfTj59USfIey6camYNxeivxp7e1UFGGMxmpke4ARGR4vxNsvapjt/wDLpPTA4lhzdwa15H8O5R9Ih/wDMRfu7/dcpOOSbWI4cecb/AGKPpB8sw/u7vY5UX4An07bUdH+9u+xNtNBtaQOJ+bFcf4QPtSnD+h0n7472hNBqxFj52iAHxgXJt80H7FpLz+QGg8QZXYiwbgXW9blC0ENsPxD+L3VK0AqOkrMQkHzto+blH0AZegrxa99v3Cqvz+AJTXiZtLAy+1chw4Xc4WI8FpOsymEeFsY3c2RjR4AhJerXD+krA8+jC0vJPPcPx2J01kVPSYVG/wClI0+9bysrS8aRBY6OjZpqFgyDnMv/AIHv9oCWsf8A1hj/AIPdV/otMJKaiePmFt/BrmH2pe0iP/UEffH7qzjy/kk+y/rJ4/7Sj6VfLsX1olIl/WTx/wBpR9Kvl2L60SuufgDXrGxEw4a4A2MrgzwOZ8gsSWr643/k9MOb3eTf+Vn2KaNSwQQzvtsTgkW3jsd3jNWxUokMfZf1dP1W++F91QQWhkdb0pAL/VH/ACvkv6un6rffCk6pf0X+9d7GrN+F+5JSa4nD4bF2Ri/+IpSxzEHVVSXb77LG9wAa2ya9czfyyPtiHvFU+rvCenrWEi7YuufD0fNax2imQa7o3StgjiprboiT4FoPrLj6isOdUPpaxzm5Oildl3OOXqW30soM3Sjc13R+G4+eay7WphHQ1znAdWYB479zvP2rLE92mSzUcFrw7o5B6MrR7Lj7R4JjWdaA1W3h8d/+24j1Oy9q0OM3AWUlTok9IQhVBSY5pbDTO2HEuk37LeF920eHtVRBp/E5w22GME7y5pA77ZhImkTXisn2/S6R2/lfq+GzZQix5Hr5/jevOzvtO6+LMHklGWzN2glDgC03C6JX0Be/4OA7h+AmheguDdAsW0ygLa6cHi7aHcQCFtKVdNNEvhIEsdulYLWO545d44FZ5YuUdisuDKjGcl8qoTskE8PVkreTDXxmz2OBy3tPDt3cQpNLo/LMLBpAN+Hr/HJcijJuqOW5N0kX2mvyrQ9x9r1TYl+i4r+8Rf6U54po98Jqaeq6QNEAzaRnfPInhvVVNom+anrWxvaTUzNcL3GyGkb++116yktv3zOsgaTR/l+GO7LeYKTdYsGxiU39otd6wL+a0nSSk+MoyAXOpnhztkX6pbY92YGXaqLWXopJPVwSQtLhKAwkDIWORPZY3v2K0JK0CfizbYhhv/if7Fy0g+WYf3d3scrHGMMecQoS1rnNjjeHOAyGVhc8LqFj1O44xEQ0kCndc2Nhk7eVVfgCZD+h0n7472hd9bMOzXBw+dEw+IuFyiYRR0eR/S3e0K71x0B/J5rZWcwnzF/Nap95fJB61QwfF1L+5v8AlJXfVYy9PVjm5w9bCp+q7D9igc875C93gBYewqNqgPUn7ZfsWcn4iTM6LF5afpGxu2ekGw7uz9S0zSinLsDafoCJ3sH2rN9JqIw1c8Z+bI71E3HtWvzUJlwd0fHoAR3hod9ivNrZkIzfQjGpfhEFOHfFdJtbPbnx5dis9N67oMZbKRkzo3HutnZL+g4Pw+C30vsKvdb8Vq1jvpRN8iQrNLXX9A84DigqccEzb7L3uIvvtsEBS9Kvl2L60SodXXyjB3u90q+0q+XYvrRKGql8Ala5CbUw4df15I05nacHpOZLLHuYbqXrjZenpjye4etv/CzGfE5Hxsic8lkd9hvAX3qIK0gzSpf1dP1W++F61aTllBI8b2ulcO8MBHsXmX9XT9VvvhfNXTb4dKOZlH+RUfhfuScNdkfxtO7+w8eYKrdAdI6akgmdIfjSchY9YAZAHvV7rYjMlFSzZEgi5HNzBfzCylaQWqFEG0aHwuqKON19kvLi6w4FztwSxrZxqKoNOYnhxAftAG5bmMjyNwU56sB+QRdzveKxKv8Azsn13e8VTGu+2SzT9WWdC/se/wB0FaVSnqN7lnGrNtsPceb3+dmrSKZtmjuWWTxMlHRCEKgKXHdFYqk7ThZ4y2hvI5HmFUU2r5oddzi4Dnb7B3+tOKFXRFu6KuEW7aOFJSNjaGtFgF3QhWLAhCEBykpmu3gFfY4Gt3ABdEIDg+iYTctF18fQNOdiDzBI9ikIQHBlG0CwC5Ckc3Jj7DkQDbuupiEBCbRyAWEpz5gE+GS+CKVoABa630gbkdpupyEBWvhcSLwxkN9HP0TxIyUHFsJbUwmGqYS0u2gWcOVuPYmBCmwUtHGImtjbGWwNZsjn325Wv61Cw/CIqVhbSMN3ODnEknvvfiRllzTOvgalgRdJdAI62oZUiQMGXStIzNvYbZZphppNl4Fh0BbsePPu4KzfRMJuWi69vgBFiMlLk3sDOMI1cyU+JGYFvwdpc5hvn1gbNtwtff2L7rSwR1TBBPA0yFt2kNBJs7cbb9480/nDgci5xb9G+S+ChLfzbtm/CwI9SnW7sijLNDNAquCtikfHaNlyXEji05AXzzKl6Q4DPJjTJGRPMbXREvA6osM81o/wF2d5X59tvVYZL6KaQZdJl2gE+tT2juxQrax8L6XDX2zdC4P9W/yKxLoHbO1Y7N7X4X5L9IfASzat1w/02u48L+rJcIaBjAGx0rAxtyAdkWJ3kZFWhk0qhQjztto7/C33171ZMvQSfXk90J3q6TpGmOWFrojbqDsN89wI7Ml8p8Oa1vRxQiJh32DR32AVXPZoFHpHhZnwuWIDrRDab/D1h5ErDl+lpY+jdtWu0izh7DbikOs1RxvqDK2UCnJ2iy2Y5gO3WV8U1HZhovdWsRbQw34tJ9ZKw+v/ADsn13e8V+haScRkBrbQhuyDbcRkD9W2Xms5qtUsxq8nNdTucXF98wCbkW55pjmk22GMuhVEY6CBtrF9nH+I39dk8tGSq6GmG0A0dSMWHK+7LuGXrVqsW7dkghCFABCEIAQhCAEIQgBCEIAQhCAEIQgBCEIAQhCAEIQgBCEIAQhCAEIQgBCEIAQhCA+EKOcPjvfZHqQhAdjELWtkoRpbdUOcG8r5IQgJsUQaLAWC9o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9706" name="Picture 10" descr="http://www.qmc.ufsc.br/qmcweb/images/intermolecular/inter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482894" cy="1800199"/>
          </a:xfrm>
          <a:prstGeom prst="rect">
            <a:avLst/>
          </a:prstGeom>
          <a:noFill/>
        </p:spPr>
      </p:pic>
      <p:pic>
        <p:nvPicPr>
          <p:cNvPr id="2050" name="Picture 2" descr="C:\Users\user\Pictures\GATO QUIMICO\gato-quimico-quimica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7161" y="1844824"/>
            <a:ext cx="3671817" cy="4733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3105834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hlinkClick r:id="rId2"/>
              </a:rPr>
              <a:t>http://</a:t>
            </a:r>
            <a:r>
              <a:rPr lang="pt-BR" sz="4000" dirty="0" smtClean="0">
                <a:hlinkClick r:id="rId2"/>
              </a:rPr>
              <a:t>www.youtube.com/watch?v=</a:t>
            </a:r>
            <a:r>
              <a:rPr lang="pt-BR" sz="4000" dirty="0" err="1" smtClean="0">
                <a:hlinkClick r:id="rId2"/>
              </a:rPr>
              <a:t>XTJJVumkimw</a:t>
            </a:r>
            <a:endParaRPr lang="pt-BR" sz="4000" dirty="0" smtClean="0"/>
          </a:p>
          <a:p>
            <a:endParaRPr lang="pt-BR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404665"/>
            <a:ext cx="828092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FORÇAS DE VAN DER WAALS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         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Íon - Dipolo permanente: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 Atração entre um íon e uma molécula polar.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Íon - Dipolo induzido: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 Atração entre um íon e uma molécula apolar. 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O íon causa uma atração ou repulsão eletrônica com a nuvem eletrônica da molécula apolar, provocando a formação de dipolos (induzidos).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n.i.uol.com.br/licaodecasa/ensmedio/quimica/fintermol/fintermo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564903"/>
            <a:ext cx="8460936" cy="3960441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827584" y="476672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Íon x molécula polar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 É a força mais forte e sua magnitude pode ser compatível a de uma </a:t>
            </a:r>
            <a:r>
              <a:rPr lang="pt-BR" sz="3200" dirty="0" smtClean="0">
                <a:latin typeface="Arial" pitchFamily="34" charset="0"/>
                <a:cs typeface="Arial" pitchFamily="34" charset="0"/>
                <a:hlinkClick r:id="rId3"/>
              </a:rPr>
              <a:t>ligação covalente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0"/>
            <a:ext cx="842493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Dipolo permanente - Dipolo permanente: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 Atração entre moléculas polares. Os dipolos atraem-se pelos polos opostos (positivo-negativo).</a:t>
            </a:r>
          </a:p>
          <a:p>
            <a:pPr algn="just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Dipolo permanente - Dipolo induzido: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 Atração entre uma molécula polar e uma molécula apolar. Atração eletrônica entre o polo positivo e a nuvem eletrônica da molécula apolar e uma repulsão entre esta nuvem e seu polo negativo. </a:t>
            </a:r>
          </a:p>
          <a:p>
            <a:pPr algn="just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Dipolo induzido - Dipolo induzido: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Força de dispersão de 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London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Aatração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entre moléculas apolares, causando repulsão entre suas nuvens eletrônicas, induzindo a formação de dipolos. </a:t>
            </a:r>
          </a:p>
          <a:p>
            <a:r>
              <a:rPr lang="pt-BR" b="1" dirty="0" smtClean="0"/>
              <a:t>      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TEMA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Ligações químicas</a:t>
            </a:r>
          </a:p>
          <a:p>
            <a:pPr algn="just">
              <a:buNone/>
            </a:pPr>
            <a:r>
              <a:rPr lang="pt-BR" b="1" dirty="0" smtClean="0"/>
              <a:t>OBJETIVO GERAL</a:t>
            </a:r>
            <a:endParaRPr lang="pt-BR" dirty="0" smtClean="0"/>
          </a:p>
          <a:p>
            <a:pPr algn="just"/>
            <a:r>
              <a:rPr lang="pt-BR" dirty="0" smtClean="0"/>
              <a:t>Caracterizar os tipos de ligações Atômicas e Moleculares, identificando a natureza das partículas constituintes e as consequências de suas interações.</a:t>
            </a:r>
            <a:endParaRPr lang="pt-BR" b="1" dirty="0" smtClean="0"/>
          </a:p>
          <a:p>
            <a:pPr algn="just">
              <a:buNone/>
            </a:pPr>
            <a:endParaRPr lang="pt-BR" b="1" dirty="0" smtClean="0"/>
          </a:p>
          <a:p>
            <a:pPr algn="just">
              <a:buNone/>
            </a:pPr>
            <a:r>
              <a:rPr lang="pt-BR" b="1" dirty="0" smtClean="0"/>
              <a:t>OBJETIVOS ESPECÍFICOS</a:t>
            </a:r>
            <a:endParaRPr lang="pt-BR" dirty="0" smtClean="0"/>
          </a:p>
          <a:p>
            <a:pPr lvl="0" algn="just"/>
            <a:r>
              <a:rPr lang="pt-BR" dirty="0" smtClean="0"/>
              <a:t>Relacionar os conhecimentos apropriados para a resolução de situações problemas apresentadas em diferentes contextos.</a:t>
            </a:r>
          </a:p>
          <a:p>
            <a:pPr lvl="0" algn="just"/>
            <a:r>
              <a:rPr lang="pt-BR" dirty="0" smtClean="0"/>
              <a:t>Sistematizar os conhecimentos de forma a aplicá-los interdisciplinarmente.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n.i.uol.com.br/licaodecasa/ensmedio/quimica/fintermol/fintermo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4608512" cy="3960440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611560" y="5486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Molécula polar x molécula polar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Moléculas polares da mesma substância ou de substâncias diferentes.</a:t>
            </a:r>
          </a:p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sz="3200" i="1" dirty="0" smtClean="0">
                <a:latin typeface="Arial" pitchFamily="34" charset="0"/>
                <a:cs typeface="Arial" pitchFamily="34" charset="0"/>
              </a:rPr>
              <a:t>dipolo x dipolo ou dipolo-permanente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webeduc.mec.gov.br/portaldoprofessor/quimica/cd1/conteudo/aulas/1_aula/imagens/00000005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17032"/>
            <a:ext cx="2705443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ágina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992888" cy="388843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683568" y="404664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Molécula polar x molécula apolar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pt-BR" sz="2800" dirty="0" smtClean="0">
                <a:latin typeface="Arial" pitchFamily="34" charset="0"/>
                <a:cs typeface="Arial" pitchFamily="34" charset="0"/>
              </a:rPr>
              <a:t>Interação </a:t>
            </a: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dipolo x dipolo induzido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pt-BR" sz="2800" dirty="0" smtClean="0">
                <a:latin typeface="Arial" pitchFamily="34" charset="0"/>
                <a:cs typeface="Arial" pitchFamily="34" charset="0"/>
              </a:rPr>
              <a:t> Moléculas polares distorcem a distribuição de carga em moléculas vizinhas, através de uma interação fraca - polarização induzida. 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encrypted-tbn0.gstatic.com/images?q=tbn:ANd9GcQfAiKFUXMODMJghkkfahUVVOTPCUw_tCFSla3d9612w5MZEL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424937" cy="5904656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3563888" y="2132856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MOLÉCULAS APOLARES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ata:image/jpeg;base64,/9j/4AAQSkZJRgABAQAAAQABAAD/2wCEAAkGBhQSERUUEBQSExQWFhcYFhcVFhobFRwcFxYfFBcXFBgYHCYeGBojHBcYIC8iIycpLS4sFyAxNTAqNSctLSoBCQoKDQwMDQwMDSkYEhgpKSkpKSkpKSkpKSkpKSkpKSkpKSkpKSkpKSkpKSkpKSkpKSkpKSkpKSkpKSkpKSkpKf/AABEIAKsBJgMBIgACEQEDEQH/xAAbAAEAAgMBAQAAAAAAAAAAAAAAAwUCBAYBB//EAEgQAAIBAwEGBAMEBgUJCQAAAAECEQADEiEEBSIxQVEGE2FxMkKBI1KRoRQzYnKCsRVTksHwNENjc4OTotHxFiREVJSj0uHj/8QAFAEBAAAAAAAAAAAAAAAAAAAAAP/EABQRAQAAAAAAAAAAAAAAAAAAAAD/2gAMAwEAAhEDEQA/APuNKUoFKUoFa+3batpcmkyQFUfEzHkqzpJ9SB1JA1rYqj21stqIPK3aQr73XcMfeLSge7d6D07ZtDahrNodFNtrhHu3mIJ9AIHc86zs72dCBtAUqSALiAqASYHmIxJUEkAEM3PUKBJ5Px/4rfZLDizbv+ZijLdWyHsLN0KRcc6BiARBHzL3q93XvMbTbZvJv2lyZCm0WzbYiBPCSZUhon0NB09Kq9wbUTYTLJipZJjmEdraknqYUSe56Vvi/wCjclPI/MY/Lr2oJaVF5/PRv7J+9jp+E+2tDf56NpPQ/L29+neg0d47eSxtWjDAAu/3Q0wFnQuYMToBqegauO6LJ1e2lxurXVFxz7s8n6ch0ArLdzZKznVnuXCx9nNsfQKige1V+07zI2kKLsLmLcG2CnmNazW27aMHJIcEGI4SASDQb6btRDlZAssORQQvs1sEKy+mncEGCJztu0t1sW4/Za5l6xkmA9Jb3pYDY8ZUt1KqVX0gFmP51BvTaMLZIbAlkVTEklnChVEHiacRoQCQSCBFBspvK9b1uhLqdTbUo6+oQswcezA9g1W9q6GUMpBUgEEciDqCK5Pcm1XbhDeYj2wHRpt4XhdS4QVfFsQVEAwIJEiARV14eaEuW+lu6yr2CsBdVR6AXAsdMY6UFrSlKBVfvHeRQhLahrhBOp4VHLJ+vPkBqYPQEiwrntjOTXmPM3nBPohwUewA/Ek8yaD0rfOp2lweypaC/wAIZGIHux963Ni3m2Qt3gstODqIRiBOJUklGgExJBg69K+fN4y2v+kAv6FtmH6KT+j5WsifOjz5yiI4Oc+ldhvoxs91hzRGdT2a2PMQ/RlB+lB0tKi84/cbr93owX73UHL2HfShun7jH4vu9DoPi+bp+cUEtKj8w/dbmfu9pnn9P8TWtt+3Mlm44ttKozAcJ+G2X5BtdRjprPprQR7bvbFilpfMcc5kW168bwdY1xUE6iYBmtFxeb477L6WkVB+L5tPqCPbnOWxWAiKoOWmrfeJ1Zp/aYlvrVFureBuuQl+59rb820XVWRrYuYl0UQV+NBiTEFWHM0Fv/Rq/f2j/wBTf/uuR+FZLsjL+rv309C/mD/3g5/P++tgeutU/iLbCoCo91Xwu3ItY542wuTjIEHEsvCdGLQfQLe3vO7bP2oW6v3rSMHHvbLNkP3TPKFM6W9m8rqGQhlIkEciK53dZZlLm6LqXCHtELjCMgKj1nn9foNzc743rqD4SEu+zOWVh9cA3uzHroFzSlKBSlKBSlKBSlKBVTvfZiri8gLQuFwKCWKzkrADVihLaAEkO0awDbUoOb2zYLW12WtuBdtPE4sYOLBviQgiGUdekGpb+0HLC3xXTyWJiT8dyPhQanWJxIGulWO07jsXGLPaRmPMkanpr30/lU+ybDbtDG0ioJkhREnlJ7mg82DYxatqg1xGpPMnmzH1JJJ9TWxSlApSlBz6WvKdrR0UszWieoY5ss/eVi2nPGDrBNQ/0Lb803IMlxcKzweYqC2tyI+MKAJmNAYkA10G1bItxcXEjnoSCCORVgQVI6EEEVWNum8ulu6jr/pUJcfxIyhvwn1NB7WptFi3tClJDYup4GGSvbYOp0mGBAOv8jW5b3I7fr7gZfuW0wU9w5LMzL6ArOsz02to3LYfHO1bOICrwjQDkojkPTlQVCJb2dcADkzM2I1uXHY5O0AasSZJiB1gDS33PsZt2gH+Nizv2ycl2A9ATA9AKz2Pdlq1PlW0QnmVUAmOUnmedbVApSlAqj2+wbLs4BNp+J4E4MAAWIGuDAaxyKz8xIvKUHOps9prgvqLbOUwFwQTgWzxDDmuWte20/SSFTiszNxxGDAGfLQ/PkRDEaYyJk6Wd3cezsSzWLLMTJJtoST3JI1reoFKUoFeMoIg6g8weVe0oKG5s7bPpiz2RAVllnUDQB1AyYDlkJMfENCx1d1bJYGuz4H5eF88R8RRdTgJM4iNTyrqK1Nr3RZumbtq25iJZQWjnAbmOZ/Gg0prV23dtu7BuLOOQBBI0aMlJUiVYASp0MVvf9nLXe+Pbab4H0AuaCsl8ObP81sXD3ulrp9pulj/ANTQV1rbVfh2YC8R9xh5ajlxXACqj0Et2Uwat93bB5YJY5O5BdogaCAqjooHIe5OpJO2BXtApSlApSlApSlApSlApSlBVLv9Z4gTxuvCPhVLhs5PJ5FxGnflAJrPd2/Eu5cL2wFDzcCgFTIyEMYEqeccp5a16dxW9Pi+J2OvxZ3DeKt3XMz9ImCQZdk3UluMZMW1t6meFSSJ9eI0EG9t9ratF0Buko7IEgyEElpn4RpyM6wATpUWz+I0LYlX0IDMFGALXnsIDxSZe2RIHUExOm1vDdCXkxOSaMs2zicXEOoI5Aj+4iCARq2vDai8XybA4nCdCy3rl/Ju8PdBERGOs6UGLeJklCAwVtTI4irKWtMgBMh4gA69CAa2bm+lFoXMLhJcW8AFzDlsMTxY6HrlHWY1qNfDdqADmY0EtyUAqigjUBATHWdZJ1rLadyZWlto7KRcW4X+csGzZuUST0jHpEaUGu3i6xxQWOKkkADKVXNkCzlkF15R0knSm0eKkSc7V8Y/FwqcSLYvMDD/ACoSTEjSBJKhpR4ZsjIAMAwggNzJEFyeZYgAanpMSSTJtm4bd3PLLjyyg/fs+QY/gH40Gvc8UoLhtBLrXMiqoMMmxDEsAXGK8J1fGZBEgg143i+xBILN9nnoBkZtefiEnLLyyG5R0mdKns+Hba3hdBfJWuMoLcIN2c9ANZJJ1k9OQAGCeF7IXEZhTbCETzxQWsiYktgqr205TrQRHxOA7h0ZFRBORSczcFtbchyJOaGZx4tSIMWuw7at1A6GVM9uYJVhppoQRpppWne8P22Z2OUvz1ESGVlYAjmptqR05yDW9s2zhFCrMDuZPck/WglpSlApSlBrbbteGA043C6+xY/kp/H6VoN4mSBil1i2qgBZKlWdbnE4AUqjESQdIIB0qy2jZFcrlPA2Q9wCuv0Y1p2fD9tYjIwIEnkuJRUH7KqxA9yTJJNBt2ttRsYZZdclBMMQRMhTryqp2jxQqueFvLCu2ePxYTlhxcuFhrGoGhBBq3sbKqKoA+BQqk84AjnVXtvhdHD4s4LK6oCZRcwZhe2TE851jkAAEjeI7YBLLcUrkXUgZIqKrs7Q0Yhbls6EnjAiZAbLv9WbFwQfMdCQOEReezbDGZlvLPIETziRPp8O2ysMXYnLNi3E6sFVkcxqpVEB68A1mSZLe4rYbIZfEWInhLG410Ej9lncj31mBARbR4hVLjIVuNiTkVUQqqltmLEtr+uXkJOsAxJjt+JFO0C1g+JVirkaMVykrry4GGoBmOhBO1e3HbZrjHKbgYNB+8qKY7aWl/Ote74Ytl8w95TyXF/hBnJUkaA5NrzE6EQsBiniZW+S4i/ZnJghWLjAL8NwlSQ06gaAmOhxt+KFl8rdwKsFdBkUxza4RlGIUg/e1iMtKl2bw2iKVzuMhZWxYrEoRjqFDHRVXUnhAHQV6PDVuDxXTOhJfXCMDbGnwFQFPXSZy4qC1VpEiva8AjQV7QKUpQKUpQKUpQKUpQKUpQKUpQKUpQKUpQKUpQKUpQKUpQKUpQKUpQKUpQKUpQKUpQKUpQKUpQKUpQKUpQKUpQKUpQRbRtK21LOYUcz+QgcySdABzJqpubwvuZQW7K9BcU3HP7wR1VPbJvWDpXm1XPMvn7tmFA73GUOWj9lGUA/6Ru1Q7VvFbbKpW4xMfAhYAFgktGsSRMTA1MDWgnTeG0L8Qs3R1xyttHUKrF1J92APLTnWyfENmAciSfkCObunObQUuI9RWpY2pXnAkwYPCw1/iAn6Vk5ChmI6S0CSQonpqdOQoNuxv6yzBZZCTCi5buW8j2XzFXI+gk1YVyg3xacrbdbgNxigV7ZhuDzJkSpUqecnXTQgxb7jvn7S0xJNthiTqcHGSSesHJNdfswTzkhaUpSgVjduhQWYgKASSTAAGpJPQVlVLvO55l4W/ltAOw6FmkWx6hcWb3wI1GgLu87z/qglpejXVLM3+zVlwHXiae6isV27aV5/o930h7R9hxXAffSodv3itoAstxpDGLaFjCgFjA1MA8hJOsAwaltbUrMyqSSvxcLD05kQeXSaDbHiGzjLMVaY8sqTdkakC2oLNzGqgggggkEGlvxDZJAJdJ0Bu2rltSegDXEVZPaZqAJrMCTpPWJmJ7ST+NVg3/aIAZbqhyqrlabFvMmIiRHCQQdR1AoOspVPuW5g72dcQqvb1mFaVKewZZHo4A+GrigUpSgUpVTvy5kUsjk8s/7iEZL65MyKR90t9Qxv73d9NnCBf615Kn/VopBcftFlHUZCo12vaR82zv6YPb+s+Zcn2ge9Y7VtItqCQzSQoCgEknkBJAH1IFYbNvFHgDIFlDYsjqQCJ4sgIOvI60G9b3/bC/bEWnESrdz/AFZj7QGNMdehAMgB4js/N5qDqz2LyKP3mdAq/UioSokHqOR6iecVXbTv+3bzLi6qplL+WSvCwVgCJ1lhziQZEgE0HUI4IBBBBEgjkQeRBrKqLdtwW7wRdLd1WIHQOvEYHTJWJI0ANvu2t7QKUpQK1Ns3tatEC44DHUKNXP7qLLHtoOela+9NuYOLVohWKlmaJxWYEDlkxkCdOFjBiDV376bMuiXGLZE4KXuNiJYuScnIHSSxAgAxFBYnf8/q7F9x3Krb/K8yN+X5U/p1uuzX/wC1YP5C9J+la9ralZmVSZXmMWEfUiD9KmAoJF8R2f8AOF7X+tRkX2DsMD9GNWYNcr/2hthSzC6izbEtbaG8xsFKxM6gyDBEagSJ2Rd/RgXt6Whq9v5QvzPb1+zxEsVAgxyBJag6KlBSgUpSgoAMb99TzLrcHqrWktg/2rTj8O9VG/t3X7rnyjANtRaYEDyrouFjdYEywKYrAB5EEQxI6reG7/MhlONxZxaNIMSrDqpgSPQEQQKqbm3eXpfVrR7nitn924og+zBT6c4DaJrW3lbuNZuLZYJdNtxbY8g5UhSfYwa8TeAb9Ul26emKME9ftHATT94n0rYO678ZC5bLHmhQ4DsEYHIHuTlPRVmAFZuXYnRrrMCiMUKW2YMUITG62QJHG2vPuTBYirPdNnO9duawAtoQSJxlnOh1g3CvoUNE3XfbS49u2vXygxc+zsQE+ik9iKtdm2ZbahUEKP7zJJJ1JJJJJ1JJJoPVsAfe0M/Ex+XHqeUdO+vPWvF2cCPi0AHxN8sxOuvMzPPSZgVLSgiGzj9rp8zdDI6/9eRqmu28NpuAzxojLJmcCwfU9i66dmEel9Wrt+wC6Bri66ow5qeX1B5EdRQcv4g2G7dIFuSht3VgMFK3Tj5N6SRohD8pIkEAmrbZ1YIodsmCqGaIkgQWjpJkx61Fd2o29L6FP2xLWj7MBK+zAa6AtzOKbyVv1S3Lp6YW2InsXIFtT14mH5iQ2nBgxoY0Pr0qk8P7uvI2V4kTatK6lg2d9Z8y+pBMBhiOh01AgVcjdl8jLzLat/VlJQDsWBDZ/tDT9gxJJu3aG0Z7VsdSilm/hzhVPqQ3t1oG7ky2lm6W7eE92uEOwPeFS2f9p66XdQbJsa2lxQGJkkkliTzLMSSx9TU9ApSlAqm3sI2i0x5G3dtg/tEpcA+q23/Crmodr2RbilW5aEEaEEGQynoQdQaDnd82HdbYQZoLgN63IBe3gwKAsQPiKGCQCFI61nubZrluwiXnzdQQWmdMiVBJ+IhSqz1xnrU113taXlJUf51BKx3uKNbZ76FesjkIl3rbPwZ3D2t23b2kqsLPdiB66Gg3Kodh3bf/AEjO4dAb4uGQVuo7zs6hZlfLXuB1icjV2m777jLIWT8qFQ/v5pDa+gRhHVmnQN37SdC2zqPvAOx+ikqJ+unY8qCPy/M2i0usJldYgkEcJtIJGvEXY/7M/W6OzjX4tcvmb5uca6ctI5dIqLYd3raBglmaMnYyxjl6ACTCiAJMAVtUET7ODzy1M6Mw5rj0Pbp315616bA/a5z8R7Y9+UdO+vOpKUFFvC35V7Mz5b20TIyQrIxxzPQMHPEdJXUyRNZ4g2G7cKhAWTC6rKGxYXGx8m7JI0QhzpqCQQCRFdeygiCJB5g1U3Nxlf8AJ3CL/Vupe2P3AGVk7QDiOi0EOyowRBcbNwqhmiMmCgM0dJMmPWpD6VE6bQvxWQ/rauD8xcwj6FvpWIe8f/DXB7vaA+pFwkD2BPoeVBVeH93XkbK8YmzbW4CwYPeUy99YJgEQNYOg0GIqx3qMrb2lBL3UdEAE/EuGR7KMgSTA6cyAdlN3bQ3xNatD9gG4/wBGbFQfdG58hVjsO7UtTiCWaMnYy7RyybsJMDkJgACg2QKV7SgUrij4kuAl/MtEm3ZJBnC0WF1mV1DiWWBMxoo0ETWzd8Q3SHWU0DKCoINwHMedbM6BcZMSOeo0gOspVHujervcCNiRi8jXNfLZVVnM6+YGyGg0AiedV9vxPd8sn7N5IlkCgWpZ1h87gUngHxMurcjopDrKVyZ3/tBGQNlAWClShYg/oQ2s8QuQdZXly116x3vFd22BmbRIbiEBQwNq1dgFrnCR5xURkTC6RNB2FK5W54hvqsnBstQVUDAeYySc7gVvhGpZRLeynXu79vvbDM6WgzqIA1TFrbMS2cNOTA8hB68yHZUqk3Tvm5du3VZICF41WRi5RRo5PGBkMwnpI1Em8t6Otu20CxmxDG7iQgCs3Fg+OpUD4vm76UFvSuP3X4gufZKXQ8NnRpNy5lgjQS/QNkYB6ctZy2jxFd4G0JHHgsiCdm2hzs9yDxMrWlJ5GSOEQKDrqVQ3t9OLDOHtcN61bF2PsmV7ltGcDKNPMZfiiUPsK3bvFt5FJVEONp2DELg+L3EzUG4GxC2luQobR+YHFQdhSuY3jvjaLVwpnZMDU+WRqbd69MeZppZVY9WPYCF/FF3zMFNqWK4yBw/94s2Dwi5k2l46kKJAjIGaDraVx13xXfXzBihNtdoGRChWNlbhFzHzM4ythSApEluKdBJtO+r9u+4LLcNpLwxUYhv8lcOVLxwC+3MgQDLLJNB1tK0NybY12yruADLDTHUKxUNwsy6gToxGvOt+gUrl94b4f9JVc1UC5j5WoYjK2PMaGEqczGkctTrOOxeJbjohL2eMWi10L9nbL27jsjjOJBtKurDW8PQEOqpXJ2PEF0EkjEsyt5byWk2bBNhJiGBuMeUyOXOtnbfEFxLt1VwuYFgLSg+YQNl/SAxMnQuMBw/MNSaDo6Vy1jxBfcSPLAVL7klQ2YtC0Rj5d1lTW6wPE3wDlqKgueI76Ni72tTAK241ws3NM7oUfryOJgIUakmCHYUrk7Hie8yC6BbZSIFpASzH9D/SRi+RmWGIheTda8HiS+ULDywEt7RcJIU5iyLTADy7rKgPmOphm+EHTUUHW0rld1b6ui8lknzBncBc4yftbgkTcy4MAsBSOckdL3aNvdUvMLTzbVioJX7SFJGGDMdYjUA68qDdpXG2t/XFubQBfsuBc2ZRc1NtRdwRoXzMRzJGvMyZ5VJtPiG61q5qqHG4oCyGhbJuDaVMyLbMAo6Sw4ieYddSqfdu9nuPcVsSAGMAGUIcoEfXUkDLp107Vey+Ib2CuTbKsAAuLcMWkcuzFyWAyYnlwjnzNB1lK5HZPEbIr53rTfaIFcnQ57Y9h8ZfkqKugOh9CBWdvf1yFbO1cDByrARivmWLedxVcroLrXCDBCwJXWg6ulcOPFV61aZlwvkX7qBRkWZfNci6pBJFsR5YAkAjn0HtB2N/ZFdcWEgkHtqDkDI9dakFsaaDQQNOnYemg/CsqUHgUVFs+yIi4KoC9uf4zzqalB5j/j8q8Nsdh+HpH8qypQYlB1AoUB5gVlSg8C/nz/lQrPOvaUEI2Rc84GUBZ9BJGnL5j+NS4jt/jlXtKCG/squoVhKgqQOQlGDry7FRp6VJgOw7f/VZUoPCteC2Ow156duVZUoMcB2HX8+de4iZgT/j/lXtKDxVjQaCvaUoPMBzgT/y5fzqLZ9kREVEUBVAAHPRQAJnU6AantU1KDwoOw7/AJR/Ko7WyqrMwEFzLHucQn00ReXapaUHgQdhXjWweYB9x/jtWVKDzGvAg7CsqUGIQdh1/PU/iaypSghv7GjiGUEAho5aqchy9elS4jtXtKDwKPx5/wAqBa9pQYeUNNBpy05e1EsqBAUAegFZ0oMQg7ClZUoFKUoFKUoFKUoFKUoFKUoFKVqb02zyrTuBLAQo7sxxRfqxA+tB5t280tQDLORK20guRymCQAv7TED1rQbeW0N8KWbfqzNcP9lVUfXP6Vhs2zYDnkxgu55sQILHt1gchMAAVW7t3pduBoGz3GBTRXZIDLkZJV8hMYsNGEnhiKCzz2j+vT/cf/pXqbXtK/NZujsytbPvkuYPtj156QZKrN77ya0UxayoPPzMvvKvy/AvEeMggHEGJkBb7PvwSFvIbJJAUkg2yTyUOOTHsQJ6TVpXO7Mzv5gvW1Vciqw2WSQNWBUROoj/AJSdnc+2YNdtMxxtgOpYkkIw+Ek6nEg6noVHSguaVGdoXuPm/wCH4vwp56zEiZj8sv5a0ElQ7XtiWlyuMFEwO5J5KoGrMegGpr1dpUkAESYj6gkfkp/CqLZH80m+dSxby+y2+S4jpkBmTz44OgAAbLb3vN+rsqo6G7chvfBFb3gsPWDIEfm7Sed62PQWNPpNwmq9t5v+kG2DYIhsVLMHJCBvjAKzJ1XGQsNrMCyssSBkAp6gNkB7NAn8BQYi/tI1Fy0/o1orPoGVzjPeGjsalTfjr+utYr1e22aj1YFVcD1CmNZga1q7y2kpbyXEGVHECeZjRQQXbsoIJOla+7tuu3DbJW01trWRuW3YjOYAVSoMR31H0gh1Fq6GAZSGUgEEGQQdQQRzFZVQ7I/lbQqr8N7PJegdRnmB0kZAxzOJ5zN9QKUpQKUpQKUpQKUpQKUpQKUpQKUpQKUpQKUpQKUpQK19v2QXbb2zoGUiRzEjQj1B1HqK2KUHOX252tpARnBWQSEfIEHy2gQxEnD4hBiQMjBurcosnIsXfy7dnIiPs7OWCkAwW42k6T2HKunvWFdSrqrKeYYAg+4Ohqtbw8g/VXL1r0V8l9gt0Oo7aDSNIoMKqt6+H1vsxZiBcsmxdWJDWyxYgGeBpJ4hOh5ciLT+hr3/AJhf9yP/AJVkm4WP62/db0SLa/igz/4o9KCC/tSoQDJZvhRdXb91e3c8h1Ird3TsDIXe5Ae5jKqZCqohVmBkZLEmB8UcgDWxsW7bdoHy1An4iSSzRyyZiWaPUmtmgUpSgVz920dmkN+plirjkgZi5W4I4FEmHnEAQcYE9BSg5G1uFPNFzIsvnNtCL2uXLZtMwadVxZoWNCefIC2qW54etSSmdon+qcqvvgOAnvK6xrNQnct35doMftWkLfUriPwAoNXeW7/NCcRRrdxbiNEgMoIGSyMhDERI58wdax2TZrezWscgqhmYsxiWuObjfUszEAd4Fbq7juH49oaO1tEQnuCxDEfwwfWtrZdy2rbZgFn6O7M7CdDiXJxnrjE0GpsGyNcuLddSiIGwBkOSwxydSBgAJhTJOUnEiKuaUoFKUoFKUoFKUoFKUoFKUoFKUoFKUoFKUoFKUoFKUoFVe/t5PaQi0AbhS4wLGFAtrJPI66iNI79jaVBtmxW7q43UW4vZgCPwP1HsTQc/Y8WMLebpKJbtvcbL7T7S7csjFcQp1tg6kaN6ayXfENwXQpVQRkhUGULs+zC0cioaANp1076HStnZd32xtjxbQYWLGEKOGbl+ce01vjdNkLiLVsCGEYjk5BYexKr/AGR2oK3eHiIpZW6Ek5XlK5QMrNq8xGWJOJazAMA6g91MO37+uhbiKqLcTPJgxKgKttpSV1P2y6EAcJ11q7ubBbZQjIhVQQFKiACptkAdOFmX2JFYbRuq0/x27bS2RyUHWAsnuYVR/COwoKy74guEDy7aFioYBmbUlzbVVheZIBkwAJJgCa19v8RXFV8VANt0Nw5AwpvC2Rb4OI6PzjSNZPDa3PD2zsSTZtSTJOImdevP5m/tHvUz7qsmMrVs4tkJUGGkHIesqpnuoPQUGtsO+clc3FIKBWIQNc0cZLAVciYOoA6fhD4g3w9uy3kjjNi9dBaVgW1E6FScpddCI5zyg2mzbIlsRbVVBJMKIEnma82zYLd1cbqJcXs6gjlHI+hI+tBRXPFRt+YzW5t2y2Rz4/8AKLtlQq4gR9iOZ5N1x4s7u/bguhMVyGVsrPAXJsFGyxyxC3tdOc+hrY2bYLf6ZdOCSLVqDiNM3vM/4lmJ/ePc1vf0TZxx8tMYKxiIhiGIHuQD7gUFftviArZt3VSSxcYloEpbdoLYnTJIkAd/QwbTv26ZRVRXW4guMGkYtdVJQFdTqdDHLnrIu7mxW2UKyIVX4QQIHDjoOmhI9jWF7ddpiC1u2xDZiVB4tOL34VM91B6CgqW8Q3GVDatoWa1ZcKzNqb2cIIXp5c5HpJ6Vhe39cPDbAGN62rksCcX207MAgwgyLbzMQCIJOtWTeHdmOps2p74ievUaxxHT1NTvuu0Spa3bJViyyo0YtmWHrlxT31oNfc+9/OGq4k27d1YM8F3IpOghuAyNRygnpZVFs+ypbBFtVUEljiIknmT61LQKUpQKUpQKUpQKUpQKUp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76" name="Picture 4" descr="http://www.oocities.org/vienna/choir/9201/forcas_intermolecular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96944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476672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LIGAÇÕES DE HIDROGÊNIO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3600" dirty="0" smtClean="0">
                <a:latin typeface="Arial" pitchFamily="34" charset="0"/>
                <a:cs typeface="Arial" pitchFamily="34" charset="0"/>
              </a:rPr>
              <a:t> Quando ligado a um átomo pequeno e de forte eletronegatividade (F, O ou N), o hidrogênio forma ligações polares muito fortes.</a:t>
            </a:r>
          </a:p>
          <a:p>
            <a:pPr algn="ctr"/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3600" dirty="0" smtClean="0">
                <a:latin typeface="Arial" pitchFamily="34" charset="0"/>
                <a:cs typeface="Arial" pitchFamily="34" charset="0"/>
              </a:rPr>
              <a:t> Seus polos interagem fortemente com outras moléculas polares, formando uma rede de ligações intermoleculares.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n.i.uol.com.br/licaodecasa/ensmedio/quimica/fintermol/fintermol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96944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BIBLIOGRAFIA BÁSICA</a:t>
            </a:r>
            <a:r>
              <a:rPr lang="pt-BR" b="1" u="sng" dirty="0" smtClean="0"/>
              <a:t/>
            </a:r>
            <a:br>
              <a:rPr lang="pt-BR" b="1" u="sng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RUSSEL, J. B. </a:t>
            </a:r>
            <a:r>
              <a:rPr lang="pt-BR" b="1" dirty="0" smtClean="0"/>
              <a:t>Química Geral</a:t>
            </a:r>
            <a:r>
              <a:rPr lang="pt-BR" dirty="0" smtClean="0"/>
              <a:t>. 2.ed.São Paulo: McGraw-Hill do Brasil, </a:t>
            </a:r>
            <a:r>
              <a:rPr lang="pt-PT" dirty="0" smtClean="0"/>
              <a:t>1994. vol. 2.</a:t>
            </a:r>
            <a:endParaRPr lang="pt-BR" dirty="0" smtClean="0"/>
          </a:p>
          <a:p>
            <a:r>
              <a:rPr lang="pt-BR" dirty="0" smtClean="0"/>
              <a:t>BRADY, HUMISTON e GERARD, </a:t>
            </a:r>
            <a:r>
              <a:rPr lang="pt-BR" b="1" dirty="0" smtClean="0"/>
              <a:t>Química Geral. </a:t>
            </a:r>
            <a:r>
              <a:rPr lang="pt-BR" dirty="0" smtClean="0"/>
              <a:t>2</a:t>
            </a:r>
            <a:r>
              <a:rPr lang="pt-BR" baseline="30000" dirty="0" smtClean="0"/>
              <a:t>a</a:t>
            </a:r>
            <a:r>
              <a:rPr lang="pt-BR" dirty="0" smtClean="0"/>
              <a:t> ed. LTC, 1986. vol.1.</a:t>
            </a:r>
          </a:p>
        </p:txBody>
      </p:sp>
      <p:sp>
        <p:nvSpPr>
          <p:cNvPr id="4" name="Retângulo 3"/>
          <p:cNvSpPr/>
          <p:nvPr/>
        </p:nvSpPr>
        <p:spPr>
          <a:xfrm>
            <a:off x="899592" y="3933056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http://pt.wikihow.com/Nomear-Compostos-Quimicos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3.bp.blogspot.com/_oW5n_DTN0pQ/SjfdhEORblI/AAAAAAAAAGk/kVf9Y047XQs/s320/liga%C3%A7%C3%B5es+qu%C3%ADmic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521" y="764705"/>
            <a:ext cx="7764911" cy="1872207"/>
          </a:xfrm>
          <a:prstGeom prst="rect">
            <a:avLst/>
          </a:prstGeom>
          <a:noFill/>
        </p:spPr>
      </p:pic>
      <p:pic>
        <p:nvPicPr>
          <p:cNvPr id="1026" name="Picture 2" descr="C:\Users\user\Pictures\GATO QUIMICO\gato-quimico-quimica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132856"/>
            <a:ext cx="3457178" cy="4457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.i.uol.com.br/licaodecasa/ensmedio/quimica/ligquim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98813"/>
            <a:ext cx="8064896" cy="5411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encrypted-tbn1.gstatic.com/images?q=tbn:ANd9GcSdPCZIlTGTAKuKWL47lqOgCm94OoJVk6QJ_KAfyG7OhkjQrD9gT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645180"/>
            <a:ext cx="4680520" cy="561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NOMENCLATURA</a:t>
            </a:r>
            <a:endParaRPr lang="pt-BR" dirty="0"/>
          </a:p>
        </p:txBody>
      </p:sp>
      <p:sp>
        <p:nvSpPr>
          <p:cNvPr id="1026" name="AutoShape 2" descr="data:image/jpeg;base64,/9j/4AAQSkZJRgABAQAAAQABAAD/2wCEAAkGBw8QEA0QDxAPDw8PDw8PDQwPDw8NDw0QFBEWFhQRFRUYHCggGBolGxUUJDEhJSktLi4uFyE6ODMsNzQtLisBCgoKDA0OFBAQFy8cHCYsLCwsLC03LC8sLiwsLCwsLCwsLDQrLCwsLCwsLCwrLDYsLCwsLiwsLCwsLCw1NzcwL//AABEIAMIBAwMBIgACEQEDEQH/xAAaAAEAAwEBAQAAAAAAAAAAAAAAAQIEAwUG/8QAPBAAAgIBAwIFAgQEBAMJAAAAAQIAAxEEEiETMQUiQVFhcYEyYpGhI0JSkhQzgrEGweEVJENTcnOTwtH/xAAZAQEBAQEBAQAAAAAAAAAAAAAAAQIDBQT/xAAkEQEBAAIABQMFAAAAAAAAAAAAAQIREiExUfBBwdEDE1KBof/aAAwDAQACEQMRAD8A+8iJIXM+N6CJdVl0qndUlkZ25pVOqpLRNaZ2CWEgCXAlZoBLCJMqEkSJIlQiIgIiICIiAiIgCJQiXgiQc5BlysqZFUMgyTIMNKESCJYyJFczKMs6kSpEy1GK2qZyJ6TpmZba5mxuVmiCIkab1TM0IklExLgTpI42gEtGJM0yiSBJAlgITYBLREqEkRiTKEREIREQERKtaozllG0ZbJHlHufaQ0tE503o+djK2O+1g2PridIl2tlnUiIlQiIgIxEQKlJzZDO0SaXbMRKzQyTkyyNSqSpEuRKyNKSliZnUiRiRdsZSJqKCJnS7d8SwEAS2J0c9oxJAkiBCJAkxJAlRAEtiJk1jOzLUjFCUax3GMgA4UA+mSe/xJbqLjOK6a4nk1XuiJb1GessEursC7qmJ2nBAHZvSevJjnMlz+ncERJkTbBERAzatyWStSV3BmsccFK1xnHsSSBn6zPpXZOidqLXadq1quGrBBZSWz5iQOfrOzHGoXP8APSVQ+7K2SP0P7S+p0YsZGLONmcBG2d+CcjntxONlttnV3lxkkvSz58/Tj4mgTbeBh62Xce2+ssAyn37/ALTfPF1l9QddOu4gMLLxWlt7kKeFIUFu+Mk9sT1qblcZU5GcHgqVPsQeQfg8zWHW3zbOfLHGevt6e68RE6ORERAREQEREAZUiWgyDiyyhE7mUZZNNSuOJGJ0xIk01tTES+IjRt0xJjEmVhEtIlgJQAkxEqExapunYtpBNZTp2EDPTw2VbHtyczbEzlNtY5arytYa3zXUwZtQ9ZcIQwUKctYcdjgAfM9LU3pWlllh2pWrWWMeyooyx/QGSlarnaqrnvhQM/XEw+KfxGo047WN1bv/AGKSrEf6nNSkeqs0mOOt2rnnLJJ55qMXgdLVXN1OLNZQNXah5K3LYRaM/lW3ToPisT3hPO8VOx9Jd223iqw/kvHTA/8AlNB+09Fe4+s25xm8O1BtqrsIALjOB27maJ5//DxzpNGf6tPU39yA/wDOehCueooWxdrDjIIIOCpHYg+hnneIpYiAC6x2sYVU1eRC7kE+ZwM7QoZmxztU45nqzATv1eP/ACNOHx6br7GUH6gUMP8AWZm4S9WpnlJqO3h2hShAi5J7vYQN1rerH/8AOwHAkavQJZk5eqz0uqc1upA4Psw/KwIPqDNUSzl0Zt31YvC9U7iyu7aL6GCXbQQtgIylyg9lZecc4IYZOMzbPOvG3Wacj/xdNqEs/MK3qasn6dSz+8z0hKEieDodHqWvvtex6VuVN6CuovUUJC1JYcjbgnccHJOQV7TddW1JrdbLGQ2V12VWMbQwtda1ZSeVIZlPBxjdxnBBHoRAIPbnHBx6H2iFIiICIiBBEiWMgyKoyzmRO0hhBtzkS2IkaXiTAErKQJMRKhERAmCDPK1TtqerTUdlQ3V36vnO4HDV0j1YcgsfKDxhjuC4PBtD50QoqNo3ZdTeirU2qsA/hcKB5WrZLG9MsFGcNCbfRzyNNo01Fl977+XNFJS26k9KklSfIw72G059Rtm3xO9q6nKf5jba6cjI6tjBEJHsGYE/AM7aXTrUldaZ2VoqJnk7VGBn54geX4h4Cj1WrW+oWwo3SLazWWqLQM1ko9hBwwU4x6T0dJq1tqquX8NlSWj4DKG/5zRPJ8NBFWqo7mi2+teMYR/4tQHwEtRf9MDv4Cm3SaJfUaXTg/UVLN0z+GEGjT47GmrGPbYMTiPEh5Sa7BUzitdQdmwsW2q2M7gpYgBseo9DmBumDTn/AL3qh6nT6Rgfcb9QP9x+4m+YvENM5au6kr1qgyhHJWu+tsFqmIB28qpDYOCOxBIJW2J548UI/HptWjf0inrD7NWWXH3lLLdVd5a620iHIbUWmt7wOP8AKqUsoPfzOeP6WhNp056uqtsHKaas6ZG581rsr3j5ACUjPvvHpPSmQCvS1IqK21dtdda5sssdjwMsfMxJJLMfck9zO+lvWxK7EztsRXXIwdrDIyPQ8wrpPF8QrOouFDB+kllTOm0iuxVC2l3bs6k7awnv1CQcDb7UmBg1HhtYUtSldNyqelYiBMEDhW243IT3U8ffBGvT2h0RxwHRXAPcBgCP95x8SsIqYIcWWfwqvXFj8Bsew5Y/CmaEQKFVeFUBVHsAMAQJiIgIiICDEQIiTEKrEtEgrLCBEqEREBPM8b8QFaipGb/EXFa6lrUvYgYndbgDjai2MM8EpibtXeK67LCC2xGbaO7kDhR8k8D6zzLqOgNNbaQSt5t1l/YK70WV9T4QFlUf0qeeATCVt8PupwKqgU6SgCh0ep1QcA7WAJH5hkE+s2Tz/EHU2aRVINvV3pg5Iq2kWscfyFTj23Mnrib4Vxv0+96WJ4qdn2+7FGQfoHb9p2iICQqAFiAAWwWYAAsQMDJ9eABJiAUYxjjHYDgDE8zxZVWhdPWMNbsoorX+UZG5x8IoLZ/KPUienPNs8C07Wvcev1X4Z11errwo7IArgKv5RxCV6ZkSEXAAGcAYGWZz9ySSfqZMKREQMPiFbWIr0EPbRYz1LvCp1um9WLPgdQkjv5ZXwLK0rUdpOmJ029chbOkAoYAkkHGMjJwQRkzvqPD6bDudAWwBvGUcgdlLLgkfHadqKUrVUrVURRhUUBVUewA7Qi8RK3JuVlDFcgjcvDLn1HsfmFZqf4lhs/kr3V0j+pu1lv8A9R8B/RprkIgUKqgKqgKqjgKoGAB8YkwEREBERAREQEREBERAREQEREDJ4sD0XIBOw13FQMlhVYthUD1JCEfea1YEAgggjIYHIYHsR8SZgSl6MitepTnIoBC2UZ7iskgMn5SRt5wSMKA06bSVVbulXXXuOW6aLXuPucDmdZWtwwyAw+GVkP6HmWgInKi8ObQBg1WdNvk9NHz+jidYCIkWbsHbjdg7d2dufTOPSBMREBEmIERKdZN2zcvU27+nuG/ZnG7b3xnjMvARIZgASSAACSScAAdyT6CZtPrldlAWwBwTW7qEFgHchSd+Oe5UDt8QNUTlbqUVkVjtNhIQkEKzf07u24+g7nBx2MhdSDY1QBJRFd2/lXcSFX5J2sfgAe4gXUtubIAQY2nOWY4yTj0Hp+vxmusu6ddtmM9Ot329s7VJx+0jSajqKzYxttvqxnP+Va9efvtz95yt1G9nprQWY8t7MxSuvcPwZAJZ8EHAHAPJGQCGwyJ4Gnstu6aEOy1aaguFvbTBr33B97J58DZwBxlmz2GPW8OrsWvbacsGbb5zaVTPlUuVBYgepGffJySRpiIhSIiAiIgIjMQEREBERAREQOeovWtHsc7URSzNycAfA5P0EwjxG1Wp6tK1pfYKqwbd16sUZhvQLtHCtnDHGPX0eNBs6VtlllVeoFl6VJ1Gwtbms7O7AWdM+XJyAe2Zh1Onv1F2l1DVvXXp706FDYFjB8pZqLAD5QARtXuBuJwTgEbqbhXZryckdal8Dv5qKqx+6SfEvEjVdpKwoYXORcxJBrrytakfJtsqHPoWltV4eXOpIcL1qqVQ7d3TsrNhDkeoyycZ/llf+zGcWtc6m2w04KKQlS02dStFBOT5skk8kn0AAAZdf4lcWvSjCvpUsuuXhzZjmmkZHAsXcSe4wPrKeC6tntqsLu6a6nUahAWYpWld1YpCKfw5quXOO5XPeerRoUS3UXDO7UCoWA4x/DUquPsZGm8OqrGnCLtXTUmilckhayEGOeTxWsDNT4iEoN1h8ld99dztk7VTUvVu+xC/bMqTcgpvsdwXuqWzTcdOuu1hWteP6lZ0JfPJDdgQBtOhq6dlRXNdjWO6knlrHLuf7iTO11YcENyCQfuCCD+oEDyG1DHTPWGZbbdTqNIhBxYrNqLBvHytX8T6LMmnvtsPh+nZnIuoP+IcMysf8KdtnmHIZ3esH43T3ho6hYbhWgtI2m4Iu8jAGN3fsqj7D2l1oQEEKoK79rYGV3sGfB9MkAn6CDT5jwmpx/grHJa1/EdVU9hJZmpq0+qpQEnntp6yfdsnuZ9VOdWnRQoVQArO6jvtdyxZh8ne/wDcZ0gjB46QKGJ/ALNObs9uj16+tu/L09+fjMr/AMQbTSyEbrbcrpUzhzfg7HQjlSp8xcfhAJnokf8AUe8z6Tw+iok1VVVkgKSiKhKjsuQO3x2gNe9a02m8B6lrJtG3dvAGSAvqT6AeuMTz/BNPfQAtwLm89Vrcmx6rCoHRtY8uFVVVbPUJ5ueW9ggHvz2PPPIOQYgYfC2AOpr9U1FjEYPaw9QH77j+krpdDaq9NrFFe6xj01ZLbC7lyWct5c7jnaMnuCO00NrF7BbHI9Frcj9SAP3kde0/hpx82WKv7LumeON/by85Odnh2H6lLmlyCr4VXSwb2cbg3qGewggj8Z78Y7afS7TuZ3tfGN9m0YHsqqAq/YZPGSZTGoPrQv2ssP8AuI6Fx734/wDRUg/3zJxXsvBPyn9+GqJSmsqMF2c/1Ntz9OAJeajNIiJUIMSpMgmJEQpmSDKSQYF4gRKhERAREQEREBERAREQEREBERAREQERECZERAREQEREBESGMghjIkSMwq2YlYkCJUGWhV1MtOQM6KZUqYiJUIiICIiAiIgIiICIiAiIgIiICIiAiIgIiICIlWMgkmUgypMixJMrmRENaTmJQuJMGkIZcGZa7c/WaFMkq2LyQZUSZWXUGTOYMuDKymIiUIiICIiAiIgIiICIiAiIgIiICIiAgmQTKkyATIMSjvIuks055kZkSN6WlLHxIssxMllv6yWrI7bomEv8xM7dOF3naq7HecJMI9BGB7S889HI7TVVeD34m5XOx3EuDKCWErK4MmVBlhKyREShERAREQEREBERAREQERIJgTmVJiRIqDEhmnJmkWRLv7TnJkSNErY+PTn2xMeoawm3Fq7WVwi45BKnAPl7ZY/2j3M4FrN1h317WdWVct5cWKzZ8nOQPtHLuc+zva59j9ZmZ5pNoz+IY82Rz2L5wPL7cSnUA5yp45XZjJx9O2R+85VuZXsz5kREjq2xETTmkSwiJUatOZoERNxzyWEuIiaZIiJUIiICIiAiIgIiICIiBBkREiokREDk0qZMTLasz6oxElanVjeczETnXVUyIiRSI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http://pad2.whstatic.com/images/thumb/c/c5/Name-Chemical-Compounds-Step-2.jpg/670px-Name-Chemical-Compounds-Step-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Name Chemical Compounds Step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412776"/>
            <a:ext cx="3120633" cy="2342804"/>
          </a:xfrm>
          <a:prstGeom prst="rect">
            <a:avLst/>
          </a:prstGeom>
          <a:noFill/>
        </p:spPr>
      </p:pic>
      <p:pic>
        <p:nvPicPr>
          <p:cNvPr id="1032" name="Picture 8" descr="Name Chemical Compounds Step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149152"/>
            <a:ext cx="3312368" cy="2486748"/>
          </a:xfrm>
          <a:prstGeom prst="rect">
            <a:avLst/>
          </a:prstGeom>
          <a:noFill/>
        </p:spPr>
      </p:pic>
      <p:pic>
        <p:nvPicPr>
          <p:cNvPr id="1034" name="Picture 10" descr="Name Chemical Compounds Step 4Bullet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340768"/>
            <a:ext cx="2961878" cy="2223619"/>
          </a:xfrm>
          <a:prstGeom prst="rect">
            <a:avLst/>
          </a:prstGeom>
          <a:noFill/>
        </p:spPr>
      </p:pic>
      <p:pic>
        <p:nvPicPr>
          <p:cNvPr id="1036" name="Picture 12" descr="Name Chemical Compounds Step 4Bulle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151444"/>
            <a:ext cx="3213398" cy="2412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n.i.uol.com.br/licaodecasa/ensmedio/quimica/ligquim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0143"/>
            <a:ext cx="8136904" cy="5836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4.bp.blogspot.com/-TL6osTWYHt0/TdJ7vErWoHI/AAAAAAAAASU/lA1GkqmQjgs/s1600/imagem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4.bp.blogspot.com/--f4isWn0aag/T-jZtMaGgNI/AAAAAAAABAY/ZBGlg1GKHhQ/s1600/Ligduptr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615" y="476672"/>
            <a:ext cx="7990097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242</Words>
  <Application>Microsoft Office PowerPoint</Application>
  <PresentationFormat>Apresentação na tela (4:3)</PresentationFormat>
  <Paragraphs>52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UNIVERSIDADE DO VALE DO ITAJAÍ</vt:lpstr>
      <vt:lpstr>Slide 2</vt:lpstr>
      <vt:lpstr>Slide 3</vt:lpstr>
      <vt:lpstr>Slide 4</vt:lpstr>
      <vt:lpstr>Slide 5</vt:lpstr>
      <vt:lpstr>NOMENCLATURA</vt:lpstr>
      <vt:lpstr>Slide 7</vt:lpstr>
      <vt:lpstr>Slide 8</vt:lpstr>
      <vt:lpstr>Slide 9</vt:lpstr>
      <vt:lpstr>Slide 10</vt:lpstr>
      <vt:lpstr>NOMENCLATURA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BIBLIOGRAFIA BÁSICA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VALE DO ITAJAÍ</dc:title>
  <dc:creator>user</dc:creator>
  <cp:lastModifiedBy>user</cp:lastModifiedBy>
  <cp:revision>11</cp:revision>
  <dcterms:created xsi:type="dcterms:W3CDTF">2014-03-16T11:57:55Z</dcterms:created>
  <dcterms:modified xsi:type="dcterms:W3CDTF">2014-03-20T22:42:09Z</dcterms:modified>
</cp:coreProperties>
</file>