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59" r:id="rId5"/>
    <p:sldId id="263" r:id="rId6"/>
    <p:sldId id="260" r:id="rId7"/>
    <p:sldId id="281" r:id="rId8"/>
    <p:sldId id="282" r:id="rId9"/>
    <p:sldId id="261" r:id="rId10"/>
    <p:sldId id="283" r:id="rId11"/>
    <p:sldId id="262" r:id="rId12"/>
    <p:sldId id="264" r:id="rId13"/>
    <p:sldId id="274" r:id="rId14"/>
    <p:sldId id="275" r:id="rId15"/>
    <p:sldId id="265" r:id="rId16"/>
    <p:sldId id="271" r:id="rId17"/>
    <p:sldId id="276" r:id="rId18"/>
    <p:sldId id="266" r:id="rId19"/>
    <p:sldId id="277" r:id="rId20"/>
    <p:sldId id="267" r:id="rId21"/>
    <p:sldId id="278" r:id="rId22"/>
    <p:sldId id="268" r:id="rId23"/>
    <p:sldId id="279" r:id="rId24"/>
    <p:sldId id="280" r:id="rId25"/>
    <p:sldId id="269" r:id="rId26"/>
    <p:sldId id="258" r:id="rId2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28/05/2015</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28/05/2015</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28/05/2015</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28/05/2015</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28/05/2015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28/05/2015</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28/05/2015</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28/05/2015</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15816" y="404665"/>
            <a:ext cx="5542384" cy="1512167"/>
          </a:xfrm>
        </p:spPr>
        <p:txBody>
          <a:bodyPr>
            <a:normAutofit/>
          </a:bodyPr>
          <a:lstStyle/>
          <a:p>
            <a:pPr algn="ctr"/>
            <a:r>
              <a:rPr lang="en-US" sz="3200" dirty="0" smtClean="0">
                <a:solidFill>
                  <a:srgbClr val="002060"/>
                </a:solidFill>
              </a:rPr>
              <a:t>UNIVERSIDADE DO VALE DO ITAJAÍ</a:t>
            </a:r>
            <a:endParaRPr lang="pt-BR" sz="3200" dirty="0">
              <a:solidFill>
                <a:srgbClr val="002060"/>
              </a:solidFill>
            </a:endParaRPr>
          </a:p>
        </p:txBody>
      </p:sp>
      <p:sp>
        <p:nvSpPr>
          <p:cNvPr id="3" name="Subtítulo 2"/>
          <p:cNvSpPr>
            <a:spLocks noGrp="1"/>
          </p:cNvSpPr>
          <p:nvPr>
            <p:ph type="subTitle" idx="1"/>
          </p:nvPr>
        </p:nvSpPr>
        <p:spPr>
          <a:xfrm>
            <a:off x="539552" y="2132856"/>
            <a:ext cx="7488832" cy="3456384"/>
          </a:xfrm>
          <a:ln>
            <a:solidFill>
              <a:schemeClr val="tx1"/>
            </a:solidFill>
          </a:ln>
        </p:spPr>
        <p:txBody>
          <a:bodyPr>
            <a:normAutofit/>
          </a:bodyPr>
          <a:lstStyle/>
          <a:p>
            <a:pPr algn="ctr"/>
            <a:r>
              <a:rPr lang="pt-BR" sz="3200" b="1" dirty="0" smtClean="0">
                <a:solidFill>
                  <a:schemeClr val="tx1"/>
                </a:solidFill>
                <a:latin typeface="Calibri" pitchFamily="34" charset="0"/>
              </a:rPr>
              <a:t>CENTRO DE CIÊNCIAS TECNOLÓGICAS DA </a:t>
            </a:r>
          </a:p>
          <a:p>
            <a:pPr algn="ctr"/>
            <a:r>
              <a:rPr lang="pt-BR" sz="3200" b="1" dirty="0" smtClean="0">
                <a:solidFill>
                  <a:schemeClr val="tx1"/>
                </a:solidFill>
                <a:latin typeface="Calibri" pitchFamily="34" charset="0"/>
              </a:rPr>
              <a:t>TERRA E DO MAR </a:t>
            </a:r>
          </a:p>
          <a:p>
            <a:pPr algn="ctr"/>
            <a:r>
              <a:rPr lang="pt-BR" sz="3200" b="1" dirty="0" smtClean="0">
                <a:solidFill>
                  <a:schemeClr val="tx1"/>
                </a:solidFill>
                <a:latin typeface="Calibri" pitchFamily="34" charset="0"/>
              </a:rPr>
              <a:t> CURSO DE ENGENHARIA DA COMPUTAÇÃO </a:t>
            </a:r>
          </a:p>
          <a:p>
            <a:pPr algn="ctr"/>
            <a:r>
              <a:rPr lang="en-US" sz="3200" b="1" dirty="0" smtClean="0">
                <a:solidFill>
                  <a:schemeClr val="tx1"/>
                </a:solidFill>
                <a:latin typeface="Calibri" pitchFamily="34" charset="0"/>
              </a:rPr>
              <a:t>QUÍMICA I</a:t>
            </a:r>
          </a:p>
          <a:p>
            <a:pPr algn="ctr"/>
            <a:r>
              <a:rPr lang="en-US" sz="3200" b="1" dirty="0" err="1" smtClean="0">
                <a:solidFill>
                  <a:schemeClr val="tx1"/>
                </a:solidFill>
                <a:latin typeface="Calibri" pitchFamily="34" charset="0"/>
              </a:rPr>
              <a:t>Profa</a:t>
            </a:r>
            <a:r>
              <a:rPr lang="en-US" sz="3200" b="1" dirty="0" smtClean="0">
                <a:solidFill>
                  <a:schemeClr val="tx1"/>
                </a:solidFill>
                <a:latin typeface="Calibri" pitchFamily="34" charset="0"/>
              </a:rPr>
              <a:t>. Ms. </a:t>
            </a:r>
            <a:r>
              <a:rPr lang="en-US" sz="3200" b="1" dirty="0" err="1" smtClean="0">
                <a:solidFill>
                  <a:schemeClr val="tx1"/>
                </a:solidFill>
                <a:latin typeface="Calibri" pitchFamily="34" charset="0"/>
              </a:rPr>
              <a:t>Katia</a:t>
            </a:r>
            <a:r>
              <a:rPr lang="en-US" sz="3200" b="1" dirty="0" smtClean="0">
                <a:solidFill>
                  <a:schemeClr val="tx1"/>
                </a:solidFill>
                <a:latin typeface="Calibri" pitchFamily="34" charset="0"/>
              </a:rPr>
              <a:t> Franklin Baggio</a:t>
            </a:r>
          </a:p>
          <a:p>
            <a:endParaRPr lang="pt-BR" dirty="0">
              <a:solidFill>
                <a:schemeClr val="tx1"/>
              </a:solidFill>
            </a:endParaRPr>
          </a:p>
        </p:txBody>
      </p:sp>
      <p:pic>
        <p:nvPicPr>
          <p:cNvPr id="6" name="Imagem 5" descr="Logotipo"/>
          <p:cNvPicPr/>
          <p:nvPr/>
        </p:nvPicPr>
        <p:blipFill>
          <a:blip r:embed="rId2" cstate="print"/>
          <a:srcRect/>
          <a:stretch>
            <a:fillRect/>
          </a:stretch>
        </p:blipFill>
        <p:spPr bwMode="auto">
          <a:xfrm>
            <a:off x="323528" y="404664"/>
            <a:ext cx="2376264" cy="1296144"/>
          </a:xfrm>
          <a:prstGeom prst="rect">
            <a:avLst/>
          </a:prstGeom>
          <a:noFill/>
        </p:spPr>
      </p:pic>
      <p:pic>
        <p:nvPicPr>
          <p:cNvPr id="28674" name="Picture 2" descr="https://encrypted-tbn1.gstatic.com/images?q=tbn:ANd9GcTmZDcDjxs9JwTiM5cG-z4_vjZa9XomAthoxxKeFjWuPRGpHL1Ylw"/>
          <p:cNvPicPr>
            <a:picLocks noChangeAspect="1" noChangeArrowheads="1"/>
          </p:cNvPicPr>
          <p:nvPr/>
        </p:nvPicPr>
        <p:blipFill>
          <a:blip r:embed="rId3" cstate="print"/>
          <a:srcRect/>
          <a:stretch>
            <a:fillRect/>
          </a:stretch>
        </p:blipFill>
        <p:spPr bwMode="auto">
          <a:xfrm>
            <a:off x="7010400" y="4724399"/>
            <a:ext cx="2133600" cy="21336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s4.static.brasilescola.com/img/2013/02/entropia-e-desordem.jpg"/>
          <p:cNvPicPr>
            <a:picLocks noChangeAspect="1" noChangeArrowheads="1"/>
          </p:cNvPicPr>
          <p:nvPr/>
        </p:nvPicPr>
        <p:blipFill>
          <a:blip r:embed="rId2" cstate="print"/>
          <a:srcRect/>
          <a:stretch>
            <a:fillRect/>
          </a:stretch>
        </p:blipFill>
        <p:spPr bwMode="auto">
          <a:xfrm>
            <a:off x="1403648" y="908720"/>
            <a:ext cx="6298214" cy="410445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Terceira lei da Termodinâmica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a:buNone/>
            </a:pPr>
            <a:r>
              <a:rPr lang="pt-BR" b="1" dirty="0" smtClean="0"/>
              <a:t/>
            </a:r>
            <a:br>
              <a:rPr lang="pt-BR" b="1" dirty="0" smtClean="0"/>
            </a:br>
            <a:endParaRPr lang="pt-BR" b="1" dirty="0" smtClean="0"/>
          </a:p>
          <a:p>
            <a:pPr algn="just"/>
            <a:r>
              <a:rPr lang="pt-BR" dirty="0" smtClean="0"/>
              <a:t>O conceito de temperatura entra na termodinâmica como uma quantidade matemática precisa que relaciona calor e entropia. A interação entre essas três quantidades é descrita pela terceira lei da termodinâmica, segundo a qual:</a:t>
            </a:r>
          </a:p>
          <a:p>
            <a:pPr algn="just">
              <a:buNone/>
            </a:pPr>
            <a:endParaRPr lang="pt-BR" dirty="0" smtClean="0"/>
          </a:p>
          <a:p>
            <a:pPr algn="just">
              <a:buNone/>
            </a:pPr>
            <a:r>
              <a:rPr lang="pt-BR" i="1" dirty="0" smtClean="0"/>
              <a:t>  “ é impossível reduzir qualquer sistema à temperatura do zero absoluto mediante um número finito de operações. De acordo com esse princípio, também conhecido como teorema de </a:t>
            </a:r>
            <a:r>
              <a:rPr lang="pt-BR" i="1" dirty="0" err="1" smtClean="0"/>
              <a:t>Nernst</a:t>
            </a:r>
            <a:r>
              <a:rPr lang="pt-BR" i="1" dirty="0" smtClean="0"/>
              <a:t>, a entropia de todos os corpos tende a zero quando a temperatura tende ao zero absoluto”.</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TERMOQUÍMICA</a:t>
            </a:r>
            <a:endParaRPr lang="pt-BR" dirty="0"/>
          </a:p>
        </p:txBody>
      </p:sp>
      <p:sp>
        <p:nvSpPr>
          <p:cNvPr id="3" name="Espaço Reservado para Conteúdo 2"/>
          <p:cNvSpPr>
            <a:spLocks noGrp="1"/>
          </p:cNvSpPr>
          <p:nvPr>
            <p:ph sz="quarter" idx="1"/>
          </p:nvPr>
        </p:nvSpPr>
        <p:spPr/>
        <p:txBody>
          <a:bodyPr>
            <a:normAutofit/>
          </a:bodyPr>
          <a:lstStyle/>
          <a:p>
            <a:pPr algn="just"/>
            <a:r>
              <a:rPr lang="pt-BR" dirty="0" smtClean="0"/>
              <a:t>Uma reação química é aquela em que uma ou mais substâncias reagem (sendo, portanto, chamadas de reagentes) para produzir uma ou mais novas substâncias (chamadas de produtos). Isto pode ocorrer com liberação ou absorção de energia térmica.</a:t>
            </a:r>
          </a:p>
          <a:p>
            <a:pPr algn="just">
              <a:buNone/>
            </a:pPr>
            <a:r>
              <a:rPr lang="pt-BR" dirty="0" smtClean="0"/>
              <a:t> </a:t>
            </a:r>
            <a:br>
              <a:rPr lang="pt-BR" dirty="0" smtClean="0"/>
            </a:br>
            <a:r>
              <a:rPr lang="pt-BR" dirty="0" smtClean="0"/>
              <a:t/>
            </a:r>
            <a:br>
              <a:rPr lang="pt-BR" dirty="0" smtClean="0"/>
            </a:br>
            <a:r>
              <a:rPr lang="pt-BR" dirty="0" smtClean="0"/>
              <a:t>A Termoquímica estuda essas liberações ou absorções de energia que ocorrem nas reações químicas. </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1.bp.blogspot.com/-7vh18ZDq8Xg/TvsibAJ3VLI/AAAAAAAAANM/ThSNfX2_qxE/s1600/Rea%25C3%25A7%25C3%25B5es+Qu%25C3%25ADmicas+-+charge.jpg"/>
          <p:cNvPicPr>
            <a:picLocks noChangeAspect="1" noChangeArrowheads="1"/>
          </p:cNvPicPr>
          <p:nvPr/>
        </p:nvPicPr>
        <p:blipFill>
          <a:blip r:embed="rId2" cstate="print"/>
          <a:srcRect/>
          <a:stretch>
            <a:fillRect/>
          </a:stretch>
        </p:blipFill>
        <p:spPr bwMode="auto">
          <a:xfrm>
            <a:off x="467544" y="404664"/>
            <a:ext cx="8134350" cy="566737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www.agracadaquimica.com.br/imagens/artigos/tabela10.png"/>
          <p:cNvPicPr>
            <a:picLocks noChangeAspect="1" noChangeArrowheads="1"/>
          </p:cNvPicPr>
          <p:nvPr/>
        </p:nvPicPr>
        <p:blipFill>
          <a:blip r:embed="rId2" cstate="print"/>
          <a:srcRect/>
          <a:stretch>
            <a:fillRect/>
          </a:stretch>
        </p:blipFill>
        <p:spPr bwMode="auto">
          <a:xfrm>
            <a:off x="899592" y="188640"/>
            <a:ext cx="6768752" cy="664691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uiadoestudante.abril.com.br/imagem/Quimica_Questao09.a.GIF"/>
          <p:cNvPicPr>
            <a:picLocks noChangeAspect="1" noChangeArrowheads="1"/>
          </p:cNvPicPr>
          <p:nvPr/>
        </p:nvPicPr>
        <p:blipFill>
          <a:blip r:embed="rId2" cstate="print"/>
          <a:srcRect/>
          <a:stretch>
            <a:fillRect/>
          </a:stretch>
        </p:blipFill>
        <p:spPr bwMode="auto">
          <a:xfrm>
            <a:off x="751998" y="188641"/>
            <a:ext cx="7708434" cy="65606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infoescola.com/wp-content/uploads/2009/08/full-1-63e8534c9a.jpg"/>
          <p:cNvPicPr>
            <a:picLocks noChangeAspect="1" noChangeArrowheads="1"/>
          </p:cNvPicPr>
          <p:nvPr/>
        </p:nvPicPr>
        <p:blipFill>
          <a:blip r:embed="rId2" cstate="print"/>
          <a:srcRect/>
          <a:stretch>
            <a:fillRect/>
          </a:stretch>
        </p:blipFill>
        <p:spPr bwMode="auto">
          <a:xfrm>
            <a:off x="1142975" y="38056"/>
            <a:ext cx="3509679" cy="6819944"/>
          </a:xfrm>
          <a:prstGeom prst="rect">
            <a:avLst/>
          </a:prstGeom>
          <a:noFill/>
        </p:spPr>
      </p:pic>
      <p:pic>
        <p:nvPicPr>
          <p:cNvPr id="27652" name="Picture 4" descr="http://4.bp.blogspot.com/-xfiK8dopF7M/UY6YdEIgZ5I/AAAAAAAACII/mPwQM-egAjs/s1600/Slide3.JPG"/>
          <p:cNvPicPr>
            <a:picLocks noChangeAspect="1" noChangeArrowheads="1"/>
          </p:cNvPicPr>
          <p:nvPr/>
        </p:nvPicPr>
        <p:blipFill>
          <a:blip r:embed="rId3" cstate="print"/>
          <a:srcRect/>
          <a:stretch>
            <a:fillRect/>
          </a:stretch>
        </p:blipFill>
        <p:spPr bwMode="auto">
          <a:xfrm>
            <a:off x="4764021" y="3573015"/>
            <a:ext cx="4379979" cy="3284985"/>
          </a:xfrm>
          <a:prstGeom prst="rect">
            <a:avLst/>
          </a:prstGeom>
          <a:noFill/>
        </p:spPr>
      </p:pic>
      <p:pic>
        <p:nvPicPr>
          <p:cNvPr id="27654" name="Picture 6" descr="http://www.brasilescola.com/upload/conteudo/images/ed10b617c41820616e0deb6e3fed6ef4.jpg"/>
          <p:cNvPicPr>
            <a:picLocks noChangeAspect="1" noChangeArrowheads="1"/>
          </p:cNvPicPr>
          <p:nvPr/>
        </p:nvPicPr>
        <p:blipFill>
          <a:blip r:embed="rId4" cstate="print"/>
          <a:srcRect/>
          <a:stretch>
            <a:fillRect/>
          </a:stretch>
        </p:blipFill>
        <p:spPr bwMode="auto">
          <a:xfrm>
            <a:off x="6261796" y="188641"/>
            <a:ext cx="2665411" cy="201622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portaldoprofessor.mec.gov.br/storage/discovirtual/galerias/imagem/0000003862/md.0000042328.png"/>
          <p:cNvPicPr>
            <a:picLocks noChangeAspect="1" noChangeArrowheads="1"/>
          </p:cNvPicPr>
          <p:nvPr/>
        </p:nvPicPr>
        <p:blipFill>
          <a:blip r:embed="rId2" cstate="print"/>
          <a:srcRect/>
          <a:stretch>
            <a:fillRect/>
          </a:stretch>
        </p:blipFill>
        <p:spPr bwMode="auto">
          <a:xfrm>
            <a:off x="285720" y="764704"/>
            <a:ext cx="8358246" cy="489554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guiadoestudante.abril.com.br/imagem/Quimica_Questao09.b.GIF"/>
          <p:cNvPicPr>
            <a:picLocks noChangeAspect="1" noChangeArrowheads="1"/>
          </p:cNvPicPr>
          <p:nvPr/>
        </p:nvPicPr>
        <p:blipFill>
          <a:blip r:embed="rId2" cstate="print"/>
          <a:srcRect/>
          <a:stretch>
            <a:fillRect/>
          </a:stretch>
        </p:blipFill>
        <p:spPr bwMode="auto">
          <a:xfrm>
            <a:off x="539551" y="260648"/>
            <a:ext cx="8376441" cy="547260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http://3.bp.blogspot.com/-XNAuk6pcxBw/UMKLvufJP_I/AAAAAAAAAUc/Ae9U02O7b4c/s1600/agua.jpg"/>
          <p:cNvPicPr>
            <a:picLocks noChangeAspect="1" noChangeArrowheads="1"/>
          </p:cNvPicPr>
          <p:nvPr/>
        </p:nvPicPr>
        <p:blipFill>
          <a:blip r:embed="rId2" cstate="print"/>
          <a:srcRect/>
          <a:stretch>
            <a:fillRect/>
          </a:stretch>
        </p:blipFill>
        <p:spPr bwMode="auto">
          <a:xfrm>
            <a:off x="755576" y="332656"/>
            <a:ext cx="7776864" cy="425847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
          </p:nvPr>
        </p:nvSpPr>
        <p:spPr>
          <a:xfrm>
            <a:off x="457200" y="404664"/>
            <a:ext cx="8229600" cy="6048672"/>
          </a:xfrm>
        </p:spPr>
        <p:txBody>
          <a:bodyPr>
            <a:normAutofit/>
          </a:bodyPr>
          <a:lstStyle/>
          <a:p>
            <a:pPr>
              <a:buNone/>
            </a:pPr>
            <a:r>
              <a:rPr lang="pt-BR" b="1" dirty="0" smtClean="0"/>
              <a:t>TEMA</a:t>
            </a:r>
            <a:endParaRPr lang="pt-BR" dirty="0" smtClean="0"/>
          </a:p>
          <a:p>
            <a:pPr algn="just">
              <a:buNone/>
            </a:pPr>
            <a:r>
              <a:rPr lang="en-US" dirty="0" err="1" smtClean="0"/>
              <a:t>Termodinâmica</a:t>
            </a:r>
            <a:endParaRPr lang="en-US" dirty="0" smtClean="0"/>
          </a:p>
          <a:p>
            <a:pPr algn="just">
              <a:buNone/>
            </a:pPr>
            <a:r>
              <a:rPr lang="en-US" dirty="0" err="1" smtClean="0"/>
              <a:t>Calor</a:t>
            </a:r>
            <a:r>
              <a:rPr lang="en-US" dirty="0" smtClean="0"/>
              <a:t> de </a:t>
            </a:r>
            <a:r>
              <a:rPr lang="en-US" dirty="0" err="1" smtClean="0"/>
              <a:t>reação</a:t>
            </a:r>
            <a:r>
              <a:rPr lang="en-US" dirty="0" smtClean="0"/>
              <a:t> e </a:t>
            </a:r>
            <a:r>
              <a:rPr lang="en-US" dirty="0" err="1" smtClean="0"/>
              <a:t>Calor</a:t>
            </a:r>
            <a:r>
              <a:rPr lang="en-US" dirty="0" smtClean="0"/>
              <a:t> de </a:t>
            </a:r>
            <a:r>
              <a:rPr lang="en-US" dirty="0" err="1" smtClean="0"/>
              <a:t>Transformação</a:t>
            </a:r>
            <a:endParaRPr lang="pt-BR" dirty="0" smtClean="0"/>
          </a:p>
          <a:p>
            <a:pPr algn="just">
              <a:buNone/>
            </a:pPr>
            <a:endParaRPr lang="pt-BR" b="1" dirty="0" smtClean="0"/>
          </a:p>
          <a:p>
            <a:pPr algn="just">
              <a:buNone/>
            </a:pPr>
            <a:r>
              <a:rPr lang="pt-BR" b="1" dirty="0" smtClean="0"/>
              <a:t>OBJETIVO GERAL</a:t>
            </a:r>
          </a:p>
          <a:p>
            <a:pPr algn="just">
              <a:buNone/>
            </a:pPr>
            <a:r>
              <a:rPr lang="en-US" b="1" dirty="0" err="1" smtClean="0"/>
              <a:t>Estudo</a:t>
            </a:r>
            <a:r>
              <a:rPr lang="en-US" b="1" dirty="0" smtClean="0"/>
              <a:t> da </a:t>
            </a:r>
            <a:r>
              <a:rPr lang="en-US" b="1" dirty="0" err="1" smtClean="0"/>
              <a:t>Termodiñâmica</a:t>
            </a:r>
            <a:endParaRPr lang="en-US" b="1" dirty="0" smtClean="0"/>
          </a:p>
          <a:p>
            <a:pPr algn="just">
              <a:buNone/>
            </a:pPr>
            <a:endParaRPr lang="pt-BR" dirty="0" smtClean="0"/>
          </a:p>
          <a:p>
            <a:pPr algn="just">
              <a:buNone/>
            </a:pPr>
            <a:r>
              <a:rPr lang="pt-BR" b="1" dirty="0" smtClean="0"/>
              <a:t>OBJETIVOS ESPECÍFICOS</a:t>
            </a:r>
            <a:endParaRPr lang="pt-BR" dirty="0" smtClean="0"/>
          </a:p>
          <a:p>
            <a:pPr lvl="0" algn="just"/>
            <a:r>
              <a:rPr lang="pt-BR" dirty="0" smtClean="0"/>
              <a:t>Relacionar os conhecimentos da termodinâmica e Termoquímica para elucidar fenômenos ocorridos em aula prática.</a:t>
            </a:r>
          </a:p>
          <a:p>
            <a:pPr lvl="0" algn="just"/>
            <a:r>
              <a:rPr lang="pt-BR" dirty="0" smtClean="0"/>
              <a:t>Sistematizar os conhecimentos de forma a aplicá-los interdisciplinarmente.</a:t>
            </a:r>
          </a:p>
          <a:p>
            <a:endParaRPr lang="pt-BR" dirty="0" smtClean="0"/>
          </a:p>
          <a:p>
            <a:pPr>
              <a:buNone/>
            </a:pP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guiadoestudante.abril.com.br/imagem/Quimica_Questao09.d.GIF"/>
          <p:cNvPicPr>
            <a:picLocks noChangeAspect="1" noChangeArrowheads="1"/>
          </p:cNvPicPr>
          <p:nvPr/>
        </p:nvPicPr>
        <p:blipFill>
          <a:blip r:embed="rId2" cstate="print"/>
          <a:srcRect/>
          <a:stretch>
            <a:fillRect/>
          </a:stretch>
        </p:blipFill>
        <p:spPr bwMode="auto">
          <a:xfrm>
            <a:off x="697998" y="260648"/>
            <a:ext cx="8446002" cy="612068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s://chemicalwedding.files.wordpress.com/2011/09/entalform.jpg"/>
          <p:cNvPicPr>
            <a:picLocks noChangeAspect="1" noChangeArrowheads="1"/>
          </p:cNvPicPr>
          <p:nvPr/>
        </p:nvPicPr>
        <p:blipFill>
          <a:blip r:embed="rId2" cstate="print"/>
          <a:srcRect/>
          <a:stretch>
            <a:fillRect/>
          </a:stretch>
        </p:blipFill>
        <p:spPr bwMode="auto">
          <a:xfrm>
            <a:off x="539552" y="764704"/>
            <a:ext cx="3744417" cy="2743201"/>
          </a:xfrm>
          <a:prstGeom prst="rect">
            <a:avLst/>
          </a:prstGeom>
          <a:noFill/>
        </p:spPr>
      </p:pic>
      <p:pic>
        <p:nvPicPr>
          <p:cNvPr id="34820" name="Picture 4" descr="http://mundoeducacao.com/upload/conteudo_legenda/ba2b393f2e7be74d979927ba29765904.jpg"/>
          <p:cNvPicPr>
            <a:picLocks noChangeAspect="1" noChangeArrowheads="1"/>
          </p:cNvPicPr>
          <p:nvPr/>
        </p:nvPicPr>
        <p:blipFill>
          <a:blip r:embed="rId3" cstate="print"/>
          <a:srcRect/>
          <a:stretch>
            <a:fillRect/>
          </a:stretch>
        </p:blipFill>
        <p:spPr bwMode="auto">
          <a:xfrm>
            <a:off x="6516216" y="4796241"/>
            <a:ext cx="2322215" cy="1740192"/>
          </a:xfrm>
          <a:prstGeom prst="rect">
            <a:avLst/>
          </a:prstGeom>
          <a:noFill/>
        </p:spPr>
      </p:pic>
      <p:pic>
        <p:nvPicPr>
          <p:cNvPr id="34822" name="Picture 6" descr="http://www.brasilescola.com/upload/conteudo/images/a-entalpia-formacao-corresponde-variacao-entalpia-no-processo-formacao-uma-substancia-composta-por-substancias-simples-1317125954.jpg"/>
          <p:cNvPicPr>
            <a:picLocks noChangeAspect="1" noChangeArrowheads="1"/>
          </p:cNvPicPr>
          <p:nvPr/>
        </p:nvPicPr>
        <p:blipFill>
          <a:blip r:embed="rId4" cstate="print"/>
          <a:srcRect/>
          <a:stretch>
            <a:fillRect/>
          </a:stretch>
        </p:blipFill>
        <p:spPr bwMode="auto">
          <a:xfrm>
            <a:off x="611560" y="4797152"/>
            <a:ext cx="2304256" cy="1801763"/>
          </a:xfrm>
          <a:prstGeom prst="rect">
            <a:avLst/>
          </a:prstGeom>
          <a:noFill/>
        </p:spPr>
      </p:pic>
      <p:pic>
        <p:nvPicPr>
          <p:cNvPr id="34824" name="Picture 8" descr="http://www.portalsaofrancisco.com.br/alfa/termoquimica/imagens/termoquimica-8.jpg"/>
          <p:cNvPicPr>
            <a:picLocks noChangeAspect="1" noChangeArrowheads="1"/>
          </p:cNvPicPr>
          <p:nvPr/>
        </p:nvPicPr>
        <p:blipFill>
          <a:blip r:embed="rId5" cstate="print"/>
          <a:srcRect/>
          <a:stretch>
            <a:fillRect/>
          </a:stretch>
        </p:blipFill>
        <p:spPr bwMode="auto">
          <a:xfrm>
            <a:off x="4932040" y="260648"/>
            <a:ext cx="3952875" cy="39338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guiadoestudante.abril.com.br/imagem/Quimica_Questao09.e.GIF"/>
          <p:cNvPicPr>
            <a:picLocks noChangeAspect="1" noChangeArrowheads="1"/>
          </p:cNvPicPr>
          <p:nvPr/>
        </p:nvPicPr>
        <p:blipFill>
          <a:blip r:embed="rId2" cstate="print"/>
          <a:srcRect/>
          <a:stretch>
            <a:fillRect/>
          </a:stretch>
        </p:blipFill>
        <p:spPr bwMode="auto">
          <a:xfrm>
            <a:off x="1475656" y="0"/>
            <a:ext cx="6120680" cy="6858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encrypted-tbn0.gstatic.com/images?q=tbn:ANd9GcTndoAVR-m5OC_402DXImdfdWqkJ5XYMUAg1-_TDYDb9Qy74xytVg"/>
          <p:cNvPicPr>
            <a:picLocks noChangeAspect="1" noChangeArrowheads="1"/>
          </p:cNvPicPr>
          <p:nvPr/>
        </p:nvPicPr>
        <p:blipFill>
          <a:blip r:embed="rId2" cstate="print"/>
          <a:srcRect/>
          <a:stretch>
            <a:fillRect/>
          </a:stretch>
        </p:blipFill>
        <p:spPr bwMode="auto">
          <a:xfrm>
            <a:off x="6660232" y="476672"/>
            <a:ext cx="1809750" cy="1809751"/>
          </a:xfrm>
          <a:prstGeom prst="rect">
            <a:avLst/>
          </a:prstGeom>
          <a:noFill/>
        </p:spPr>
      </p:pic>
      <p:pic>
        <p:nvPicPr>
          <p:cNvPr id="36868" name="Picture 4" descr="http://1.bp.blogspot.com/-H35qZhPSBAg/UaT17haIbNI/AAAAAAAAAC0/o9utVOPzXHI/s640/entalpia-de-combustao.jpg"/>
          <p:cNvPicPr>
            <a:picLocks noChangeAspect="1" noChangeArrowheads="1"/>
          </p:cNvPicPr>
          <p:nvPr/>
        </p:nvPicPr>
        <p:blipFill>
          <a:blip r:embed="rId3" cstate="print"/>
          <a:srcRect/>
          <a:stretch>
            <a:fillRect/>
          </a:stretch>
        </p:blipFill>
        <p:spPr bwMode="auto">
          <a:xfrm>
            <a:off x="216870" y="404664"/>
            <a:ext cx="6300424" cy="1944216"/>
          </a:xfrm>
          <a:prstGeom prst="rect">
            <a:avLst/>
          </a:prstGeom>
          <a:noFill/>
        </p:spPr>
      </p:pic>
      <p:pic>
        <p:nvPicPr>
          <p:cNvPr id="36870" name="Picture 6" descr="http://s4.static.brasilescola.com/img/2013/01/entalpia-de-neutralizacao.jpg"/>
          <p:cNvPicPr>
            <a:picLocks noChangeAspect="1" noChangeArrowheads="1"/>
          </p:cNvPicPr>
          <p:nvPr/>
        </p:nvPicPr>
        <p:blipFill>
          <a:blip r:embed="rId4" cstate="print"/>
          <a:srcRect/>
          <a:stretch>
            <a:fillRect/>
          </a:stretch>
        </p:blipFill>
        <p:spPr bwMode="auto">
          <a:xfrm>
            <a:off x="286084" y="3645024"/>
            <a:ext cx="5930579" cy="2088232"/>
          </a:xfrm>
          <a:prstGeom prst="rect">
            <a:avLst/>
          </a:prstGeom>
          <a:noFill/>
        </p:spPr>
      </p:pic>
      <p:pic>
        <p:nvPicPr>
          <p:cNvPr id="36872" name="Picture 8" descr="http://www.mundoeducacao.com/upload/conteudo/images/grafico-da-entalpia-de-neutralizacao.jpg"/>
          <p:cNvPicPr>
            <a:picLocks noChangeAspect="1" noChangeArrowheads="1"/>
          </p:cNvPicPr>
          <p:nvPr/>
        </p:nvPicPr>
        <p:blipFill>
          <a:blip r:embed="rId5" cstate="print"/>
          <a:srcRect/>
          <a:stretch>
            <a:fillRect/>
          </a:stretch>
        </p:blipFill>
        <p:spPr bwMode="auto">
          <a:xfrm>
            <a:off x="6444208" y="4293096"/>
            <a:ext cx="2508148" cy="208823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mundoeducacao.com/upload/conteudo_legenda/0115f8d109d0b823e0b5b5f31e6a8af1.jpg"/>
          <p:cNvPicPr>
            <a:picLocks noChangeAspect="1" noChangeArrowheads="1"/>
          </p:cNvPicPr>
          <p:nvPr/>
        </p:nvPicPr>
        <p:blipFill>
          <a:blip r:embed="rId2" cstate="print"/>
          <a:srcRect/>
          <a:stretch>
            <a:fillRect/>
          </a:stretch>
        </p:blipFill>
        <p:spPr bwMode="auto">
          <a:xfrm>
            <a:off x="251520" y="332656"/>
            <a:ext cx="3067050" cy="3114676"/>
          </a:xfrm>
          <a:prstGeom prst="rect">
            <a:avLst/>
          </a:prstGeom>
          <a:noFill/>
        </p:spPr>
      </p:pic>
      <p:pic>
        <p:nvPicPr>
          <p:cNvPr id="37892" name="Picture 4" descr="http://www.colegioweb.com.br/wp-content/uploads/21339.jpg"/>
          <p:cNvPicPr>
            <a:picLocks noChangeAspect="1" noChangeArrowheads="1"/>
          </p:cNvPicPr>
          <p:nvPr/>
        </p:nvPicPr>
        <p:blipFill>
          <a:blip r:embed="rId3" cstate="print"/>
          <a:srcRect/>
          <a:stretch>
            <a:fillRect/>
          </a:stretch>
        </p:blipFill>
        <p:spPr bwMode="auto">
          <a:xfrm>
            <a:off x="3530032" y="836712"/>
            <a:ext cx="5184571" cy="1440160"/>
          </a:xfrm>
          <a:prstGeom prst="rect">
            <a:avLst/>
          </a:prstGeom>
          <a:noFill/>
        </p:spPr>
      </p:pic>
      <p:pic>
        <p:nvPicPr>
          <p:cNvPr id="37894" name="Picture 6" descr="http://www.alunosonline.com.br/upload/conteudo_legenda/4b56a7820aaf013953f0605517287390.jpg"/>
          <p:cNvPicPr>
            <a:picLocks noChangeAspect="1" noChangeArrowheads="1"/>
          </p:cNvPicPr>
          <p:nvPr/>
        </p:nvPicPr>
        <p:blipFill>
          <a:blip r:embed="rId4" cstate="print"/>
          <a:srcRect/>
          <a:stretch>
            <a:fillRect/>
          </a:stretch>
        </p:blipFill>
        <p:spPr bwMode="auto">
          <a:xfrm>
            <a:off x="827584" y="3861048"/>
            <a:ext cx="1914525" cy="2495551"/>
          </a:xfrm>
          <a:prstGeom prst="rect">
            <a:avLst/>
          </a:prstGeom>
          <a:noFill/>
        </p:spPr>
      </p:pic>
      <p:sp>
        <p:nvSpPr>
          <p:cNvPr id="5" name="CaixaDeTexto 4"/>
          <p:cNvSpPr txBox="1"/>
          <p:nvPr/>
        </p:nvSpPr>
        <p:spPr>
          <a:xfrm>
            <a:off x="2627784" y="6453336"/>
            <a:ext cx="619080" cy="369332"/>
          </a:xfrm>
          <a:prstGeom prst="rect">
            <a:avLst/>
          </a:prstGeom>
          <a:noFill/>
        </p:spPr>
        <p:txBody>
          <a:bodyPr wrap="none" rtlCol="0">
            <a:spAutoFit/>
          </a:bodyPr>
          <a:lstStyle/>
          <a:p>
            <a:r>
              <a:rPr lang="en-US" dirty="0" smtClean="0"/>
              <a:t>Hass</a:t>
            </a:r>
            <a:endParaRPr lang="pt-BR" dirty="0"/>
          </a:p>
        </p:txBody>
      </p:sp>
      <p:pic>
        <p:nvPicPr>
          <p:cNvPr id="37896" name="Picture 8" descr="https://encrypted-tbn2.gstatic.com/images?q=tbn:ANd9GcRvPEHLthGVjY4dNh3hyLIx4uehviFOf23tOh82OF2cqru8F96L"/>
          <p:cNvPicPr>
            <a:picLocks noChangeAspect="1" noChangeArrowheads="1"/>
          </p:cNvPicPr>
          <p:nvPr/>
        </p:nvPicPr>
        <p:blipFill>
          <a:blip r:embed="rId5" cstate="print"/>
          <a:srcRect/>
          <a:stretch>
            <a:fillRect/>
          </a:stretch>
        </p:blipFill>
        <p:spPr bwMode="auto">
          <a:xfrm>
            <a:off x="3131840" y="4581128"/>
            <a:ext cx="5607333" cy="129614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74638"/>
            <a:ext cx="3168352" cy="706090"/>
          </a:xfrm>
        </p:spPr>
        <p:txBody>
          <a:bodyPr>
            <a:normAutofit/>
          </a:bodyPr>
          <a:lstStyle/>
          <a:p>
            <a:r>
              <a:rPr lang="pt-BR" b="1" dirty="0" smtClean="0"/>
              <a:t>Exercícios: </a:t>
            </a:r>
            <a:endParaRPr lang="pt-BR" dirty="0"/>
          </a:p>
        </p:txBody>
      </p:sp>
      <p:sp>
        <p:nvSpPr>
          <p:cNvPr id="3" name="Espaço Reservado para Conteúdo 2"/>
          <p:cNvSpPr>
            <a:spLocks noGrp="1"/>
          </p:cNvSpPr>
          <p:nvPr>
            <p:ph sz="quarter" idx="1"/>
          </p:nvPr>
        </p:nvSpPr>
        <p:spPr/>
        <p:txBody>
          <a:bodyPr>
            <a:normAutofit fontScale="47500" lnSpcReduction="20000"/>
          </a:bodyPr>
          <a:lstStyle/>
          <a:p>
            <a:pPr algn="just">
              <a:buNone/>
            </a:pPr>
            <a:r>
              <a:rPr lang="pt-BR" dirty="0" smtClean="0"/>
              <a:t>1.</a:t>
            </a:r>
            <a:r>
              <a:rPr lang="pt-BR" sz="3700" dirty="0" smtClean="0"/>
              <a:t> </a:t>
            </a:r>
            <a:r>
              <a:rPr lang="pt-BR" sz="3700" b="1" dirty="0" smtClean="0"/>
              <a:t>(Fuvest-SP)</a:t>
            </a:r>
            <a:r>
              <a:rPr lang="pt-BR" sz="3700" dirty="0" smtClean="0"/>
              <a:t> Determinou-se o calor de combustão de um </a:t>
            </a:r>
            <a:r>
              <a:rPr lang="pt-BR" sz="3700" dirty="0" err="1" smtClean="0"/>
              <a:t>alcano</a:t>
            </a:r>
            <a:r>
              <a:rPr lang="pt-BR" sz="3700" dirty="0" smtClean="0"/>
              <a:t> obtendo-se o valor 3886 </a:t>
            </a:r>
            <a:r>
              <a:rPr lang="pt-BR" sz="3700" dirty="0" err="1" smtClean="0"/>
              <a:t>kJ</a:t>
            </a:r>
            <a:r>
              <a:rPr lang="pt-BR" sz="3700" dirty="0" smtClean="0"/>
              <a:t>/mol de </a:t>
            </a:r>
            <a:r>
              <a:rPr lang="pt-BR" sz="3700" dirty="0" err="1" smtClean="0"/>
              <a:t>alcano</a:t>
            </a:r>
            <a:r>
              <a:rPr lang="pt-BR" sz="3700" dirty="0" smtClean="0"/>
              <a:t>. Utilizando os dados da tabela a seguir, conclui-se que este </a:t>
            </a:r>
            <a:r>
              <a:rPr lang="pt-BR" sz="3700" dirty="0" err="1" smtClean="0"/>
              <a:t>alcano</a:t>
            </a:r>
            <a:r>
              <a:rPr lang="pt-BR" sz="3700" dirty="0" smtClean="0"/>
              <a:t> deve ser m:  Reagentes e produtos gasosos a 25 °C e 1 </a:t>
            </a:r>
            <a:r>
              <a:rPr lang="pt-BR" sz="3700" dirty="0" err="1" smtClean="0"/>
              <a:t>atm</a:t>
            </a:r>
            <a:r>
              <a:rPr lang="pt-BR" sz="3700" dirty="0" smtClean="0"/>
              <a:t>.</a:t>
            </a:r>
          </a:p>
          <a:p>
            <a:pPr algn="just">
              <a:buNone/>
            </a:pPr>
            <a:r>
              <a:rPr lang="pt-BR" sz="3700" dirty="0" smtClean="0"/>
              <a:t> </a:t>
            </a:r>
            <a:r>
              <a:rPr lang="pt-BR" dirty="0" smtClean="0"/>
              <a:t/>
            </a:r>
            <a:br>
              <a:rPr lang="pt-BR" dirty="0" smtClean="0"/>
            </a:br>
            <a:endParaRPr lang="pt-BR" dirty="0" smtClean="0"/>
          </a:p>
          <a:p>
            <a:pPr>
              <a:buNone/>
            </a:pPr>
            <a:r>
              <a:rPr lang="pt-BR" dirty="0" smtClean="0"/>
              <a:t/>
            </a:r>
            <a:br>
              <a:rPr lang="pt-BR" dirty="0" smtClean="0"/>
            </a:br>
            <a:endParaRPr lang="pt-BR" dirty="0" smtClean="0"/>
          </a:p>
          <a:p>
            <a:pPr>
              <a:buNone/>
            </a:pPr>
            <a:endParaRPr lang="pt-BR" dirty="0" smtClean="0"/>
          </a:p>
          <a:p>
            <a:pPr>
              <a:buNone/>
            </a:pPr>
            <a:endParaRPr lang="pt-BR" dirty="0" smtClean="0"/>
          </a:p>
          <a:p>
            <a:pPr>
              <a:buNone/>
            </a:pPr>
            <a:r>
              <a:rPr lang="pt-BR" dirty="0" smtClean="0"/>
              <a:t/>
            </a:r>
            <a:br>
              <a:rPr lang="pt-BR" dirty="0" smtClean="0"/>
            </a:br>
            <a:r>
              <a:rPr lang="pt-BR" dirty="0" smtClean="0"/>
              <a:t> </a:t>
            </a:r>
          </a:p>
          <a:p>
            <a:pPr>
              <a:buNone/>
            </a:pPr>
            <a:r>
              <a:rPr lang="pt-BR" dirty="0" smtClean="0"/>
              <a:t> </a:t>
            </a:r>
          </a:p>
          <a:p>
            <a:pPr>
              <a:buNone/>
            </a:pPr>
            <a:endParaRPr lang="pt-BR" dirty="0" smtClean="0"/>
          </a:p>
          <a:p>
            <a:pPr>
              <a:buNone/>
            </a:pPr>
            <a:endParaRPr lang="pt-BR" dirty="0" smtClean="0"/>
          </a:p>
          <a:p>
            <a:pPr>
              <a:buNone/>
            </a:pPr>
            <a:endParaRPr lang="pt-BR" dirty="0" smtClean="0"/>
          </a:p>
          <a:p>
            <a:endParaRPr lang="pt-BR" dirty="0" smtClean="0"/>
          </a:p>
          <a:p>
            <a:endParaRPr lang="pt-BR" dirty="0"/>
          </a:p>
        </p:txBody>
      </p:sp>
      <p:sp>
        <p:nvSpPr>
          <p:cNvPr id="4" name="Espaço Reservado para Conteúdo 3"/>
          <p:cNvSpPr>
            <a:spLocks noGrp="1"/>
          </p:cNvSpPr>
          <p:nvPr>
            <p:ph sz="quarter" idx="2"/>
          </p:nvPr>
        </p:nvSpPr>
        <p:spPr>
          <a:xfrm>
            <a:off x="4270248" y="260648"/>
            <a:ext cx="3758136" cy="6264696"/>
          </a:xfrm>
        </p:spPr>
        <p:txBody>
          <a:bodyPr>
            <a:normAutofit fontScale="47500" lnSpcReduction="20000"/>
          </a:bodyPr>
          <a:lstStyle/>
          <a:p>
            <a:pPr>
              <a:buNone/>
            </a:pPr>
            <a:endParaRPr lang="pt-BR" dirty="0" smtClean="0"/>
          </a:p>
          <a:p>
            <a:pPr>
              <a:buNone/>
            </a:pPr>
            <a:r>
              <a:rPr lang="pt-BR" sz="2500" dirty="0" smtClean="0"/>
              <a:t>2. </a:t>
            </a:r>
            <a:r>
              <a:rPr lang="pt-BR" sz="2500" b="1" dirty="0" smtClean="0"/>
              <a:t>(UA-AM)</a:t>
            </a:r>
            <a:r>
              <a:rPr lang="pt-BR" sz="2500" dirty="0" smtClean="0"/>
              <a:t> Reação exotérmica é aquela na qual: </a:t>
            </a:r>
            <a:br>
              <a:rPr lang="pt-BR" sz="2500" dirty="0" smtClean="0"/>
            </a:br>
            <a:r>
              <a:rPr lang="pt-BR" sz="2500" dirty="0" smtClean="0"/>
              <a:t/>
            </a:r>
            <a:br>
              <a:rPr lang="pt-BR" sz="2500" dirty="0" smtClean="0"/>
            </a:br>
            <a:r>
              <a:rPr lang="pt-BR" sz="2500" dirty="0" smtClean="0"/>
              <a:t>1 - há liberação de calor. </a:t>
            </a:r>
            <a:br>
              <a:rPr lang="pt-BR" sz="2500" dirty="0" smtClean="0"/>
            </a:br>
            <a:r>
              <a:rPr lang="pt-BR" sz="2500" dirty="0" smtClean="0"/>
              <a:t>2 - há diminuição de energia. </a:t>
            </a:r>
            <a:br>
              <a:rPr lang="pt-BR" sz="2500" dirty="0" smtClean="0"/>
            </a:br>
            <a:r>
              <a:rPr lang="pt-BR" sz="2500" dirty="0" smtClean="0"/>
              <a:t>3 - a entalpia dos reagentes é maior que a dos produtos. </a:t>
            </a:r>
            <a:br>
              <a:rPr lang="pt-BR" sz="2500" dirty="0" smtClean="0"/>
            </a:br>
            <a:r>
              <a:rPr lang="pt-BR" sz="2500" dirty="0" smtClean="0"/>
              <a:t>4 - a variação de entalpia é negativa. </a:t>
            </a:r>
            <a:br>
              <a:rPr lang="pt-BR" sz="2500" dirty="0" smtClean="0"/>
            </a:br>
            <a:r>
              <a:rPr lang="pt-BR" sz="2500" dirty="0" smtClean="0"/>
              <a:t/>
            </a:r>
            <a:br>
              <a:rPr lang="pt-BR" sz="2500" dirty="0" smtClean="0"/>
            </a:br>
            <a:r>
              <a:rPr lang="pt-BR" sz="2500" dirty="0" smtClean="0"/>
              <a:t>Estão corretos os seguintes complementos: </a:t>
            </a:r>
          </a:p>
          <a:p>
            <a:pPr>
              <a:buNone/>
            </a:pPr>
            <a:r>
              <a:rPr lang="pt-BR" sz="2500" dirty="0" smtClean="0"/>
              <a:t/>
            </a:r>
            <a:br>
              <a:rPr lang="pt-BR" sz="2500" dirty="0" smtClean="0"/>
            </a:br>
            <a:r>
              <a:rPr lang="pt-BR" sz="2500" dirty="0" smtClean="0"/>
              <a:t>a. Somente 1. </a:t>
            </a:r>
            <a:br>
              <a:rPr lang="pt-BR" sz="2500" dirty="0" smtClean="0"/>
            </a:br>
            <a:r>
              <a:rPr lang="pt-BR" sz="2500" dirty="0" smtClean="0"/>
              <a:t>b. Somente 2 e 4. </a:t>
            </a:r>
            <a:br>
              <a:rPr lang="pt-BR" sz="2500" dirty="0" smtClean="0"/>
            </a:br>
            <a:r>
              <a:rPr lang="pt-BR" sz="2500" dirty="0" smtClean="0"/>
              <a:t>c. Somente 1 e 3. </a:t>
            </a:r>
            <a:br>
              <a:rPr lang="pt-BR" sz="2500" dirty="0" smtClean="0"/>
            </a:br>
            <a:r>
              <a:rPr lang="pt-BR" sz="2500" dirty="0" smtClean="0"/>
              <a:t>d. Somente 1 e 4. </a:t>
            </a:r>
            <a:br>
              <a:rPr lang="pt-BR" sz="2500" dirty="0" smtClean="0"/>
            </a:br>
            <a:r>
              <a:rPr lang="pt-BR" sz="2500" dirty="0" smtClean="0"/>
              <a:t>e. 1, 2, 3 e 4. </a:t>
            </a:r>
          </a:p>
          <a:p>
            <a:pPr>
              <a:buNone/>
            </a:pPr>
            <a:endParaRPr lang="pt-BR" sz="2500" dirty="0" smtClean="0"/>
          </a:p>
          <a:p>
            <a:pPr algn="just">
              <a:buNone/>
            </a:pPr>
            <a:r>
              <a:rPr lang="pt-BR" sz="2500" dirty="0" smtClean="0"/>
              <a:t>3. </a:t>
            </a:r>
            <a:r>
              <a:rPr lang="pt-BR" sz="2500" b="1" dirty="0" smtClean="0"/>
              <a:t>(Unicamp-SP)</a:t>
            </a:r>
            <a:r>
              <a:rPr lang="pt-BR" sz="2500" dirty="0" smtClean="0"/>
              <a:t> Agora sou eu que vou me deliciar com um chocolate diz </a:t>
            </a:r>
            <a:r>
              <a:rPr lang="pt-BR" sz="2500" dirty="0" err="1" smtClean="0"/>
              <a:t>Naná</a:t>
            </a:r>
            <a:r>
              <a:rPr lang="pt-BR" sz="2500" dirty="0" smtClean="0"/>
              <a:t>. E continua:  Você sabia que uma barra de chocolate contém 7% de proteínas, 59% de carboidratos e 27% de lipídios e que a energia de combustão das proteínas e dos carboidratos é de 17 kJ/g e dos lipídios é de 38 kJ/g aproximadamente?</a:t>
            </a:r>
          </a:p>
          <a:p>
            <a:pPr algn="just">
              <a:buNone/>
            </a:pPr>
            <a:r>
              <a:rPr lang="pt-BR" sz="2500" dirty="0" smtClean="0"/>
              <a:t>Se essa barra de chocolate tem 50 g, quanto de energia ela me fornecerá? </a:t>
            </a:r>
          </a:p>
          <a:p>
            <a:pPr>
              <a:buNone/>
            </a:pPr>
            <a:endParaRPr lang="pt-BR" sz="2500" b="1" dirty="0" smtClean="0"/>
          </a:p>
          <a:p>
            <a:pPr>
              <a:buNone/>
            </a:pPr>
            <a:endParaRPr lang="pt-BR" sz="2500" b="1" dirty="0" smtClean="0"/>
          </a:p>
          <a:p>
            <a:pPr>
              <a:buNone/>
            </a:pPr>
            <a:endParaRPr lang="pt-BR" sz="2500" b="1" dirty="0" smtClean="0"/>
          </a:p>
          <a:p>
            <a:pPr>
              <a:buNone/>
            </a:pPr>
            <a:endParaRPr lang="pt-BR" sz="2500" b="1" dirty="0" smtClean="0"/>
          </a:p>
          <a:p>
            <a:pPr>
              <a:buNone/>
            </a:pPr>
            <a:r>
              <a:rPr lang="pt-BR" sz="2500" b="1" dirty="0" smtClean="0"/>
              <a:t>Respostas: </a:t>
            </a:r>
            <a:br>
              <a:rPr lang="pt-BR" sz="2500" b="1" dirty="0" smtClean="0"/>
            </a:br>
            <a:r>
              <a:rPr lang="pt-BR" sz="2500" dirty="0" smtClean="0"/>
              <a:t/>
            </a:r>
            <a:br>
              <a:rPr lang="pt-BR" sz="2500" dirty="0" smtClean="0"/>
            </a:br>
            <a:r>
              <a:rPr lang="pt-BR" sz="2500" dirty="0" smtClean="0"/>
              <a:t>1. b. </a:t>
            </a:r>
            <a:br>
              <a:rPr lang="pt-BR" sz="2500" dirty="0" smtClean="0"/>
            </a:br>
            <a:r>
              <a:rPr lang="pt-BR" sz="2500" dirty="0" smtClean="0"/>
              <a:t>2. e. </a:t>
            </a:r>
            <a:br>
              <a:rPr lang="pt-BR" sz="2500" dirty="0" smtClean="0"/>
            </a:br>
            <a:r>
              <a:rPr lang="pt-BR" sz="2500" dirty="0" smtClean="0"/>
              <a:t>3. 1074 </a:t>
            </a:r>
            <a:r>
              <a:rPr lang="pt-BR" sz="2500" dirty="0" err="1" smtClean="0"/>
              <a:t>kJ</a:t>
            </a:r>
            <a:r>
              <a:rPr lang="pt-BR" sz="2500" dirty="0" smtClean="0"/>
              <a:t>. </a:t>
            </a:r>
            <a:r>
              <a:rPr lang="pt-BR" dirty="0" smtClean="0"/>
              <a:t/>
            </a:r>
            <a:br>
              <a:rPr lang="pt-BR" dirty="0" smtClean="0"/>
            </a:br>
            <a:endParaRPr lang="pt-BR" dirty="0"/>
          </a:p>
        </p:txBody>
      </p:sp>
      <p:pic>
        <p:nvPicPr>
          <p:cNvPr id="26626" name="Picture 2" descr="http://guiadoestudante.abril.com.br/imagem/Quimica_Questao09.f.GIF"/>
          <p:cNvPicPr>
            <a:picLocks noChangeAspect="1" noChangeArrowheads="1"/>
          </p:cNvPicPr>
          <p:nvPr/>
        </p:nvPicPr>
        <p:blipFill>
          <a:blip r:embed="rId2" cstate="print"/>
          <a:srcRect/>
          <a:stretch>
            <a:fillRect/>
          </a:stretch>
        </p:blipFill>
        <p:spPr bwMode="auto">
          <a:xfrm>
            <a:off x="539552" y="4077072"/>
            <a:ext cx="3267075" cy="1219201"/>
          </a:xfrm>
          <a:prstGeom prst="rect">
            <a:avLst/>
          </a:prstGeom>
          <a:noFill/>
        </p:spPr>
      </p:pic>
      <p:pic>
        <p:nvPicPr>
          <p:cNvPr id="26628" name="Picture 4" descr="http://guiadoestudante.abril.com.br/imagem/Quimica_Questao09.g.GIF"/>
          <p:cNvPicPr>
            <a:picLocks noChangeAspect="1" noChangeArrowheads="1"/>
          </p:cNvPicPr>
          <p:nvPr/>
        </p:nvPicPr>
        <p:blipFill>
          <a:blip r:embed="rId3" cstate="print"/>
          <a:srcRect/>
          <a:stretch>
            <a:fillRect/>
          </a:stretch>
        </p:blipFill>
        <p:spPr bwMode="auto">
          <a:xfrm>
            <a:off x="1115616" y="5517232"/>
            <a:ext cx="1133475" cy="83820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BIBLIOGRAFIA</a:t>
            </a:r>
            <a:endParaRPr lang="pt-BR" dirty="0"/>
          </a:p>
        </p:txBody>
      </p:sp>
      <p:sp>
        <p:nvSpPr>
          <p:cNvPr id="3" name="Espaço Reservado para Conteúdo 2"/>
          <p:cNvSpPr>
            <a:spLocks noGrp="1"/>
          </p:cNvSpPr>
          <p:nvPr>
            <p:ph sz="quarter" idx="1"/>
          </p:nvPr>
        </p:nvSpPr>
        <p:spPr/>
        <p:txBody>
          <a:bodyPr>
            <a:normAutofit fontScale="47500" lnSpcReduction="20000"/>
          </a:bodyPr>
          <a:lstStyle/>
          <a:p>
            <a:r>
              <a:rPr lang="pt-BR" dirty="0" smtClean="0"/>
              <a:t> </a:t>
            </a:r>
          </a:p>
          <a:p>
            <a:r>
              <a:rPr lang="pt-BR" b="1" dirty="0" smtClean="0"/>
              <a:t>Referencias Bibliográficas</a:t>
            </a:r>
            <a:endParaRPr lang="pt-BR" dirty="0" smtClean="0"/>
          </a:p>
          <a:p>
            <a:r>
              <a:rPr lang="pt-BR" dirty="0" smtClean="0"/>
              <a:t> </a:t>
            </a:r>
          </a:p>
          <a:p>
            <a:r>
              <a:rPr lang="pt-BR" dirty="0" smtClean="0"/>
              <a:t>1-ALFREDO LUIS MATEUS. </a:t>
            </a:r>
            <a:r>
              <a:rPr lang="pt-BR" i="1" dirty="0" smtClean="0"/>
              <a:t>Química na Cabeça</a:t>
            </a:r>
            <a:r>
              <a:rPr lang="pt-BR" dirty="0" smtClean="0"/>
              <a:t>. Editora UFMG, 2008.</a:t>
            </a:r>
          </a:p>
          <a:p>
            <a:r>
              <a:rPr lang="pt-BR" dirty="0" smtClean="0"/>
              <a:t> </a:t>
            </a:r>
          </a:p>
          <a:p>
            <a:r>
              <a:rPr lang="pt-BR" dirty="0" smtClean="0"/>
              <a:t>2-BRENO PANNIA ESPÓSITO. </a:t>
            </a:r>
            <a:r>
              <a:rPr lang="pt-BR" i="1" dirty="0" smtClean="0"/>
              <a:t>Química em Casa</a:t>
            </a:r>
            <a:r>
              <a:rPr lang="pt-BR" dirty="0" smtClean="0"/>
              <a:t>. Editora Atual, 2009.</a:t>
            </a:r>
          </a:p>
          <a:p>
            <a:r>
              <a:rPr lang="pt-BR" dirty="0" smtClean="0"/>
              <a:t> </a:t>
            </a:r>
          </a:p>
          <a:p>
            <a:r>
              <a:rPr lang="pt-BR" dirty="0" smtClean="0"/>
              <a:t>3-KOTZ, J. C.; TREICHEL, Jr. P. </a:t>
            </a:r>
            <a:r>
              <a:rPr lang="pt-BR" i="1" dirty="0" smtClean="0"/>
              <a:t>Química e Reações Químicas</a:t>
            </a:r>
            <a:r>
              <a:rPr lang="pt-BR" dirty="0" smtClean="0"/>
              <a:t>.  LTC Editora S.A, 2002.</a:t>
            </a:r>
          </a:p>
          <a:p>
            <a:r>
              <a:rPr lang="pt-BR" dirty="0" smtClean="0"/>
              <a:t> </a:t>
            </a:r>
          </a:p>
          <a:p>
            <a:r>
              <a:rPr lang="pt-BR" dirty="0" smtClean="0"/>
              <a:t>4-LENZI. E., ET AL. ; </a:t>
            </a:r>
            <a:r>
              <a:rPr lang="pt-BR" i="1" dirty="0" smtClean="0"/>
              <a:t>Química Geral Experimental</a:t>
            </a:r>
            <a:r>
              <a:rPr lang="pt-BR" dirty="0" smtClean="0"/>
              <a:t>, Freitas Bastos Editora, 2004.</a:t>
            </a:r>
          </a:p>
          <a:p>
            <a:r>
              <a:rPr lang="pt-BR" dirty="0" smtClean="0"/>
              <a:t> </a:t>
            </a:r>
          </a:p>
          <a:p>
            <a:r>
              <a:rPr lang="pt-PT" dirty="0" smtClean="0"/>
              <a:t>5-LOVIS V. LOESCHNIG. </a:t>
            </a:r>
            <a:r>
              <a:rPr lang="pt-PT" i="1" dirty="0" smtClean="0"/>
              <a:t>Experiências Simples de Química com Materiais Disponíveis.</a:t>
            </a:r>
            <a:r>
              <a:rPr lang="pt-PT" b="1" dirty="0" smtClean="0"/>
              <a:t> </a:t>
            </a:r>
            <a:r>
              <a:rPr lang="pt-PT" dirty="0" smtClean="0"/>
              <a:t>Bertrand Editora, 2006.</a:t>
            </a:r>
            <a:endParaRPr lang="pt-BR" dirty="0" smtClean="0"/>
          </a:p>
          <a:p>
            <a:r>
              <a:rPr lang="pt-BR" dirty="0" smtClean="0"/>
              <a:t> </a:t>
            </a:r>
          </a:p>
          <a:p>
            <a:r>
              <a:rPr lang="pt-BR" dirty="0" smtClean="0"/>
              <a:t>6-OLIVEIRA, E. A.; </a:t>
            </a:r>
            <a:r>
              <a:rPr lang="pt-BR" i="1" dirty="0" smtClean="0"/>
              <a:t>Aulas Práticas de Química</a:t>
            </a:r>
            <a:r>
              <a:rPr lang="pt-BR" dirty="0" smtClean="0"/>
              <a:t>, Editora Moderna, 1993.</a:t>
            </a:r>
          </a:p>
          <a:p>
            <a:r>
              <a:rPr lang="pt-BR" dirty="0" smtClean="0"/>
              <a:t> </a:t>
            </a:r>
          </a:p>
          <a:p>
            <a:r>
              <a:rPr lang="pt-BR" b="1" dirty="0" smtClean="0"/>
              <a:t>Sites acessados:</a:t>
            </a:r>
            <a:endParaRPr lang="pt-BR" dirty="0" smtClean="0"/>
          </a:p>
          <a:p>
            <a:r>
              <a:rPr lang="pt-BR" b="1" dirty="0" smtClean="0"/>
              <a:t> </a:t>
            </a:r>
            <a:endParaRPr lang="pt-BR" dirty="0" smtClean="0"/>
          </a:p>
          <a:p>
            <a:r>
              <a:rPr lang="pt-BR" dirty="0" smtClean="0"/>
              <a:t>http://quimicanapratica.wordpress.com/2009/12/09/separacao-de-misturas/</a:t>
            </a:r>
          </a:p>
          <a:p>
            <a:r>
              <a:rPr lang="pt-BR" dirty="0" smtClean="0"/>
              <a:t> </a:t>
            </a:r>
          </a:p>
          <a:p>
            <a:r>
              <a:rPr lang="pt-BR" dirty="0" smtClean="0"/>
              <a:t>http://qnesc.sbq.org.br/</a:t>
            </a:r>
          </a:p>
          <a:p>
            <a:r>
              <a:rPr lang="pt-BR" dirty="0" smtClean="0"/>
              <a:t> </a:t>
            </a:r>
          </a:p>
          <a:p>
            <a:r>
              <a:rPr lang="pt-BR" dirty="0" smtClean="0"/>
              <a:t>http://www.cienciamao.if.usp.br/tudo/index.</a:t>
            </a:r>
            <a:r>
              <a:rPr lang="pt-BR" dirty="0" err="1" smtClean="0"/>
              <a:t>php</a:t>
            </a:r>
            <a:r>
              <a:rPr lang="pt-BR" dirty="0" smtClean="0"/>
              <a:t>?</a:t>
            </a:r>
            <a:r>
              <a:rPr lang="pt-BR" dirty="0" err="1" smtClean="0"/>
              <a:t>midia</a:t>
            </a:r>
            <a:r>
              <a:rPr lang="pt-BR" dirty="0" smtClean="0"/>
              <a:t>=</a:t>
            </a:r>
            <a:r>
              <a:rPr lang="pt-BR" dirty="0" err="1" smtClean="0"/>
              <a:t>rec</a:t>
            </a:r>
            <a:endParaRPr lang="pt-BR" dirty="0" smtClean="0"/>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files.hquimica.webnode.com.br/200000056-21c3b22be1/Charge%20Termoquimica%20JPEG11.jpg"/>
          <p:cNvPicPr>
            <a:picLocks noChangeAspect="1" noChangeArrowheads="1"/>
          </p:cNvPicPr>
          <p:nvPr/>
        </p:nvPicPr>
        <p:blipFill>
          <a:blip r:embed="rId2" cstate="print"/>
          <a:srcRect/>
          <a:stretch>
            <a:fillRect/>
          </a:stretch>
        </p:blipFill>
        <p:spPr bwMode="auto">
          <a:xfrm>
            <a:off x="1259632" y="332656"/>
            <a:ext cx="6408712" cy="637812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TERMODINÂMICA</a:t>
            </a:r>
            <a:endParaRPr lang="pt-BR" dirty="0"/>
          </a:p>
        </p:txBody>
      </p:sp>
      <p:sp>
        <p:nvSpPr>
          <p:cNvPr id="3" name="Espaço Reservado para Conteúdo 2"/>
          <p:cNvSpPr>
            <a:spLocks noGrp="1"/>
          </p:cNvSpPr>
          <p:nvPr>
            <p:ph sz="quarter" idx="1"/>
          </p:nvPr>
        </p:nvSpPr>
        <p:spPr>
          <a:xfrm>
            <a:off x="457200" y="1600200"/>
            <a:ext cx="8229600" cy="4853136"/>
          </a:xfrm>
        </p:spPr>
        <p:txBody>
          <a:bodyPr>
            <a:normAutofit fontScale="92500" lnSpcReduction="20000"/>
          </a:bodyPr>
          <a:lstStyle/>
          <a:p>
            <a:pPr algn="just"/>
            <a:r>
              <a:rPr lang="pt-BR" dirty="0" smtClean="0"/>
              <a:t>A termodinâmica é o ramo da física que estuda as relações entre o calor trocado, representado pela letra Q, e o trabalho realizado, representado pela letra τ, num determinado processo físico que envolve a presença de um corpo e/ou sistema e o meio exterior. </a:t>
            </a:r>
          </a:p>
          <a:p>
            <a:pPr algn="just"/>
            <a:r>
              <a:rPr lang="pt-BR" dirty="0" smtClean="0"/>
              <a:t>É através das variações de temperatura, pressão e volume, que a física busca compreender o comportamento e as transformações que ocorrem na natureza.</a:t>
            </a:r>
          </a:p>
          <a:p>
            <a:pPr algn="just">
              <a:buNone/>
            </a:pPr>
            <a:r>
              <a:rPr lang="pt-BR" dirty="0" smtClean="0"/>
              <a:t/>
            </a:r>
            <a:br>
              <a:rPr lang="pt-BR" dirty="0" smtClean="0"/>
            </a:br>
            <a:r>
              <a:rPr lang="pt-BR" b="1" dirty="0" smtClean="0"/>
              <a:t>Calor</a:t>
            </a:r>
            <a:r>
              <a:rPr lang="pt-BR" dirty="0" smtClean="0"/>
              <a:t> é energia térmica em trânsito, que ocorre em razão das diferenças de temperatura existentes entre os corpos ou sistemas envolvidos.</a:t>
            </a:r>
          </a:p>
          <a:p>
            <a:pPr algn="just">
              <a:buNone/>
            </a:pPr>
            <a:r>
              <a:rPr lang="pt-BR" dirty="0" smtClean="0"/>
              <a:t/>
            </a:r>
            <a:br>
              <a:rPr lang="pt-BR" dirty="0" smtClean="0"/>
            </a:br>
            <a:r>
              <a:rPr lang="pt-BR" b="1" dirty="0" smtClean="0"/>
              <a:t>Energia</a:t>
            </a:r>
            <a:r>
              <a:rPr lang="pt-BR" dirty="0" smtClean="0"/>
              <a:t> é a capacidade que um corpo tem de realizar trabalho.</a:t>
            </a:r>
            <a:br>
              <a:rPr lang="pt-BR" dirty="0" smtClean="0"/>
            </a:b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LEI ZERO</a:t>
            </a:r>
            <a:endParaRPr lang="pt-BR" dirty="0"/>
          </a:p>
        </p:txBody>
      </p:sp>
      <p:sp>
        <p:nvSpPr>
          <p:cNvPr id="3" name="Espaço Reservado para Conteúdo 2"/>
          <p:cNvSpPr>
            <a:spLocks noGrp="1"/>
          </p:cNvSpPr>
          <p:nvPr>
            <p:ph sz="quarter" idx="1"/>
          </p:nvPr>
        </p:nvSpPr>
        <p:spPr/>
        <p:txBody>
          <a:bodyPr>
            <a:normAutofit/>
          </a:bodyPr>
          <a:lstStyle/>
          <a:p>
            <a:pPr algn="just"/>
            <a:r>
              <a:rPr lang="en-US" dirty="0" smtClean="0"/>
              <a:t>Define a </a:t>
            </a:r>
            <a:r>
              <a:rPr lang="en-US" dirty="0" err="1" smtClean="0"/>
              <a:t>temperatura</a:t>
            </a:r>
            <a:r>
              <a:rPr lang="en-US" dirty="0" smtClean="0"/>
              <a:t>.</a:t>
            </a:r>
            <a:endParaRPr lang="pt-BR" dirty="0" smtClean="0"/>
          </a:p>
          <a:p>
            <a:pPr algn="just"/>
            <a:r>
              <a:rPr lang="pt-BR" dirty="0" smtClean="0"/>
              <a:t>Embora a noção de quente e frio pelo contato com a pele seja de uso corrente, ela pode levar a avaliações erradas de temperatura. De qualquer forma, é da observação cotidiana dos corpos quentes e frios que se chega ao conceito de temperatura. Levando em conta essas observações, assim postulou-se a lei zero: </a:t>
            </a:r>
          </a:p>
          <a:p>
            <a:pPr algn="just">
              <a:buNone/>
            </a:pPr>
            <a:r>
              <a:rPr lang="pt-BR" i="1" dirty="0" smtClean="0"/>
              <a:t> “se A e B são dois corpos em equilíbrio térmico com um terceiro corpo C, então A e B estão em equilíbrio térmico um com o outro, ou seja, a temperatura desses sistemas é a mesma”.</a:t>
            </a:r>
            <a:endParaRPr lang="pt-BR"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p:spPr>
        <p:txBody>
          <a:bodyPr/>
          <a:lstStyle/>
          <a:p>
            <a:r>
              <a:rPr lang="pt-BR" b="1" dirty="0" smtClean="0"/>
              <a:t>Primeira Lei da Termodinâmica</a:t>
            </a:r>
            <a:r>
              <a:rPr lang="pt-BR" dirty="0" smtClean="0"/>
              <a:t>: </a:t>
            </a:r>
            <a:endParaRPr lang="pt-BR" dirty="0"/>
          </a:p>
        </p:txBody>
      </p:sp>
      <p:sp>
        <p:nvSpPr>
          <p:cNvPr id="3" name="Espaço Reservado para Conteúdo 2"/>
          <p:cNvSpPr>
            <a:spLocks noGrp="1"/>
          </p:cNvSpPr>
          <p:nvPr>
            <p:ph sz="quarter" idx="1"/>
          </p:nvPr>
        </p:nvSpPr>
        <p:spPr>
          <a:xfrm>
            <a:off x="457200" y="1052736"/>
            <a:ext cx="8229600" cy="5472608"/>
          </a:xfrm>
        </p:spPr>
        <p:txBody>
          <a:bodyPr>
            <a:normAutofit fontScale="70000" lnSpcReduction="20000"/>
          </a:bodyPr>
          <a:lstStyle/>
          <a:p>
            <a:pPr algn="just">
              <a:buNone/>
            </a:pPr>
            <a:r>
              <a:rPr lang="pt-BR" dirty="0" smtClean="0"/>
              <a:t/>
            </a:r>
            <a:br>
              <a:rPr lang="pt-BR" dirty="0" smtClean="0"/>
            </a:br>
            <a:r>
              <a:rPr lang="pt-BR" dirty="0" smtClean="0"/>
              <a:t>Conservação de energia</a:t>
            </a:r>
          </a:p>
          <a:p>
            <a:pPr algn="just">
              <a:buNone/>
            </a:pPr>
            <a:r>
              <a:rPr lang="pt-BR" dirty="0" smtClean="0"/>
              <a:t/>
            </a:r>
            <a:br>
              <a:rPr lang="pt-BR" dirty="0" smtClean="0"/>
            </a:br>
            <a:r>
              <a:rPr lang="pt-BR" dirty="0" smtClean="0"/>
              <a:t>A variação da energia interna de um sistema pode ser expressa através da diferença entre o calor trocado com o meio externo e o trabalho realizado por ele durante uma determinada transformação.</a:t>
            </a:r>
          </a:p>
          <a:p>
            <a:pPr algn="just">
              <a:buNone/>
            </a:pPr>
            <a:r>
              <a:rPr lang="pt-BR" dirty="0" smtClean="0"/>
              <a:t/>
            </a:r>
            <a:br>
              <a:rPr lang="pt-BR" dirty="0" smtClean="0"/>
            </a:br>
            <a:r>
              <a:rPr lang="pt-BR" dirty="0" smtClean="0"/>
              <a:t>As transformações que são estudadas na primeira lei da termodinâmica são:</a:t>
            </a:r>
            <a:br>
              <a:rPr lang="pt-BR" dirty="0" smtClean="0"/>
            </a:br>
            <a:r>
              <a:rPr lang="pt-BR" dirty="0" smtClean="0"/>
              <a:t/>
            </a:r>
            <a:br>
              <a:rPr lang="pt-BR" dirty="0" smtClean="0"/>
            </a:br>
            <a:r>
              <a:rPr lang="pt-BR" b="1" dirty="0" smtClean="0"/>
              <a:t>Transformação isobárica</a:t>
            </a:r>
            <a:r>
              <a:rPr lang="pt-BR" dirty="0" smtClean="0"/>
              <a:t>: ocorre à pressão constante, podendo variar somente o volume e a temperatura;</a:t>
            </a:r>
          </a:p>
          <a:p>
            <a:pPr algn="just">
              <a:buNone/>
            </a:pPr>
            <a:r>
              <a:rPr lang="pt-BR" dirty="0" smtClean="0"/>
              <a:t/>
            </a:r>
            <a:br>
              <a:rPr lang="pt-BR" dirty="0" smtClean="0"/>
            </a:br>
            <a:r>
              <a:rPr lang="pt-BR" b="1" dirty="0" smtClean="0"/>
              <a:t>Transformação isotérmica</a:t>
            </a:r>
            <a:r>
              <a:rPr lang="pt-BR" dirty="0" smtClean="0"/>
              <a:t>: ocorre à temperatura constante, variando somente as grandezas de pressão e volume;</a:t>
            </a:r>
          </a:p>
          <a:p>
            <a:pPr algn="just">
              <a:buNone/>
            </a:pPr>
            <a:r>
              <a:rPr lang="pt-BR" dirty="0" smtClean="0"/>
              <a:t/>
            </a:r>
            <a:br>
              <a:rPr lang="pt-BR" dirty="0" smtClean="0"/>
            </a:br>
            <a:r>
              <a:rPr lang="pt-BR" b="1" dirty="0" smtClean="0"/>
              <a:t>Transformação </a:t>
            </a:r>
            <a:r>
              <a:rPr lang="pt-BR" b="1" dirty="0" err="1" smtClean="0"/>
              <a:t>isocórica</a:t>
            </a:r>
            <a:r>
              <a:rPr lang="pt-BR" b="1" dirty="0" smtClean="0"/>
              <a:t> ou isovolumétrica</a:t>
            </a:r>
            <a:r>
              <a:rPr lang="pt-BR" dirty="0" smtClean="0"/>
              <a:t>: ocorre à volume constante, variando somente as grandezas de pressão e temperatura;</a:t>
            </a:r>
          </a:p>
          <a:p>
            <a:pPr algn="just">
              <a:buNone/>
            </a:pPr>
            <a:r>
              <a:rPr lang="pt-BR" dirty="0" smtClean="0"/>
              <a:t/>
            </a:r>
            <a:br>
              <a:rPr lang="pt-BR" dirty="0" smtClean="0"/>
            </a:br>
            <a:r>
              <a:rPr lang="pt-BR" b="1" dirty="0" smtClean="0"/>
              <a:t>Transformação adiabática</a:t>
            </a:r>
            <a:r>
              <a:rPr lang="pt-BR" dirty="0" smtClean="0"/>
              <a:t>: é a transformação gasosa na qual o gás não troca calor com o meio externo, seja porque ele está termicamente isolado ou porque o processo ocorre de forma tão rápida que o calor trocado é desprezível.</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1.ytimg.com/vi/gCHu8gGcW-0/hqdefault.jpg"/>
          <p:cNvPicPr>
            <a:picLocks noChangeAspect="1" noChangeArrowheads="1"/>
          </p:cNvPicPr>
          <p:nvPr/>
        </p:nvPicPr>
        <p:blipFill>
          <a:blip r:embed="rId2" cstate="print"/>
          <a:srcRect/>
          <a:stretch>
            <a:fillRect/>
          </a:stretch>
        </p:blipFill>
        <p:spPr bwMode="auto">
          <a:xfrm>
            <a:off x="4139952" y="260648"/>
            <a:ext cx="4572000" cy="3429001"/>
          </a:xfrm>
          <a:prstGeom prst="rect">
            <a:avLst/>
          </a:prstGeom>
          <a:noFill/>
        </p:spPr>
      </p:pic>
      <p:pic>
        <p:nvPicPr>
          <p:cNvPr id="1028" name="Picture 4" descr="http://i1.ytimg.com/vi/EtKKpRzB-y0/hqdefault.jpg"/>
          <p:cNvPicPr>
            <a:picLocks noChangeAspect="1" noChangeArrowheads="1"/>
          </p:cNvPicPr>
          <p:nvPr/>
        </p:nvPicPr>
        <p:blipFill>
          <a:blip r:embed="rId3" cstate="print"/>
          <a:srcRect/>
          <a:stretch>
            <a:fillRect/>
          </a:stretch>
        </p:blipFill>
        <p:spPr bwMode="auto">
          <a:xfrm>
            <a:off x="179512" y="3212976"/>
            <a:ext cx="4572000" cy="34290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images.slideplayer.com.br/3/393496/slides/slide_23.jpg"/>
          <p:cNvPicPr>
            <a:picLocks noChangeAspect="1" noChangeArrowheads="1"/>
          </p:cNvPicPr>
          <p:nvPr/>
        </p:nvPicPr>
        <p:blipFill>
          <a:blip r:embed="rId2" cstate="print"/>
          <a:srcRect/>
          <a:stretch>
            <a:fillRect/>
          </a:stretch>
        </p:blipFill>
        <p:spPr bwMode="auto">
          <a:xfrm>
            <a:off x="4139952" y="188640"/>
            <a:ext cx="4644008" cy="3483007"/>
          </a:xfrm>
          <a:prstGeom prst="rect">
            <a:avLst/>
          </a:prstGeom>
          <a:noFill/>
        </p:spPr>
      </p:pic>
      <p:pic>
        <p:nvPicPr>
          <p:cNvPr id="38916" name="Picture 4" descr="http://i1.ytimg.com/vi/nMZWJhwfq9g/hqdefault.jpg"/>
          <p:cNvPicPr>
            <a:picLocks noChangeAspect="1" noChangeArrowheads="1"/>
          </p:cNvPicPr>
          <p:nvPr/>
        </p:nvPicPr>
        <p:blipFill>
          <a:blip r:embed="rId3" cstate="print"/>
          <a:srcRect/>
          <a:stretch>
            <a:fillRect/>
          </a:stretch>
        </p:blipFill>
        <p:spPr bwMode="auto">
          <a:xfrm>
            <a:off x="251520" y="3212976"/>
            <a:ext cx="4572000" cy="342900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Segunda Lei da Termodinâmica</a:t>
            </a:r>
            <a:endParaRPr lang="pt-BR" dirty="0"/>
          </a:p>
        </p:txBody>
      </p:sp>
      <p:sp>
        <p:nvSpPr>
          <p:cNvPr id="3" name="Espaço Reservado para Conteúdo 2"/>
          <p:cNvSpPr>
            <a:spLocks noGrp="1"/>
          </p:cNvSpPr>
          <p:nvPr>
            <p:ph sz="quarter" idx="1"/>
          </p:nvPr>
        </p:nvSpPr>
        <p:spPr/>
        <p:txBody>
          <a:bodyPr>
            <a:normAutofit fontScale="92500" lnSpcReduction="10000"/>
          </a:bodyPr>
          <a:lstStyle/>
          <a:p>
            <a:pPr algn="just"/>
            <a:r>
              <a:rPr lang="pt-BR" dirty="0" smtClean="0"/>
              <a:t>Define entropia e fornece regras para conversão de energia térmica em trabalho mecânico.</a:t>
            </a:r>
          </a:p>
          <a:p>
            <a:pPr algn="just"/>
            <a:r>
              <a:rPr lang="pt-BR" dirty="0" smtClean="0"/>
              <a:t>Enunciada pelo físico francês </a:t>
            </a:r>
            <a:r>
              <a:rPr lang="pt-BR" dirty="0" err="1" smtClean="0"/>
              <a:t>Sadi</a:t>
            </a:r>
            <a:r>
              <a:rPr lang="pt-BR" dirty="0" smtClean="0"/>
              <a:t> Carnot, essa lei faz restrições para as transformações realizadas pelas máquinas térmicas como, por exemplo, o motor de uma geladeira. Seu enunciado, segundo Carnot, diz que:</a:t>
            </a:r>
          </a:p>
          <a:p>
            <a:pPr algn="just">
              <a:buNone/>
            </a:pPr>
            <a:r>
              <a:rPr lang="pt-BR" dirty="0" smtClean="0"/>
              <a:t/>
            </a:r>
            <a:br>
              <a:rPr lang="pt-BR" dirty="0" smtClean="0"/>
            </a:br>
            <a:r>
              <a:rPr lang="pt-BR" i="1" dirty="0" smtClean="0"/>
              <a:t/>
            </a:r>
            <a:br>
              <a:rPr lang="pt-BR" i="1" dirty="0" smtClean="0"/>
            </a:br>
            <a:r>
              <a:rPr lang="pt-BR" i="1" dirty="0" smtClean="0"/>
              <a:t>“Para que um sistema realize conversões de calor em trabalho, ele deve realizar ciclos entre uma fonte quente e fria, isso de forma contínua. A cada ciclo é retirada uma quantidade de calor da fonte quente, que é parcialmente convertida em trabalho e a quantidade de calor restante é rejeitada para a fonte fria”.</a:t>
            </a:r>
            <a:endParaRPr lang="pt-BR"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111</TotalTime>
  <Words>370</Words>
  <Application>Microsoft Office PowerPoint</Application>
  <PresentationFormat>Apresentação na tela (4:3)</PresentationFormat>
  <Paragraphs>90</Paragraphs>
  <Slides>26</Slides>
  <Notes>0</Notes>
  <HiddenSlides>0</HiddenSlides>
  <MMClips>0</MMClips>
  <ScaleCrop>false</ScaleCrop>
  <HeadingPairs>
    <vt:vector size="4" baseType="variant">
      <vt:variant>
        <vt:lpstr>Tema</vt:lpstr>
      </vt:variant>
      <vt:variant>
        <vt:i4>1</vt:i4>
      </vt:variant>
      <vt:variant>
        <vt:lpstr>Títulos de slides</vt:lpstr>
      </vt:variant>
      <vt:variant>
        <vt:i4>26</vt:i4>
      </vt:variant>
    </vt:vector>
  </HeadingPairs>
  <TitlesOfParts>
    <vt:vector size="27" baseType="lpstr">
      <vt:lpstr>Balcão Envidraçado</vt:lpstr>
      <vt:lpstr>UNIVERSIDADE DO VALE DO ITAJAÍ</vt:lpstr>
      <vt:lpstr>Slide 2</vt:lpstr>
      <vt:lpstr>Slide 3</vt:lpstr>
      <vt:lpstr>TERMODINÂMICA</vt:lpstr>
      <vt:lpstr>LEI ZERO</vt:lpstr>
      <vt:lpstr>Primeira Lei da Termodinâmica: </vt:lpstr>
      <vt:lpstr>Slide 7</vt:lpstr>
      <vt:lpstr>Slide 8</vt:lpstr>
      <vt:lpstr>Segunda Lei da Termodinâmica</vt:lpstr>
      <vt:lpstr>Slide 10</vt:lpstr>
      <vt:lpstr>Terceira lei da Termodinâmica</vt:lpstr>
      <vt:lpstr>TERMOQUÍMICA</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Exercícios: </vt:lpstr>
      <vt:lpstr>BIBLIOGRAFIA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DO VALE DO ITAJAÍ</dc:title>
  <dc:creator>user</dc:creator>
  <cp:lastModifiedBy>Katia</cp:lastModifiedBy>
  <cp:revision>20</cp:revision>
  <dcterms:created xsi:type="dcterms:W3CDTF">2014-06-03T17:42:59Z</dcterms:created>
  <dcterms:modified xsi:type="dcterms:W3CDTF">2015-05-28T19:31:51Z</dcterms:modified>
</cp:coreProperties>
</file>