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5" r:id="rId6"/>
    <p:sldId id="266" r:id="rId7"/>
    <p:sldId id="267" r:id="rId8"/>
    <p:sldId id="268" r:id="rId9"/>
    <p:sldId id="270" r:id="rId10"/>
    <p:sldId id="272" r:id="rId11"/>
    <p:sldId id="273" r:id="rId12"/>
    <p:sldId id="274" r:id="rId13"/>
    <p:sldId id="271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pt.wikibooks.org/wiki/Qu%C3%ADmica_inorg%C3%A2nica/Introdu%C3%A7%C3%A3o/%C3%8Dons_e_a_regra_do_octeto/Nomenclatura_de_c%C3%A1tions_e_%C3%A2nions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books.org/wiki/Qu%C3%ADmica_inorg%C3%A2nica/Introdu%C3%A7%C3%A3o/%C3%8Dons_e_a_regra_do_octet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pt.wikibooks.org/wiki/Qu%C3%ADmica_inorg%C3%A2nica/Introdu%C3%A7%C3%A3o/%C3%8Dons_e_a_regra_do_octeto/Complexos_at%C3%B4mic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5816" y="404665"/>
            <a:ext cx="5542384" cy="151216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UNIVERSIDADE DO VALE DO ITAJAÍ</a:t>
            </a:r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132856"/>
            <a:ext cx="7488832" cy="345638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CENTRO DE CIÊNCIAS TECNOLÓGICAS DA </a:t>
            </a:r>
          </a:p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TERRA E DO MAR </a:t>
            </a:r>
          </a:p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 CURSO DE ENGENHARIA DA COMPUTAÇÃO 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QUÍMICA I</a:t>
            </a: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Profa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. Ms. </a:t>
            </a:r>
            <a:r>
              <a:rPr 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Katia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Franklin Baggio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Logotip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2376264" cy="1296144"/>
          </a:xfrm>
          <a:prstGeom prst="rect">
            <a:avLst/>
          </a:prstGeom>
          <a:noFill/>
        </p:spPr>
      </p:pic>
      <p:pic>
        <p:nvPicPr>
          <p:cNvPr id="28674" name="Picture 2" descr="https://encrypted-tbn1.gstatic.com/images?q=tbn:ANd9GcTmZDcDjxs9JwTiM5cG-z4_vjZa9XomAthoxxKeFjWuPRGpHL1Yl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724399"/>
            <a:ext cx="2133600" cy="2133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Para </a:t>
            </a:r>
            <a:r>
              <a:rPr lang="pt-BR" dirty="0" smtClean="0"/>
              <a:t>uma substância ser considerada </a:t>
            </a:r>
            <a:r>
              <a:rPr lang="pt-BR" b="1" dirty="0" smtClean="0"/>
              <a:t>ácido</a:t>
            </a:r>
            <a:r>
              <a:rPr lang="pt-BR" dirty="0" smtClean="0"/>
              <a:t>, ela deve ter o cátion H</a:t>
            </a:r>
            <a:r>
              <a:rPr lang="pt-BR" baseline="30000" dirty="0" smtClean="0"/>
              <a:t>+</a:t>
            </a:r>
            <a:r>
              <a:rPr lang="pt-BR" dirty="0" smtClean="0"/>
              <a:t> e um ânion qualquer, no qual representaremos por </a:t>
            </a:r>
            <a:r>
              <a:rPr lang="pt-BR" i="1" dirty="0" smtClean="0"/>
              <a:t>X</a:t>
            </a:r>
            <a:r>
              <a:rPr lang="pt-BR" dirty="0" smtClean="0"/>
              <a:t>. O ânion </a:t>
            </a:r>
            <a:r>
              <a:rPr lang="pt-BR" i="1" dirty="0" smtClean="0"/>
              <a:t>X</a:t>
            </a:r>
            <a:r>
              <a:rPr lang="pt-BR" dirty="0" smtClean="0"/>
              <a:t> pode ser um </a:t>
            </a:r>
            <a:r>
              <a:rPr lang="pt-BR" dirty="0" err="1" smtClean="0"/>
              <a:t>oxiânion</a:t>
            </a:r>
            <a:r>
              <a:rPr lang="pt-BR" dirty="0" smtClean="0"/>
              <a:t>, e nestes casos, a substância denomina-se </a:t>
            </a:r>
            <a:r>
              <a:rPr lang="pt-BR" i="1" dirty="0" err="1" smtClean="0"/>
              <a:t>oxiácido</a:t>
            </a:r>
            <a:r>
              <a:rPr lang="pt-BR" dirty="0" smtClean="0"/>
              <a:t>, caso contrário, trata-se de um </a:t>
            </a:r>
            <a:r>
              <a:rPr lang="pt-BR" i="1" dirty="0" err="1" smtClean="0"/>
              <a:t>hidrácido</a:t>
            </a:r>
            <a:r>
              <a:rPr lang="pt-BR" dirty="0" smtClean="0"/>
              <a:t>. Ainda existe a possibilidade de ser um </a:t>
            </a:r>
            <a:r>
              <a:rPr lang="pt-BR" i="1" dirty="0" err="1" smtClean="0"/>
              <a:t>tioácido</a:t>
            </a:r>
            <a:r>
              <a:rPr lang="pt-BR" i="1" dirty="0" smtClean="0"/>
              <a:t>, </a:t>
            </a:r>
            <a:r>
              <a:rPr lang="pt-BR" i="1" dirty="0" err="1" smtClean="0"/>
              <a:t>teluroácido</a:t>
            </a:r>
            <a:r>
              <a:rPr lang="pt-BR" dirty="0" smtClean="0"/>
              <a:t> ou </a:t>
            </a:r>
            <a:r>
              <a:rPr lang="pt-BR" i="1" dirty="0" err="1" smtClean="0"/>
              <a:t>selenoácido</a:t>
            </a:r>
            <a:r>
              <a:rPr lang="pt-BR" dirty="0" smtClean="0"/>
              <a:t>, no caso de o oxigênio ser substituído por outro </a:t>
            </a:r>
            <a:r>
              <a:rPr lang="pt-BR" dirty="0" err="1" smtClean="0"/>
              <a:t>calcogênio</a:t>
            </a:r>
            <a:r>
              <a:rPr lang="pt-BR" dirty="0" smtClean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A dissociação </a:t>
            </a:r>
            <a:r>
              <a:rPr lang="pt-BR" dirty="0" smtClean="0"/>
              <a:t>ocorre na presença de água. Alguns autores consideram que tais substâncias são somente ácidas em solução </a:t>
            </a:r>
            <a:r>
              <a:rPr lang="pt-BR" dirty="0" smtClean="0"/>
              <a:t>aquosa. </a:t>
            </a:r>
          </a:p>
          <a:p>
            <a:pPr algn="just"/>
            <a:r>
              <a:rPr lang="pt-BR" dirty="0" smtClean="0"/>
              <a:t>Para </a:t>
            </a:r>
            <a:r>
              <a:rPr lang="pt-BR" dirty="0" smtClean="0"/>
              <a:t>diferenciar o ácido do ânion de hidrogênio basta acrescentar </a:t>
            </a:r>
            <a:r>
              <a:rPr lang="pt-BR" i="1" dirty="0" smtClean="0"/>
              <a:t>(</a:t>
            </a:r>
            <a:r>
              <a:rPr lang="pt-BR" i="1" dirty="0" err="1" smtClean="0"/>
              <a:t>aq</a:t>
            </a:r>
            <a:r>
              <a:rPr lang="pt-BR" i="1" dirty="0" smtClean="0"/>
              <a:t>)</a:t>
            </a:r>
            <a:r>
              <a:rPr lang="pt-BR" dirty="0" smtClean="0"/>
              <a:t> - que significa aquoso - à fórmula química do ácido. </a:t>
            </a:r>
            <a:endParaRPr lang="pt-BR" dirty="0" smtClean="0"/>
          </a:p>
          <a:p>
            <a:pPr algn="just"/>
            <a:r>
              <a:rPr lang="pt-BR" dirty="0" smtClean="0"/>
              <a:t>Os </a:t>
            </a:r>
            <a:r>
              <a:rPr lang="pt-BR" dirty="0" smtClean="0"/>
              <a:t>ácidos são </a:t>
            </a:r>
            <a:r>
              <a:rPr lang="pt-BR" dirty="0" smtClean="0"/>
              <a:t>classificados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b="1" dirty="0" smtClean="0"/>
              <a:t>1</a:t>
            </a:r>
            <a:r>
              <a:rPr lang="pt-BR" dirty="0" smtClean="0"/>
              <a:t> - monoácidos (ex.: HF</a:t>
            </a:r>
            <a:r>
              <a:rPr lang="pt-BR" baseline="-25000" dirty="0" smtClean="0"/>
              <a:t>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b="1" dirty="0" smtClean="0"/>
              <a:t>2</a:t>
            </a:r>
            <a:r>
              <a:rPr lang="pt-BR" dirty="0" smtClean="0"/>
              <a:t> - diácidos (ex.: H</a:t>
            </a:r>
            <a:r>
              <a:rPr lang="pt-BR" baseline="-25000" dirty="0" smtClean="0"/>
              <a:t>2</a:t>
            </a:r>
            <a:r>
              <a:rPr lang="pt-BR" dirty="0" smtClean="0"/>
              <a:t>SO</a:t>
            </a:r>
            <a:r>
              <a:rPr lang="pt-BR" baseline="-25000" dirty="0" smtClean="0"/>
              <a:t>3(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b="1" dirty="0" smtClean="0"/>
              <a:t>3</a:t>
            </a:r>
            <a:r>
              <a:rPr lang="pt-BR" dirty="0" smtClean="0"/>
              <a:t> - triácidos (ex.: H</a:t>
            </a:r>
            <a:r>
              <a:rPr lang="pt-BR" baseline="-25000" dirty="0" smtClean="0"/>
              <a:t>3</a:t>
            </a:r>
            <a:r>
              <a:rPr lang="pt-BR" dirty="0" smtClean="0"/>
              <a:t>PO</a:t>
            </a:r>
            <a:r>
              <a:rPr lang="pt-BR" baseline="-25000" dirty="0" smtClean="0"/>
              <a:t>3(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A</a:t>
            </a:r>
            <a:r>
              <a:rPr lang="pt-BR" dirty="0" smtClean="0"/>
              <a:t> </a:t>
            </a:r>
            <a:r>
              <a:rPr lang="pt-BR" b="1" dirty="0" smtClean="0"/>
              <a:t>força</a:t>
            </a:r>
            <a:r>
              <a:rPr lang="pt-BR" dirty="0" smtClean="0"/>
              <a:t> do ácido, que é representado pelo potencial de hidrogênio (pH), em que 0 ≤ pH &lt; 7. Pode-se também representar pelo potencial de hidroxila (</a:t>
            </a:r>
            <a:r>
              <a:rPr lang="pt-BR" dirty="0" err="1" smtClean="0"/>
              <a:t>pOH</a:t>
            </a:r>
            <a:r>
              <a:rPr lang="pt-BR" dirty="0" smtClean="0"/>
              <a:t>), apesar de ter um uso incomum. </a:t>
            </a:r>
          </a:p>
          <a:p>
            <a:pPr algn="just"/>
            <a:r>
              <a:rPr lang="pt-BR" dirty="0" smtClean="0"/>
              <a:t>Quanto mais próximo de zero o pH (e de 14 o </a:t>
            </a:r>
            <a:r>
              <a:rPr lang="pt-BR" dirty="0" err="1" smtClean="0"/>
              <a:t>pOH</a:t>
            </a:r>
            <a:r>
              <a:rPr lang="pt-BR" dirty="0" smtClean="0"/>
              <a:t>), mais forte é o </a:t>
            </a:r>
            <a:r>
              <a:rPr lang="pt-BR" dirty="0" smtClean="0"/>
              <a:t>ácido. </a:t>
            </a:r>
            <a:r>
              <a:rPr lang="pt-BR" dirty="0" smtClean="0"/>
              <a:t>Portanto, ácidos fortes em solução aquosa estão muitíssimo dissociados. A unidade de medida do pH é o mol por litro (mol/L).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Quanto </a:t>
            </a:r>
            <a:r>
              <a:rPr lang="pt-BR" dirty="0" smtClean="0"/>
              <a:t>à força - que é o grau de </a:t>
            </a:r>
            <a:r>
              <a:rPr lang="pt-BR" dirty="0" smtClean="0"/>
              <a:t>dissociação, </a:t>
            </a:r>
            <a:r>
              <a:rPr lang="pt-BR" dirty="0" smtClean="0"/>
              <a:t>os </a:t>
            </a:r>
            <a:r>
              <a:rPr lang="pt-BR" dirty="0" err="1" smtClean="0"/>
              <a:t>hidrácidos</a:t>
            </a:r>
            <a:r>
              <a:rPr lang="pt-BR" dirty="0" smtClean="0"/>
              <a:t> são considerados:</a:t>
            </a:r>
          </a:p>
          <a:p>
            <a:pPr algn="just">
              <a:buNone/>
            </a:pPr>
            <a:r>
              <a:rPr lang="pt-BR" b="1" dirty="0" smtClean="0"/>
              <a:t>Ácidos fortes</a:t>
            </a:r>
            <a:r>
              <a:rPr lang="pt-BR" dirty="0" smtClean="0"/>
              <a:t> (pH = 0) - o ácido clorídrico (</a:t>
            </a:r>
            <a:r>
              <a:rPr lang="pt-BR" dirty="0" err="1" smtClean="0"/>
              <a:t>HCl</a:t>
            </a:r>
            <a:r>
              <a:rPr lang="pt-BR" baseline="-25000" dirty="0" smtClean="0"/>
              <a:t>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), o ácido bromídrico (</a:t>
            </a:r>
            <a:r>
              <a:rPr lang="pt-BR" dirty="0" err="1" smtClean="0"/>
              <a:t>HBr</a:t>
            </a:r>
            <a:r>
              <a:rPr lang="pt-BR" baseline="-25000" dirty="0" smtClean="0"/>
              <a:t>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 e o ácido </a:t>
            </a:r>
            <a:r>
              <a:rPr lang="pt-BR" dirty="0" err="1" smtClean="0"/>
              <a:t>iodídrico</a:t>
            </a:r>
            <a:r>
              <a:rPr lang="pt-BR" dirty="0" smtClean="0"/>
              <a:t> (HI</a:t>
            </a:r>
            <a:r>
              <a:rPr lang="pt-BR" baseline="-25000" dirty="0" smtClean="0"/>
              <a:t>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);</a:t>
            </a:r>
          </a:p>
          <a:p>
            <a:pPr algn="just">
              <a:buNone/>
            </a:pPr>
            <a:r>
              <a:rPr lang="pt-BR" b="1" dirty="0" smtClean="0"/>
              <a:t>Ácidos moderado</a:t>
            </a:r>
            <a:r>
              <a:rPr lang="pt-BR" dirty="0" smtClean="0"/>
              <a:t> - o ácido fluorídrico (HF</a:t>
            </a:r>
            <a:r>
              <a:rPr lang="pt-BR" baseline="-25000" dirty="0" smtClean="0"/>
              <a:t>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);</a:t>
            </a:r>
          </a:p>
          <a:p>
            <a:pPr algn="just">
              <a:buNone/>
            </a:pPr>
            <a:r>
              <a:rPr lang="pt-BR" b="1" dirty="0" smtClean="0"/>
              <a:t>Ácidos fracos</a:t>
            </a:r>
            <a:r>
              <a:rPr lang="pt-BR" dirty="0" smtClean="0"/>
              <a:t> (pH ≅ 7) - demais </a:t>
            </a:r>
            <a:r>
              <a:rPr lang="pt-BR" dirty="0" err="1" smtClean="0"/>
              <a:t>hidrácidos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Já </a:t>
            </a:r>
            <a:r>
              <a:rPr lang="pt-BR" dirty="0" smtClean="0"/>
              <a:t>nos </a:t>
            </a:r>
            <a:r>
              <a:rPr lang="pt-BR" dirty="0" err="1" smtClean="0"/>
              <a:t>oxiácidos</a:t>
            </a:r>
            <a:r>
              <a:rPr lang="pt-BR" dirty="0" smtClean="0"/>
              <a:t>, a força é determinada pela diferença entre a quantidade de átomos de oxigênio e hidrogênio do composto. Se a diferença for menor ou igual a 1, o ácido é forte, caso contrário, o ácido é fraco. Exemplos:</a:t>
            </a:r>
          </a:p>
          <a:p>
            <a:pPr algn="just">
              <a:buNone/>
            </a:pPr>
            <a:r>
              <a:rPr lang="pt-BR" b="1" dirty="0" err="1" smtClean="0"/>
              <a:t>Oxiácidos</a:t>
            </a:r>
            <a:r>
              <a:rPr lang="pt-BR" b="1" dirty="0" smtClean="0"/>
              <a:t> fortes</a:t>
            </a:r>
            <a:r>
              <a:rPr lang="pt-BR" dirty="0" smtClean="0"/>
              <a:t> - H</a:t>
            </a:r>
            <a:r>
              <a:rPr lang="pt-BR" baseline="-25000" dirty="0" smtClean="0"/>
              <a:t>3</a:t>
            </a:r>
            <a:r>
              <a:rPr lang="pt-BR" dirty="0" smtClean="0"/>
              <a:t>PO</a:t>
            </a:r>
            <a:r>
              <a:rPr lang="pt-BR" baseline="-25000" dirty="0" smtClean="0"/>
              <a:t>5(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 (5 - 3 = 2), HNO</a:t>
            </a:r>
            <a:r>
              <a:rPr lang="pt-BR" baseline="-25000" dirty="0" smtClean="0"/>
              <a:t>4(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 (4 - 1 = 3);</a:t>
            </a:r>
          </a:p>
          <a:p>
            <a:pPr algn="just">
              <a:buNone/>
            </a:pPr>
            <a:r>
              <a:rPr lang="pt-BR" b="1" dirty="0" err="1" smtClean="0"/>
              <a:t>Oxíácidos</a:t>
            </a:r>
            <a:r>
              <a:rPr lang="pt-BR" b="1" dirty="0" smtClean="0"/>
              <a:t> fracos</a:t>
            </a:r>
            <a:r>
              <a:rPr lang="pt-BR" dirty="0" smtClean="0"/>
              <a:t> - H</a:t>
            </a:r>
            <a:r>
              <a:rPr lang="pt-BR" baseline="-25000" dirty="0" smtClean="0"/>
              <a:t>2</a:t>
            </a:r>
            <a:r>
              <a:rPr lang="pt-BR" dirty="0" smtClean="0"/>
              <a:t>PO</a:t>
            </a:r>
            <a:r>
              <a:rPr lang="pt-BR" baseline="-25000" dirty="0" smtClean="0"/>
              <a:t>2(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 (2 - 2 = 0), H</a:t>
            </a:r>
            <a:r>
              <a:rPr lang="pt-BR" baseline="-25000" dirty="0" smtClean="0"/>
              <a:t>3</a:t>
            </a:r>
            <a:r>
              <a:rPr lang="pt-BR" dirty="0" smtClean="0"/>
              <a:t>BO</a:t>
            </a:r>
            <a:r>
              <a:rPr lang="pt-BR" baseline="-25000" dirty="0" smtClean="0"/>
              <a:t>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 (1 - 3 = -2).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Conteúdo 16"/>
          <p:cNvSpPr>
            <a:spLocks noGrp="1"/>
          </p:cNvSpPr>
          <p:nvPr>
            <p:ph sz="quarter" idx="1"/>
          </p:nvPr>
        </p:nvSpPr>
        <p:spPr>
          <a:xfrm>
            <a:off x="0" y="188641"/>
            <a:ext cx="9144000" cy="79208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Os ácidos - em solução aquosa – possuem nomenclatura </a:t>
            </a:r>
            <a:r>
              <a:rPr lang="pt-BR" dirty="0" smtClean="0"/>
              <a:t>própria:</a:t>
            </a:r>
            <a:endParaRPr lang="pt-BR" dirty="0"/>
          </a:p>
        </p:txBody>
      </p:sp>
      <p:pic>
        <p:nvPicPr>
          <p:cNvPr id="28686" name="Picture 14" descr="\mathbf{Acido + anion + sufixo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833728"/>
            <a:ext cx="5184576" cy="387632"/>
          </a:xfrm>
          <a:prstGeom prst="rect">
            <a:avLst/>
          </a:prstGeom>
          <a:noFill/>
        </p:spPr>
      </p:pic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1331640" y="3501008"/>
          <a:ext cx="7200801" cy="3096345"/>
        </p:xfrm>
        <a:graphic>
          <a:graphicData uri="http://schemas.openxmlformats.org/drawingml/2006/table">
            <a:tbl>
              <a:tblPr/>
              <a:tblGrid>
                <a:gridCol w="2400267"/>
                <a:gridCol w="2400267"/>
                <a:gridCol w="2400267"/>
              </a:tblGrid>
              <a:tr h="1032115">
                <a:tc>
                  <a:txBody>
                    <a:bodyPr/>
                    <a:lstStyle/>
                    <a:p>
                      <a:r>
                        <a:rPr lang="pt-BR" dirty="0"/>
                        <a:t> → ácido clor</a:t>
                      </a:r>
                      <a:r>
                        <a:rPr lang="pt-BR" u="sng" dirty="0"/>
                        <a:t>ídrico</a:t>
                      </a:r>
                      <a:r>
                        <a:rPr lang="pt-BR" dirty="0"/>
                        <a:t> (clor</a:t>
                      </a:r>
                      <a:r>
                        <a:rPr lang="pt-BR" u="sng" dirty="0"/>
                        <a:t>eto</a:t>
                      </a:r>
                      <a:r>
                        <a:rPr lang="pt-BR" dirty="0"/>
                        <a:t> de hidrogênio)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 → ácido </a:t>
                      </a:r>
                      <a:r>
                        <a:rPr lang="pt-BR" dirty="0" err="1"/>
                        <a:t>astat</a:t>
                      </a:r>
                      <a:r>
                        <a:rPr lang="pt-BR" u="sng" dirty="0" err="1"/>
                        <a:t>ídrico</a:t>
                      </a:r>
                      <a:r>
                        <a:rPr lang="pt-BR" dirty="0"/>
                        <a:t> (</a:t>
                      </a:r>
                      <a:r>
                        <a:rPr lang="pt-BR" dirty="0" err="1"/>
                        <a:t>astat</a:t>
                      </a:r>
                      <a:r>
                        <a:rPr lang="pt-BR" u="sng" dirty="0" err="1"/>
                        <a:t>eto</a:t>
                      </a:r>
                      <a:r>
                        <a:rPr lang="pt-BR" dirty="0"/>
                        <a:t> de hidrogênio)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 → ácido brom</a:t>
                      </a:r>
                      <a:r>
                        <a:rPr lang="pt-BR" u="sng"/>
                        <a:t>ídrico</a:t>
                      </a:r>
                      <a:r>
                        <a:rPr lang="pt-BR"/>
                        <a:t> (brom</a:t>
                      </a:r>
                      <a:r>
                        <a:rPr lang="pt-BR" u="sng"/>
                        <a:t>eto</a:t>
                      </a:r>
                      <a:r>
                        <a:rPr lang="pt-BR"/>
                        <a:t> de hidrogênio)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32115">
                <a:tc>
                  <a:txBody>
                    <a:bodyPr/>
                    <a:lstStyle/>
                    <a:p>
                      <a:r>
                        <a:rPr lang="pt-BR"/>
                        <a:t> → ácido hipoclor</a:t>
                      </a:r>
                      <a:r>
                        <a:rPr lang="pt-BR" u="sng"/>
                        <a:t>oso</a:t>
                      </a:r>
                      <a:r>
                        <a:rPr lang="pt-BR"/>
                        <a:t> (hipoclor</a:t>
                      </a:r>
                      <a:r>
                        <a:rPr lang="pt-BR" u="sng"/>
                        <a:t>ito</a:t>
                      </a:r>
                      <a:r>
                        <a:rPr lang="pt-BR"/>
                        <a:t> de hidrogênio)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 → ácido clor</a:t>
                      </a:r>
                      <a:r>
                        <a:rPr lang="pt-BR" u="sng" dirty="0"/>
                        <a:t>oso</a:t>
                      </a:r>
                      <a:r>
                        <a:rPr lang="pt-BR" dirty="0"/>
                        <a:t> (clor</a:t>
                      </a:r>
                      <a:r>
                        <a:rPr lang="pt-BR" u="sng" dirty="0"/>
                        <a:t>ito</a:t>
                      </a:r>
                      <a:r>
                        <a:rPr lang="pt-BR" dirty="0"/>
                        <a:t> de hidrogênio)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 → ácido sulfur</a:t>
                      </a:r>
                      <a:r>
                        <a:rPr lang="pt-BR" u="sng" dirty="0"/>
                        <a:t>oso</a:t>
                      </a:r>
                      <a:r>
                        <a:rPr lang="pt-BR" dirty="0"/>
                        <a:t> (sulf</a:t>
                      </a:r>
                      <a:r>
                        <a:rPr lang="pt-BR" u="sng" dirty="0"/>
                        <a:t>ito</a:t>
                      </a:r>
                      <a:r>
                        <a:rPr lang="pt-BR" dirty="0"/>
                        <a:t> de </a:t>
                      </a:r>
                      <a:r>
                        <a:rPr lang="pt-BR" dirty="0" err="1"/>
                        <a:t>dihidrogênio</a:t>
                      </a:r>
                      <a:r>
                        <a:rPr lang="pt-BR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32115">
                <a:tc>
                  <a:txBody>
                    <a:bodyPr/>
                    <a:lstStyle/>
                    <a:p>
                      <a:r>
                        <a:rPr lang="pt-BR"/>
                        <a:t> → ácido clór</a:t>
                      </a:r>
                      <a:r>
                        <a:rPr lang="pt-BR" u="sng"/>
                        <a:t>ico</a:t>
                      </a:r>
                      <a:r>
                        <a:rPr lang="pt-BR"/>
                        <a:t> (clor</a:t>
                      </a:r>
                      <a:r>
                        <a:rPr lang="pt-BR" u="sng"/>
                        <a:t>ato</a:t>
                      </a:r>
                      <a:r>
                        <a:rPr lang="pt-BR"/>
                        <a:t> de hidrogênio)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 → ácido </a:t>
                      </a:r>
                      <a:r>
                        <a:rPr lang="pt-BR" dirty="0" err="1"/>
                        <a:t>perclór</a:t>
                      </a:r>
                      <a:r>
                        <a:rPr lang="pt-BR" u="sng" dirty="0" err="1"/>
                        <a:t>ico</a:t>
                      </a:r>
                      <a:r>
                        <a:rPr lang="pt-BR" dirty="0"/>
                        <a:t> (</a:t>
                      </a:r>
                      <a:r>
                        <a:rPr lang="pt-BR" dirty="0" err="1"/>
                        <a:t>perclor</a:t>
                      </a:r>
                      <a:r>
                        <a:rPr lang="pt-BR" u="sng" dirty="0" err="1"/>
                        <a:t>ato</a:t>
                      </a:r>
                      <a:r>
                        <a:rPr lang="pt-BR" dirty="0"/>
                        <a:t> de hidrogênio)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 → ácido sulfúr</a:t>
                      </a:r>
                      <a:r>
                        <a:rPr lang="pt-BR" u="sng" dirty="0"/>
                        <a:t>ico</a:t>
                      </a:r>
                      <a:r>
                        <a:rPr lang="pt-BR" dirty="0"/>
                        <a:t> (sulf</a:t>
                      </a:r>
                      <a:r>
                        <a:rPr lang="pt-BR" u="sng" dirty="0"/>
                        <a:t>ato</a:t>
                      </a:r>
                      <a:r>
                        <a:rPr lang="pt-BR" dirty="0"/>
                        <a:t> de </a:t>
                      </a:r>
                      <a:r>
                        <a:rPr lang="pt-BR" dirty="0" err="1"/>
                        <a:t>dihidrogênio</a:t>
                      </a:r>
                      <a:r>
                        <a:rPr lang="pt-BR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51520" y="1229491"/>
            <a:ext cx="8388424" cy="103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rgbClr val="252525"/>
                </a:solidFill>
                <a:latin typeface="Helvetica Neue"/>
                <a:cs typeface="Arial" pitchFamily="34" charset="0"/>
              </a:rPr>
              <a:t>R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etira-se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o sufixo original do 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Helvetica Neue"/>
                <a:cs typeface="Arial" pitchFamily="34" charset="0"/>
                <a:hlinkClick r:id="rId3" tooltip="Química inorgânica/Introdução/Íons e a regra do octeto/Nomenclatura de cátions e ânions"/>
              </a:rPr>
              <a:t>ânion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. No caso de ser um ânion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não-oxigenado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, o sufixo </a:t>
            </a:r>
            <a:r>
              <a:rPr kumimoji="0" lang="pt-BR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  <a:cs typeface="Arial" pitchFamily="34" charset="0"/>
              </a:rPr>
              <a:t>eto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  <a:cs typeface="Arial" pitchFamily="34" charset="0"/>
              </a:rPr>
              <a:t> 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passa a ser </a:t>
            </a:r>
            <a:r>
              <a:rPr kumimoji="0" lang="pt-BR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Helvetica Neue"/>
                <a:cs typeface="Arial" pitchFamily="34" charset="0"/>
              </a:rPr>
              <a:t>ídrico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Helvetica Neue"/>
                <a:cs typeface="Arial" pitchFamily="34" charset="0"/>
              </a:rPr>
              <a:t>.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Em ânions oxigenados, o sufixo </a:t>
            </a:r>
            <a:r>
              <a:rPr kumimoji="0" lang="pt-BR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  <a:cs typeface="Arial" pitchFamily="34" charset="0"/>
              </a:rPr>
              <a:t>ito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 torna-se </a:t>
            </a:r>
            <a:r>
              <a:rPr kumimoji="0" lang="pt-BR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Helvetica Neue"/>
                <a:cs typeface="Arial" pitchFamily="34" charset="0"/>
              </a:rPr>
              <a:t>oso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 e o sufixo </a:t>
            </a:r>
            <a:r>
              <a:rPr kumimoji="0" lang="pt-BR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  <a:cs typeface="Arial" pitchFamily="34" charset="0"/>
              </a:rPr>
              <a:t>ato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 torna-se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Helvetica Neue"/>
                <a:cs typeface="Arial" pitchFamily="34" charset="0"/>
              </a:rPr>
              <a:t> </a:t>
            </a:r>
            <a:r>
              <a:rPr kumimoji="0" lang="pt-BR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Helvetica Neue"/>
                <a:cs typeface="Arial" pitchFamily="34" charset="0"/>
              </a:rPr>
              <a:t>ico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Helvetica Neue"/>
                <a:cs typeface="Arial" pitchFamily="34" charset="0"/>
              </a:rPr>
              <a:t>. </a:t>
            </a: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 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 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          </a:t>
            </a: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 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           </a:t>
            </a: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 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Helvetica Neue"/>
                <a:cs typeface="Arial" pitchFamily="34" charset="0"/>
              </a:rPr>
              <a:t>                                                                                                        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88" name="Picture 16" descr="\mathbf{HCl}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45024"/>
            <a:ext cx="887083" cy="332656"/>
          </a:xfrm>
          <a:prstGeom prst="rect">
            <a:avLst/>
          </a:prstGeom>
          <a:noFill/>
        </p:spPr>
      </p:pic>
      <p:pic>
        <p:nvPicPr>
          <p:cNvPr id="28689" name="Picture 17" descr="\mathbf{HAt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573016"/>
            <a:ext cx="773019" cy="276078"/>
          </a:xfrm>
          <a:prstGeom prst="rect">
            <a:avLst/>
          </a:prstGeom>
          <a:noFill/>
        </p:spPr>
      </p:pic>
      <p:pic>
        <p:nvPicPr>
          <p:cNvPr id="28690" name="Picture 18" descr="\mathbf{HBr}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3573016"/>
            <a:ext cx="747191" cy="260648"/>
          </a:xfrm>
          <a:prstGeom prst="rect">
            <a:avLst/>
          </a:prstGeom>
          <a:noFill/>
        </p:spPr>
      </p:pic>
      <p:pic>
        <p:nvPicPr>
          <p:cNvPr id="28691" name="Picture 19" descr="\mathbf{HClO}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4509121"/>
            <a:ext cx="881876" cy="360040"/>
          </a:xfrm>
          <a:prstGeom prst="rect">
            <a:avLst/>
          </a:prstGeom>
          <a:noFill/>
        </p:spPr>
      </p:pic>
      <p:pic>
        <p:nvPicPr>
          <p:cNvPr id="28692" name="Picture 20" descr="\mathbf{HClO_2}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5589240"/>
            <a:ext cx="1271920" cy="432048"/>
          </a:xfrm>
          <a:prstGeom prst="rect">
            <a:avLst/>
          </a:prstGeom>
          <a:noFill/>
        </p:spPr>
      </p:pic>
      <p:pic>
        <p:nvPicPr>
          <p:cNvPr id="28693" name="Picture 21" descr="\mathbf{H_2SO_3}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056" y="4437112"/>
            <a:ext cx="1252352" cy="332656"/>
          </a:xfrm>
          <a:prstGeom prst="rect">
            <a:avLst/>
          </a:prstGeom>
          <a:noFill/>
        </p:spPr>
      </p:pic>
      <p:pic>
        <p:nvPicPr>
          <p:cNvPr id="28694" name="Picture 22" descr="\mathbf{HClO_3}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71800" y="4437112"/>
            <a:ext cx="1271920" cy="332656"/>
          </a:xfrm>
          <a:prstGeom prst="rect">
            <a:avLst/>
          </a:prstGeom>
          <a:noFill/>
        </p:spPr>
      </p:pic>
      <p:pic>
        <p:nvPicPr>
          <p:cNvPr id="28695" name="Picture 23" descr="\mathbf{HClO_4}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71800" y="5373216"/>
            <a:ext cx="1201258" cy="332656"/>
          </a:xfrm>
          <a:prstGeom prst="rect">
            <a:avLst/>
          </a:prstGeom>
          <a:noFill/>
        </p:spPr>
      </p:pic>
      <p:pic>
        <p:nvPicPr>
          <p:cNvPr id="28696" name="Picture 24" descr="\mathbf{H_2SO_4}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76056" y="5373216"/>
            <a:ext cx="1182777" cy="332656"/>
          </a:xfrm>
          <a:prstGeom prst="rect">
            <a:avLst/>
          </a:prstGeom>
          <a:noFill/>
        </p:spPr>
      </p:pic>
      <p:sp>
        <p:nvSpPr>
          <p:cNvPr id="30" name="Retângulo 29"/>
          <p:cNvSpPr/>
          <p:nvPr/>
        </p:nvSpPr>
        <p:spPr>
          <a:xfrm>
            <a:off x="467544" y="2276872"/>
            <a:ext cx="172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err="1" smtClean="0">
                <a:solidFill>
                  <a:srgbClr val="00B050"/>
                </a:solidFill>
              </a:rPr>
              <a:t>eto</a:t>
            </a:r>
            <a:r>
              <a:rPr lang="pt-BR" b="1" dirty="0" smtClean="0">
                <a:solidFill>
                  <a:srgbClr val="00B050"/>
                </a:solidFill>
              </a:rPr>
              <a:t> → </a:t>
            </a:r>
            <a:r>
              <a:rPr lang="pt-BR" b="1" i="1" dirty="0" err="1" smtClean="0">
                <a:solidFill>
                  <a:srgbClr val="00B050"/>
                </a:solidFill>
              </a:rPr>
              <a:t>ídrico</a:t>
            </a:r>
            <a:endParaRPr lang="pt-BR" b="1" dirty="0" smtClean="0">
              <a:solidFill>
                <a:srgbClr val="00B050"/>
              </a:solidFill>
            </a:endParaRPr>
          </a:p>
          <a:p>
            <a:r>
              <a:rPr lang="pt-BR" b="1" i="1" dirty="0" err="1" smtClean="0">
                <a:solidFill>
                  <a:srgbClr val="00B050"/>
                </a:solidFill>
              </a:rPr>
              <a:t>ito</a:t>
            </a:r>
            <a:r>
              <a:rPr lang="pt-BR" b="1" dirty="0" smtClean="0">
                <a:solidFill>
                  <a:srgbClr val="00B050"/>
                </a:solidFill>
              </a:rPr>
              <a:t> → </a:t>
            </a:r>
            <a:r>
              <a:rPr lang="pt-BR" b="1" i="1" dirty="0" err="1" smtClean="0">
                <a:solidFill>
                  <a:srgbClr val="00B050"/>
                </a:solidFill>
              </a:rPr>
              <a:t>oso</a:t>
            </a:r>
            <a:endParaRPr lang="pt-BR" b="1" dirty="0" smtClean="0">
              <a:solidFill>
                <a:srgbClr val="00B050"/>
              </a:solidFill>
            </a:endParaRPr>
          </a:p>
          <a:p>
            <a:r>
              <a:rPr lang="pt-BR" b="1" i="1" dirty="0" smtClean="0">
                <a:solidFill>
                  <a:srgbClr val="00B050"/>
                </a:solidFill>
              </a:rPr>
              <a:t>ato</a:t>
            </a:r>
            <a:r>
              <a:rPr lang="pt-BR" b="1" dirty="0" smtClean="0">
                <a:solidFill>
                  <a:srgbClr val="00B050"/>
                </a:solidFill>
              </a:rPr>
              <a:t> → </a:t>
            </a:r>
            <a:r>
              <a:rPr lang="pt-BR" b="1" i="1" dirty="0" err="1" smtClean="0">
                <a:solidFill>
                  <a:srgbClr val="00B050"/>
                </a:solidFill>
              </a:rPr>
              <a:t>ico</a:t>
            </a:r>
            <a:endParaRPr lang="pt-BR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54560" cy="706090"/>
          </a:xfrm>
        </p:spPr>
        <p:txBody>
          <a:bodyPr/>
          <a:lstStyle/>
          <a:p>
            <a:r>
              <a:rPr lang="en-US" dirty="0" smtClean="0"/>
              <a:t>BASES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3528392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Alguns exemplos de bases: </a:t>
            </a:r>
            <a:endParaRPr lang="pt-BR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err="1" smtClean="0"/>
              <a:t>NaOH</a:t>
            </a:r>
            <a:r>
              <a:rPr lang="pt-BR" b="1" dirty="0" smtClean="0"/>
              <a:t> </a:t>
            </a:r>
            <a:r>
              <a:rPr lang="pt-BR" dirty="0" smtClean="0"/>
              <a:t>(hidróxido de sódio): Utilizado na fabricação de sabão provindo de óleos e gorduras. É conhecido popularmente como soda cáustica. 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 err="1" smtClean="0"/>
              <a:t>Mg</a:t>
            </a:r>
            <a:r>
              <a:rPr lang="pt-BR" b="1" dirty="0" smtClean="0"/>
              <a:t> </a:t>
            </a:r>
            <a:r>
              <a:rPr lang="pt-BR" b="1" dirty="0" smtClean="0"/>
              <a:t>(OH)</a:t>
            </a:r>
            <a:r>
              <a:rPr lang="pt-BR" b="1" baseline="-25000" dirty="0" smtClean="0"/>
              <a:t>2</a:t>
            </a:r>
            <a:r>
              <a:rPr lang="pt-BR" dirty="0" smtClean="0"/>
              <a:t>(hidróxido de magnésio): Faz parte da composição do leite de magnésia que é usado como antiácido estomacal. 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 smtClean="0"/>
              <a:t>Ca </a:t>
            </a:r>
            <a:r>
              <a:rPr lang="pt-BR" b="1" dirty="0" smtClean="0"/>
              <a:t>(OH)</a:t>
            </a:r>
            <a:r>
              <a:rPr lang="pt-BR" b="1" baseline="-25000" dirty="0" smtClean="0"/>
              <a:t>2</a:t>
            </a:r>
            <a:r>
              <a:rPr lang="pt-BR" dirty="0" smtClean="0"/>
              <a:t> (hidróxido de cálcio): Usado nas construções para preparar argamassa, além de servir como cal, para pintura de casas. </a:t>
            </a:r>
            <a:br>
              <a:rPr lang="pt-BR" dirty="0" smtClean="0"/>
            </a:br>
            <a:endParaRPr lang="pt-BR" dirty="0" smtClean="0"/>
          </a:p>
          <a:p>
            <a:r>
              <a:rPr lang="pt-BR" b="1" dirty="0" smtClean="0"/>
              <a:t>NH</a:t>
            </a:r>
            <a:r>
              <a:rPr lang="pt-BR" b="1" baseline="-25000" dirty="0" smtClean="0"/>
              <a:t>4</a:t>
            </a:r>
            <a:r>
              <a:rPr lang="pt-BR" b="1" dirty="0" smtClean="0"/>
              <a:t>OH</a:t>
            </a:r>
            <a:r>
              <a:rPr lang="pt-BR" dirty="0" smtClean="0"/>
              <a:t> (hidróxido de amônio): É muito útil para a humanidade, pois a partir dele é que são produzidos os fertilizantes agrícolas que aumentam o rendimento da produção de alimentos. 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Hidróxido de amônio é usado nas plantas.</a:t>
            </a:r>
          </a:p>
          <a:p>
            <a:endParaRPr lang="pt-BR" dirty="0"/>
          </a:p>
        </p:txBody>
      </p:sp>
      <p:pic>
        <p:nvPicPr>
          <p:cNvPr id="26626" name="Picture 2" descr="http://www.mundoeducacao.com/upload/conteudo/base%20fe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437112"/>
            <a:ext cx="2581394" cy="1944216"/>
          </a:xfrm>
          <a:prstGeom prst="rect">
            <a:avLst/>
          </a:prstGeom>
          <a:noFill/>
        </p:spPr>
      </p:pic>
      <p:pic>
        <p:nvPicPr>
          <p:cNvPr id="26628" name="Picture 4" descr="Bas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797152"/>
            <a:ext cx="2362200" cy="1762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467600" cy="621330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As bases </a:t>
            </a:r>
            <a:r>
              <a:rPr lang="pt-BR" dirty="0" smtClean="0"/>
              <a:t>(ou </a:t>
            </a:r>
            <a:r>
              <a:rPr lang="pt-BR" dirty="0" smtClean="0"/>
              <a:t>hidróxidos) são complexos que possuem o ânion OH</a:t>
            </a:r>
            <a:r>
              <a:rPr lang="pt-BR" baseline="30000" dirty="0" smtClean="0"/>
              <a:t>-</a:t>
            </a:r>
            <a:r>
              <a:rPr lang="pt-BR" dirty="0" smtClean="0"/>
              <a:t>. </a:t>
            </a:r>
            <a:r>
              <a:rPr lang="pt-BR" dirty="0" smtClean="0"/>
              <a:t>Na maioria </a:t>
            </a:r>
            <a:r>
              <a:rPr lang="pt-BR" dirty="0" smtClean="0"/>
              <a:t>dos casos, estarão ligados a metais - por ser raro ametais de </a:t>
            </a:r>
            <a:r>
              <a:rPr lang="pt-BR" b="1" dirty="0" smtClean="0">
                <a:hlinkClick r:id="rId2" tooltip="Química inorgânica/Introdução/Íons e a regra do octeto"/>
              </a:rPr>
              <a:t>carga real positiva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Considerando que</a:t>
            </a:r>
            <a:r>
              <a:rPr lang="pt-BR" dirty="0" smtClean="0"/>
              <a:t> </a:t>
            </a:r>
            <a:r>
              <a:rPr lang="pt-BR" i="1" dirty="0" smtClean="0"/>
              <a:t>Y</a:t>
            </a:r>
            <a:r>
              <a:rPr lang="pt-BR" dirty="0" smtClean="0"/>
              <a:t> é um cátion </a:t>
            </a:r>
            <a:r>
              <a:rPr lang="pt-BR" dirty="0" smtClean="0"/>
              <a:t>qualquer,</a:t>
            </a:r>
            <a:r>
              <a:rPr lang="pt-BR" dirty="0" smtClean="0"/>
              <a:t> a carga do </a:t>
            </a:r>
            <a:r>
              <a:rPr lang="pt-BR" dirty="0" smtClean="0"/>
              <a:t>cátion representa </a:t>
            </a:r>
            <a:r>
              <a:rPr lang="pt-BR" dirty="0" smtClean="0"/>
              <a:t>a quantidade de hidroxilas (OH</a:t>
            </a:r>
            <a:r>
              <a:rPr lang="pt-BR" baseline="30000" dirty="0" smtClean="0"/>
              <a:t>-</a:t>
            </a:r>
            <a:r>
              <a:rPr lang="pt-BR" dirty="0" smtClean="0"/>
              <a:t>) na base e dissociadas na água. </a:t>
            </a:r>
            <a:r>
              <a:rPr lang="pt-BR" dirty="0" smtClean="0"/>
              <a:t>As bases </a:t>
            </a:r>
            <a:r>
              <a:rPr lang="pt-BR" dirty="0" smtClean="0"/>
              <a:t>são:</a:t>
            </a:r>
          </a:p>
          <a:p>
            <a:r>
              <a:rPr lang="pt-BR" b="1" dirty="0" smtClean="0"/>
              <a:t>1</a:t>
            </a:r>
            <a:r>
              <a:rPr lang="pt-BR" dirty="0" smtClean="0"/>
              <a:t> - monobases (ex.: KOH</a:t>
            </a:r>
            <a:r>
              <a:rPr lang="pt-BR" baseline="-25000" dirty="0" smtClean="0"/>
              <a:t>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b="1" dirty="0" smtClean="0"/>
              <a:t>2</a:t>
            </a:r>
            <a:r>
              <a:rPr lang="pt-BR" dirty="0" smtClean="0"/>
              <a:t> - </a:t>
            </a:r>
            <a:r>
              <a:rPr lang="pt-BR" dirty="0" err="1" smtClean="0"/>
              <a:t>dibases</a:t>
            </a:r>
            <a:r>
              <a:rPr lang="pt-BR" dirty="0" smtClean="0"/>
              <a:t> (ex.: Ca(OH)</a:t>
            </a:r>
            <a:r>
              <a:rPr lang="pt-BR" baseline="-25000" dirty="0" smtClean="0"/>
              <a:t>2(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b="1" dirty="0" smtClean="0"/>
              <a:t>3</a:t>
            </a:r>
            <a:r>
              <a:rPr lang="pt-BR" dirty="0" smtClean="0"/>
              <a:t> - tribases (ex.: Al(OH)</a:t>
            </a:r>
            <a:r>
              <a:rPr lang="pt-BR" baseline="-25000" dirty="0" smtClean="0"/>
              <a:t>3(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b="1" dirty="0" smtClean="0"/>
              <a:t>4</a:t>
            </a:r>
            <a:r>
              <a:rPr lang="pt-BR" dirty="0" smtClean="0"/>
              <a:t> - tetrabases (ex.: </a:t>
            </a:r>
            <a:r>
              <a:rPr lang="pt-BR" dirty="0" err="1" smtClean="0"/>
              <a:t>Pb</a:t>
            </a:r>
            <a:r>
              <a:rPr lang="pt-BR" dirty="0" smtClean="0"/>
              <a:t>(OH)</a:t>
            </a:r>
            <a:r>
              <a:rPr lang="pt-BR" baseline="-25000" dirty="0" smtClean="0"/>
              <a:t>4(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b="1" dirty="0" smtClean="0"/>
              <a:t>5</a:t>
            </a:r>
            <a:r>
              <a:rPr lang="pt-BR" dirty="0" smtClean="0"/>
              <a:t> - pentabases (ex.: Bi(OH)</a:t>
            </a:r>
            <a:r>
              <a:rPr lang="pt-BR" baseline="-25000" dirty="0" smtClean="0"/>
              <a:t>5(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b="1" dirty="0" smtClean="0"/>
              <a:t>6</a:t>
            </a:r>
            <a:r>
              <a:rPr lang="pt-BR" dirty="0" smtClean="0"/>
              <a:t> - hexabases (ex.: </a:t>
            </a:r>
            <a:r>
              <a:rPr lang="pt-BR" dirty="0" err="1" smtClean="0"/>
              <a:t>Po</a:t>
            </a:r>
            <a:r>
              <a:rPr lang="pt-BR" dirty="0" smtClean="0"/>
              <a:t>(OH)</a:t>
            </a:r>
            <a:r>
              <a:rPr lang="pt-BR" baseline="-25000" dirty="0" smtClean="0"/>
              <a:t>6(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32657"/>
            <a:ext cx="8229600" cy="3456384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A </a:t>
            </a:r>
            <a:r>
              <a:rPr lang="pt-BR" dirty="0" smtClean="0"/>
              <a:t>força dos hidróxidos é calculada pelo pH ou </a:t>
            </a:r>
            <a:r>
              <a:rPr lang="pt-BR" dirty="0" err="1" smtClean="0"/>
              <a:t>pOH</a:t>
            </a:r>
            <a:r>
              <a:rPr lang="pt-BR" dirty="0" smtClean="0"/>
              <a:t>. Quanto mais próximo de 14 for o pH, mais forte é a base. Quanto mais próximo de 7, mais fraca é a base. </a:t>
            </a:r>
          </a:p>
          <a:p>
            <a:r>
              <a:rPr lang="pt-BR" b="1" dirty="0" smtClean="0"/>
              <a:t>Base forte</a:t>
            </a:r>
            <a:r>
              <a:rPr lang="pt-BR" dirty="0" smtClean="0"/>
              <a:t> - Cátion metal alcalino ou metal alcalino-terroso (exceto Be(OH)</a:t>
            </a:r>
            <a:r>
              <a:rPr lang="pt-BR" baseline="-25000" dirty="0" smtClean="0"/>
              <a:t>2(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 e </a:t>
            </a:r>
            <a:r>
              <a:rPr lang="pt-BR" dirty="0" err="1" smtClean="0"/>
              <a:t>Mg</a:t>
            </a:r>
            <a:r>
              <a:rPr lang="pt-BR" dirty="0" smtClean="0"/>
              <a:t>(OH)</a:t>
            </a:r>
            <a:r>
              <a:rPr lang="pt-BR" baseline="-25000" dirty="0" smtClean="0"/>
              <a:t>2(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);</a:t>
            </a:r>
          </a:p>
          <a:p>
            <a:r>
              <a:rPr lang="pt-BR" b="1" dirty="0" smtClean="0"/>
              <a:t>Base fraca</a:t>
            </a:r>
            <a:r>
              <a:rPr lang="pt-BR" dirty="0" smtClean="0"/>
              <a:t> - BH(OH)</a:t>
            </a:r>
            <a:r>
              <a:rPr lang="pt-BR" baseline="-25000" dirty="0" smtClean="0"/>
              <a:t>2(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, </a:t>
            </a:r>
            <a:r>
              <a:rPr lang="pt-BR" dirty="0" err="1" smtClean="0"/>
              <a:t>Mg</a:t>
            </a:r>
            <a:r>
              <a:rPr lang="pt-BR" dirty="0" smtClean="0"/>
              <a:t>(OH)</a:t>
            </a:r>
            <a:r>
              <a:rPr lang="pt-BR" baseline="-25000" dirty="0" smtClean="0"/>
              <a:t>2(</a:t>
            </a:r>
            <a:r>
              <a:rPr lang="pt-BR" baseline="-25000" dirty="0" err="1" smtClean="0"/>
              <a:t>aq</a:t>
            </a:r>
            <a:r>
              <a:rPr lang="pt-BR" baseline="-25000" dirty="0" smtClean="0"/>
              <a:t>)</a:t>
            </a:r>
            <a:r>
              <a:rPr lang="pt-BR" dirty="0" smtClean="0"/>
              <a:t> e os demais hidróxidos.</a:t>
            </a:r>
          </a:p>
          <a:p>
            <a:r>
              <a:rPr lang="pt-BR" dirty="0" smtClean="0"/>
              <a:t>As bases fortes tem grande dissociação e pouca reversão. Quanto à nomenclatura das bases, ela é </a:t>
            </a:r>
            <a:r>
              <a:rPr lang="pt-BR" dirty="0" smtClean="0">
                <a:hlinkClick r:id="rId2" tooltip="Química inorgânica/Introdução/Íons e a regra do octeto/Complexos atômicos"/>
              </a:rPr>
              <a:t>igual à tradicional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31746" name="Picture 2" descr="Hidroxido\quad de + \mathbf{cation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293096"/>
            <a:ext cx="4464496" cy="336943"/>
          </a:xfrm>
          <a:prstGeom prst="rect">
            <a:avLst/>
          </a:prstGeom>
          <a:noFill/>
        </p:spPr>
      </p:pic>
      <p:pic>
        <p:nvPicPr>
          <p:cNvPr id="31748" name="Picture 4" descr="\mathbf{Fe(OH)_{2(aq)}}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1" y="4941168"/>
            <a:ext cx="2120963" cy="43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_6YQVcuALycQ/TCLnDu7umsI/AAAAAAAAAFc/r0AhxlnRNG4/s1600/tabela_cations_e_anions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7920880" cy="6336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TEMA</a:t>
            </a:r>
            <a:endParaRPr lang="pt-BR" dirty="0" smtClean="0"/>
          </a:p>
          <a:p>
            <a:pPr algn="just">
              <a:buNone/>
            </a:pP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inorgânicas</a:t>
            </a:r>
            <a:r>
              <a:rPr lang="en-US" dirty="0" smtClean="0"/>
              <a:t> : </a:t>
            </a:r>
            <a:r>
              <a:rPr lang="en-US" dirty="0" err="1" smtClean="0"/>
              <a:t>Ácido</a:t>
            </a:r>
            <a:r>
              <a:rPr lang="en-US" dirty="0" smtClean="0"/>
              <a:t> e Base</a:t>
            </a:r>
            <a:endParaRPr lang="pt-BR" dirty="0" smtClean="0"/>
          </a:p>
          <a:p>
            <a:pPr algn="just">
              <a:buNone/>
            </a:pPr>
            <a:r>
              <a:rPr lang="pt-BR" b="1" dirty="0" smtClean="0"/>
              <a:t>OBJETIVO GERAL</a:t>
            </a:r>
            <a:endParaRPr lang="pt-BR" dirty="0" smtClean="0"/>
          </a:p>
          <a:p>
            <a:pPr algn="just"/>
            <a:r>
              <a:rPr lang="pt-BR" dirty="0" smtClean="0"/>
              <a:t>Caracterizar Ácidos e Bases.</a:t>
            </a:r>
          </a:p>
          <a:p>
            <a:pPr algn="just"/>
            <a:r>
              <a:rPr lang="pt-BR" dirty="0" smtClean="0"/>
              <a:t>Identificar reações de neutralização.</a:t>
            </a:r>
          </a:p>
          <a:p>
            <a:pPr algn="just">
              <a:buNone/>
            </a:pPr>
            <a:endParaRPr lang="pt-BR" b="1" dirty="0" smtClean="0"/>
          </a:p>
          <a:p>
            <a:pPr algn="just">
              <a:buNone/>
            </a:pPr>
            <a:r>
              <a:rPr lang="pt-BR" b="1" dirty="0" smtClean="0"/>
              <a:t>OBJETIVOS ESPECÍFICOS</a:t>
            </a:r>
            <a:endParaRPr lang="pt-BR" dirty="0" smtClean="0"/>
          </a:p>
          <a:p>
            <a:pPr lvl="0" algn="just"/>
            <a:r>
              <a:rPr lang="pt-BR" dirty="0" smtClean="0"/>
              <a:t>Relacionar os conhecimentos da química das </a:t>
            </a:r>
            <a:r>
              <a:rPr lang="pt-BR" dirty="0" smtClean="0"/>
              <a:t>Funções Inorgânicas </a:t>
            </a:r>
            <a:r>
              <a:rPr lang="pt-BR" dirty="0" smtClean="0"/>
              <a:t>para a resolução de situações problemas apresentadas em diferentes contextos.</a:t>
            </a:r>
          </a:p>
          <a:p>
            <a:pPr lvl="0" algn="just"/>
            <a:r>
              <a:rPr lang="pt-BR" dirty="0" smtClean="0"/>
              <a:t>Sistematizar os conhecimentos de forma a aplicá-los interdisciplinarmente.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onceito de substâncias orgânicas e inorgânic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 principais funções inorgânicas são: ácidos, bases, sais e óxido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640"/>
            <a:ext cx="6768752" cy="64035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492896"/>
            <a:ext cx="7467600" cy="3981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Exemplos:</a:t>
            </a:r>
            <a:endParaRPr lang="pt-BR" dirty="0" smtClean="0"/>
          </a:p>
          <a:p>
            <a:r>
              <a:rPr lang="pt-BR" sz="2000" dirty="0" smtClean="0"/>
              <a:t>H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SO</a:t>
            </a:r>
            <a:r>
              <a:rPr lang="pt-BR" sz="2000" baseline="-25000" dirty="0" smtClean="0"/>
              <a:t>4  →</a:t>
            </a:r>
            <a:r>
              <a:rPr lang="pt-BR" sz="2000" dirty="0" smtClean="0"/>
              <a:t>  H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O</a:t>
            </a:r>
            <a:r>
              <a:rPr lang="pt-BR" sz="2000" baseline="30000" dirty="0" smtClean="0"/>
              <a:t>1+</a:t>
            </a:r>
            <a:r>
              <a:rPr lang="pt-BR" sz="2000" dirty="0" smtClean="0"/>
              <a:t> + HSO</a:t>
            </a:r>
            <a:r>
              <a:rPr lang="pt-BR" sz="2000" baseline="-25000" dirty="0" smtClean="0"/>
              <a:t>4</a:t>
            </a:r>
            <a:r>
              <a:rPr lang="pt-BR" sz="2000" baseline="30000" dirty="0" smtClean="0"/>
              <a:t>-</a:t>
            </a:r>
            <a:r>
              <a:rPr lang="pt-BR" sz="2000" dirty="0" smtClean="0"/>
              <a:t>   ou         H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SO</a:t>
            </a:r>
            <a:r>
              <a:rPr lang="pt-BR" sz="2000" baseline="-25000" dirty="0" smtClean="0"/>
              <a:t>4  →</a:t>
            </a:r>
            <a:r>
              <a:rPr lang="pt-BR" sz="2000" dirty="0" smtClean="0"/>
              <a:t>  H</a:t>
            </a:r>
            <a:r>
              <a:rPr lang="pt-BR" sz="2000" baseline="30000" dirty="0" smtClean="0"/>
              <a:t>1+</a:t>
            </a:r>
            <a:r>
              <a:rPr lang="pt-BR" sz="2000" dirty="0" smtClean="0"/>
              <a:t> + HSO</a:t>
            </a:r>
            <a:r>
              <a:rPr lang="pt-BR" sz="2000" baseline="-25000" dirty="0" smtClean="0"/>
              <a:t>4</a:t>
            </a:r>
            <a:r>
              <a:rPr lang="pt-BR" sz="2000" baseline="30000" dirty="0" smtClean="0"/>
              <a:t>-</a:t>
            </a:r>
            <a:endParaRPr lang="pt-BR" sz="2000" dirty="0" smtClean="0"/>
          </a:p>
          <a:p>
            <a:r>
              <a:rPr lang="pt-BR" sz="2000" dirty="0" err="1" smtClean="0"/>
              <a:t>HCl</a:t>
            </a:r>
            <a:r>
              <a:rPr lang="pt-BR" sz="2000" baseline="-25000" dirty="0" smtClean="0"/>
              <a:t>   →</a:t>
            </a:r>
            <a:r>
              <a:rPr lang="pt-BR" sz="2000" dirty="0" smtClean="0"/>
              <a:t>      H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O</a:t>
            </a:r>
            <a:r>
              <a:rPr lang="pt-BR" sz="2000" baseline="30000" dirty="0" smtClean="0"/>
              <a:t>1+</a:t>
            </a:r>
            <a:r>
              <a:rPr lang="pt-BR" sz="2000" dirty="0" smtClean="0"/>
              <a:t> + Cl</a:t>
            </a:r>
            <a:r>
              <a:rPr lang="pt-BR" sz="2000" baseline="30000" dirty="0" smtClean="0"/>
              <a:t>1-    </a:t>
            </a:r>
            <a:r>
              <a:rPr lang="pt-BR" sz="2000" dirty="0" smtClean="0"/>
              <a:t> ou        </a:t>
            </a:r>
            <a:r>
              <a:rPr lang="pt-BR" sz="2000" dirty="0" err="1" smtClean="0"/>
              <a:t>HCl</a:t>
            </a:r>
            <a:r>
              <a:rPr lang="pt-BR" sz="2000" baseline="-25000" dirty="0" smtClean="0"/>
              <a:t>       →</a:t>
            </a:r>
            <a:r>
              <a:rPr lang="pt-BR" sz="2000" dirty="0" smtClean="0"/>
              <a:t>  H</a:t>
            </a:r>
            <a:r>
              <a:rPr lang="pt-BR" sz="2000" baseline="30000" dirty="0" smtClean="0"/>
              <a:t>1+</a:t>
            </a:r>
            <a:r>
              <a:rPr lang="pt-BR" sz="2000" dirty="0" smtClean="0"/>
              <a:t> + Cl</a:t>
            </a:r>
            <a:r>
              <a:rPr lang="pt-BR" sz="2000" baseline="30000" dirty="0" smtClean="0"/>
              <a:t>1-</a:t>
            </a:r>
            <a:endParaRPr lang="pt-BR" sz="2000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Ácidos </a:t>
            </a:r>
            <a:r>
              <a:rPr lang="pt-BR" b="1" dirty="0" smtClean="0"/>
              <a:t>principais:</a:t>
            </a:r>
            <a:r>
              <a:rPr lang="pt-BR" dirty="0" smtClean="0"/>
              <a:t> Ácido Sulfúrico (H</a:t>
            </a:r>
            <a:r>
              <a:rPr lang="pt-BR" baseline="-25000" dirty="0" smtClean="0"/>
              <a:t>2</a:t>
            </a:r>
            <a:r>
              <a:rPr lang="pt-BR" dirty="0" smtClean="0"/>
              <a:t>SO</a:t>
            </a:r>
            <a:r>
              <a:rPr lang="pt-BR" baseline="-25000" dirty="0" smtClean="0"/>
              <a:t>4</a:t>
            </a:r>
            <a:r>
              <a:rPr lang="pt-BR" dirty="0" smtClean="0"/>
              <a:t>), Ácido Fluorídrico (HF), Ácido Clorídrico (</a:t>
            </a:r>
            <a:r>
              <a:rPr lang="pt-BR" dirty="0" err="1" smtClean="0"/>
              <a:t>HCl</a:t>
            </a:r>
            <a:r>
              <a:rPr lang="pt-BR" dirty="0" smtClean="0"/>
              <a:t>), Ácido Cianídrico (HCN), Ácido Carbônico (H</a:t>
            </a:r>
            <a:r>
              <a:rPr lang="pt-BR" baseline="-25000" dirty="0" smtClean="0"/>
              <a:t>2</a:t>
            </a:r>
            <a:r>
              <a:rPr lang="pt-BR" dirty="0" smtClean="0"/>
              <a:t>CO</a:t>
            </a:r>
            <a:r>
              <a:rPr lang="pt-BR" baseline="-25000" dirty="0" smtClean="0"/>
              <a:t>3</a:t>
            </a:r>
            <a:r>
              <a:rPr lang="pt-BR" dirty="0" smtClean="0"/>
              <a:t>), Ácido fosfórico (H</a:t>
            </a:r>
            <a:r>
              <a:rPr lang="pt-BR" baseline="-25000" dirty="0" smtClean="0"/>
              <a:t>3</a:t>
            </a:r>
            <a:r>
              <a:rPr lang="pt-BR" dirty="0" smtClean="0"/>
              <a:t>PO</a:t>
            </a:r>
            <a:r>
              <a:rPr lang="pt-BR" baseline="-25000" dirty="0" smtClean="0"/>
              <a:t>4</a:t>
            </a:r>
            <a:r>
              <a:rPr lang="pt-BR" dirty="0" smtClean="0"/>
              <a:t>), Ácido Acético (H</a:t>
            </a:r>
            <a:r>
              <a:rPr lang="pt-BR" baseline="-25000" dirty="0" smtClean="0"/>
              <a:t>3</a:t>
            </a:r>
            <a:r>
              <a:rPr lang="pt-BR" dirty="0" smtClean="0"/>
              <a:t>CCOOH) e Ácido Nítrico (HNO</a:t>
            </a:r>
            <a:r>
              <a:rPr lang="pt-BR" baseline="-25000" dirty="0" smtClean="0"/>
              <a:t>3</a:t>
            </a:r>
            <a:r>
              <a:rPr lang="pt-BR" dirty="0" smtClean="0"/>
              <a:t>).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24578" name="Picture 2" descr="Conceito de ácid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666" y="332655"/>
            <a:ext cx="6429574" cy="1764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852936"/>
            <a:ext cx="7467600" cy="3621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Exemplos:</a:t>
            </a:r>
            <a:endParaRPr lang="pt-BR" dirty="0" smtClean="0"/>
          </a:p>
          <a:p>
            <a:r>
              <a:rPr lang="pt-BR" dirty="0" err="1" smtClean="0"/>
              <a:t>NaOH</a:t>
            </a:r>
            <a:r>
              <a:rPr lang="pt-BR" dirty="0" smtClean="0"/>
              <a:t>(s)  → Na</a:t>
            </a:r>
            <a:r>
              <a:rPr lang="pt-BR" baseline="30000" dirty="0" smtClean="0"/>
              <a:t>1+</a:t>
            </a:r>
            <a:r>
              <a:rPr lang="pt-BR" dirty="0" smtClean="0"/>
              <a:t> +  OH</a:t>
            </a:r>
            <a:r>
              <a:rPr lang="pt-BR" baseline="30000" dirty="0" smtClean="0"/>
              <a:t>1-</a:t>
            </a:r>
            <a:endParaRPr lang="pt-BR" dirty="0" smtClean="0"/>
          </a:p>
          <a:p>
            <a:r>
              <a:rPr lang="pt-BR" dirty="0" smtClean="0"/>
              <a:t>Ca(OH)2 → Ca</a:t>
            </a:r>
            <a:r>
              <a:rPr lang="pt-BR" baseline="30000" dirty="0" smtClean="0"/>
              <a:t>2+</a:t>
            </a:r>
            <a:r>
              <a:rPr lang="pt-BR" dirty="0" smtClean="0"/>
              <a:t> + 2 </a:t>
            </a:r>
            <a:r>
              <a:rPr lang="pt-BR" dirty="0" smtClean="0"/>
              <a:t>OH</a:t>
            </a:r>
            <a:r>
              <a:rPr lang="pt-BR" baseline="30000" dirty="0" smtClean="0"/>
              <a:t>1-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/>
              <a:t>Bases </a:t>
            </a:r>
            <a:r>
              <a:rPr lang="pt-BR" b="1" dirty="0" smtClean="0"/>
              <a:t>principais:</a:t>
            </a:r>
            <a:r>
              <a:rPr lang="pt-BR" dirty="0" smtClean="0"/>
              <a:t>Hidróxido de sódio (</a:t>
            </a:r>
            <a:r>
              <a:rPr lang="pt-BR" dirty="0" err="1" smtClean="0"/>
              <a:t>NaOH</a:t>
            </a:r>
            <a:r>
              <a:rPr lang="pt-BR" dirty="0" smtClean="0"/>
              <a:t>), Hidróxido de cálcio (Ca(OH)</a:t>
            </a:r>
            <a:r>
              <a:rPr lang="pt-BR" baseline="-25000" dirty="0" smtClean="0"/>
              <a:t>2</a:t>
            </a:r>
            <a:r>
              <a:rPr lang="pt-BR" dirty="0" smtClean="0"/>
              <a:t>), Hidróxido de magnésio(</a:t>
            </a:r>
            <a:r>
              <a:rPr lang="pt-BR" dirty="0" err="1" smtClean="0"/>
              <a:t>Mg</a:t>
            </a:r>
            <a:r>
              <a:rPr lang="pt-BR" dirty="0" smtClean="0"/>
              <a:t>(OH)</a:t>
            </a:r>
            <a:r>
              <a:rPr lang="pt-BR" baseline="-25000" dirty="0" smtClean="0"/>
              <a:t>2</a:t>
            </a:r>
            <a:r>
              <a:rPr lang="pt-BR" dirty="0" smtClean="0"/>
              <a:t>) e  Hidróxido de amônio (NH</a:t>
            </a:r>
            <a:r>
              <a:rPr lang="pt-BR" baseline="-25000" dirty="0" smtClean="0"/>
              <a:t>4</a:t>
            </a:r>
            <a:r>
              <a:rPr lang="pt-BR" dirty="0" smtClean="0"/>
              <a:t>OH).</a:t>
            </a:r>
          </a:p>
          <a:p>
            <a:endParaRPr lang="pt-BR" dirty="0"/>
          </a:p>
        </p:txBody>
      </p:sp>
      <p:pic>
        <p:nvPicPr>
          <p:cNvPr id="23554" name="Picture 2" descr="Conceito de b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548680"/>
            <a:ext cx="6117115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6291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 smtClean="0"/>
              <a:t>Exemplos: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NaCl</a:t>
            </a:r>
            <a:r>
              <a:rPr lang="pt-BR" dirty="0" smtClean="0"/>
              <a:t> → Na</a:t>
            </a:r>
            <a:r>
              <a:rPr lang="pt-BR" baseline="30000" dirty="0" smtClean="0"/>
              <a:t>1+</a:t>
            </a:r>
            <a:r>
              <a:rPr lang="pt-BR" dirty="0" smtClean="0"/>
              <a:t> +  Cl</a:t>
            </a:r>
            <a:r>
              <a:rPr lang="pt-BR" baseline="30000" dirty="0" smtClean="0"/>
              <a:t>1-</a:t>
            </a:r>
            <a:br>
              <a:rPr lang="pt-BR" baseline="30000" dirty="0" smtClean="0"/>
            </a:br>
            <a:r>
              <a:rPr lang="pt-BR" dirty="0" smtClean="0"/>
              <a:t>Ca(NO</a:t>
            </a:r>
            <a:r>
              <a:rPr lang="pt-BR" baseline="-25000" dirty="0" smtClean="0"/>
              <a:t>3</a:t>
            </a:r>
            <a:r>
              <a:rPr lang="pt-BR" dirty="0" smtClean="0"/>
              <a:t>)</a:t>
            </a:r>
            <a:r>
              <a:rPr lang="pt-BR" baseline="-25000" dirty="0" smtClean="0"/>
              <a:t>2</a:t>
            </a:r>
            <a:r>
              <a:rPr lang="pt-BR" dirty="0" smtClean="0"/>
              <a:t> → Ca</a:t>
            </a:r>
            <a:r>
              <a:rPr lang="pt-BR" baseline="30000" dirty="0" smtClean="0"/>
              <a:t>2+</a:t>
            </a:r>
            <a:r>
              <a:rPr lang="pt-BR" dirty="0" smtClean="0"/>
              <a:t> + 2NO</a:t>
            </a:r>
            <a:r>
              <a:rPr lang="pt-BR" baseline="-25000" dirty="0" smtClean="0"/>
              <a:t>3</a:t>
            </a:r>
            <a:r>
              <a:rPr lang="pt-BR" baseline="30000" dirty="0" smtClean="0"/>
              <a:t>1-</a:t>
            </a:r>
            <a:br>
              <a:rPr lang="pt-BR" baseline="30000" dirty="0" smtClean="0"/>
            </a:br>
            <a:r>
              <a:rPr lang="pt-BR" dirty="0" smtClean="0"/>
              <a:t>(NH</a:t>
            </a:r>
            <a:r>
              <a:rPr lang="pt-BR" baseline="-25000" dirty="0" smtClean="0"/>
              <a:t>4</a:t>
            </a:r>
            <a:r>
              <a:rPr lang="pt-BR" dirty="0" smtClean="0"/>
              <a:t>)</a:t>
            </a:r>
            <a:r>
              <a:rPr lang="pt-BR" baseline="-25000" dirty="0" smtClean="0"/>
              <a:t>3</a:t>
            </a:r>
            <a:r>
              <a:rPr lang="pt-BR" dirty="0" smtClean="0"/>
              <a:t>PO</a:t>
            </a:r>
            <a:r>
              <a:rPr lang="pt-BR" baseline="-25000" dirty="0" smtClean="0"/>
              <a:t>4</a:t>
            </a:r>
            <a:r>
              <a:rPr lang="pt-BR" dirty="0" smtClean="0"/>
              <a:t>→ 3 NH</a:t>
            </a:r>
            <a:r>
              <a:rPr lang="pt-BR" baseline="-25000" dirty="0" smtClean="0"/>
              <a:t>4</a:t>
            </a:r>
            <a:r>
              <a:rPr lang="pt-BR" baseline="30000" dirty="0" smtClean="0"/>
              <a:t>+1</a:t>
            </a:r>
            <a:r>
              <a:rPr lang="pt-BR" dirty="0" smtClean="0"/>
              <a:t> + PO</a:t>
            </a:r>
            <a:r>
              <a:rPr lang="pt-BR" baseline="-25000" dirty="0" smtClean="0"/>
              <a:t>4</a:t>
            </a:r>
            <a:r>
              <a:rPr lang="pt-BR" baseline="30000" dirty="0" smtClean="0"/>
              <a:t>3-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smtClean="0"/>
              <a:t>Sais principais: </a:t>
            </a:r>
            <a:r>
              <a:rPr lang="pt-BR" dirty="0" smtClean="0"/>
              <a:t>Cloreto </a:t>
            </a:r>
            <a:r>
              <a:rPr lang="pt-BR" dirty="0" smtClean="0"/>
              <a:t>de Sódio (</a:t>
            </a:r>
            <a:r>
              <a:rPr lang="pt-BR" dirty="0" err="1" smtClean="0"/>
              <a:t>NaCl</a:t>
            </a:r>
            <a:r>
              <a:rPr lang="pt-BR" dirty="0" smtClean="0"/>
              <a:t>), Fluoreto de sódio (</a:t>
            </a:r>
            <a:r>
              <a:rPr lang="pt-BR" dirty="0" err="1" smtClean="0"/>
              <a:t>NaF</a:t>
            </a:r>
            <a:r>
              <a:rPr lang="pt-BR" dirty="0" smtClean="0"/>
              <a:t>), Nitro de sódio (NaNo</a:t>
            </a:r>
            <a:r>
              <a:rPr lang="pt-BR" baseline="-25000" dirty="0" smtClean="0"/>
              <a:t>3</a:t>
            </a:r>
            <a:r>
              <a:rPr lang="pt-BR" dirty="0" smtClean="0"/>
              <a:t>), Nitrato de amônio (NH</a:t>
            </a:r>
            <a:r>
              <a:rPr lang="pt-BR" baseline="-25000" dirty="0" smtClean="0"/>
              <a:t>4</a:t>
            </a:r>
            <a:r>
              <a:rPr lang="pt-BR" dirty="0" smtClean="0"/>
              <a:t>NO</a:t>
            </a:r>
            <a:r>
              <a:rPr lang="pt-BR" baseline="-25000" dirty="0" smtClean="0"/>
              <a:t>3</a:t>
            </a:r>
            <a:r>
              <a:rPr lang="pt-BR" dirty="0" smtClean="0"/>
              <a:t>), carbonato de sódio (Na</a:t>
            </a:r>
            <a:r>
              <a:rPr lang="pt-BR" baseline="-25000" dirty="0" smtClean="0"/>
              <a:t>2</a:t>
            </a:r>
            <a:r>
              <a:rPr lang="pt-BR" dirty="0" smtClean="0"/>
              <a:t>CO</a:t>
            </a:r>
            <a:r>
              <a:rPr lang="pt-BR" baseline="-25000" dirty="0" smtClean="0"/>
              <a:t>3</a:t>
            </a:r>
            <a:r>
              <a:rPr lang="pt-BR" dirty="0" smtClean="0"/>
              <a:t>), Bicarbonato de sódio (NaHCO</a:t>
            </a:r>
            <a:r>
              <a:rPr lang="pt-BR" baseline="-25000" dirty="0" smtClean="0"/>
              <a:t>3</a:t>
            </a:r>
            <a:r>
              <a:rPr lang="pt-BR" dirty="0" smtClean="0"/>
              <a:t>), Carbonato de cálcio (CaCO</a:t>
            </a:r>
            <a:r>
              <a:rPr lang="pt-BR" baseline="-25000" dirty="0" smtClean="0"/>
              <a:t>3</a:t>
            </a:r>
            <a:r>
              <a:rPr lang="pt-BR" dirty="0" smtClean="0"/>
              <a:t>), sulfato de cálcio (CaSO</a:t>
            </a:r>
            <a:r>
              <a:rPr lang="pt-BR" baseline="-25000" dirty="0" smtClean="0"/>
              <a:t>4</a:t>
            </a:r>
            <a:r>
              <a:rPr lang="pt-BR" dirty="0" smtClean="0"/>
              <a:t>), Sulfato de magnésio (MgSO</a:t>
            </a:r>
            <a:r>
              <a:rPr lang="pt-BR" baseline="-25000" dirty="0" smtClean="0"/>
              <a:t>4</a:t>
            </a:r>
            <a:r>
              <a:rPr lang="pt-BR" dirty="0" smtClean="0"/>
              <a:t>), Fosfato de cálcio (Ca</a:t>
            </a:r>
            <a:r>
              <a:rPr lang="pt-BR" baseline="-25000" dirty="0" smtClean="0"/>
              <a:t>3</a:t>
            </a:r>
            <a:r>
              <a:rPr lang="pt-BR" dirty="0" smtClean="0"/>
              <a:t>(PO</a:t>
            </a:r>
            <a:r>
              <a:rPr lang="pt-BR" baseline="-25000" dirty="0" smtClean="0"/>
              <a:t>4</a:t>
            </a:r>
            <a:r>
              <a:rPr lang="pt-BR" dirty="0" smtClean="0"/>
              <a:t>)</a:t>
            </a:r>
            <a:r>
              <a:rPr lang="pt-BR" baseline="-25000" dirty="0" smtClean="0"/>
              <a:t>2</a:t>
            </a:r>
            <a:r>
              <a:rPr lang="pt-BR" dirty="0" smtClean="0"/>
              <a:t>) e Hipoclorito de sódio (</a:t>
            </a:r>
            <a:r>
              <a:rPr lang="pt-BR" dirty="0" err="1" smtClean="0"/>
              <a:t>NaClO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pic>
        <p:nvPicPr>
          <p:cNvPr id="22530" name="Picture 2" descr="Conceito de sa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02" y="332656"/>
            <a:ext cx="6136430" cy="1506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996952"/>
            <a:ext cx="7467600" cy="3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Exemplos:</a:t>
            </a:r>
            <a:endParaRPr lang="pt-BR" dirty="0" smtClean="0"/>
          </a:p>
          <a:p>
            <a:r>
              <a:rPr lang="pt-BR" dirty="0" smtClean="0"/>
              <a:t>CO</a:t>
            </a:r>
            <a:r>
              <a:rPr lang="pt-BR" baseline="-25000" dirty="0" smtClean="0"/>
              <a:t>2</a:t>
            </a:r>
            <a:r>
              <a:rPr lang="pt-BR" dirty="0" smtClean="0"/>
              <a:t>, SO</a:t>
            </a:r>
            <a:r>
              <a:rPr lang="pt-BR" baseline="-25000" dirty="0" smtClean="0"/>
              <a:t>2</a:t>
            </a:r>
            <a:r>
              <a:rPr lang="pt-BR" dirty="0" smtClean="0"/>
              <a:t>, SO</a:t>
            </a:r>
            <a:r>
              <a:rPr lang="pt-BR" baseline="-25000" dirty="0" smtClean="0"/>
              <a:t>3</a:t>
            </a:r>
            <a:r>
              <a:rPr lang="pt-BR" dirty="0" smtClean="0"/>
              <a:t>, P</a:t>
            </a:r>
            <a:r>
              <a:rPr lang="pt-BR" baseline="-25000" dirty="0" smtClean="0"/>
              <a:t>2</a:t>
            </a:r>
            <a:r>
              <a:rPr lang="pt-BR" dirty="0" smtClean="0"/>
              <a:t>O</a:t>
            </a:r>
            <a:r>
              <a:rPr lang="pt-BR" baseline="-25000" dirty="0" smtClean="0"/>
              <a:t>5</a:t>
            </a:r>
            <a:r>
              <a:rPr lang="pt-BR" dirty="0" smtClean="0"/>
              <a:t>, Cl</a:t>
            </a:r>
            <a:r>
              <a:rPr lang="pt-BR" baseline="-25000" dirty="0" smtClean="0"/>
              <a:t>2</a:t>
            </a:r>
            <a:r>
              <a:rPr lang="pt-BR" dirty="0" smtClean="0"/>
              <a:t>O</a:t>
            </a:r>
            <a:r>
              <a:rPr lang="pt-BR" baseline="-25000" dirty="0" smtClean="0"/>
              <a:t>6</a:t>
            </a:r>
            <a:r>
              <a:rPr lang="pt-BR" dirty="0" smtClean="0"/>
              <a:t>, NO</a:t>
            </a:r>
            <a:r>
              <a:rPr lang="pt-BR" baseline="-25000" dirty="0" smtClean="0"/>
              <a:t>2</a:t>
            </a:r>
            <a:r>
              <a:rPr lang="pt-BR" dirty="0" smtClean="0"/>
              <a:t>, N</a:t>
            </a:r>
            <a:r>
              <a:rPr lang="pt-BR" baseline="-25000" dirty="0" smtClean="0"/>
              <a:t>2</a:t>
            </a:r>
            <a:r>
              <a:rPr lang="pt-BR" dirty="0" smtClean="0"/>
              <a:t>O</a:t>
            </a:r>
            <a:r>
              <a:rPr lang="pt-BR" baseline="-25000" dirty="0" smtClean="0"/>
              <a:t>4</a:t>
            </a:r>
            <a:r>
              <a:rPr lang="pt-BR" dirty="0" smtClean="0"/>
              <a:t>, Na</a:t>
            </a:r>
            <a:r>
              <a:rPr lang="pt-BR" baseline="-25000" dirty="0" smtClean="0"/>
              <a:t>2</a:t>
            </a:r>
            <a:r>
              <a:rPr lang="pt-BR" dirty="0" smtClean="0"/>
              <a:t>O, etc.</a:t>
            </a:r>
          </a:p>
          <a:p>
            <a:pPr>
              <a:buNone/>
            </a:pPr>
            <a:r>
              <a:rPr lang="pt-BR" b="1" dirty="0" smtClean="0"/>
              <a:t>Principais </a:t>
            </a:r>
            <a:r>
              <a:rPr lang="pt-BR" b="1" dirty="0" smtClean="0"/>
              <a:t>óxidos:</a:t>
            </a:r>
            <a:endParaRPr lang="pt-BR" dirty="0" smtClean="0"/>
          </a:p>
          <a:p>
            <a:r>
              <a:rPr lang="pt-BR" b="1" dirty="0" smtClean="0"/>
              <a:t>Óxidos </a:t>
            </a:r>
            <a:r>
              <a:rPr lang="pt-BR" b="1" dirty="0" smtClean="0"/>
              <a:t>básicos:</a:t>
            </a:r>
            <a:r>
              <a:rPr lang="pt-BR" dirty="0" smtClean="0"/>
              <a:t>Óxido de cálcio (</a:t>
            </a:r>
            <a:r>
              <a:rPr lang="pt-BR" dirty="0" err="1" smtClean="0"/>
              <a:t>CaO</a:t>
            </a:r>
            <a:r>
              <a:rPr lang="pt-BR" dirty="0" smtClean="0"/>
              <a:t>) e Óxido de magnésio (</a:t>
            </a:r>
            <a:r>
              <a:rPr lang="pt-BR" dirty="0" err="1" smtClean="0"/>
              <a:t>MgO</a:t>
            </a:r>
            <a:r>
              <a:rPr lang="pt-BR" dirty="0" smtClean="0"/>
              <a:t>).</a:t>
            </a:r>
          </a:p>
          <a:p>
            <a:r>
              <a:rPr lang="pt-BR" b="1" dirty="0" smtClean="0"/>
              <a:t>Óxidos </a:t>
            </a:r>
            <a:r>
              <a:rPr lang="pt-BR" b="1" dirty="0" smtClean="0"/>
              <a:t>ácidos:</a:t>
            </a:r>
            <a:r>
              <a:rPr lang="pt-BR" dirty="0" smtClean="0"/>
              <a:t>Dióxido de carbono (CO</a:t>
            </a:r>
            <a:r>
              <a:rPr lang="pt-BR" baseline="-25000" dirty="0" smtClean="0"/>
              <a:t>2</a:t>
            </a:r>
            <a:r>
              <a:rPr lang="pt-BR" dirty="0" smtClean="0"/>
              <a:t>);</a:t>
            </a:r>
          </a:p>
          <a:p>
            <a:r>
              <a:rPr lang="pt-BR" b="1" dirty="0" smtClean="0"/>
              <a:t>Peróxido:</a:t>
            </a:r>
            <a:r>
              <a:rPr lang="pt-BR" dirty="0" smtClean="0"/>
              <a:t>Peróxido </a:t>
            </a:r>
            <a:r>
              <a:rPr lang="pt-BR" dirty="0" smtClean="0"/>
              <a:t>de Hidrogênio(H</a:t>
            </a:r>
            <a:r>
              <a:rPr lang="pt-BR" baseline="-25000" dirty="0" smtClean="0"/>
              <a:t>2</a:t>
            </a:r>
            <a:r>
              <a:rPr lang="pt-BR" dirty="0" smtClean="0"/>
              <a:t>O</a:t>
            </a:r>
            <a:r>
              <a:rPr lang="pt-BR" baseline="-25000" dirty="0" smtClean="0"/>
              <a:t>2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pic>
        <p:nvPicPr>
          <p:cNvPr id="21506" name="Picture 2" descr="Conceito de óxid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2676"/>
            <a:ext cx="6574113" cy="1698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82552" cy="778098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ÁCIDOS</a:t>
            </a:r>
            <a:endParaRPr lang="pt-BR" b="1" dirty="0">
              <a:solidFill>
                <a:srgbClr val="FFC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Ácido acético</a:t>
            </a:r>
            <a:r>
              <a:rPr lang="pt-BR" dirty="0" smtClean="0"/>
              <a:t> = vinagre. </a:t>
            </a:r>
            <a:br>
              <a:rPr lang="pt-BR" dirty="0" smtClean="0"/>
            </a:br>
            <a:r>
              <a:rPr lang="pt-BR" b="1" dirty="0" smtClean="0"/>
              <a:t>Ácido </a:t>
            </a:r>
            <a:r>
              <a:rPr lang="pt-BR" b="1" dirty="0" err="1" smtClean="0"/>
              <a:t>tartárico</a:t>
            </a:r>
            <a:r>
              <a:rPr lang="pt-BR" dirty="0" smtClean="0"/>
              <a:t> = uva. </a:t>
            </a:r>
            <a:br>
              <a:rPr lang="pt-BR" dirty="0" smtClean="0"/>
            </a:br>
            <a:r>
              <a:rPr lang="pt-BR" b="1" dirty="0" smtClean="0"/>
              <a:t>Ácido </a:t>
            </a:r>
            <a:r>
              <a:rPr lang="pt-BR" b="1" dirty="0" err="1" smtClean="0"/>
              <a:t>málico</a:t>
            </a:r>
            <a:r>
              <a:rPr lang="pt-BR" dirty="0" smtClean="0"/>
              <a:t> = maçã. </a:t>
            </a:r>
            <a:br>
              <a:rPr lang="pt-BR" dirty="0" smtClean="0"/>
            </a:br>
            <a:r>
              <a:rPr lang="pt-BR" b="1" dirty="0" smtClean="0"/>
              <a:t>Ácido cítrico</a:t>
            </a:r>
            <a:r>
              <a:rPr lang="pt-BR" dirty="0" smtClean="0"/>
              <a:t> = laranja, acerola, limão. </a:t>
            </a:r>
            <a:br>
              <a:rPr lang="pt-BR" dirty="0" smtClean="0"/>
            </a:br>
            <a:r>
              <a:rPr lang="pt-BR" b="1" dirty="0" smtClean="0"/>
              <a:t>Ácido fosfórico</a:t>
            </a:r>
            <a:r>
              <a:rPr lang="pt-BR" dirty="0" smtClean="0"/>
              <a:t> = usado na fabricação de refrigerantes à base de cola. 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Esses são exemplos de ácidos orgânicos, que fazem parte de nossa alimentação.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</a:t>
            </a:r>
            <a:r>
              <a:rPr lang="pt-BR" dirty="0" smtClean="0"/>
              <a:t>xiste </a:t>
            </a:r>
            <a:r>
              <a:rPr lang="pt-BR" dirty="0" smtClean="0"/>
              <a:t>uma classe de ácidos muito perigosos, que se forem ingeridos podem levar o indivíduo à morte. São os chamados ácidos inorgânicos, nesta categoria podemos encontrar </a:t>
            </a:r>
            <a:r>
              <a:rPr lang="pt-BR" dirty="0" smtClean="0"/>
              <a:t>o:</a:t>
            </a:r>
          </a:p>
          <a:p>
            <a:pPr>
              <a:buNone/>
            </a:pPr>
            <a:r>
              <a:rPr lang="pt-BR" b="1" dirty="0" smtClean="0"/>
              <a:t>     Ácido </a:t>
            </a:r>
            <a:r>
              <a:rPr lang="pt-BR" b="1" dirty="0" smtClean="0"/>
              <a:t>sulfúrico </a:t>
            </a:r>
            <a:r>
              <a:rPr lang="pt-BR" dirty="0" smtClean="0"/>
              <a:t>que é encontrado na solução de bateria dos carros. 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Ácido nítrico</a:t>
            </a:r>
            <a:r>
              <a:rPr lang="pt-BR" dirty="0" smtClean="0"/>
              <a:t> = usado na identificação de amostras de ouro e ainda na fabricação de dinamites. </a:t>
            </a:r>
            <a:br>
              <a:rPr lang="pt-BR" dirty="0" smtClean="0"/>
            </a:br>
            <a:r>
              <a:rPr lang="pt-BR" b="1" dirty="0" smtClean="0"/>
              <a:t>Ácido </a:t>
            </a:r>
            <a:r>
              <a:rPr lang="pt-BR" b="1" dirty="0" smtClean="0"/>
              <a:t>carbônico</a:t>
            </a:r>
            <a:r>
              <a:rPr lang="pt-BR" dirty="0" smtClean="0"/>
              <a:t> = sob a forma de gás carbônico, é um dos constituintes das águas minerais gaseificadas e dos refrigerantes. </a:t>
            </a:r>
            <a:br>
              <a:rPr lang="pt-BR" dirty="0" smtClean="0"/>
            </a:br>
            <a:r>
              <a:rPr lang="pt-BR" b="1" dirty="0" smtClean="0"/>
              <a:t>Ácido sulfídrico</a:t>
            </a:r>
            <a:r>
              <a:rPr lang="pt-BR" dirty="0" smtClean="0"/>
              <a:t>= quando se apresenta na forma de gás sulfídrico tem cheiro de ovo podre. </a:t>
            </a:r>
            <a:br>
              <a:rPr lang="pt-BR" dirty="0" smtClean="0"/>
            </a:br>
            <a:r>
              <a:rPr lang="pt-BR" b="1" dirty="0" smtClean="0"/>
              <a:t>Ácido cianídrico</a:t>
            </a:r>
            <a:r>
              <a:rPr lang="pt-BR" dirty="0" smtClean="0"/>
              <a:t> = pode liberar um gás extremamente tóxico. </a:t>
            </a:r>
            <a:endParaRPr lang="pt-BR" dirty="0"/>
          </a:p>
        </p:txBody>
      </p:sp>
      <p:pic>
        <p:nvPicPr>
          <p:cNvPr id="27650" name="Picture 2" descr="Ácid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32656"/>
            <a:ext cx="2667000" cy="1552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</TotalTime>
  <Words>234</Words>
  <Application>Microsoft Office PowerPoint</Application>
  <PresentationFormat>Apresentação na tela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Balcão Envidraçado</vt:lpstr>
      <vt:lpstr>UNIVERSIDADE DO VALE DO ITAJAÍ</vt:lpstr>
      <vt:lpstr>Slide 2</vt:lpstr>
      <vt:lpstr>Slide 3</vt:lpstr>
      <vt:lpstr>Slide 4</vt:lpstr>
      <vt:lpstr>Slide 5</vt:lpstr>
      <vt:lpstr>Slide 6</vt:lpstr>
      <vt:lpstr>Slide 7</vt:lpstr>
      <vt:lpstr>Slide 8</vt:lpstr>
      <vt:lpstr>ÁCIDOS</vt:lpstr>
      <vt:lpstr>Slide 10</vt:lpstr>
      <vt:lpstr>Slide 11</vt:lpstr>
      <vt:lpstr>Slide 12</vt:lpstr>
      <vt:lpstr>BASES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19</cp:revision>
  <dcterms:created xsi:type="dcterms:W3CDTF">2014-04-02T23:19:50Z</dcterms:created>
  <dcterms:modified xsi:type="dcterms:W3CDTF">2014-05-08T19:11:09Z</dcterms:modified>
</cp:coreProperties>
</file>