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61" r:id="rId2"/>
    <p:sldId id="810" r:id="rId3"/>
    <p:sldId id="836" r:id="rId4"/>
    <p:sldId id="754" r:id="rId5"/>
    <p:sldId id="837" r:id="rId6"/>
    <p:sldId id="815" r:id="rId7"/>
    <p:sldId id="812" r:id="rId8"/>
    <p:sldId id="813" r:id="rId9"/>
    <p:sldId id="792" r:id="rId10"/>
    <p:sldId id="838" r:id="rId11"/>
    <p:sldId id="814" r:id="rId12"/>
    <p:sldId id="839" r:id="rId13"/>
    <p:sldId id="816" r:id="rId14"/>
    <p:sldId id="817" r:id="rId15"/>
    <p:sldId id="818" r:id="rId16"/>
    <p:sldId id="819" r:id="rId17"/>
    <p:sldId id="793" r:id="rId18"/>
    <p:sldId id="823" r:id="rId19"/>
    <p:sldId id="821" r:id="rId20"/>
    <p:sldId id="824" r:id="rId21"/>
    <p:sldId id="825" r:id="rId22"/>
    <p:sldId id="841" r:id="rId23"/>
    <p:sldId id="829" r:id="rId24"/>
    <p:sldId id="826" r:id="rId25"/>
    <p:sldId id="840" r:id="rId26"/>
    <p:sldId id="843" r:id="rId27"/>
    <p:sldId id="844" r:id="rId28"/>
    <p:sldId id="845" r:id="rId29"/>
    <p:sldId id="262" r:id="rId30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404040"/>
    <a:srgbClr val="262626"/>
    <a:srgbClr val="047FFD"/>
    <a:srgbClr val="B3D9FF"/>
    <a:srgbClr val="EBF5FF"/>
    <a:srgbClr val="FFFF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945" autoAdjust="0"/>
    <p:restoredTop sz="93987" autoAdjust="0"/>
  </p:normalViewPr>
  <p:slideViewPr>
    <p:cSldViewPr snapToGrid="0" snapToObjects="1">
      <p:cViewPr varScale="1">
        <p:scale>
          <a:sx n="95" d="100"/>
          <a:sy n="95" d="100"/>
        </p:scale>
        <p:origin x="-396" y="-90"/>
      </p:cViewPr>
      <p:guideLst>
        <p:guide orient="horz" pos="162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923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451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2019/4/23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2019/4/23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4/23/2019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4/23/2019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2019/4/23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  <a:t>2019/4/23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Web/API/Element/insertAdjacentHTML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JavaScript </a:t>
            </a:r>
            <a:r>
              <a:rPr kumimoji="1" lang="zh-CN" altLang="en-US" dirty="0"/>
              <a:t>面向对象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smtClean="0"/>
              <a:t>. </a:t>
            </a:r>
            <a:r>
              <a:rPr lang="en-US" altLang="zh-CN" smtClean="0">
                <a:sym typeface="+mn-ea"/>
              </a:rPr>
              <a:t>ES6 中的类和对象</a:t>
            </a:r>
            <a:endParaRPr lang="en-US" altLang="zh-CN" smtClean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10"/>
          <p:cNvSpPr>
            <a:spLocks noGrp="1"/>
          </p:cNvSpPr>
          <p:nvPr>
            <p:ph idx="1"/>
          </p:nvPr>
        </p:nvSpPr>
        <p:spPr>
          <a:xfrm>
            <a:off x="797223" y="831858"/>
            <a:ext cx="6517622" cy="541557"/>
          </a:xfrm>
        </p:spPr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对象</a:t>
            </a:r>
            <a:endParaRPr lang="zh-CN" altLang="en-US" dirty="0"/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97223" y="1365909"/>
            <a:ext cx="6696710" cy="6025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现实生活中：万物皆对象，对象是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一个具体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的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事物</a:t>
            </a:r>
            <a:r>
              <a:rPr lang="zh-CN" altLang="en-US">
                <a:sym typeface="+mn-ea"/>
              </a:rPr>
              <a:t>，</a:t>
            </a:r>
            <a:r>
              <a:rPr lang="zh-CN" altLang="en-US" smtClean="0">
                <a:sym typeface="+mn-ea"/>
              </a:rPr>
              <a:t>看得见</a:t>
            </a:r>
            <a:r>
              <a:rPr lang="zh-CN" altLang="en-US" dirty="0">
                <a:sym typeface="+mn-ea"/>
              </a:rPr>
              <a:t>摸</a:t>
            </a:r>
            <a:r>
              <a:rPr lang="zh-CN" altLang="en-US">
                <a:sym typeface="+mn-ea"/>
              </a:rPr>
              <a:t>得</a:t>
            </a:r>
            <a:r>
              <a:rPr lang="zh-CN" altLang="en-US" smtClean="0">
                <a:sym typeface="+mn-ea"/>
              </a:rPr>
              <a:t>着</a:t>
            </a:r>
            <a:r>
              <a:rPr lang="zh-CN" altLang="en-US">
                <a:sym typeface="+mn-ea"/>
              </a:rPr>
              <a:t>的</a:t>
            </a:r>
            <a:r>
              <a:rPr lang="zh-CN" altLang="en-US" smtClean="0">
                <a:sym typeface="+mn-ea"/>
              </a:rPr>
              <a:t>实物。例如，一</a:t>
            </a:r>
            <a:r>
              <a:rPr lang="zh-CN" altLang="en-US" dirty="0">
                <a:sym typeface="+mn-ea"/>
              </a:rPr>
              <a:t>本书、一辆汽车</a:t>
            </a:r>
            <a:r>
              <a:rPr lang="zh-CN" altLang="en-US">
                <a:sym typeface="+mn-ea"/>
              </a:rPr>
              <a:t>、</a:t>
            </a:r>
            <a:r>
              <a:rPr lang="zh-CN" altLang="en-US" smtClean="0">
                <a:sym typeface="+mn-ea"/>
              </a:rPr>
              <a:t>一个人可以</a:t>
            </a:r>
            <a:r>
              <a:rPr lang="zh-CN" altLang="en-US" dirty="0">
                <a:sym typeface="+mn-ea"/>
              </a:rPr>
              <a:t>是“对象”，一个数据库、一张网页、一个与远程服务器的连接也可以是</a:t>
            </a:r>
            <a:r>
              <a:rPr lang="zh-CN" altLang="en-US">
                <a:sym typeface="+mn-ea"/>
              </a:rPr>
              <a:t>“对象”</a:t>
            </a:r>
            <a:r>
              <a:rPr lang="zh-CN" altLang="en-US" smtClean="0">
                <a:sym typeface="+mn-ea"/>
              </a:rPr>
              <a:t>。</a:t>
            </a:r>
            <a:endParaRPr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97223" y="2597386"/>
            <a:ext cx="6738620" cy="11299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对象</a:t>
            </a:r>
            <a:r>
              <a:rPr lang="zh-CN" altLang="en-US">
                <a:sym typeface="+mn-ea"/>
              </a:rPr>
              <a:t>是</a:t>
            </a:r>
            <a:r>
              <a:rPr lang="zh-CN" altLang="en-US" smtClean="0">
                <a:sym typeface="+mn-ea"/>
              </a:rPr>
              <a:t>由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属性</a:t>
            </a:r>
            <a:r>
              <a:rPr lang="zh-CN" altLang="en-US" dirty="0">
                <a:sym typeface="+mn-ea"/>
              </a:rPr>
              <a:t>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方法</a:t>
            </a:r>
            <a:r>
              <a:rPr lang="zh-CN" altLang="en-US" smtClean="0">
                <a:sym typeface="+mn-ea"/>
              </a:rPr>
              <a:t>组成的</a:t>
            </a:r>
            <a:r>
              <a:rPr lang="zh-CN" altLang="en-US">
                <a:sym typeface="+mn-ea"/>
              </a:rPr>
              <a:t>：</a:t>
            </a:r>
            <a:endParaRPr lang="zh-CN" altLang="en-US" dirty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属性</a:t>
            </a:r>
            <a:r>
              <a:rPr lang="zh-CN" altLang="en-US" smtClean="0">
                <a:sym typeface="+mn-ea"/>
              </a:rPr>
              <a:t>：事物</a:t>
            </a:r>
            <a:r>
              <a:rPr lang="zh-CN" altLang="en-US">
                <a:sym typeface="+mn-ea"/>
              </a:rPr>
              <a:t>的</a:t>
            </a:r>
            <a:r>
              <a:rPr lang="zh-CN" altLang="en-US" b="1" smtClean="0">
                <a:solidFill>
                  <a:srgbClr val="FF0000"/>
                </a:solidFill>
                <a:sym typeface="+mn-ea"/>
              </a:rPr>
              <a:t>特征，</a:t>
            </a:r>
            <a:r>
              <a:rPr lang="zh-CN" altLang="en-US" smtClean="0">
                <a:sym typeface="+mn-ea"/>
              </a:rPr>
              <a:t>在</a:t>
            </a:r>
            <a:r>
              <a:rPr lang="zh-CN" altLang="en-US" dirty="0">
                <a:sym typeface="+mn-ea"/>
              </a:rPr>
              <a:t>对象中用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属性</a:t>
            </a:r>
            <a:r>
              <a:rPr lang="zh-CN" altLang="en-US" dirty="0">
                <a:sym typeface="+mn-ea"/>
              </a:rPr>
              <a:t>来表示（常用名词）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方法</a:t>
            </a:r>
            <a:r>
              <a:rPr lang="zh-CN" altLang="en-US" smtClean="0">
                <a:sym typeface="+mn-ea"/>
              </a:rPr>
              <a:t>：事物</a:t>
            </a:r>
            <a:r>
              <a:rPr lang="zh-CN" altLang="en-US">
                <a:sym typeface="+mn-ea"/>
              </a:rPr>
              <a:t>的</a:t>
            </a:r>
            <a:r>
              <a:rPr lang="zh-CN" altLang="en-US" b="1" smtClean="0">
                <a:solidFill>
                  <a:srgbClr val="FF0000"/>
                </a:solidFill>
                <a:sym typeface="+mn-ea"/>
              </a:rPr>
              <a:t>行为，</a:t>
            </a:r>
            <a:r>
              <a:rPr lang="zh-CN" altLang="en-US" smtClean="0">
                <a:sym typeface="+mn-ea"/>
              </a:rPr>
              <a:t>在</a:t>
            </a:r>
            <a:r>
              <a:rPr lang="zh-CN" altLang="en-US" dirty="0">
                <a:sym typeface="+mn-ea"/>
              </a:rPr>
              <a:t>对象中用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方法</a:t>
            </a:r>
            <a:r>
              <a:rPr lang="zh-CN" altLang="en-US" dirty="0">
                <a:sym typeface="+mn-ea"/>
              </a:rPr>
              <a:t>来表示（常用动词）</a:t>
            </a: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97223" y="1976034"/>
            <a:ext cx="6696710" cy="6330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FF0000"/>
                </a:solidFill>
                <a:sym typeface="+mn-ea"/>
              </a:rPr>
              <a:t>在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JavaScript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中，对象是一组无序的相关属性和方法的集合，所有的事物都是对象</a:t>
            </a:r>
            <a:r>
              <a:rPr lang="zh-CN" altLang="en-US">
                <a:sym typeface="+mn-ea"/>
              </a:rPr>
              <a:t>，例如字符串、数值、数组、函数等。</a:t>
            </a:r>
            <a:endParaRPr lang="en-US" altLang="zh-CN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4493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smtClean="0"/>
              <a:t>. </a:t>
            </a:r>
            <a:r>
              <a:rPr lang="en-US" altLang="zh-CN" smtClean="0">
                <a:sym typeface="+mn-ea"/>
              </a:rPr>
              <a:t>ES6 中的类和对象</a:t>
            </a:r>
            <a:endParaRPr lang="en-US" altLang="zh-CN" smtClean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10"/>
          <p:cNvSpPr>
            <a:spLocks noGrp="1"/>
          </p:cNvSpPr>
          <p:nvPr>
            <p:ph idx="1"/>
          </p:nvPr>
        </p:nvSpPr>
        <p:spPr>
          <a:xfrm>
            <a:off x="797223" y="831858"/>
            <a:ext cx="6517622" cy="541557"/>
          </a:xfrm>
        </p:spPr>
        <p:txBody>
          <a:bodyPr/>
          <a:lstStyle/>
          <a:p>
            <a:r>
              <a:rPr lang="en-US" altLang="zh-CN"/>
              <a:t>2.2 </a:t>
            </a:r>
            <a:r>
              <a:rPr lang="zh-CN" altLang="en-US"/>
              <a:t>类 </a:t>
            </a:r>
            <a:r>
              <a:rPr lang="en-US" altLang="zh-CN"/>
              <a:t>class</a:t>
            </a:r>
            <a:endParaRPr lang="en-US" altLang="zh-CN" dirty="0"/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97223" y="1373505"/>
            <a:ext cx="6696710" cy="4387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mtClean="0">
                <a:sym typeface="+mn-ea"/>
              </a:rPr>
              <a:t>在</a:t>
            </a:r>
            <a:r>
              <a:rPr lang="en-US" smtClean="0">
                <a:sym typeface="+mn-ea"/>
              </a:rPr>
              <a:t> </a:t>
            </a:r>
            <a:r>
              <a:rPr smtClean="0">
                <a:sym typeface="+mn-ea"/>
              </a:rPr>
              <a:t>ES6</a:t>
            </a:r>
            <a:r>
              <a:rPr lang="en-US" smtClean="0">
                <a:sym typeface="+mn-ea"/>
              </a:rPr>
              <a:t> </a:t>
            </a:r>
            <a:r>
              <a:rPr smtClean="0">
                <a:sym typeface="+mn-ea"/>
              </a:rPr>
              <a:t>中新增加了类的概念</a:t>
            </a:r>
            <a:r>
              <a:rPr>
                <a:sym typeface="+mn-ea"/>
              </a:rPr>
              <a:t>，可以使用 </a:t>
            </a:r>
            <a:r>
              <a:rPr>
                <a:solidFill>
                  <a:srgbClr val="FF0000"/>
                </a:solidFill>
                <a:sym typeface="+mn-ea"/>
              </a:rPr>
              <a:t>class</a:t>
            </a:r>
            <a:r>
              <a:rPr>
                <a:sym typeface="+mn-ea"/>
              </a:rPr>
              <a:t> 关键字声明一个类，之后以这个类来实例化对象。</a:t>
            </a: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97223" y="1810643"/>
            <a:ext cx="3589094" cy="13260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类</a:t>
            </a:r>
            <a:r>
              <a:rPr lang="zh-CN" altLang="en-US" dirty="0"/>
              <a:t>抽象了对象的公共部分，它</a:t>
            </a:r>
            <a:r>
              <a:rPr lang="zh-CN" altLang="en-US" dirty="0">
                <a:solidFill>
                  <a:schemeClr val="accent1"/>
                </a:solidFill>
              </a:rPr>
              <a:t>泛指</a:t>
            </a:r>
            <a:r>
              <a:rPr lang="zh-CN" altLang="en-US" dirty="0"/>
              <a:t>某一大类（</a:t>
            </a:r>
            <a:r>
              <a:rPr lang="en-US" altLang="zh-CN" dirty="0"/>
              <a:t>class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对象</a:t>
            </a:r>
            <a:r>
              <a:rPr lang="zh-CN" altLang="en-US" dirty="0">
                <a:solidFill>
                  <a:schemeClr val="accent1"/>
                </a:solidFill>
              </a:rPr>
              <a:t>特指</a:t>
            </a:r>
            <a:r>
              <a:rPr lang="zh-CN" altLang="en-US" dirty="0"/>
              <a:t>某一个，通过类实例化一</a:t>
            </a:r>
            <a:r>
              <a:rPr lang="zh-CN" altLang="en-US" dirty="0" smtClean="0"/>
              <a:t>个具体</a:t>
            </a:r>
            <a:r>
              <a:rPr lang="zh-CN" altLang="en-US" dirty="0"/>
              <a:t>的</a:t>
            </a:r>
            <a:r>
              <a:rPr lang="zh-CN" altLang="en-US" dirty="0">
                <a:sym typeface="+mn-ea"/>
              </a:rPr>
              <a:t>对象</a:t>
            </a:r>
            <a:r>
              <a:rPr lang="zh-CN" altLang="en-US" dirty="0"/>
              <a:t>   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6931025" y="2094865"/>
            <a:ext cx="260985" cy="25209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274" y="2150610"/>
            <a:ext cx="4401876" cy="2297403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smtClean="0"/>
              <a:t>. </a:t>
            </a:r>
            <a:r>
              <a:rPr lang="en-US" altLang="zh-CN" smtClean="0">
                <a:sym typeface="+mn-ea"/>
              </a:rPr>
              <a:t>ES6 中的类和对象</a:t>
            </a:r>
            <a:endParaRPr lang="en-US" altLang="zh-CN" smtClean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10"/>
          <p:cNvSpPr>
            <a:spLocks noGrp="1"/>
          </p:cNvSpPr>
          <p:nvPr>
            <p:ph idx="1"/>
          </p:nvPr>
        </p:nvSpPr>
        <p:spPr>
          <a:xfrm>
            <a:off x="797223" y="831858"/>
            <a:ext cx="6517622" cy="541557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类 </a:t>
            </a:r>
            <a:r>
              <a:rPr lang="en-US" altLang="zh-CN" dirty="0" smtClean="0"/>
              <a:t>class</a:t>
            </a:r>
            <a:endParaRPr lang="en-US" altLang="zh-CN" dirty="0"/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97223" y="1519541"/>
            <a:ext cx="3589094" cy="13260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类</a:t>
            </a:r>
            <a:r>
              <a:rPr lang="zh-CN" altLang="en-US" dirty="0"/>
              <a:t>抽象了对象的公共部分，它</a:t>
            </a:r>
            <a:r>
              <a:rPr lang="zh-CN" altLang="en-US" dirty="0">
                <a:solidFill>
                  <a:schemeClr val="accent1"/>
                </a:solidFill>
              </a:rPr>
              <a:t>泛指</a:t>
            </a:r>
            <a:r>
              <a:rPr lang="zh-CN" altLang="en-US" dirty="0"/>
              <a:t>某一大类（</a:t>
            </a:r>
            <a:r>
              <a:rPr lang="en-US" altLang="zh-CN" dirty="0"/>
              <a:t>class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对象</a:t>
            </a:r>
            <a:r>
              <a:rPr lang="zh-CN" altLang="en-US" dirty="0">
                <a:solidFill>
                  <a:schemeClr val="accent1"/>
                </a:solidFill>
              </a:rPr>
              <a:t>特指</a:t>
            </a:r>
            <a:r>
              <a:rPr lang="zh-CN" altLang="en-US" dirty="0"/>
              <a:t>某一个，通过类实例化一</a:t>
            </a:r>
            <a:r>
              <a:rPr lang="zh-CN" altLang="en-US" dirty="0" smtClean="0"/>
              <a:t>个具体</a:t>
            </a:r>
            <a:r>
              <a:rPr lang="zh-CN" altLang="en-US" dirty="0"/>
              <a:t>的</a:t>
            </a:r>
            <a:r>
              <a:rPr lang="zh-CN" altLang="en-US" dirty="0">
                <a:sym typeface="+mn-ea"/>
              </a:rPr>
              <a:t>对象</a:t>
            </a:r>
            <a:r>
              <a:rPr lang="zh-CN" altLang="en-US" dirty="0"/>
              <a:t>   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6931025" y="2094865"/>
            <a:ext cx="260985" cy="25209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797223" y="2465477"/>
            <a:ext cx="6738620" cy="11739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面向对象的思维</a:t>
            </a:r>
            <a:r>
              <a:rPr lang="zh-CN" altLang="en-US" dirty="0" smtClean="0"/>
              <a:t>特点</a:t>
            </a:r>
            <a:r>
              <a:rPr lang="en-US" altLang="zh-CN" dirty="0" smtClean="0"/>
              <a:t>: 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抽取</a:t>
            </a:r>
            <a:r>
              <a:rPr lang="zh-CN" altLang="en-US" dirty="0"/>
              <a:t>（抽象</a:t>
            </a:r>
            <a:r>
              <a:rPr lang="zh-CN" altLang="en-US" dirty="0" smtClean="0"/>
              <a:t>）对象共用</a:t>
            </a:r>
            <a:r>
              <a:rPr lang="zh-CN" altLang="en-US" dirty="0"/>
              <a:t>的属性和</a:t>
            </a:r>
            <a:r>
              <a:rPr lang="zh-CN" altLang="en-US" dirty="0" smtClean="0"/>
              <a:t>行为组织</a:t>
            </a:r>
            <a:r>
              <a:rPr lang="en-US" altLang="zh-CN" dirty="0"/>
              <a:t>(</a:t>
            </a:r>
            <a:r>
              <a:rPr lang="zh-CN" altLang="en-US" dirty="0"/>
              <a:t>封装</a:t>
            </a:r>
            <a:r>
              <a:rPr lang="en-US" altLang="zh-CN" dirty="0"/>
              <a:t>)</a:t>
            </a:r>
            <a:r>
              <a:rPr lang="zh-CN" altLang="en-US" dirty="0"/>
              <a:t>成一个</a:t>
            </a:r>
            <a:r>
              <a:rPr lang="zh-CN" altLang="en-US" b="1" dirty="0" smtClean="0">
                <a:solidFill>
                  <a:schemeClr val="accent1"/>
                </a:solidFill>
              </a:rPr>
              <a:t>类</a:t>
            </a:r>
            <a:r>
              <a:rPr lang="en-US" altLang="zh-CN" dirty="0" smtClean="0"/>
              <a:t>(</a:t>
            </a:r>
            <a:r>
              <a:rPr lang="zh-CN" altLang="en-US" dirty="0"/>
              <a:t>模板</a:t>
            </a:r>
            <a:r>
              <a:rPr lang="en-US" altLang="zh-CN" dirty="0" smtClean="0"/>
              <a:t>)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对</a:t>
            </a:r>
            <a:r>
              <a:rPr lang="zh-CN" altLang="en-US" dirty="0"/>
              <a:t>类进行</a:t>
            </a:r>
            <a:r>
              <a:rPr lang="zh-CN" altLang="en-US" dirty="0" smtClean="0"/>
              <a:t>实例化</a:t>
            </a:r>
            <a:r>
              <a:rPr lang="en-US" altLang="zh-CN" dirty="0" smtClean="0"/>
              <a:t>, </a:t>
            </a:r>
            <a:r>
              <a:rPr lang="zh-CN" altLang="en-US" dirty="0" smtClean="0"/>
              <a:t>获取</a:t>
            </a:r>
            <a:r>
              <a:rPr lang="zh-CN" altLang="en-US" dirty="0"/>
              <a:t>类的</a:t>
            </a:r>
            <a:r>
              <a:rPr lang="zh-CN" altLang="en-US" b="1" dirty="0" smtClean="0">
                <a:solidFill>
                  <a:schemeClr val="accent1"/>
                </a:solidFill>
              </a:rPr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1134125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smtClean="0"/>
              <a:t>. </a:t>
            </a:r>
            <a:r>
              <a:rPr lang="en-US" altLang="zh-CN" smtClean="0">
                <a:sym typeface="+mn-ea"/>
              </a:rPr>
              <a:t>ES6 中的类和对象</a:t>
            </a:r>
            <a:endParaRPr lang="en-US" altLang="zh-CN" smtClean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10"/>
          <p:cNvSpPr>
            <a:spLocks noGrp="1"/>
          </p:cNvSpPr>
          <p:nvPr>
            <p:ph idx="1"/>
          </p:nvPr>
        </p:nvSpPr>
        <p:spPr>
          <a:xfrm>
            <a:off x="797223" y="831858"/>
            <a:ext cx="6517622" cy="541557"/>
          </a:xfrm>
        </p:spPr>
        <p:txBody>
          <a:bodyPr/>
          <a:lstStyle/>
          <a:p>
            <a:r>
              <a:rPr lang="en-US" altLang="zh-CN"/>
              <a:t>2.3 </a:t>
            </a:r>
            <a:r>
              <a:rPr lang="zh-CN"/>
              <a:t>创建类</a:t>
            </a:r>
            <a:endParaRPr lang="zh-CN" dirty="0"/>
          </a:p>
        </p:txBody>
      </p:sp>
      <p:sp>
        <p:nvSpPr>
          <p:cNvPr id="32" name="内容占位符 5"/>
          <p:cNvSpPr>
            <a:spLocks noGrp="1"/>
          </p:cNvSpPr>
          <p:nvPr/>
        </p:nvSpPr>
        <p:spPr>
          <a:xfrm>
            <a:off x="797223" y="1382395"/>
            <a:ext cx="6696710" cy="382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ym typeface="+mn-ea"/>
              </a:rPr>
              <a:t>语法：</a:t>
            </a:r>
          </a:p>
          <a:p>
            <a:endParaRPr lang="zh-CN" altLang="en-US" b="1" dirty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7224" y="1764665"/>
            <a:ext cx="6696710" cy="69180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class name {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// class body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}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</a:t>
            </a:r>
          </a:p>
        </p:txBody>
      </p:sp>
      <p:sp>
        <p:nvSpPr>
          <p:cNvPr id="5" name="矩形 4"/>
          <p:cNvSpPr/>
          <p:nvPr/>
        </p:nvSpPr>
        <p:spPr>
          <a:xfrm>
            <a:off x="797224" y="2945844"/>
            <a:ext cx="6696710" cy="342017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var xx = </a:t>
            </a:r>
            <a:r>
              <a:rPr lang="en-US" sz="1050" noProof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new 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name();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</a:t>
            </a: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97223" y="2546677"/>
            <a:ext cx="6696710" cy="382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ym typeface="+mn-ea"/>
              </a:rPr>
              <a:t>创建实例：</a:t>
            </a:r>
          </a:p>
          <a:p>
            <a:endParaRPr lang="zh-CN" altLang="en-US" b="1" dirty="0"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97223" y="3491566"/>
            <a:ext cx="6696710" cy="4387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olidFill>
                  <a:srgbClr val="FF0000"/>
                </a:solidFill>
                <a:sym typeface="+mn-ea"/>
              </a:rPr>
              <a:t>注意： 类必须使用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new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实例化对象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" grpId="0" bldLvl="0" animBg="1"/>
      <p:bldP spid="5" grpId="0" bldLvl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smtClean="0"/>
              <a:t>. </a:t>
            </a:r>
            <a:r>
              <a:rPr lang="en-US" altLang="zh-CN" smtClean="0">
                <a:sym typeface="+mn-ea"/>
              </a:rPr>
              <a:t>ES6 中的类和对象</a:t>
            </a:r>
            <a:endParaRPr lang="en-US" altLang="zh-CN" smtClean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10"/>
          <p:cNvSpPr>
            <a:spLocks noGrp="1"/>
          </p:cNvSpPr>
          <p:nvPr>
            <p:ph idx="1"/>
          </p:nvPr>
        </p:nvSpPr>
        <p:spPr>
          <a:xfrm>
            <a:off x="797223" y="831858"/>
            <a:ext cx="6517622" cy="541557"/>
          </a:xfrm>
        </p:spPr>
        <p:txBody>
          <a:bodyPr/>
          <a:lstStyle/>
          <a:p>
            <a:r>
              <a:rPr lang="en-US" altLang="zh-CN"/>
              <a:t>2.4 </a:t>
            </a:r>
            <a:r>
              <a:rPr lang="zh-CN" altLang="en-US"/>
              <a:t>类 </a:t>
            </a:r>
            <a:r>
              <a:rPr lang="en-US" altLang="zh-CN"/>
              <a:t>constructor </a:t>
            </a:r>
            <a:r>
              <a:rPr lang="zh-CN" altLang="en-US"/>
              <a:t>构造函数</a:t>
            </a:r>
          </a:p>
        </p:txBody>
      </p:sp>
      <p:sp>
        <p:nvSpPr>
          <p:cNvPr id="32" name="内容占位符 5"/>
          <p:cNvSpPr>
            <a:spLocks noGrp="1"/>
          </p:cNvSpPr>
          <p:nvPr/>
        </p:nvSpPr>
        <p:spPr>
          <a:xfrm>
            <a:off x="797223" y="1814718"/>
            <a:ext cx="6696710" cy="382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ym typeface="+mn-ea"/>
              </a:rPr>
              <a:t>语法：</a:t>
            </a:r>
          </a:p>
          <a:p>
            <a:endParaRPr lang="zh-CN" altLang="en-US" b="1" dirty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5337" y="2172046"/>
            <a:ext cx="6673850" cy="1212639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class Person {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constructor(name,age) {   // </a:t>
            </a:r>
            <a:r>
              <a:rPr lang="en-US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constructor </a:t>
            </a:r>
            <a:r>
              <a:rPr lang="zh-CN" altLang="en-US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构造方法或者构造函数</a:t>
            </a:r>
            <a:endParaRPr lang="en-US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this.name = name;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this.age = age;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}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}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</a:t>
            </a:r>
          </a:p>
        </p:txBody>
      </p:sp>
      <p:sp>
        <p:nvSpPr>
          <p:cNvPr id="5" name="矩形 4"/>
          <p:cNvSpPr/>
          <p:nvPr/>
        </p:nvSpPr>
        <p:spPr>
          <a:xfrm>
            <a:off x="795338" y="3790305"/>
            <a:ext cx="6698596" cy="70040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var ldh = new Person('</a:t>
            </a:r>
            <a:r>
              <a:rPr lang="zh-CN" alt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刘德华</a:t>
            </a: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', 18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);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console.log(ldh.name)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</a:t>
            </a: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97223" y="3418010"/>
            <a:ext cx="6696710" cy="382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ym typeface="+mn-ea"/>
              </a:rPr>
              <a:t>创建实例：</a:t>
            </a:r>
          </a:p>
          <a:p>
            <a:endParaRPr lang="zh-CN" altLang="en-US" b="1" dirty="0">
              <a:sym typeface="+mn-ea"/>
            </a:endParaRP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95337" y="1375933"/>
            <a:ext cx="6696710" cy="7961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mtClean="0">
                <a:solidFill>
                  <a:srgbClr val="FF0000"/>
                </a:solidFill>
                <a:sym typeface="+mn-ea"/>
              </a:rPr>
              <a:t>constructor</a:t>
            </a:r>
            <a:r>
              <a:rPr lang="en-US" dirty="0" smtClean="0">
                <a:solidFill>
                  <a:srgbClr val="FF0000"/>
                </a:solidFill>
                <a:sym typeface="+mn-ea"/>
              </a:rPr>
              <a:t>() </a:t>
            </a:r>
            <a:r>
              <a:rPr dirty="0" err="1" smtClean="0">
                <a:solidFill>
                  <a:schemeClr val="tx1"/>
                </a:solidFill>
                <a:sym typeface="+mn-ea"/>
              </a:rPr>
              <a:t>方法是类的构造函数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(</a:t>
            </a:r>
            <a:r>
              <a:rPr dirty="0" err="1" smtClean="0">
                <a:solidFill>
                  <a:schemeClr val="tx1"/>
                </a:solidFill>
                <a:sym typeface="+mn-ea"/>
              </a:rPr>
              <a:t>默认方法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)</a:t>
            </a:r>
            <a:r>
              <a:rPr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lang="zh-CN" dirty="0">
                <a:solidFill>
                  <a:srgbClr val="FF0000"/>
                </a:solidFill>
                <a:sym typeface="+mn-ea"/>
              </a:rPr>
              <a:t>用于传递</a:t>
            </a:r>
            <a:r>
              <a:rPr lang="zh-CN" dirty="0" smtClean="0">
                <a:solidFill>
                  <a:srgbClr val="FF0000"/>
                </a:solidFill>
                <a:sym typeface="+mn-ea"/>
              </a:rPr>
              <a:t>参数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返回实例对象</a:t>
            </a:r>
            <a:r>
              <a:rPr lang="zh-CN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dirty="0" err="1" smtClean="0">
                <a:solidFill>
                  <a:schemeClr val="tx1"/>
                </a:solidFill>
                <a:sym typeface="+mn-ea"/>
              </a:rPr>
              <a:t>通过</a:t>
            </a:r>
            <a:r>
              <a:rPr lang="en-US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dirty="0" smtClean="0">
                <a:solidFill>
                  <a:schemeClr val="tx1"/>
                </a:solidFill>
                <a:sym typeface="+mn-ea"/>
              </a:rPr>
              <a:t>new</a:t>
            </a:r>
            <a:r>
              <a:rPr lang="en-US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dirty="0" err="1" smtClean="0">
                <a:solidFill>
                  <a:schemeClr val="tx1"/>
                </a:solidFill>
                <a:sym typeface="+mn-ea"/>
              </a:rPr>
              <a:t>命令生成对象实例时</a:t>
            </a:r>
            <a:r>
              <a:rPr dirty="0" err="1">
                <a:solidFill>
                  <a:schemeClr val="tx1"/>
                </a:solidFill>
                <a:sym typeface="+mn-ea"/>
              </a:rPr>
              <a:t>，自动调用该方法</a:t>
            </a:r>
            <a:r>
              <a:rPr dirty="0" smtClean="0">
                <a:solidFill>
                  <a:schemeClr val="tx1"/>
                </a:solidFill>
                <a:sym typeface="+mn-ea"/>
              </a:rPr>
              <a:t>。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如果没有显示定义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类内部会自动给我们创建一个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constructor() </a:t>
            </a:r>
            <a:endParaRPr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" grpId="0" bldLvl="0" animBg="1"/>
      <p:bldP spid="5" grpId="0" bldLvl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smtClean="0"/>
              <a:t>. </a:t>
            </a:r>
            <a:r>
              <a:rPr lang="en-US" altLang="zh-CN" smtClean="0">
                <a:sym typeface="+mn-ea"/>
              </a:rPr>
              <a:t>ES6 中的类和对象</a:t>
            </a:r>
            <a:endParaRPr lang="en-US" altLang="zh-CN" smtClean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10"/>
          <p:cNvSpPr>
            <a:spLocks noGrp="1"/>
          </p:cNvSpPr>
          <p:nvPr>
            <p:ph idx="1"/>
          </p:nvPr>
        </p:nvSpPr>
        <p:spPr>
          <a:xfrm>
            <a:off x="797223" y="831858"/>
            <a:ext cx="6517622" cy="541557"/>
          </a:xfrm>
        </p:spPr>
        <p:txBody>
          <a:bodyPr/>
          <a:lstStyle/>
          <a:p>
            <a:r>
              <a:rPr lang="en-US" altLang="zh-CN"/>
              <a:t>2.5 </a:t>
            </a:r>
            <a:r>
              <a:rPr lang="zh-CN" altLang="en-US"/>
              <a:t>类添加方法</a:t>
            </a:r>
            <a:endParaRPr lang="en-US" altLang="zh-CN"/>
          </a:p>
        </p:txBody>
      </p:sp>
      <p:sp>
        <p:nvSpPr>
          <p:cNvPr id="32" name="内容占位符 5"/>
          <p:cNvSpPr>
            <a:spLocks noGrp="1"/>
          </p:cNvSpPr>
          <p:nvPr/>
        </p:nvSpPr>
        <p:spPr>
          <a:xfrm>
            <a:off x="797223" y="1288324"/>
            <a:ext cx="6568777" cy="382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ym typeface="+mn-ea"/>
              </a:rPr>
              <a:t>语法：</a:t>
            </a:r>
          </a:p>
          <a:p>
            <a:endParaRPr lang="zh-CN" altLang="en-US" b="1" dirty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7223" y="1686837"/>
            <a:ext cx="6568777" cy="166188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class Person {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constructor(name,age) {   // </a:t>
            </a:r>
            <a:r>
              <a:rPr lang="en-US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constructor </a:t>
            </a:r>
            <a:r>
              <a:rPr lang="zh-CN" altLang="en-US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构造器或者构造函数</a:t>
            </a:r>
            <a:endParaRPr lang="en-US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this.name = name;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this.age = age;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}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say() {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console.log(this.name + '</a:t>
            </a:r>
            <a:r>
              <a:rPr lang="zh-CN" alt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你好</a:t>
            </a: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);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}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}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</a:t>
            </a:r>
          </a:p>
        </p:txBody>
      </p:sp>
      <p:sp>
        <p:nvSpPr>
          <p:cNvPr id="5" name="矩形 4"/>
          <p:cNvSpPr/>
          <p:nvPr/>
        </p:nvSpPr>
        <p:spPr>
          <a:xfrm>
            <a:off x="797223" y="3827780"/>
            <a:ext cx="6568778" cy="50927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var ldh = new Person('</a:t>
            </a:r>
            <a:r>
              <a:rPr lang="zh-CN" alt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刘德华</a:t>
            </a: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', 18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);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ldh.say()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</a:t>
            </a: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97223" y="3445510"/>
            <a:ext cx="6568777" cy="382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ym typeface="+mn-ea"/>
              </a:rPr>
              <a:t>创建实例：</a:t>
            </a:r>
          </a:p>
          <a:p>
            <a:endParaRPr lang="zh-CN" altLang="en-US" b="1" dirty="0">
              <a:sym typeface="+mn-ea"/>
            </a:endParaRP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37235" y="4422140"/>
            <a:ext cx="6696710" cy="4387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olidFill>
                  <a:srgbClr val="FF0000"/>
                </a:solidFill>
                <a:sym typeface="+mn-ea"/>
              </a:rPr>
              <a:t>注意： 方法之间不能加逗号分隔，同时方法不需要</a:t>
            </a:r>
            <a:r>
              <a:rPr lang="zh-CN" smtClean="0">
                <a:solidFill>
                  <a:srgbClr val="FF0000"/>
                </a:solidFill>
                <a:sym typeface="+mn-ea"/>
              </a:rPr>
              <a:t>添加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 function 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关键字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" grpId="0" bldLvl="0" animBg="1"/>
      <p:bldP spid="5" grpId="0" bldLvl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1"/>
          <p:cNvSpPr>
            <a:spLocks noGrp="1"/>
          </p:cNvSpPr>
          <p:nvPr>
            <p:ph idx="1"/>
          </p:nvPr>
        </p:nvSpPr>
        <p:spPr>
          <a:xfrm>
            <a:off x="3450590" y="1525618"/>
            <a:ext cx="4991100" cy="1827970"/>
          </a:xfrm>
        </p:spPr>
        <p:txBody>
          <a:bodyPr>
            <a:normAutofit/>
          </a:bodyPr>
          <a:lstStyle/>
          <a:p>
            <a:r>
              <a:rPr noProof="0" smtClean="0">
                <a:solidFill>
                  <a:schemeClr val="tx1"/>
                </a:solidFill>
                <a:sym typeface="+mn-ea"/>
              </a:rPr>
              <a:t>面向对象编程介绍</a:t>
            </a:r>
          </a:p>
          <a:p>
            <a:r>
              <a:rPr>
                <a:solidFill>
                  <a:schemeClr val="tx1"/>
                </a:solidFill>
                <a:sym typeface="+mn-ea"/>
              </a:rPr>
              <a:t>ES6</a:t>
            </a:r>
            <a:r>
              <a:rPr lang="en-US">
                <a:solidFill>
                  <a:schemeClr val="tx1"/>
                </a:solidFill>
                <a:sym typeface="+mn-ea"/>
              </a:rPr>
              <a:t> </a:t>
            </a:r>
            <a:r>
              <a:rPr>
                <a:solidFill>
                  <a:schemeClr val="tx1"/>
                </a:solidFill>
                <a:sym typeface="+mn-ea"/>
              </a:rPr>
              <a:t>中的类和对象</a:t>
            </a:r>
          </a:p>
          <a:p>
            <a:r>
              <a:rPr>
                <a:solidFill>
                  <a:srgbClr val="FF0000"/>
                </a:solidFill>
                <a:sym typeface="+mn-ea"/>
              </a:rPr>
              <a:t>类的继承</a:t>
            </a: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面向对象案例</a:t>
            </a:r>
          </a:p>
          <a:p>
            <a:pPr marL="0" indent="0">
              <a:buNone/>
            </a:pPr>
            <a:endParaRPr lang="en-US" altLang="zh-CN" noProof="0" dirty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smtClean="0"/>
              <a:t>3. </a:t>
            </a:r>
            <a:r>
              <a:rPr lang="zh-CN" altLang="en-US" smtClean="0"/>
              <a:t>类的继承</a:t>
            </a:r>
            <a:endParaRPr lang="zh-CN" altLang="en-US" dirty="0" smtClean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10"/>
          <p:cNvSpPr>
            <a:spLocks noGrp="1"/>
          </p:cNvSpPr>
          <p:nvPr>
            <p:ph idx="1"/>
          </p:nvPr>
        </p:nvSpPr>
        <p:spPr>
          <a:xfrm>
            <a:off x="797223" y="831858"/>
            <a:ext cx="6517622" cy="541557"/>
          </a:xfrm>
        </p:spPr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继承</a:t>
            </a:r>
            <a:endParaRPr lang="zh-CN" altLang="en-US" dirty="0"/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97223" y="1373415"/>
            <a:ext cx="6738620" cy="6800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ym typeface="+mn-ea"/>
              </a:rPr>
              <a:t>现实中的继承：子承父业，比如我们都继承了父亲的姓。</a:t>
            </a:r>
          </a:p>
          <a:p>
            <a:r>
              <a:rPr lang="zh-CN" altLang="en-US" dirty="0" smtClean="0">
                <a:sym typeface="+mn-ea"/>
              </a:rPr>
              <a:t>程序中的继承：子类可以继承父类的一些属性和方法。</a:t>
            </a: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817880" y="2203450"/>
            <a:ext cx="6696710" cy="382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ym typeface="+mn-ea"/>
              </a:rPr>
              <a:t>语法：</a:t>
            </a:r>
          </a:p>
          <a:p>
            <a:endParaRPr lang="zh-CN" altLang="en-US" b="1" dirty="0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7881" y="2582308"/>
            <a:ext cx="6548120" cy="111061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class Father{   // </a:t>
            </a:r>
            <a:r>
              <a:rPr lang="zh-CN" altLang="en-US" sz="1050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父类</a:t>
            </a:r>
            <a:endParaRPr lang="en-US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}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  <a:endParaRPr lang="en-US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class  Son </a:t>
            </a:r>
            <a:r>
              <a:rPr lang="en-US" sz="1050" b="1" noProof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extends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</a:t>
            </a:r>
            <a:r>
              <a:rPr lang="en-US" altLang="zh-CN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ather</a:t>
            </a:r>
            <a:r>
              <a:rPr 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{  // </a:t>
            </a:r>
            <a:r>
              <a:rPr lang="zh-CN" alt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子类继承父类</a:t>
            </a:r>
            <a:endParaRPr lang="en-US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}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/>
      <p:bldP spid="8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smtClean="0"/>
              <a:t>3. </a:t>
            </a:r>
            <a:r>
              <a:rPr lang="zh-CN" altLang="en-US" smtClean="0"/>
              <a:t>类的继承</a:t>
            </a:r>
            <a:endParaRPr lang="zh-CN" altLang="en-US" dirty="0" smtClean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10"/>
          <p:cNvSpPr>
            <a:spLocks noGrp="1"/>
          </p:cNvSpPr>
          <p:nvPr>
            <p:ph idx="1"/>
          </p:nvPr>
        </p:nvSpPr>
        <p:spPr>
          <a:xfrm>
            <a:off x="797223" y="831858"/>
            <a:ext cx="6517622" cy="541557"/>
          </a:xfrm>
        </p:spPr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继承</a:t>
            </a:r>
            <a:endParaRPr lang="zh-CN" altLang="en-US" dirty="0"/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96925" y="1388110"/>
            <a:ext cx="6696710" cy="382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ym typeface="+mn-ea"/>
              </a:rPr>
              <a:t>实例：</a:t>
            </a:r>
          </a:p>
          <a:p>
            <a:endParaRPr lang="zh-CN" altLang="en-US" b="1" dirty="0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6925" y="1785075"/>
            <a:ext cx="6569075" cy="247707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class </a:t>
            </a:r>
            <a:r>
              <a:rPr lang="en-US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Father</a:t>
            </a: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{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constructor(</a:t>
            </a:r>
            <a:r>
              <a:rPr lang="en-US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surname</a:t>
            </a: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) {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 this.</a:t>
            </a:r>
            <a:r>
              <a:rPr lang="en-US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surname= </a:t>
            </a: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surname</a:t>
            </a:r>
            <a:r>
              <a:rPr lang="en-US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;</a:t>
            </a:r>
            <a:endParaRPr sz="105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}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say() {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 console.log(</a:t>
            </a:r>
            <a:r>
              <a:rPr lang="en-US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</a:t>
            </a:r>
            <a:r>
              <a:rPr lang="zh-CN" altLang="en-US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你的姓是</a:t>
            </a:r>
            <a:r>
              <a:rPr lang="en-US" altLang="zh-CN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 + this.surname</a:t>
            </a: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);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sz="105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}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}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class </a:t>
            </a:r>
            <a:r>
              <a:rPr lang="en-US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Son </a:t>
            </a: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extends </a:t>
            </a:r>
            <a:r>
              <a:rPr lang="en-US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Father</a:t>
            </a: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{  </a:t>
            </a:r>
            <a:r>
              <a:rPr lang="en-US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// </a:t>
            </a:r>
            <a:r>
              <a:rPr lang="zh-CN" altLang="en-US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这样子类就继承了父类的属性和方法</a:t>
            </a:r>
            <a:endParaRPr sz="105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sz="105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}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var </a:t>
            </a:r>
            <a:r>
              <a:rPr lang="en-US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damao</a:t>
            </a: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= new </a:t>
            </a:r>
            <a:r>
              <a:rPr lang="en-US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Son</a:t>
            </a: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(</a:t>
            </a:r>
            <a:r>
              <a:rPr lang="en-US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</a:t>
            </a:r>
            <a:r>
              <a:rPr lang="zh-CN" altLang="en-US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刘</a:t>
            </a:r>
            <a:r>
              <a:rPr lang="en-US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</a:t>
            </a: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);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damao</a:t>
            </a: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.say();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smtClean="0"/>
              <a:t>3. </a:t>
            </a:r>
            <a:r>
              <a:rPr lang="zh-CN" altLang="en-US" smtClean="0"/>
              <a:t>类的继承</a:t>
            </a:r>
            <a:endParaRPr lang="zh-CN" altLang="en-US" dirty="0" smtClean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10"/>
          <p:cNvSpPr>
            <a:spLocks noGrp="1"/>
          </p:cNvSpPr>
          <p:nvPr>
            <p:ph idx="1"/>
          </p:nvPr>
        </p:nvSpPr>
        <p:spPr>
          <a:xfrm>
            <a:off x="797223" y="831858"/>
            <a:ext cx="6517622" cy="541557"/>
          </a:xfrm>
        </p:spPr>
        <p:txBody>
          <a:bodyPr/>
          <a:lstStyle/>
          <a:p>
            <a:r>
              <a:rPr lang="en-US" altLang="zh-CN" dirty="0"/>
              <a:t>3.2  </a:t>
            </a:r>
            <a:r>
              <a:rPr lang="en-US" altLang="zh-CN" dirty="0" smtClean="0"/>
              <a:t>super </a:t>
            </a:r>
            <a:r>
              <a:rPr lang="zh-CN" altLang="en-US" dirty="0" smtClean="0"/>
              <a:t>关键字</a:t>
            </a:r>
            <a:endParaRPr lang="en-US" altLang="zh-CN" dirty="0"/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96925" y="1342509"/>
            <a:ext cx="6738620" cy="4707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  <a:sym typeface="+mn-ea"/>
              </a:rPr>
              <a:t>s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uper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关键字</a:t>
            </a:r>
            <a:r>
              <a:rPr lang="zh-CN" altLang="en-US" dirty="0" smtClean="0">
                <a:sym typeface="+mn-ea"/>
              </a:rPr>
              <a:t>用于访问和调用对象父类上的函数。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可以调用父类的构造函数</a:t>
            </a:r>
            <a:r>
              <a:rPr lang="zh-CN" altLang="en-US" dirty="0" smtClean="0">
                <a:sym typeface="+mn-ea"/>
              </a:rPr>
              <a:t>，也可以调用父类的普通函数</a:t>
            </a:r>
          </a:p>
        </p:txBody>
      </p:sp>
      <p:sp>
        <p:nvSpPr>
          <p:cNvPr id="2" name="矩形 1"/>
          <p:cNvSpPr/>
          <p:nvPr/>
        </p:nvSpPr>
        <p:spPr>
          <a:xfrm>
            <a:off x="817881" y="2142275"/>
            <a:ext cx="6548120" cy="2057766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class Person {   // </a:t>
            </a:r>
            <a:r>
              <a:rPr lang="zh-CN" altLang="en-US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父类</a:t>
            </a:r>
            <a:endParaRPr lang="zh-CN" altLang="en-US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constructor(surname){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  </a:t>
            </a: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this.surname = surname;</a:t>
            </a:r>
            <a:endParaRPr lang="zh-CN" altLang="en-US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}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}</a:t>
            </a: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  <a:endParaRPr lang="en-US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class  Student </a:t>
            </a:r>
            <a:r>
              <a:rPr lang="en-US" sz="1050" b="1" noProof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extends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Person {  </a:t>
            </a:r>
            <a:r>
              <a:rPr 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// </a:t>
            </a:r>
            <a:r>
              <a:rPr lang="zh-CN" alt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子类继承父类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constructor(surname,firstname){</a:t>
            </a:r>
            <a:endParaRPr lang="en-US" altLang="zh-CN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   super(</a:t>
            </a:r>
            <a:r>
              <a:rPr lang="en-US" altLang="zh-CN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surname</a:t>
            </a:r>
            <a:r>
              <a:rPr lang="zh-CN" altLang="en-US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); </a:t>
            </a:r>
            <a:r>
              <a:rPr lang="zh-CN" altLang="en-US" sz="1050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     </a:t>
            </a:r>
            <a:r>
              <a:rPr lang="zh-CN" altLang="en-US" sz="105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// 调用</a:t>
            </a:r>
            <a:r>
              <a:rPr lang="zh-CN" altLang="en-US" sz="105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父类的constructor(</a:t>
            </a:r>
            <a:r>
              <a:rPr lang="en-US" altLang="zh-CN" sz="105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surname</a:t>
            </a:r>
            <a:r>
              <a:rPr lang="zh-CN" altLang="en-US" sz="105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)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	this.firstname = firstname; // </a:t>
            </a:r>
            <a:r>
              <a:rPr lang="zh-CN" altLang="en-US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定义子类独有的属性</a:t>
            </a:r>
            <a:endParaRPr lang="zh-CN" altLang="en-US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}</a:t>
            </a:r>
            <a:endParaRPr lang="zh-CN" altLang="en-US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}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</a:t>
            </a: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17880" y="1760005"/>
            <a:ext cx="6696710" cy="382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ym typeface="+mn-ea"/>
              </a:rPr>
              <a:t>语法：</a:t>
            </a:r>
          </a:p>
          <a:p>
            <a:endParaRPr lang="zh-CN" altLang="en-US" b="1" dirty="0">
              <a:sym typeface="+mn-ea"/>
            </a:endParaRP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22631" y="4338593"/>
            <a:ext cx="6738620" cy="4707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注意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: 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子类</a:t>
            </a:r>
            <a:r>
              <a:rPr lang="zh-CN" altLang="en-US" dirty="0" smtClean="0">
                <a:solidFill>
                  <a:srgbClr val="FF0000"/>
                </a:solidFill>
              </a:rPr>
              <a:t>在</a:t>
            </a:r>
            <a:r>
              <a:rPr lang="zh-CN" altLang="en-US" dirty="0">
                <a:solidFill>
                  <a:srgbClr val="FF0000"/>
                </a:solidFill>
              </a:rPr>
              <a:t>构造函数</a:t>
            </a:r>
            <a:r>
              <a:rPr lang="zh-CN" altLang="en-US" dirty="0" smtClean="0">
                <a:solidFill>
                  <a:srgbClr val="FF0000"/>
                </a:solidFill>
              </a:rPr>
              <a:t>中</a:t>
            </a:r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en-US" altLang="zh-CN" dirty="0" smtClean="0">
                <a:solidFill>
                  <a:srgbClr val="FF0000"/>
                </a:solidFill>
              </a:rPr>
              <a:t>super, </a:t>
            </a:r>
            <a:r>
              <a:rPr lang="zh-CN" altLang="en-US" dirty="0" smtClean="0">
                <a:solidFill>
                  <a:srgbClr val="FF0000"/>
                </a:solidFill>
              </a:rPr>
              <a:t>必须放到 </a:t>
            </a:r>
            <a:r>
              <a:rPr lang="en-US" altLang="zh-CN" dirty="0" smtClean="0">
                <a:solidFill>
                  <a:srgbClr val="FF0000"/>
                </a:solidFill>
              </a:rPr>
              <a:t>this </a:t>
            </a:r>
            <a:r>
              <a:rPr lang="zh-CN" altLang="en-US" dirty="0" smtClean="0">
                <a:solidFill>
                  <a:srgbClr val="FF0000"/>
                </a:solidFill>
              </a:rPr>
              <a:t>前面  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必须先调用</a:t>
            </a:r>
            <a:r>
              <a:rPr lang="zh-CN" altLang="en-US" dirty="0">
                <a:solidFill>
                  <a:srgbClr val="FF0000"/>
                </a:solidFill>
              </a:rPr>
              <a:t>父类的构造</a:t>
            </a:r>
            <a:r>
              <a:rPr lang="zh-CN" altLang="en-US" dirty="0" smtClean="0">
                <a:solidFill>
                  <a:srgbClr val="FF0000"/>
                </a:solidFill>
              </a:rPr>
              <a:t>方法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在使用子类构造方法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zh-CN" altLang="en-US" dirty="0" smtClean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450590" y="1529463"/>
            <a:ext cx="4991100" cy="1827970"/>
          </a:xfrm>
        </p:spPr>
        <p:txBody>
          <a:bodyPr>
            <a:normAutofit/>
          </a:bodyPr>
          <a:lstStyle/>
          <a:p>
            <a:r>
              <a:rPr noProof="0" smtClean="0">
                <a:solidFill>
                  <a:srgbClr val="FF0000"/>
                </a:solidFill>
                <a:sym typeface="+mn-ea"/>
              </a:rPr>
              <a:t>面向对象编程介绍</a:t>
            </a: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ES6</a:t>
            </a:r>
            <a:r>
              <a:rPr lang="en-US" noProof="0" smtClean="0">
                <a:solidFill>
                  <a:schemeClr val="tx1"/>
                </a:solidFill>
                <a:sym typeface="+mn-ea"/>
              </a:rPr>
              <a:t> </a:t>
            </a:r>
            <a:r>
              <a:rPr noProof="0" smtClean="0">
                <a:solidFill>
                  <a:schemeClr val="tx1"/>
                </a:solidFill>
                <a:sym typeface="+mn-ea"/>
              </a:rPr>
              <a:t>中的类和对象</a:t>
            </a: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类的继承</a:t>
            </a: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面向对象案例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smtClean="0"/>
              <a:t>3. </a:t>
            </a:r>
            <a:r>
              <a:rPr lang="zh-CN" altLang="en-US" smtClean="0"/>
              <a:t>类的继承</a:t>
            </a:r>
            <a:endParaRPr lang="zh-CN" altLang="en-US" dirty="0" smtClean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10"/>
          <p:cNvSpPr>
            <a:spLocks noGrp="1"/>
          </p:cNvSpPr>
          <p:nvPr>
            <p:ph idx="1"/>
          </p:nvPr>
        </p:nvSpPr>
        <p:spPr>
          <a:xfrm>
            <a:off x="797223" y="831858"/>
            <a:ext cx="6517622" cy="541557"/>
          </a:xfrm>
        </p:spPr>
        <p:txBody>
          <a:bodyPr/>
          <a:lstStyle/>
          <a:p>
            <a:r>
              <a:rPr lang="en-US" altLang="zh-CN" dirty="0"/>
              <a:t>3.2  </a:t>
            </a:r>
            <a:r>
              <a:rPr lang="en-US" altLang="zh-CN" dirty="0" smtClean="0"/>
              <a:t>super</a:t>
            </a:r>
            <a:r>
              <a:rPr lang="en-US" altLang="zh-CN" dirty="0"/>
              <a:t> </a:t>
            </a:r>
            <a:r>
              <a:rPr lang="zh-CN" altLang="en-US" dirty="0" smtClean="0"/>
              <a:t>关键字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796925" y="1467485"/>
            <a:ext cx="6569075" cy="3460976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class Father {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constructor(surname) {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 this.surname = surname;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}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saySurname() {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console.log('我的姓是' + this.surname);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</a:t>
            </a:r>
            <a:r>
              <a:rPr lang="en-US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}</a:t>
            </a:r>
            <a:endParaRPr sz="105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}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class Son extends Father { // 这样子类就继承了父类的属性和方法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constructor(surname, fristname) {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  super(surname); </a:t>
            </a:r>
            <a:r>
              <a:rPr lang="en-US" sz="1050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</a:t>
            </a:r>
            <a:r>
              <a:rPr sz="1050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// 调用父类的</a:t>
            </a: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constructor(surname)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  this.fristname = fristname;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}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sayFristname() {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  console.log("我的名字是：" + this.fristname);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sz="105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}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}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var damao = new Son('刘', "德华");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damao.saySurname();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damao.sayFristname();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</a:t>
            </a: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96925" y="1108462"/>
            <a:ext cx="6569075" cy="382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ym typeface="+mn-ea"/>
              </a:rPr>
              <a:t>案例：</a:t>
            </a:r>
          </a:p>
          <a:p>
            <a:endParaRPr lang="zh-CN" altLang="en-US" b="1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smtClean="0"/>
              <a:t>3. </a:t>
            </a:r>
            <a:r>
              <a:rPr lang="zh-CN" altLang="en-US" smtClean="0"/>
              <a:t>类的继承</a:t>
            </a:r>
            <a:endParaRPr lang="zh-CN" altLang="en-US" dirty="0" smtClean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10"/>
          <p:cNvSpPr>
            <a:spLocks noGrp="1"/>
          </p:cNvSpPr>
          <p:nvPr>
            <p:ph idx="1"/>
          </p:nvPr>
        </p:nvSpPr>
        <p:spPr>
          <a:xfrm>
            <a:off x="797223" y="831858"/>
            <a:ext cx="6517622" cy="541557"/>
          </a:xfrm>
        </p:spPr>
        <p:txBody>
          <a:bodyPr/>
          <a:lstStyle/>
          <a:p>
            <a:r>
              <a:rPr lang="en-US" altLang="zh-CN" dirty="0"/>
              <a:t>3.2  </a:t>
            </a:r>
            <a:r>
              <a:rPr lang="en-US" altLang="zh-CN" dirty="0" smtClean="0"/>
              <a:t>super</a:t>
            </a:r>
            <a:r>
              <a:rPr lang="en-US" altLang="zh-CN" dirty="0"/>
              <a:t> </a:t>
            </a:r>
            <a:r>
              <a:rPr lang="zh-CN" altLang="en-US" dirty="0" smtClean="0"/>
              <a:t>关键字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817881" y="2156815"/>
            <a:ext cx="6548120" cy="251396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class </a:t>
            </a: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Father {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say() {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  return '我是爸爸';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sz="105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}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}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class Son extends Father { // 这样子类就继承了父类的属性和方法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say() {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   // super.say()  </a:t>
            </a:r>
            <a:r>
              <a:rPr sz="105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super 调用父类的方法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   return super.say() + '的儿子';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}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}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var damao = new Son();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console.log(damao.say());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</a:t>
            </a: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96925" y="1342509"/>
            <a:ext cx="6738620" cy="4707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  <a:sym typeface="+mn-ea"/>
              </a:rPr>
              <a:t>s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uper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关键字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用于访问和调用对象父类上的函数。可以调用父类的构造函数，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也可以调用父类的普通函数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。</a:t>
            </a:r>
            <a:endParaRPr lang="zh-CN" altLang="en-US" dirty="0" smtClean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817880" y="1760005"/>
            <a:ext cx="6696710" cy="382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>
                <a:sym typeface="+mn-ea"/>
              </a:rPr>
              <a:t>语法</a:t>
            </a:r>
            <a:r>
              <a:rPr lang="zh-CN" altLang="en-US" b="1" smtClean="0">
                <a:sym typeface="+mn-ea"/>
              </a:rPr>
              <a:t>：</a:t>
            </a:r>
            <a:endParaRPr lang="zh-CN" altLang="en-US" b="1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smtClean="0">
                <a:sym typeface="+mn-ea"/>
              </a:rPr>
              <a:t>ES6 </a:t>
            </a:r>
            <a:r>
              <a:rPr lang="en-US" altLang="zh-CN" dirty="0" err="1" smtClean="0">
                <a:sym typeface="+mn-ea"/>
              </a:rPr>
              <a:t>中的类和对象</a:t>
            </a:r>
            <a:endParaRPr lang="en-US" altLang="zh-CN" dirty="0" smtClean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10"/>
          <p:cNvSpPr>
            <a:spLocks noGrp="1"/>
          </p:cNvSpPr>
          <p:nvPr>
            <p:ph idx="1"/>
          </p:nvPr>
        </p:nvSpPr>
        <p:spPr>
          <a:xfrm>
            <a:off x="797223" y="831858"/>
            <a:ext cx="6517622" cy="541557"/>
          </a:xfrm>
        </p:spPr>
        <p:txBody>
          <a:bodyPr/>
          <a:lstStyle/>
          <a:p>
            <a:r>
              <a:rPr lang="zh-CN" altLang="en-US" dirty="0" smtClean="0"/>
              <a:t>三个注意点</a:t>
            </a:r>
            <a:r>
              <a:rPr lang="en-US" altLang="zh-CN" dirty="0" smtClean="0"/>
              <a:t>:</a:t>
            </a:r>
            <a:endParaRPr lang="en-US" altLang="zh-CN" dirty="0"/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97223" y="1373505"/>
            <a:ext cx="6696710" cy="17816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dirty="0" smtClean="0">
                <a:sym typeface="+mn-ea"/>
              </a:rPr>
              <a:t>在</a:t>
            </a:r>
            <a:r>
              <a:rPr lang="en-US" dirty="0" smtClean="0">
                <a:sym typeface="+mn-ea"/>
              </a:rPr>
              <a:t> </a:t>
            </a:r>
            <a:r>
              <a:rPr dirty="0" smtClean="0">
                <a:sym typeface="+mn-ea"/>
              </a:rPr>
              <a:t>ES6</a:t>
            </a:r>
            <a:r>
              <a:rPr lang="en-US" dirty="0" smtClean="0">
                <a:sym typeface="+mn-ea"/>
              </a:rPr>
              <a:t> </a:t>
            </a:r>
            <a:r>
              <a:rPr dirty="0" smtClean="0">
                <a:sym typeface="+mn-ea"/>
              </a:rPr>
              <a:t>中</a:t>
            </a:r>
            <a:r>
              <a:rPr lang="zh-CN" dirty="0">
                <a:sym typeface="+mn-ea"/>
              </a:rPr>
              <a:t>类没有变量提升，所以必须先定义类，才能通过类实例化</a:t>
            </a:r>
            <a:r>
              <a:rPr lang="zh-CN" dirty="0" smtClean="0">
                <a:sym typeface="+mn-ea"/>
              </a:rPr>
              <a:t>对象</a:t>
            </a:r>
            <a:r>
              <a:rPr lang="en-US" altLang="zh-CN" dirty="0" smtClean="0">
                <a:sym typeface="+mn-ea"/>
              </a:rPr>
              <a:t>.</a:t>
            </a:r>
            <a:endParaRPr lang="en-US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dirty="0" smtClean="0">
                <a:sym typeface="+mn-ea"/>
              </a:rPr>
              <a:t>类里面的共有属性和方法一定要加</a:t>
            </a:r>
            <a:r>
              <a:rPr lang="en-US" altLang="zh-CN" dirty="0" smtClean="0">
                <a:sym typeface="+mn-ea"/>
              </a:rPr>
              <a:t>this</a:t>
            </a:r>
            <a:r>
              <a:rPr lang="zh-CN" altLang="en-US" dirty="0" smtClean="0">
                <a:sym typeface="+mn-ea"/>
              </a:rPr>
              <a:t>使用</a:t>
            </a:r>
            <a:r>
              <a:rPr lang="en-US" altLang="zh-CN" dirty="0" smtClean="0">
                <a:sym typeface="+mn-ea"/>
              </a:rPr>
              <a:t>.</a:t>
            </a:r>
          </a:p>
          <a:p>
            <a:pPr marL="228600" indent="-228600">
              <a:buFont typeface="+mj-ea"/>
              <a:buAutoNum type="arabicPeriod"/>
            </a:pPr>
            <a:r>
              <a:rPr lang="zh-CN" altLang="en-US" dirty="0">
                <a:sym typeface="+mn-ea"/>
              </a:rPr>
              <a:t>类</a:t>
            </a:r>
            <a:r>
              <a:rPr lang="zh-CN" altLang="en-US" dirty="0" smtClean="0">
                <a:sym typeface="+mn-ea"/>
              </a:rPr>
              <a:t>里面的</a:t>
            </a:r>
            <a:r>
              <a:rPr lang="en-US" altLang="zh-CN" dirty="0" smtClean="0">
                <a:sym typeface="+mn-ea"/>
              </a:rPr>
              <a:t>this</a:t>
            </a:r>
            <a:r>
              <a:rPr lang="zh-CN" altLang="en-US" dirty="0" smtClean="0">
                <a:sym typeface="+mn-ea"/>
              </a:rPr>
              <a:t>指向问题</a:t>
            </a:r>
            <a:r>
              <a:rPr lang="en-US" altLang="zh-CN" dirty="0" smtClean="0">
                <a:sym typeface="+mn-ea"/>
              </a:rPr>
              <a:t>. </a:t>
            </a:r>
          </a:p>
          <a:p>
            <a:pPr marL="228600" indent="-228600">
              <a:buFont typeface="+mj-ea"/>
              <a:buAutoNum type="arabicPeriod"/>
            </a:pPr>
            <a:r>
              <a:rPr lang="en-US" altLang="zh-CN" dirty="0"/>
              <a:t>c</a:t>
            </a:r>
            <a:r>
              <a:rPr lang="en-US" altLang="zh-CN" dirty="0" smtClean="0"/>
              <a:t>onstructor </a:t>
            </a:r>
            <a:r>
              <a:rPr lang="zh-CN" altLang="en-US" dirty="0" smtClean="0"/>
              <a:t>里面的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指向实例对象</a:t>
            </a:r>
            <a:r>
              <a:rPr lang="en-US" altLang="zh-CN" dirty="0" smtClean="0"/>
              <a:t>, </a:t>
            </a:r>
            <a:r>
              <a:rPr lang="zh-CN" altLang="en-US" dirty="0" smtClean="0"/>
              <a:t>方法里面的</a:t>
            </a:r>
            <a:r>
              <a:rPr lang="en-US" altLang="zh-CN" dirty="0" smtClean="0"/>
              <a:t>this </a:t>
            </a:r>
            <a:r>
              <a:rPr lang="zh-CN" altLang="en-US" dirty="0" smtClean="0"/>
              <a:t>指向这个方法的调用者</a:t>
            </a:r>
            <a:endParaRPr lang="en-US" altLang="zh-CN" dirty="0"/>
          </a:p>
          <a:p>
            <a:pPr marL="228600" indent="-228600">
              <a:buAutoNum type="arabicPeriod"/>
            </a:pPr>
            <a:endParaRPr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00581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/>
          <p:cNvSpPr txBox="1">
            <a:spLocks/>
          </p:cNvSpPr>
          <p:nvPr/>
        </p:nvSpPr>
        <p:spPr>
          <a:xfrm>
            <a:off x="3450590" y="1525618"/>
            <a:ext cx="4991100" cy="1827970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 algn="l" defTabSz="685800" rtl="0" eaLnBrk="1" latinLnBrk="0" hangingPunct="1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chemeClr val="tx1"/>
                </a:solidFill>
                <a:sym typeface="+mn-ea"/>
              </a:rPr>
              <a:t>面向对象编程介绍</a:t>
            </a:r>
          </a:p>
          <a:p>
            <a:r>
              <a:rPr lang="en-US" altLang="zh-CN" smtClean="0">
                <a:solidFill>
                  <a:schemeClr val="tx1"/>
                </a:solidFill>
                <a:sym typeface="+mn-ea"/>
              </a:rPr>
              <a:t>ES6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 中的类和对象</a:t>
            </a: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类的继承</a:t>
            </a:r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面向对象案例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4. 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面向对象案例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302000" y="2105660"/>
            <a:ext cx="2540000" cy="301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 </a:t>
            </a: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705929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 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 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栏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</a:t>
            </a: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内容占位符 5"/>
          <p:cNvSpPr>
            <a:spLocks noGrp="1"/>
          </p:cNvSpPr>
          <p:nvPr/>
        </p:nvSpPr>
        <p:spPr>
          <a:xfrm>
            <a:off x="853439" y="1804395"/>
            <a:ext cx="6812743" cy="17828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ym typeface="+mn-ea"/>
              </a:rPr>
              <a:t>功能需求</a:t>
            </a:r>
            <a:r>
              <a:rPr lang="en-US" altLang="zh-CN" dirty="0" smtClean="0">
                <a:sym typeface="+mn-ea"/>
              </a:rPr>
              <a:t>:</a:t>
            </a:r>
          </a:p>
          <a:p>
            <a:pPr marL="228600" indent="-228600">
              <a:buAutoNum type="arabicPeriod"/>
            </a:pPr>
            <a:r>
              <a:rPr lang="zh-CN" altLang="en-US" dirty="0" smtClean="0">
                <a:sym typeface="+mn-ea"/>
              </a:rPr>
              <a:t>点击 </a:t>
            </a:r>
            <a:r>
              <a:rPr lang="en-US" altLang="zh-CN" dirty="0" smtClean="0">
                <a:sym typeface="+mn-ea"/>
              </a:rPr>
              <a:t>tab</a:t>
            </a:r>
            <a:r>
              <a:rPr lang="zh-CN" altLang="en-US" dirty="0" smtClean="0">
                <a:sym typeface="+mn-ea"/>
              </a:rPr>
              <a:t>栏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可以切换效果</a:t>
            </a:r>
            <a:r>
              <a:rPr lang="en-US" altLang="zh-CN" dirty="0" smtClean="0">
                <a:sym typeface="+mn-ea"/>
              </a:rPr>
              <a:t>.</a:t>
            </a:r>
          </a:p>
          <a:p>
            <a:pPr marL="228600" indent="-228600">
              <a:buAutoNum type="arabicPeriod"/>
            </a:pPr>
            <a:r>
              <a:rPr lang="zh-CN" altLang="en-US" dirty="0" smtClean="0">
                <a:sym typeface="+mn-ea"/>
              </a:rPr>
              <a:t>点击 </a:t>
            </a:r>
            <a:r>
              <a:rPr lang="en-US" altLang="zh-CN" dirty="0" smtClean="0">
                <a:sym typeface="+mn-ea"/>
              </a:rPr>
              <a:t>+ </a:t>
            </a:r>
            <a:r>
              <a:rPr lang="zh-CN" altLang="en-US" dirty="0" smtClean="0">
                <a:sym typeface="+mn-ea"/>
              </a:rPr>
              <a:t>号</a:t>
            </a:r>
            <a:r>
              <a:rPr lang="en-US" altLang="zh-CN" dirty="0" smtClean="0">
                <a:sym typeface="+mn-ea"/>
              </a:rPr>
              <a:t>, </a:t>
            </a:r>
            <a:r>
              <a:rPr lang="zh-CN" altLang="en-US" dirty="0" smtClean="0">
                <a:sym typeface="+mn-ea"/>
              </a:rPr>
              <a:t>可以添加 </a:t>
            </a:r>
            <a:r>
              <a:rPr lang="en-US" altLang="zh-CN" dirty="0" smtClean="0">
                <a:sym typeface="+mn-ea"/>
              </a:rPr>
              <a:t>tab </a:t>
            </a:r>
            <a:r>
              <a:rPr lang="zh-CN" altLang="en-US" dirty="0" smtClean="0">
                <a:sym typeface="+mn-ea"/>
              </a:rPr>
              <a:t>项和内容项</a:t>
            </a:r>
            <a:r>
              <a:rPr lang="en-US" altLang="zh-CN" dirty="0" smtClean="0">
                <a:sym typeface="+mn-ea"/>
              </a:rPr>
              <a:t>.</a:t>
            </a:r>
          </a:p>
          <a:p>
            <a:pPr marL="228600" indent="-228600">
              <a:buAutoNum type="arabicPeriod"/>
            </a:pPr>
            <a:r>
              <a:rPr lang="zh-CN" altLang="en-US" dirty="0" smtClean="0">
                <a:sym typeface="+mn-ea"/>
              </a:rPr>
              <a:t>点击 </a:t>
            </a:r>
            <a:r>
              <a:rPr lang="en-US" altLang="zh-CN" dirty="0" smtClean="0">
                <a:sym typeface="+mn-ea"/>
              </a:rPr>
              <a:t>x </a:t>
            </a:r>
            <a:r>
              <a:rPr lang="zh-CN" altLang="en-US" dirty="0" smtClean="0">
                <a:sym typeface="+mn-ea"/>
              </a:rPr>
              <a:t>号</a:t>
            </a:r>
            <a:r>
              <a:rPr lang="en-US" altLang="zh-CN" dirty="0" smtClean="0">
                <a:sym typeface="+mn-ea"/>
              </a:rPr>
              <a:t>, </a:t>
            </a:r>
            <a:r>
              <a:rPr lang="zh-CN" altLang="en-US" dirty="0" smtClean="0">
                <a:sym typeface="+mn-ea"/>
              </a:rPr>
              <a:t>可以删除当前的</a:t>
            </a:r>
            <a:r>
              <a:rPr lang="en-US" altLang="zh-CN" dirty="0" smtClean="0">
                <a:sym typeface="+mn-ea"/>
              </a:rPr>
              <a:t>tab</a:t>
            </a:r>
            <a:r>
              <a:rPr lang="zh-CN" altLang="en-US" dirty="0" smtClean="0">
                <a:sym typeface="+mn-ea"/>
              </a:rPr>
              <a:t>项和内容项</a:t>
            </a:r>
            <a:r>
              <a:rPr lang="en-US" altLang="zh-CN" dirty="0" smtClean="0">
                <a:sym typeface="+mn-ea"/>
              </a:rPr>
              <a:t>.</a:t>
            </a:r>
          </a:p>
          <a:p>
            <a:pPr marL="228600" indent="-228600">
              <a:buAutoNum type="arabicPeriod"/>
            </a:pPr>
            <a:r>
              <a:rPr lang="zh-CN" altLang="en-US" dirty="0" smtClean="0">
                <a:sym typeface="+mn-ea"/>
              </a:rPr>
              <a:t>双击</a:t>
            </a:r>
            <a:r>
              <a:rPr lang="en-US" altLang="zh-CN" dirty="0" smtClean="0">
                <a:sym typeface="+mn-ea"/>
              </a:rPr>
              <a:t>tab</a:t>
            </a:r>
            <a:r>
              <a:rPr lang="zh-CN" altLang="en-US" dirty="0" smtClean="0">
                <a:sym typeface="+mn-ea"/>
              </a:rPr>
              <a:t>项文字或者内容项文字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可以修改里面的文字内容</a:t>
            </a:r>
            <a:r>
              <a:rPr lang="en-US" altLang="zh-CN" dirty="0" smtClean="0">
                <a:sym typeface="+mn-ea"/>
              </a:rPr>
              <a:t>.</a:t>
            </a:r>
          </a:p>
          <a:p>
            <a:pPr marL="228600" indent="-228600">
              <a:buAutoNum type="arabicPeriod"/>
            </a:pPr>
            <a:endParaRPr lang="en-US" altLang="zh-CN" dirty="0" smtClean="0">
              <a:sym typeface="+mn-ea"/>
            </a:endParaRPr>
          </a:p>
          <a:p>
            <a:endParaRPr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4. 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面向对象案例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302000" y="2105660"/>
            <a:ext cx="2540000" cy="301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 </a:t>
            </a: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705929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 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 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栏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</a:t>
            </a: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内容占位符 5"/>
          <p:cNvSpPr>
            <a:spLocks noGrp="1"/>
          </p:cNvSpPr>
          <p:nvPr/>
        </p:nvSpPr>
        <p:spPr>
          <a:xfrm>
            <a:off x="853439" y="1804395"/>
            <a:ext cx="6812743" cy="17828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ym typeface="+mn-ea"/>
              </a:rPr>
              <a:t>抽象对象</a:t>
            </a:r>
            <a:r>
              <a:rPr lang="en-US" altLang="zh-CN" dirty="0" smtClean="0">
                <a:sym typeface="+mn-ea"/>
              </a:rPr>
              <a:t>:  Tab </a:t>
            </a:r>
            <a:r>
              <a:rPr lang="zh-CN" altLang="en-US" dirty="0" smtClean="0">
                <a:sym typeface="+mn-ea"/>
              </a:rPr>
              <a:t>对象</a:t>
            </a:r>
            <a:r>
              <a:rPr lang="en-US" altLang="zh-CN" dirty="0" smtClean="0">
                <a:sym typeface="+mn-ea"/>
              </a:rPr>
              <a:t> </a:t>
            </a:r>
          </a:p>
          <a:p>
            <a:pPr marL="228600" indent="-228600">
              <a:buAutoNum type="arabicPeriod"/>
            </a:pPr>
            <a:r>
              <a:rPr lang="zh-CN" altLang="en-US" dirty="0" smtClean="0">
                <a:sym typeface="+mn-ea"/>
              </a:rPr>
              <a:t>该对象具有切换功能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dirty="0">
                <a:sym typeface="+mn-ea"/>
              </a:rPr>
              <a:t>该</a:t>
            </a:r>
            <a:r>
              <a:rPr lang="zh-CN" altLang="en-US" dirty="0" smtClean="0">
                <a:sym typeface="+mn-ea"/>
              </a:rPr>
              <a:t>对象具有添加功能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dirty="0">
                <a:sym typeface="+mn-ea"/>
              </a:rPr>
              <a:t>该</a:t>
            </a:r>
            <a:r>
              <a:rPr lang="zh-CN" altLang="en-US" dirty="0" smtClean="0">
                <a:sym typeface="+mn-ea"/>
              </a:rPr>
              <a:t>对象具有删除功能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dirty="0">
                <a:sym typeface="+mn-ea"/>
              </a:rPr>
              <a:t>该</a:t>
            </a:r>
            <a:r>
              <a:rPr lang="zh-CN" altLang="en-US" dirty="0" smtClean="0">
                <a:sym typeface="+mn-ea"/>
              </a:rPr>
              <a:t>对象具有修改功能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endParaRPr lang="en-US" altLang="zh-CN" dirty="0" smtClean="0">
              <a:sym typeface="+mn-ea"/>
            </a:endParaRPr>
          </a:p>
          <a:p>
            <a:endParaRPr dirty="0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614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4. 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面向对象案例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302000" y="2105660"/>
            <a:ext cx="2540000" cy="301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 </a:t>
            </a: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705929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 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 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栏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 添加功能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内容占位符 5"/>
          <p:cNvSpPr>
            <a:spLocks noGrp="1"/>
          </p:cNvSpPr>
          <p:nvPr/>
        </p:nvSpPr>
        <p:spPr>
          <a:xfrm>
            <a:off x="853439" y="1804395"/>
            <a:ext cx="6812743" cy="324992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lang="zh-CN" altLang="en-US" dirty="0" smtClean="0">
                <a:sym typeface="+mn-ea"/>
              </a:rPr>
              <a:t>点击 </a:t>
            </a:r>
            <a:r>
              <a:rPr lang="en-US" altLang="zh-CN" dirty="0" smtClean="0">
                <a:sym typeface="+mn-ea"/>
              </a:rPr>
              <a:t>+ </a:t>
            </a:r>
            <a:r>
              <a:rPr lang="zh-CN" altLang="en-US" dirty="0" smtClean="0">
                <a:sym typeface="+mn-ea"/>
              </a:rPr>
              <a:t>可以实现添加新的选项卡和内容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dirty="0" smtClean="0">
                <a:sym typeface="+mn-ea"/>
              </a:rPr>
              <a:t>第一步</a:t>
            </a:r>
            <a:r>
              <a:rPr lang="en-US" altLang="zh-CN" dirty="0" smtClean="0">
                <a:sym typeface="+mn-ea"/>
              </a:rPr>
              <a:t>: </a:t>
            </a:r>
            <a:r>
              <a:rPr lang="zh-CN" altLang="en-US" dirty="0" smtClean="0">
                <a:sym typeface="+mn-ea"/>
              </a:rPr>
              <a:t>创建新的选项卡</a:t>
            </a:r>
            <a:r>
              <a:rPr lang="en-US" altLang="zh-CN" dirty="0" smtClean="0">
                <a:sym typeface="+mn-ea"/>
              </a:rPr>
              <a:t>li </a:t>
            </a:r>
            <a:r>
              <a:rPr lang="zh-CN" altLang="en-US" dirty="0" smtClean="0">
                <a:sym typeface="+mn-ea"/>
              </a:rPr>
              <a:t>和 新的 内容 </a:t>
            </a:r>
            <a:r>
              <a:rPr lang="en-US" altLang="zh-CN" dirty="0" smtClean="0">
                <a:sym typeface="+mn-ea"/>
              </a:rPr>
              <a:t>section</a:t>
            </a:r>
          </a:p>
          <a:p>
            <a:pPr marL="228600" indent="-228600">
              <a:buAutoNum type="arabicPeriod"/>
            </a:pPr>
            <a:r>
              <a:rPr lang="zh-CN" altLang="en-US" dirty="0" smtClean="0">
                <a:sym typeface="+mn-ea"/>
              </a:rPr>
              <a:t>第二步</a:t>
            </a:r>
            <a:r>
              <a:rPr lang="en-US" altLang="zh-CN" dirty="0" smtClean="0">
                <a:sym typeface="+mn-ea"/>
              </a:rPr>
              <a:t>: </a:t>
            </a:r>
            <a:r>
              <a:rPr lang="zh-CN" altLang="en-US" dirty="0" smtClean="0">
                <a:sym typeface="+mn-ea"/>
              </a:rPr>
              <a:t>把创建的两个元素追加到对应的父元素中</a:t>
            </a:r>
            <a:r>
              <a:rPr lang="en-US" altLang="zh-CN" dirty="0" smtClean="0">
                <a:sym typeface="+mn-ea"/>
              </a:rPr>
              <a:t>.</a:t>
            </a:r>
          </a:p>
          <a:p>
            <a:pPr marL="228600" indent="-228600">
              <a:buAutoNum type="arabicPeriod"/>
            </a:pPr>
            <a:r>
              <a:rPr lang="zh-CN" altLang="en-US" dirty="0" smtClean="0">
                <a:sym typeface="+mn-ea"/>
              </a:rPr>
              <a:t>以前的做法</a:t>
            </a:r>
            <a:r>
              <a:rPr lang="en-US" altLang="zh-CN" dirty="0" smtClean="0">
                <a:sym typeface="+mn-ea"/>
              </a:rPr>
              <a:t>:  </a:t>
            </a:r>
            <a:r>
              <a:rPr lang="zh-CN" altLang="en-US" dirty="0" smtClean="0">
                <a:sym typeface="+mn-ea"/>
              </a:rPr>
              <a:t>动态创建元素 </a:t>
            </a:r>
            <a:r>
              <a:rPr lang="en-US" altLang="zh-CN" dirty="0" err="1" smtClean="0">
                <a:sym typeface="+mn-ea"/>
              </a:rPr>
              <a:t>createElement</a:t>
            </a:r>
            <a:r>
              <a:rPr lang="en-US" altLang="zh-CN" dirty="0" smtClean="0">
                <a:sym typeface="+mn-ea"/>
              </a:rPr>
              <a:t>  </a:t>
            </a:r>
            <a:r>
              <a:rPr lang="en-US" altLang="zh-CN" dirty="0" smtClean="0">
                <a:sym typeface="+mn-ea"/>
              </a:rPr>
              <a:t>, </a:t>
            </a:r>
            <a:r>
              <a:rPr lang="zh-CN" altLang="en-US" dirty="0" smtClean="0">
                <a:sym typeface="+mn-ea"/>
              </a:rPr>
              <a:t>但是元素里面内容较多</a:t>
            </a:r>
            <a:r>
              <a:rPr lang="en-US" altLang="zh-CN" dirty="0" smtClean="0">
                <a:sym typeface="+mn-ea"/>
              </a:rPr>
              <a:t>, </a:t>
            </a:r>
            <a:r>
              <a:rPr lang="zh-CN" altLang="en-US" dirty="0" smtClean="0">
                <a:sym typeface="+mn-ea"/>
              </a:rPr>
              <a:t>需要</a:t>
            </a:r>
            <a:r>
              <a:rPr lang="en-US" altLang="zh-CN" dirty="0" err="1" smtClean="0">
                <a:sym typeface="+mn-ea"/>
              </a:rPr>
              <a:t>innerHTML</a:t>
            </a:r>
            <a:r>
              <a:rPr lang="zh-CN" altLang="en-US" dirty="0" smtClean="0">
                <a:sym typeface="+mn-ea"/>
              </a:rPr>
              <a:t>赋值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在 </a:t>
            </a:r>
            <a:r>
              <a:rPr lang="en-US" altLang="zh-CN" dirty="0" err="1" smtClean="0">
                <a:sym typeface="+mn-ea"/>
              </a:rPr>
              <a:t>appendChild</a:t>
            </a:r>
            <a:r>
              <a:rPr lang="en-US" altLang="zh-CN" dirty="0" smtClean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追加到父元素里面</a:t>
            </a:r>
            <a:r>
              <a:rPr lang="en-US" altLang="zh-CN" dirty="0" smtClean="0">
                <a:sym typeface="+mn-ea"/>
              </a:rPr>
              <a:t>.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dirty="0" smtClean="0">
                <a:sym typeface="+mn-ea"/>
              </a:rPr>
              <a:t>现在高级做法</a:t>
            </a:r>
            <a:r>
              <a:rPr lang="en-US" altLang="zh-CN" dirty="0" smtClean="0">
                <a:sym typeface="+mn-ea"/>
              </a:rPr>
              <a:t>:   </a:t>
            </a:r>
            <a:r>
              <a:rPr lang="zh-CN" altLang="en-US" dirty="0" smtClean="0">
                <a:sym typeface="+mn-ea"/>
              </a:rPr>
              <a:t>利用 </a:t>
            </a:r>
            <a:r>
              <a:rPr lang="en-US" altLang="zh-CN" dirty="0" err="1" smtClean="0">
                <a:sym typeface="+mn-ea"/>
              </a:rPr>
              <a:t>insertAdjacentHTML</a:t>
            </a:r>
            <a:r>
              <a:rPr lang="en-US" altLang="zh-CN" dirty="0" smtClean="0">
                <a:sym typeface="+mn-ea"/>
              </a:rPr>
              <a:t>() </a:t>
            </a:r>
            <a:r>
              <a:rPr lang="zh-CN" altLang="en-US" dirty="0" smtClean="0">
                <a:sym typeface="+mn-ea"/>
              </a:rPr>
              <a:t>可以直接把字符串格式元素添加到父元素中</a:t>
            </a:r>
            <a:endParaRPr lang="en-US" altLang="zh-CN" dirty="0" smtClean="0">
              <a:sym typeface="+mn-ea"/>
            </a:endParaRPr>
          </a:p>
          <a:p>
            <a:pPr marL="228600" indent="-228600">
              <a:buFont typeface="+mj-ea"/>
              <a:buAutoNum type="arabicPeriod"/>
            </a:pPr>
            <a:r>
              <a:rPr lang="en-US" altLang="zh-CN" dirty="0" err="1">
                <a:sym typeface="+mn-ea"/>
              </a:rPr>
              <a:t>appendChild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不支持追加字符串的子元素</a:t>
            </a:r>
            <a:r>
              <a:rPr lang="en-US" altLang="zh-CN" dirty="0">
                <a:sym typeface="+mn-ea"/>
              </a:rPr>
              <a:t>, </a:t>
            </a:r>
            <a:r>
              <a:rPr lang="en-US" altLang="zh-CN" dirty="0" err="1">
                <a:sym typeface="+mn-ea"/>
              </a:rPr>
              <a:t>insertAdjacentHTML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支持追加字符串的</a:t>
            </a:r>
            <a:r>
              <a:rPr lang="zh-CN" altLang="en-US" dirty="0" smtClean="0">
                <a:sym typeface="+mn-ea"/>
              </a:rPr>
              <a:t>元素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en-US" altLang="zh-CN" dirty="0" err="1">
                <a:sym typeface="+mn-ea"/>
              </a:rPr>
              <a:t>insertAdjacentHTML</a:t>
            </a:r>
            <a:r>
              <a:rPr lang="en-US" altLang="zh-CN" dirty="0" smtClean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追加的</a:t>
            </a:r>
            <a:r>
              <a:rPr lang="zh-CN" altLang="en-US" dirty="0" smtClean="0">
                <a:sym typeface="+mn-ea"/>
              </a:rPr>
              <a:t>位置</a:t>
            </a:r>
            <a:r>
              <a:rPr lang="en-US" altLang="zh-CN" dirty="0" smtClean="0">
                <a:sym typeface="+mn-ea"/>
              </a:rPr>
              <a:t>,‘</a:t>
            </a:r>
            <a:r>
              <a:rPr lang="zh-CN" altLang="en-US" dirty="0" smtClean="0">
                <a:sym typeface="+mn-ea"/>
              </a:rPr>
              <a:t>要追加的字符串元素</a:t>
            </a:r>
            <a:r>
              <a:rPr lang="en-US" altLang="zh-CN" dirty="0" smtClean="0">
                <a:sym typeface="+mn-ea"/>
              </a:rPr>
              <a:t>’)  </a:t>
            </a:r>
          </a:p>
          <a:p>
            <a:pPr marL="228600" indent="-228600">
              <a:buAutoNum type="arabicPeriod"/>
            </a:pPr>
            <a:r>
              <a:rPr lang="zh-CN" altLang="en-US" dirty="0" smtClean="0">
                <a:sym typeface="+mn-ea"/>
              </a:rPr>
              <a:t>追加的位置有</a:t>
            </a:r>
            <a:r>
              <a:rPr lang="en-US" altLang="zh-CN" dirty="0" smtClean="0">
                <a:sym typeface="+mn-ea"/>
              </a:rPr>
              <a:t>: </a:t>
            </a:r>
            <a:r>
              <a:rPr lang="en-US" altLang="zh-CN" b="1" dirty="0" err="1" smtClean="0"/>
              <a:t>beforeend</a:t>
            </a:r>
            <a:r>
              <a:rPr lang="en-US" altLang="zh-CN" b="1" dirty="0" smtClean="0"/>
              <a:t>  </a:t>
            </a:r>
            <a:r>
              <a:rPr lang="zh-CN" altLang="en-US" dirty="0" smtClean="0"/>
              <a:t>插入</a:t>
            </a:r>
            <a:r>
              <a:rPr lang="zh-CN" altLang="en-US" dirty="0"/>
              <a:t>元素内部的最后一个子节点</a:t>
            </a:r>
            <a:r>
              <a:rPr lang="zh-CN" altLang="en-US" dirty="0" smtClean="0"/>
              <a:t>之后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>
                <a:hlinkClick r:id="rId3"/>
              </a:rPr>
              <a:t>该方法地址</a:t>
            </a:r>
            <a:r>
              <a:rPr lang="en-US" altLang="zh-CN" dirty="0" smtClean="0">
                <a:hlinkClick r:id="rId3"/>
              </a:rPr>
              <a:t>:  https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developer.mozilla.org/zh-CN/docs/Web/API/Element/insertAdjacentHTML</a:t>
            </a:r>
            <a:r>
              <a:rPr lang="en-US" altLang="zh-CN" dirty="0" smtClean="0"/>
              <a:t>  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endParaRPr lang="en-US" altLang="zh-CN" dirty="0" smtClean="0">
              <a:sym typeface="+mn-ea"/>
            </a:endParaRPr>
          </a:p>
          <a:p>
            <a:endParaRPr dirty="0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84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4. 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面向对象案例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302000" y="2105660"/>
            <a:ext cx="2540000" cy="301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 </a:t>
            </a: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705929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 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 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栏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 删除功能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内容占位符 5"/>
          <p:cNvSpPr>
            <a:spLocks noGrp="1"/>
          </p:cNvSpPr>
          <p:nvPr/>
        </p:nvSpPr>
        <p:spPr>
          <a:xfrm>
            <a:off x="853439" y="1804395"/>
            <a:ext cx="6812743" cy="32499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lang="zh-CN" altLang="en-US" dirty="0" smtClean="0">
                <a:sym typeface="+mn-ea"/>
              </a:rPr>
              <a:t>点击 </a:t>
            </a:r>
            <a:r>
              <a:rPr lang="en-US" altLang="zh-CN" dirty="0">
                <a:sym typeface="+mn-ea"/>
              </a:rPr>
              <a:t>×</a:t>
            </a:r>
            <a:r>
              <a:rPr lang="en-US" altLang="zh-CN" dirty="0" smtClean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可以删除当前的</a:t>
            </a:r>
            <a:r>
              <a:rPr lang="en-US" altLang="zh-CN" dirty="0" smtClean="0">
                <a:sym typeface="+mn-ea"/>
              </a:rPr>
              <a:t>li</a:t>
            </a:r>
            <a:r>
              <a:rPr lang="zh-CN" altLang="en-US" dirty="0" smtClean="0">
                <a:sym typeface="+mn-ea"/>
              </a:rPr>
              <a:t>选项卡和当前的</a:t>
            </a:r>
            <a:r>
              <a:rPr lang="en-US" altLang="zh-CN" dirty="0" smtClean="0">
                <a:sym typeface="+mn-ea"/>
              </a:rPr>
              <a:t>section</a:t>
            </a:r>
          </a:p>
          <a:p>
            <a:pPr marL="228600" indent="-228600">
              <a:buAutoNum type="arabicPeriod"/>
            </a:pPr>
            <a:r>
              <a:rPr lang="en-US" altLang="zh-CN" dirty="0" smtClean="0">
                <a:sym typeface="+mn-ea"/>
              </a:rPr>
              <a:t>X</a:t>
            </a:r>
            <a:r>
              <a:rPr lang="zh-CN" altLang="en-US" dirty="0" smtClean="0">
                <a:sym typeface="+mn-ea"/>
              </a:rPr>
              <a:t>是没有索引号的</a:t>
            </a:r>
            <a:r>
              <a:rPr lang="en-US" altLang="zh-CN" dirty="0" smtClean="0">
                <a:sym typeface="+mn-ea"/>
              </a:rPr>
              <a:t>, </a:t>
            </a:r>
            <a:r>
              <a:rPr lang="zh-CN" altLang="en-US" dirty="0" smtClean="0">
                <a:sym typeface="+mn-ea"/>
              </a:rPr>
              <a:t>但是它的父亲</a:t>
            </a:r>
            <a:r>
              <a:rPr lang="en-US" altLang="zh-CN" dirty="0" smtClean="0">
                <a:sym typeface="+mn-ea"/>
              </a:rPr>
              <a:t>li </a:t>
            </a:r>
            <a:r>
              <a:rPr lang="zh-CN" altLang="en-US" dirty="0" smtClean="0">
                <a:sym typeface="+mn-ea"/>
              </a:rPr>
              <a:t>有索引号</a:t>
            </a:r>
            <a:r>
              <a:rPr lang="en-US" altLang="zh-CN" dirty="0" smtClean="0">
                <a:sym typeface="+mn-ea"/>
              </a:rPr>
              <a:t>, </a:t>
            </a:r>
            <a:r>
              <a:rPr lang="zh-CN" altLang="en-US" dirty="0" smtClean="0">
                <a:sym typeface="+mn-ea"/>
              </a:rPr>
              <a:t>这个索引号正是我们想要的索引号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dirty="0" smtClean="0">
                <a:sym typeface="+mn-ea"/>
              </a:rPr>
              <a:t>所以核心思路是</a:t>
            </a:r>
            <a:r>
              <a:rPr lang="en-US" altLang="zh-CN" dirty="0" smtClean="0">
                <a:sym typeface="+mn-ea"/>
              </a:rPr>
              <a:t>: </a:t>
            </a:r>
            <a:r>
              <a:rPr lang="zh-CN" altLang="en-US" dirty="0" smtClean="0">
                <a:sym typeface="+mn-ea"/>
              </a:rPr>
              <a:t>点击 </a:t>
            </a:r>
            <a:r>
              <a:rPr lang="en-US" altLang="zh-CN" dirty="0" smtClean="0">
                <a:sym typeface="+mn-ea"/>
              </a:rPr>
              <a:t>x </a:t>
            </a:r>
            <a:r>
              <a:rPr lang="zh-CN" altLang="en-US" dirty="0" smtClean="0">
                <a:sym typeface="+mn-ea"/>
              </a:rPr>
              <a:t>号可以删除这个索引号对应的 </a:t>
            </a:r>
            <a:r>
              <a:rPr lang="en-US" altLang="zh-CN" dirty="0" smtClean="0">
                <a:sym typeface="+mn-ea"/>
              </a:rPr>
              <a:t>li </a:t>
            </a:r>
            <a:r>
              <a:rPr lang="zh-CN" altLang="en-US" dirty="0" smtClean="0">
                <a:sym typeface="+mn-ea"/>
              </a:rPr>
              <a:t>和 </a:t>
            </a:r>
            <a:r>
              <a:rPr lang="en-US" altLang="zh-CN" dirty="0" smtClean="0">
                <a:sym typeface="+mn-ea"/>
              </a:rPr>
              <a:t>section</a:t>
            </a:r>
          </a:p>
          <a:p>
            <a:pPr marL="228600" indent="-228600">
              <a:buAutoNum type="arabicPeriod"/>
            </a:pPr>
            <a:r>
              <a:rPr lang="zh-CN" altLang="en-US" dirty="0" smtClean="0">
                <a:sym typeface="+mn-ea"/>
              </a:rPr>
              <a:t>但是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当我们动态删除新的</a:t>
            </a:r>
            <a:r>
              <a:rPr lang="en-US" altLang="zh-CN" dirty="0" smtClean="0">
                <a:sym typeface="+mn-ea"/>
              </a:rPr>
              <a:t>li</a:t>
            </a:r>
            <a:r>
              <a:rPr lang="zh-CN" altLang="en-US" dirty="0" smtClean="0">
                <a:sym typeface="+mn-ea"/>
              </a:rPr>
              <a:t>和索引号时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也需要重新获取 </a:t>
            </a:r>
            <a:r>
              <a:rPr lang="en-US" altLang="zh-CN" dirty="0" smtClean="0">
                <a:sym typeface="+mn-ea"/>
              </a:rPr>
              <a:t>x </a:t>
            </a:r>
            <a:r>
              <a:rPr lang="zh-CN" altLang="en-US" dirty="0" smtClean="0">
                <a:sym typeface="+mn-ea"/>
              </a:rPr>
              <a:t>这个元素</a:t>
            </a:r>
            <a:r>
              <a:rPr lang="en-US" altLang="zh-CN" dirty="0" smtClean="0">
                <a:sym typeface="+mn-ea"/>
              </a:rPr>
              <a:t>.  </a:t>
            </a:r>
            <a:r>
              <a:rPr lang="zh-CN" altLang="en-US" dirty="0" smtClean="0">
                <a:sym typeface="+mn-ea"/>
              </a:rPr>
              <a:t>需要调用</a:t>
            </a:r>
            <a:r>
              <a:rPr lang="en-US" altLang="zh-CN" dirty="0" err="1" smtClean="0">
                <a:sym typeface="+mn-ea"/>
              </a:rPr>
              <a:t>init</a:t>
            </a:r>
            <a:r>
              <a:rPr lang="en-US" altLang="zh-CN" dirty="0" smtClean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方法</a:t>
            </a:r>
            <a:endParaRPr lang="en-US" altLang="zh-CN" dirty="0" smtClean="0">
              <a:sym typeface="+mn-ea"/>
            </a:endParaRPr>
          </a:p>
          <a:p>
            <a:endParaRPr dirty="0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934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4. 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面向对象案例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302000" y="2105660"/>
            <a:ext cx="2540000" cy="301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 </a:t>
            </a: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705929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 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 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栏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 编辑功能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内容占位符 5"/>
          <p:cNvSpPr>
            <a:spLocks noGrp="1"/>
          </p:cNvSpPr>
          <p:nvPr/>
        </p:nvSpPr>
        <p:spPr>
          <a:xfrm>
            <a:off x="853439" y="1804395"/>
            <a:ext cx="6812743" cy="32499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lang="zh-CN" altLang="en-US" dirty="0" smtClean="0">
                <a:sym typeface="+mn-ea"/>
              </a:rPr>
              <a:t>双击</a:t>
            </a:r>
            <a:r>
              <a:rPr lang="zh-CN" altLang="en-US" dirty="0">
                <a:sym typeface="+mn-ea"/>
              </a:rPr>
              <a:t>选项</a:t>
            </a:r>
            <a:r>
              <a:rPr lang="zh-CN" altLang="en-US" dirty="0" smtClean="0">
                <a:sym typeface="+mn-ea"/>
              </a:rPr>
              <a:t>卡</a:t>
            </a:r>
            <a:r>
              <a:rPr lang="en-US" altLang="zh-CN" dirty="0" smtClean="0">
                <a:sym typeface="+mn-ea"/>
              </a:rPr>
              <a:t>li</a:t>
            </a:r>
            <a:r>
              <a:rPr lang="zh-CN" altLang="en-US" dirty="0" smtClean="0">
                <a:sym typeface="+mn-ea"/>
              </a:rPr>
              <a:t>或者 </a:t>
            </a:r>
            <a:r>
              <a:rPr lang="en-US" altLang="zh-CN" dirty="0" smtClean="0">
                <a:sym typeface="+mn-ea"/>
              </a:rPr>
              <a:t>section</a:t>
            </a:r>
            <a:r>
              <a:rPr lang="zh-CN" altLang="en-US" dirty="0" smtClean="0">
                <a:sym typeface="+mn-ea"/>
              </a:rPr>
              <a:t>里面的文字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可以实现修改功能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dirty="0" smtClean="0">
                <a:sym typeface="+mn-ea"/>
              </a:rPr>
              <a:t>双击事件是</a:t>
            </a:r>
            <a:r>
              <a:rPr lang="en-US" altLang="zh-CN" dirty="0">
                <a:sym typeface="+mn-ea"/>
              </a:rPr>
              <a:t>:  </a:t>
            </a:r>
            <a:r>
              <a:rPr lang="en-US" altLang="zh-CN" dirty="0" err="1" smtClean="0">
                <a:sym typeface="+mn-ea"/>
              </a:rPr>
              <a:t>ondblclick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dirty="0" smtClean="0">
                <a:sym typeface="+mn-ea"/>
              </a:rPr>
              <a:t>如果双击文字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会默认选定文字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此时需要双击禁止选中文字</a:t>
            </a:r>
          </a:p>
          <a:p>
            <a:pPr marL="228600" indent="-228600">
              <a:buAutoNum type="arabicPeriod"/>
            </a:pPr>
            <a:r>
              <a:rPr lang="en-US" altLang="zh-CN" dirty="0" err="1" smtClean="0">
                <a:sym typeface="+mn-ea"/>
              </a:rPr>
              <a:t>window.getSelection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? </a:t>
            </a:r>
            <a:r>
              <a:rPr lang="en-US" altLang="zh-CN" dirty="0" err="1">
                <a:sym typeface="+mn-ea"/>
              </a:rPr>
              <a:t>window.getSelection</a:t>
            </a:r>
            <a:r>
              <a:rPr lang="en-US" altLang="zh-CN" dirty="0">
                <a:sym typeface="+mn-ea"/>
              </a:rPr>
              <a:t>().</a:t>
            </a:r>
            <a:r>
              <a:rPr lang="en-US" altLang="zh-CN" dirty="0" err="1">
                <a:sym typeface="+mn-ea"/>
              </a:rPr>
              <a:t>removeAllRanges</a:t>
            </a:r>
            <a:r>
              <a:rPr lang="en-US" altLang="zh-CN" dirty="0">
                <a:sym typeface="+mn-ea"/>
              </a:rPr>
              <a:t>() : </a:t>
            </a:r>
            <a:r>
              <a:rPr lang="en-US" altLang="zh-CN" dirty="0" err="1">
                <a:sym typeface="+mn-ea"/>
              </a:rPr>
              <a:t>document.selection.empty</a:t>
            </a:r>
            <a:r>
              <a:rPr lang="en-US" altLang="zh-CN" dirty="0" smtClean="0">
                <a:sym typeface="+mn-ea"/>
              </a:rPr>
              <a:t>();</a:t>
            </a:r>
          </a:p>
          <a:p>
            <a:pPr marL="228600" indent="-228600">
              <a:buAutoNum type="arabicPeriod"/>
            </a:pPr>
            <a:r>
              <a:rPr lang="zh-CN" altLang="en-US" dirty="0" smtClean="0">
                <a:sym typeface="+mn-ea"/>
              </a:rPr>
              <a:t>核心思路</a:t>
            </a:r>
            <a:r>
              <a:rPr lang="en-US" altLang="zh-CN" dirty="0" smtClean="0">
                <a:sym typeface="+mn-ea"/>
              </a:rPr>
              <a:t>:  </a:t>
            </a:r>
            <a:r>
              <a:rPr lang="zh-CN" altLang="en-US" dirty="0" smtClean="0">
                <a:sym typeface="+mn-ea"/>
              </a:rPr>
              <a:t>双击文字的时候</a:t>
            </a:r>
            <a:r>
              <a:rPr lang="en-US" altLang="zh-CN" dirty="0" smtClean="0">
                <a:sym typeface="+mn-ea"/>
              </a:rPr>
              <a:t>, </a:t>
            </a:r>
            <a:r>
              <a:rPr lang="zh-CN" altLang="en-US" dirty="0" smtClean="0">
                <a:sym typeface="+mn-ea"/>
              </a:rPr>
              <a:t>在 里面生成一个文本框</a:t>
            </a:r>
            <a:r>
              <a:rPr lang="en-US" altLang="zh-CN" dirty="0" smtClean="0">
                <a:sym typeface="+mn-ea"/>
              </a:rPr>
              <a:t>, </a:t>
            </a:r>
            <a:r>
              <a:rPr lang="zh-CN" altLang="en-US" dirty="0" smtClean="0">
                <a:sym typeface="+mn-ea"/>
              </a:rPr>
              <a:t>当失去焦点或者按下回车然后把文本框输入的值给原先元素即可</a:t>
            </a:r>
            <a:r>
              <a:rPr lang="en-US" altLang="zh-CN" dirty="0" smtClean="0">
                <a:sym typeface="+mn-ea"/>
              </a:rPr>
              <a:t>.</a:t>
            </a:r>
          </a:p>
          <a:p>
            <a:pPr marL="228600" indent="-228600">
              <a:buAutoNum type="arabicPeriod"/>
            </a:pPr>
            <a:endParaRPr dirty="0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07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 smtClean="0"/>
              <a:t>. </a:t>
            </a:r>
            <a:r>
              <a:rPr lang="en-US" altLang="zh-CN" dirty="0">
                <a:sym typeface="+mn-ea"/>
              </a:rPr>
              <a:t>面向对象编程介绍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10"/>
          <p:cNvSpPr>
            <a:spLocks noGrp="1"/>
          </p:cNvSpPr>
          <p:nvPr>
            <p:ph idx="1"/>
          </p:nvPr>
        </p:nvSpPr>
        <p:spPr>
          <a:xfrm>
            <a:off x="795203" y="799655"/>
            <a:ext cx="6517622" cy="434465"/>
          </a:xfrm>
        </p:spPr>
        <p:txBody>
          <a:bodyPr/>
          <a:lstStyle/>
          <a:p>
            <a:r>
              <a:rPr lang="en-US" altLang="zh-CN" smtClean="0"/>
              <a:t>1.1 </a:t>
            </a:r>
            <a:r>
              <a:rPr lang="zh-CN" altLang="en-US"/>
              <a:t>两</a:t>
            </a:r>
            <a:r>
              <a:rPr lang="zh-CN" altLang="en-US" smtClean="0"/>
              <a:t>大编程思想</a:t>
            </a:r>
            <a:endParaRPr lang="zh-CN" altLang="en-US" dirty="0"/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95203" y="1343180"/>
            <a:ext cx="6738620" cy="8963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sym typeface="+mn-ea"/>
              </a:rPr>
              <a:t>面向过程</a:t>
            </a:r>
            <a:endParaRPr lang="en-US" altLang="zh-CN" smtClean="0">
              <a:solidFill>
                <a:srgbClr val="FF0000"/>
              </a:solidFill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sym typeface="+mn-ea"/>
              </a:rPr>
              <a:t>面向对象</a:t>
            </a:r>
            <a:endParaRPr lang="zh-CN" altLang="en-US" smtClean="0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81495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 smtClean="0"/>
              <a:t>. </a:t>
            </a:r>
            <a:r>
              <a:rPr lang="en-US" altLang="zh-CN" dirty="0">
                <a:sym typeface="+mn-ea"/>
              </a:rPr>
              <a:t>面向对象编程介绍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95203" y="1343180"/>
            <a:ext cx="6738620" cy="6406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smtClean="0">
                <a:solidFill>
                  <a:srgbClr val="FF0000"/>
                </a:solidFill>
                <a:sym typeface="+mn-ea"/>
              </a:rPr>
              <a:t>面向过程</a:t>
            </a:r>
            <a:r>
              <a:rPr lang="zh-CN" altLang="en-US" smtClean="0">
                <a:sym typeface="+mn-ea"/>
              </a:rPr>
              <a:t>就是分析出解决问题所需要的步骤，然后用函数把这些步骤一步一步实现，使用的时候再一个一个的依次调用就可以了。</a:t>
            </a:r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795203" y="799655"/>
            <a:ext cx="6517622" cy="434465"/>
          </a:xfrm>
        </p:spPr>
        <p:txBody>
          <a:bodyPr/>
          <a:lstStyle/>
          <a:p>
            <a:r>
              <a:rPr lang="en-US" altLang="zh-CN" smtClean="0"/>
              <a:t>1.2 </a:t>
            </a:r>
            <a:r>
              <a:rPr lang="zh-CN" altLang="en-US" smtClean="0"/>
              <a:t>面向过程</a:t>
            </a:r>
            <a:r>
              <a:rPr lang="zh-CN" altLang="en-US"/>
              <a:t>编程 POP(Process-oriented programming</a:t>
            </a:r>
            <a:r>
              <a:rPr lang="zh-CN" altLang="en-US" smtClean="0"/>
              <a:t>)</a:t>
            </a:r>
            <a:endParaRPr lang="zh-CN" altLang="en-US"/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795203" y="2005132"/>
            <a:ext cx="6738620" cy="38160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举个栗子：将大象装进冰箱，面向过程做法。</a:t>
            </a:r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95203" y="4085518"/>
            <a:ext cx="6738620" cy="3382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rgbClr val="FF0000"/>
                </a:solidFill>
                <a:sym typeface="+mn-ea"/>
              </a:rPr>
              <a:t>面向过程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，就是按照我们分析好了的步骤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，按照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步骤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解决问题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94544" y="3328801"/>
            <a:ext cx="1007391" cy="340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打开冰箱门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91606" y="3330631"/>
            <a:ext cx="1007391" cy="340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大象装进去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63183" y="3328802"/>
            <a:ext cx="1007391" cy="340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关上冰箱门</a:t>
            </a: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608710" y="2913741"/>
            <a:ext cx="1074548" cy="365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705772" y="2917399"/>
            <a:ext cx="1074548" cy="36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319" y="2498522"/>
            <a:ext cx="1010978" cy="866552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258" y="2500723"/>
            <a:ext cx="1008964" cy="864351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5197" y="2500723"/>
            <a:ext cx="1007391" cy="864351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 smtClean="0"/>
              <a:t>. </a:t>
            </a:r>
            <a:r>
              <a:rPr lang="en-US" altLang="zh-CN" dirty="0">
                <a:sym typeface="+mn-ea"/>
              </a:rPr>
              <a:t>面向对象编程介绍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95203" y="1343181"/>
            <a:ext cx="6738620" cy="41794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>
                <a:solidFill>
                  <a:srgbClr val="FF0000"/>
                </a:solidFill>
                <a:sym typeface="+mn-ea"/>
              </a:rPr>
              <a:t>面向对象</a:t>
            </a:r>
            <a:r>
              <a:rPr lang="zh-CN" altLang="en-US">
                <a:sym typeface="+mn-ea"/>
              </a:rPr>
              <a:t>是把事务分解成为一个个对象，然后由对象</a:t>
            </a:r>
            <a:r>
              <a:rPr lang="zh-CN" altLang="en-US" smtClean="0">
                <a:sym typeface="+mn-ea"/>
              </a:rPr>
              <a:t>之间分工</a:t>
            </a:r>
            <a:r>
              <a:rPr lang="zh-CN" altLang="en-US">
                <a:sym typeface="+mn-ea"/>
              </a:rPr>
              <a:t>与合作。</a:t>
            </a:r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795203" y="799655"/>
            <a:ext cx="6517622" cy="434465"/>
          </a:xfrm>
        </p:spPr>
        <p:txBody>
          <a:bodyPr/>
          <a:lstStyle/>
          <a:p>
            <a:r>
              <a:rPr lang="en-US" altLang="zh-CN" smtClean="0"/>
              <a:t>1.3 </a:t>
            </a:r>
            <a:r>
              <a:rPr lang="zh-CN" altLang="en-US"/>
              <a:t>面向对象编程 </a:t>
            </a:r>
            <a:r>
              <a:rPr lang="en-US" altLang="zh-CN">
                <a:sym typeface="+mn-ea"/>
              </a:rPr>
              <a:t>OOP </a:t>
            </a:r>
            <a:r>
              <a:rPr lang="en-US" altLang="zh-CN"/>
              <a:t>(Object Oriented Programming)</a:t>
            </a:r>
            <a:endParaRPr lang="en-US" altLang="zh-CN" dirty="0"/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795203" y="1751475"/>
            <a:ext cx="6738620" cy="7070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举个栗子：将大象装进冰箱，面向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对象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做法。</a:t>
            </a:r>
            <a:endParaRPr lang="en-US" altLang="zh-CN" smtClean="0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  <a:p>
            <a:r>
              <a:rPr lang="zh-CN" altLang="en-US" smtClean="0">
                <a:sym typeface="+mn-ea"/>
              </a:rPr>
              <a:t>先</a:t>
            </a:r>
            <a:r>
              <a:rPr lang="zh-CN" altLang="en-US">
                <a:sym typeface="+mn-ea"/>
              </a:rPr>
              <a:t>找出对象，并写出这些对象的</a:t>
            </a:r>
            <a:r>
              <a:rPr lang="zh-CN" altLang="en-US" smtClean="0">
                <a:sym typeface="+mn-ea"/>
              </a:rPr>
              <a:t>功能：</a:t>
            </a:r>
            <a:endParaRPr lang="zh-CN" altLang="en-US">
              <a:sym typeface="+mn-ea"/>
            </a:endParaRPr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95203" y="4636162"/>
            <a:ext cx="6738620" cy="3382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rgbClr val="FF0000"/>
                </a:solidFill>
              </a:rPr>
              <a:t>面向对象是</a:t>
            </a:r>
            <a:r>
              <a:rPr lang="zh-CN" altLang="en-US">
                <a:solidFill>
                  <a:srgbClr val="FF0000"/>
                </a:solidFill>
              </a:rPr>
              <a:t>以对象功能来划分问题，而不是</a:t>
            </a:r>
            <a:r>
              <a:rPr lang="zh-CN" altLang="en-US" smtClean="0">
                <a:solidFill>
                  <a:srgbClr val="FF0000"/>
                </a:solidFill>
              </a:rPr>
              <a:t>步骤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。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16" name="内容占位符 5"/>
          <p:cNvSpPr>
            <a:spLocks noGrp="1"/>
          </p:cNvSpPr>
          <p:nvPr/>
        </p:nvSpPr>
        <p:spPr>
          <a:xfrm>
            <a:off x="795203" y="2458546"/>
            <a:ext cx="6738620" cy="20891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ym typeface="+mn-ea"/>
              </a:rPr>
              <a:t>1. </a:t>
            </a:r>
            <a:r>
              <a:rPr smtClean="0">
                <a:sym typeface="+mn-ea"/>
              </a:rPr>
              <a:t>大象</a:t>
            </a:r>
            <a:r>
              <a:rPr lang="zh-CN" smtClean="0">
                <a:sym typeface="+mn-ea"/>
              </a:rPr>
              <a:t>对象</a:t>
            </a:r>
            <a:r>
              <a:rPr smtClean="0">
                <a:sym typeface="+mn-ea"/>
              </a:rPr>
              <a:t>  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smtClean="0">
                <a:sym typeface="+mn-ea"/>
              </a:rPr>
              <a:t>进去</a:t>
            </a:r>
          </a:p>
          <a:p>
            <a:r>
              <a:rPr lang="en-US" smtClean="0">
                <a:sym typeface="+mn-ea"/>
              </a:rPr>
              <a:t>2. </a:t>
            </a:r>
            <a:r>
              <a:rPr smtClean="0">
                <a:sym typeface="+mn-ea"/>
              </a:rPr>
              <a:t>冰箱</a:t>
            </a:r>
            <a:r>
              <a:rPr lang="zh-CN" smtClean="0">
                <a:sym typeface="+mn-ea"/>
              </a:rPr>
              <a:t>对象</a:t>
            </a:r>
            <a:endParaRPr smtClean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smtClean="0">
                <a:sym typeface="+mn-ea"/>
              </a:rPr>
              <a:t>打开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smtClean="0">
                <a:sym typeface="+mn-ea"/>
              </a:rPr>
              <a:t>关闭</a:t>
            </a:r>
          </a:p>
          <a:p>
            <a:r>
              <a:rPr lang="en-US" altLang="zh-CN" smtClean="0"/>
              <a:t>3</a:t>
            </a:r>
            <a:r>
              <a:rPr lang="en-US" altLang="zh-CN"/>
              <a:t>. </a:t>
            </a:r>
            <a:r>
              <a:rPr lang="en-US" altLang="zh-CN" smtClean="0"/>
              <a:t> </a:t>
            </a:r>
            <a:r>
              <a:rPr lang="zh-CN" altLang="en-US" smtClean="0"/>
              <a:t>使用</a:t>
            </a:r>
            <a:r>
              <a:rPr lang="zh-CN" altLang="en-US"/>
              <a:t>大象和冰箱的功能 </a:t>
            </a:r>
          </a:p>
        </p:txBody>
      </p:sp>
    </p:spTree>
    <p:extLst>
      <p:ext uri="{BB962C8B-B14F-4D97-AF65-F5344CB8AC3E}">
        <p14:creationId xmlns:p14="http://schemas.microsoft.com/office/powerpoint/2010/main" val="41176628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 smtClean="0"/>
              <a:t>. </a:t>
            </a:r>
            <a:r>
              <a:rPr lang="en-US" altLang="zh-CN" dirty="0">
                <a:sym typeface="+mn-ea"/>
              </a:rPr>
              <a:t>面向对象编程介绍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95203" y="1243874"/>
            <a:ext cx="6738620" cy="79267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ym typeface="+mn-ea"/>
              </a:rPr>
              <a:t>在面向对象程序开发思想中，每一个对象都是功能中心，具有明确分工</a:t>
            </a:r>
            <a:r>
              <a:rPr lang="zh-CN" altLang="en-US" smtClean="0">
                <a:sym typeface="+mn-ea"/>
              </a:rPr>
              <a:t>。</a:t>
            </a:r>
          </a:p>
          <a:p>
            <a:r>
              <a:rPr lang="en-US" altLang="zh-CN" smtClean="0">
                <a:sym typeface="+mn-ea"/>
              </a:rPr>
              <a:t>面向对象编程具有灵活、代码可复用、容易维护和开发</a:t>
            </a:r>
            <a:r>
              <a:rPr lang="zh-CN" altLang="en-US" smtClean="0">
                <a:sym typeface="+mn-ea"/>
              </a:rPr>
              <a:t>的优点</a:t>
            </a:r>
            <a:r>
              <a:rPr lang="en-US" altLang="zh-CN" smtClean="0">
                <a:sym typeface="+mn-ea"/>
              </a:rPr>
              <a:t>，更适合多人合作的大型软件项目。</a:t>
            </a: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95203" y="799655"/>
            <a:ext cx="6517622" cy="434465"/>
          </a:xfrm>
        </p:spPr>
        <p:txBody>
          <a:bodyPr/>
          <a:lstStyle/>
          <a:p>
            <a:r>
              <a:rPr lang="en-US" altLang="zh-CN" smtClean="0"/>
              <a:t>1.3 </a:t>
            </a:r>
            <a:r>
              <a:rPr lang="zh-CN" altLang="en-US"/>
              <a:t>面向对象编程 </a:t>
            </a:r>
            <a:r>
              <a:rPr lang="en-US" altLang="zh-CN">
                <a:sym typeface="+mn-ea"/>
              </a:rPr>
              <a:t>OOP </a:t>
            </a:r>
            <a:r>
              <a:rPr lang="en-US" altLang="zh-CN"/>
              <a:t>(Object Oriented Programming)</a:t>
            </a:r>
            <a:endParaRPr lang="en-US" altLang="zh-CN" dirty="0"/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795203" y="2146779"/>
            <a:ext cx="2908892" cy="14798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sym typeface="+mn-ea"/>
              </a:rPr>
              <a:t>面向对象的特性</a:t>
            </a:r>
            <a:r>
              <a:rPr lang="en-US" altLang="zh-CN" dirty="0" smtClean="0">
                <a:sym typeface="+mn-ea"/>
              </a:rPr>
              <a:t>：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ym typeface="+mn-ea"/>
              </a:rPr>
              <a:t>封装性</a:t>
            </a:r>
            <a:r>
              <a:rPr lang="en-US" altLang="zh-CN" dirty="0" smtClean="0">
                <a:sym typeface="+mn-ea"/>
              </a:rPr>
              <a:t> 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ym typeface="+mn-ea"/>
              </a:rPr>
              <a:t>继承性</a:t>
            </a:r>
            <a:endParaRPr lang="en-US" altLang="zh-CN" dirty="0" smtClean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ym typeface="+mn-ea"/>
              </a:rPr>
              <a:t>多态性</a:t>
            </a:r>
            <a:endParaRPr lang="en-US" altLang="zh-CN" dirty="0" smtClean="0"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/>
          <a:srcRect l="1103" r="1605"/>
          <a:stretch/>
        </p:blipFill>
        <p:spPr>
          <a:xfrm>
            <a:off x="3913376" y="2036552"/>
            <a:ext cx="3344274" cy="2926043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 smtClean="0"/>
              <a:t>. </a:t>
            </a:r>
            <a:r>
              <a:rPr lang="en-US" altLang="zh-CN" dirty="0">
                <a:sym typeface="+mn-ea"/>
              </a:rPr>
              <a:t>面向对象编程介绍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12291" name="TextBox 37"/>
          <p:cNvSpPr txBox="1"/>
          <p:nvPr/>
        </p:nvSpPr>
        <p:spPr>
          <a:xfrm>
            <a:off x="841375" y="1360805"/>
            <a:ext cx="3946525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面向过程</a:t>
            </a:r>
          </a:p>
        </p:txBody>
      </p:sp>
      <p:sp>
        <p:nvSpPr>
          <p:cNvPr id="12292" name="TextBox 31"/>
          <p:cNvSpPr txBox="1"/>
          <p:nvPr/>
        </p:nvSpPr>
        <p:spPr>
          <a:xfrm>
            <a:off x="4787900" y="1360805"/>
            <a:ext cx="3065402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</a:p>
        </p:txBody>
      </p:sp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395288" y="1810068"/>
            <a:ext cx="3885247" cy="818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优点：性能比面向对象</a:t>
            </a: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高</a:t>
            </a:r>
            <a:r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，适合跟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硬件联系很紧密的</a:t>
            </a: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东西</a:t>
            </a:r>
            <a:r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，例如单片机就采用的面向过程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编程。</a:t>
            </a: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缺点：没有面向对象易维护、易复用、易扩展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4380230" y="1774825"/>
            <a:ext cx="3965575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sz="10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优点：易维护、易复用、易扩展，由于面向对象有封装、继承、多态性的特性，可以设计出低耦合的系统，使系统 更加灵活、更加易于维护 </a:t>
            </a: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sz="10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缺点：性能比面向过程低</a:t>
            </a: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841375" y="3249295"/>
            <a:ext cx="6738620" cy="4160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用面向过程的方法写出来的程序是一份蛋炒饭，而用面向对象写出来的程序是一份盖浇饭。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95203" y="799655"/>
            <a:ext cx="6517622" cy="434465"/>
          </a:xfrm>
        </p:spPr>
        <p:txBody>
          <a:bodyPr/>
          <a:lstStyle/>
          <a:p>
            <a:r>
              <a:rPr lang="en-US" altLang="zh-CN" smtClean="0"/>
              <a:t>1.4 </a:t>
            </a:r>
            <a:r>
              <a:rPr lang="zh-CN" altLang="en-US" smtClean="0"/>
              <a:t>面向过程</a:t>
            </a:r>
            <a:r>
              <a:rPr lang="zh-CN" altLang="en-US"/>
              <a:t>和</a:t>
            </a:r>
            <a:r>
              <a:rPr lang="zh-CN" altLang="en-US" smtClean="0"/>
              <a:t>面向对象的对比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2" grpId="0"/>
      <p:bldP spid="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450590" y="1525618"/>
            <a:ext cx="4991100" cy="1827970"/>
          </a:xfrm>
        </p:spPr>
        <p:txBody>
          <a:bodyPr>
            <a:normAutofit/>
          </a:bodyPr>
          <a:lstStyle/>
          <a:p>
            <a:r>
              <a:rPr noProof="0" smtClean="0">
                <a:solidFill>
                  <a:schemeClr val="tx1"/>
                </a:solidFill>
                <a:sym typeface="+mn-ea"/>
              </a:rPr>
              <a:t>面向对象编程介绍</a:t>
            </a:r>
          </a:p>
          <a:p>
            <a:r>
              <a:rPr noProof="0" smtClean="0">
                <a:solidFill>
                  <a:srgbClr val="FF0000"/>
                </a:solidFill>
                <a:sym typeface="+mn-ea"/>
              </a:rPr>
              <a:t>ES6</a:t>
            </a:r>
            <a:r>
              <a:rPr lang="en-US" noProof="0" smtClean="0">
                <a:solidFill>
                  <a:srgbClr val="FF0000"/>
                </a:solidFill>
                <a:sym typeface="+mn-ea"/>
              </a:rPr>
              <a:t> </a:t>
            </a:r>
            <a:r>
              <a:rPr noProof="0" smtClean="0">
                <a:solidFill>
                  <a:srgbClr val="FF0000"/>
                </a:solidFill>
                <a:sym typeface="+mn-ea"/>
              </a:rPr>
              <a:t>中的类和对象</a:t>
            </a:r>
            <a:endParaRPr noProof="0" smtClean="0">
              <a:solidFill>
                <a:schemeClr val="tx1"/>
              </a:solidFill>
              <a:sym typeface="+mn-ea"/>
            </a:endParaRP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类的继承</a:t>
            </a: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面向对象案例</a:t>
            </a:r>
          </a:p>
          <a:p>
            <a:pPr marL="0" indent="0">
              <a:buNone/>
            </a:pPr>
            <a:endParaRPr lang="en-US" altLang="zh-CN" noProof="0" dirty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smtClean="0"/>
              <a:t>. </a:t>
            </a:r>
            <a:r>
              <a:rPr lang="en-US" altLang="zh-CN" smtClean="0">
                <a:sym typeface="+mn-ea"/>
              </a:rPr>
              <a:t>ES6 中的类和对象</a:t>
            </a:r>
            <a:endParaRPr lang="en-US" altLang="zh-CN" smtClean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10"/>
          <p:cNvSpPr>
            <a:spLocks noGrp="1"/>
          </p:cNvSpPr>
          <p:nvPr>
            <p:ph idx="1"/>
          </p:nvPr>
        </p:nvSpPr>
        <p:spPr>
          <a:xfrm>
            <a:off x="797223" y="831858"/>
            <a:ext cx="6517622" cy="541557"/>
          </a:xfrm>
        </p:spPr>
        <p:txBody>
          <a:bodyPr/>
          <a:lstStyle/>
          <a:p>
            <a:r>
              <a:rPr lang="zh-CN" altLang="en-US" dirty="0" smtClean="0"/>
              <a:t>面向对象</a:t>
            </a:r>
            <a:endParaRPr lang="zh-CN" altLang="en-US" dirty="0"/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88893" y="2674562"/>
            <a:ext cx="6738620" cy="11739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面向对象的思维</a:t>
            </a:r>
            <a:r>
              <a:rPr lang="zh-CN" altLang="en-US" dirty="0" smtClean="0"/>
              <a:t>特点</a:t>
            </a:r>
            <a:r>
              <a:rPr lang="en-US" altLang="zh-CN" dirty="0" smtClean="0"/>
              <a:t>: 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抽取</a:t>
            </a:r>
            <a:r>
              <a:rPr lang="zh-CN" altLang="en-US" dirty="0"/>
              <a:t>（抽象</a:t>
            </a:r>
            <a:r>
              <a:rPr lang="zh-CN" altLang="en-US" dirty="0" smtClean="0"/>
              <a:t>）对象共用</a:t>
            </a:r>
            <a:r>
              <a:rPr lang="zh-CN" altLang="en-US" dirty="0"/>
              <a:t>的属性和</a:t>
            </a:r>
            <a:r>
              <a:rPr lang="zh-CN" altLang="en-US" dirty="0" smtClean="0"/>
              <a:t>行为组织</a:t>
            </a:r>
            <a:r>
              <a:rPr lang="en-US" altLang="zh-CN" dirty="0"/>
              <a:t>(</a:t>
            </a:r>
            <a:r>
              <a:rPr lang="zh-CN" altLang="en-US" dirty="0"/>
              <a:t>封装</a:t>
            </a:r>
            <a:r>
              <a:rPr lang="en-US" altLang="zh-CN" dirty="0"/>
              <a:t>)</a:t>
            </a:r>
            <a:r>
              <a:rPr lang="zh-CN" altLang="en-US" dirty="0"/>
              <a:t>成一个</a:t>
            </a:r>
            <a:r>
              <a:rPr lang="zh-CN" altLang="en-US" dirty="0" smtClean="0"/>
              <a:t>类</a:t>
            </a:r>
            <a:r>
              <a:rPr lang="en-US" altLang="zh-CN" dirty="0" smtClean="0"/>
              <a:t>(</a:t>
            </a:r>
            <a:r>
              <a:rPr lang="zh-CN" altLang="en-US" dirty="0"/>
              <a:t>模板</a:t>
            </a:r>
            <a:r>
              <a:rPr lang="en-US" altLang="zh-CN" dirty="0" smtClean="0"/>
              <a:t>)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对</a:t>
            </a:r>
            <a:r>
              <a:rPr lang="zh-CN" altLang="en-US" dirty="0"/>
              <a:t>类进行</a:t>
            </a:r>
            <a:r>
              <a:rPr lang="zh-CN" altLang="en-US" dirty="0" smtClean="0"/>
              <a:t>实例化</a:t>
            </a:r>
            <a:r>
              <a:rPr lang="en-US" altLang="zh-CN" dirty="0" smtClean="0"/>
              <a:t>, </a:t>
            </a:r>
            <a:r>
              <a:rPr lang="zh-CN" altLang="en-US" dirty="0" smtClean="0"/>
              <a:t>获取</a:t>
            </a:r>
            <a:r>
              <a:rPr lang="zh-CN" altLang="en-US" dirty="0"/>
              <a:t>类的</a:t>
            </a:r>
            <a:r>
              <a:rPr lang="zh-CN" altLang="en-US" dirty="0" smtClean="0"/>
              <a:t>对象</a:t>
            </a:r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797223" y="1373415"/>
            <a:ext cx="6696710" cy="14501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面向对象</a:t>
            </a:r>
            <a:r>
              <a:rPr lang="zh-CN" altLang="en-US" dirty="0"/>
              <a:t>更</a:t>
            </a:r>
            <a:r>
              <a:rPr lang="zh-CN" altLang="en-US" dirty="0" smtClean="0"/>
              <a:t>贴近我们的实际生活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可以使用面向对象</a:t>
            </a:r>
            <a:r>
              <a:rPr lang="zh-CN" altLang="en-US" dirty="0"/>
              <a:t>描述现实世界</a:t>
            </a:r>
            <a:r>
              <a:rPr lang="zh-CN" altLang="en-US" dirty="0" smtClean="0"/>
              <a:t>事物</a:t>
            </a:r>
            <a:r>
              <a:rPr lang="en-US" altLang="zh-CN" dirty="0" smtClean="0"/>
              <a:t>.  </a:t>
            </a:r>
            <a:r>
              <a:rPr lang="zh-CN" altLang="en-US" dirty="0" smtClean="0"/>
              <a:t>但是事物分为具体的事物和抽象的事物</a:t>
            </a:r>
            <a:endParaRPr lang="en-US" altLang="zh-CN" dirty="0" smtClean="0"/>
          </a:p>
          <a:p>
            <a:r>
              <a:rPr lang="zh-CN" altLang="en-US" dirty="0"/>
              <a:t>手机</a:t>
            </a:r>
            <a:r>
              <a:rPr lang="zh-CN" altLang="en-US" dirty="0" smtClean="0"/>
              <a:t>      抽象的</a:t>
            </a:r>
            <a:r>
              <a:rPr lang="en-US" altLang="zh-CN" dirty="0" smtClean="0"/>
              <a:t>(</a:t>
            </a:r>
            <a:r>
              <a:rPr lang="zh-CN" altLang="en-US" dirty="0" smtClean="0"/>
              <a:t>泛指的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zh-CN" altLang="en-US" dirty="0" smtClean="0"/>
              <a:t>具体的</a:t>
            </a:r>
            <a:r>
              <a:rPr lang="en-US" altLang="zh-CN" dirty="0" smtClean="0"/>
              <a:t>(</a:t>
            </a:r>
            <a:r>
              <a:rPr lang="zh-CN" altLang="en-US" dirty="0" smtClean="0"/>
              <a:t>特指的</a:t>
            </a:r>
            <a:r>
              <a:rPr lang="en-US" altLang="zh-CN" dirty="0" smtClean="0"/>
              <a:t>)</a:t>
            </a:r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88893" y="3836472"/>
            <a:ext cx="6696710" cy="412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面向对象编程我们考虑的是有</a:t>
            </a:r>
            <a:r>
              <a:rPr lang="zh-CN" altLang="en-US" dirty="0"/>
              <a:t>哪些对象</a:t>
            </a:r>
            <a:r>
              <a:rPr lang="zh-CN" altLang="en-US" dirty="0" smtClean="0"/>
              <a:t>，按照面向对象的思维特点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不断的创建对象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使用对象</a:t>
            </a:r>
            <a:r>
              <a:rPr lang="en-US" altLang="zh-CN" dirty="0" smtClean="0"/>
              <a:t>,</a:t>
            </a:r>
            <a:r>
              <a:rPr lang="zh-CN" altLang="en-US" dirty="0" smtClean="0"/>
              <a:t>指挥对象做事情</a:t>
            </a:r>
            <a:r>
              <a:rPr lang="en-US" altLang="zh-CN" dirty="0" smtClean="0"/>
              <a:t>.</a:t>
            </a:r>
          </a:p>
        </p:txBody>
      </p:sp>
      <p:sp>
        <p:nvSpPr>
          <p:cNvPr id="5" name="AutoShape 2" descr="http://img3.imgtn.bdimg.com/it/u=246143090,2011842175&amp;fm=26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 descr="http://img3.imgtn.bdimg.com/it/u=246143090,2011842175&amp;fm=26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://img3.imgtn.bdimg.com/it/u=246143090,2011842175&amp;fm=26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9" descr="http://img2.imgtn.bdimg.com/it/u=883772385,63134717&amp;fm=26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AutoShape 11" descr="http://img2.imgtn.bdimg.com/it/u=883772385,63134717&amp;fm=26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7" name="Picture 13" descr="C:\Users\apple\Desktop\u=3031900052,3264361624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51" y="2098501"/>
            <a:ext cx="384663" cy="47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apple\Desktop\u=2595115252,76612707&amp;fm=26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550" y="2080697"/>
            <a:ext cx="678892" cy="50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4173</TotalTime>
  <Words>1865</Words>
  <Application>Microsoft Office PowerPoint</Application>
  <PresentationFormat>全屏显示(16:9)</PresentationFormat>
  <Paragraphs>258</Paragraphs>
  <Slides>29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黑马程序员主题​​</vt:lpstr>
      <vt:lpstr>JavaScript 面向对象</vt:lpstr>
      <vt:lpstr>PowerPoint 演示文稿</vt:lpstr>
      <vt:lpstr>1. 面向对象编程介绍</vt:lpstr>
      <vt:lpstr>1. 面向对象编程介绍</vt:lpstr>
      <vt:lpstr>1. 面向对象编程介绍</vt:lpstr>
      <vt:lpstr>1. 面向对象编程介绍</vt:lpstr>
      <vt:lpstr>1. 面向对象编程介绍</vt:lpstr>
      <vt:lpstr>PowerPoint 演示文稿</vt:lpstr>
      <vt:lpstr>2. ES6 中的类和对象</vt:lpstr>
      <vt:lpstr>2. ES6 中的类和对象</vt:lpstr>
      <vt:lpstr>2. ES6 中的类和对象</vt:lpstr>
      <vt:lpstr>2. ES6 中的类和对象</vt:lpstr>
      <vt:lpstr>2. ES6 中的类和对象</vt:lpstr>
      <vt:lpstr>2. ES6 中的类和对象</vt:lpstr>
      <vt:lpstr>2. ES6 中的类和对象</vt:lpstr>
      <vt:lpstr>PowerPoint 演示文稿</vt:lpstr>
      <vt:lpstr>3. 类的继承</vt:lpstr>
      <vt:lpstr>3. 类的继承</vt:lpstr>
      <vt:lpstr>3. 类的继承</vt:lpstr>
      <vt:lpstr>3. 类的继承</vt:lpstr>
      <vt:lpstr>3. 类的继承</vt:lpstr>
      <vt:lpstr> ES6 中的类和对象</vt:lpstr>
      <vt:lpstr>PowerPoint 演示文稿</vt:lpstr>
      <vt:lpstr>4. 面向对象案例</vt:lpstr>
      <vt:lpstr>4. 面向对象案例</vt:lpstr>
      <vt:lpstr>4. 面向对象案例</vt:lpstr>
      <vt:lpstr>4. 面向对象案例</vt:lpstr>
      <vt:lpstr>4. 面向对象案例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Windows 用户</cp:lastModifiedBy>
  <cp:revision>3548</cp:revision>
  <dcterms:created xsi:type="dcterms:W3CDTF">2018-10-05T21:01:00Z</dcterms:created>
  <dcterms:modified xsi:type="dcterms:W3CDTF">2019-04-24T12:12:41Z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2052-11.1.0.8412</vt:lpwstr>
  </property>
</Properties>
</file>