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2"/>
  </p:notesMasterIdLst>
  <p:sldIdLst>
    <p:sldId id="261" r:id="rId2"/>
    <p:sldId id="456" r:id="rId3"/>
    <p:sldId id="455" r:id="rId4"/>
    <p:sldId id="559" r:id="rId5"/>
    <p:sldId id="561" r:id="rId6"/>
    <p:sldId id="562" r:id="rId7"/>
    <p:sldId id="563" r:id="rId8"/>
    <p:sldId id="560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29" r:id="rId47"/>
    <p:sldId id="606" r:id="rId48"/>
    <p:sldId id="607" r:id="rId49"/>
    <p:sldId id="630" r:id="rId50"/>
    <p:sldId id="608" r:id="rId51"/>
    <p:sldId id="626" r:id="rId52"/>
    <p:sldId id="627" r:id="rId53"/>
    <p:sldId id="625" r:id="rId54"/>
    <p:sldId id="609" r:id="rId55"/>
    <p:sldId id="610" r:id="rId56"/>
    <p:sldId id="611" r:id="rId57"/>
    <p:sldId id="613" r:id="rId58"/>
    <p:sldId id="614" r:id="rId59"/>
    <p:sldId id="615" r:id="rId60"/>
    <p:sldId id="616" r:id="rId61"/>
    <p:sldId id="617" r:id="rId62"/>
    <p:sldId id="618" r:id="rId63"/>
    <p:sldId id="620" r:id="rId64"/>
    <p:sldId id="628" r:id="rId65"/>
    <p:sldId id="619" r:id="rId66"/>
    <p:sldId id="621" r:id="rId67"/>
    <p:sldId id="622" r:id="rId68"/>
    <p:sldId id="623" r:id="rId69"/>
    <p:sldId id="624" r:id="rId70"/>
    <p:sldId id="262" r:id="rId71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0036EB"/>
    <a:srgbClr val="FFFFFF"/>
    <a:srgbClr val="C3D3FF"/>
    <a:srgbClr val="7AB783"/>
    <a:srgbClr val="B3D9FF"/>
    <a:srgbClr val="0070C0"/>
    <a:srgbClr val="EBF5FF"/>
    <a:srgbClr val="CC33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1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3/28/2020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3/28/2020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://www.expressjs.com.c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restif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初识</a:t>
            </a:r>
            <a:r>
              <a:rPr kumimoji="1" lang="en-US" altLang="zh-CN" dirty="0"/>
              <a:t>Node.js</a:t>
            </a:r>
            <a:r>
              <a:rPr kumimoji="1" lang="zh-CN" altLang="en-US" dirty="0"/>
              <a:t>与内置模块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Node.js </a:t>
            </a:r>
            <a:r>
              <a:rPr lang="zh-CN" altLang="en-US" dirty="0"/>
              <a:t>简介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0A2A9E-F5E5-47C2-82EA-F751BC11AE24}"/>
              </a:ext>
            </a:extLst>
          </p:cNvPr>
          <p:cNvSpPr/>
          <p:nvPr/>
        </p:nvSpPr>
        <p:spPr>
          <a:xfrm>
            <a:off x="1043093" y="2243985"/>
            <a:ext cx="4626187" cy="27547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1CDEDA-2A47-46E3-9A2C-79BD254D8245}"/>
              </a:ext>
            </a:extLst>
          </p:cNvPr>
          <p:cNvSpPr/>
          <p:nvPr/>
        </p:nvSpPr>
        <p:spPr>
          <a:xfrm>
            <a:off x="1469813" y="4390820"/>
            <a:ext cx="3840480" cy="436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待执行的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A83014-8E42-4580-A130-DEA31F296E35}"/>
              </a:ext>
            </a:extLst>
          </p:cNvPr>
          <p:cNvSpPr/>
          <p:nvPr/>
        </p:nvSpPr>
        <p:spPr>
          <a:xfrm>
            <a:off x="2533226" y="2610010"/>
            <a:ext cx="2777067" cy="1352391"/>
          </a:xfrm>
          <a:prstGeom prst="rect">
            <a:avLst/>
          </a:prstGeom>
          <a:solidFill>
            <a:srgbClr val="7AB78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73DBD8-4E23-420C-B046-9529AB1C5A8A}"/>
              </a:ext>
            </a:extLst>
          </p:cNvPr>
          <p:cNvSpPr/>
          <p:nvPr/>
        </p:nvSpPr>
        <p:spPr>
          <a:xfrm>
            <a:off x="2634828" y="2937543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1BDF96-1F1B-416E-9A99-75A9DD9EDEF8}"/>
              </a:ext>
            </a:extLst>
          </p:cNvPr>
          <p:cNvSpPr/>
          <p:nvPr/>
        </p:nvSpPr>
        <p:spPr>
          <a:xfrm>
            <a:off x="3511975" y="2937543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8E2EB5E-9D5A-4198-AE80-2319AA5425B8}"/>
              </a:ext>
            </a:extLst>
          </p:cNvPr>
          <p:cNvSpPr/>
          <p:nvPr/>
        </p:nvSpPr>
        <p:spPr>
          <a:xfrm>
            <a:off x="4389121" y="2937543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2EAE0C0-24A2-48B7-ACA9-30F31FA5B8D8}"/>
              </a:ext>
            </a:extLst>
          </p:cNvPr>
          <p:cNvSpPr/>
          <p:nvPr/>
        </p:nvSpPr>
        <p:spPr>
          <a:xfrm>
            <a:off x="2628055" y="3411374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46F44F0-298A-4A80-ACEC-CCB47D0EC2B5}"/>
              </a:ext>
            </a:extLst>
          </p:cNvPr>
          <p:cNvSpPr/>
          <p:nvPr/>
        </p:nvSpPr>
        <p:spPr>
          <a:xfrm>
            <a:off x="4382348" y="3411374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etc…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E6CFF45-F06D-4DD4-B41D-4A690584EF8E}"/>
              </a:ext>
            </a:extLst>
          </p:cNvPr>
          <p:cNvSpPr/>
          <p:nvPr/>
        </p:nvSpPr>
        <p:spPr>
          <a:xfrm>
            <a:off x="3505202" y="3411374"/>
            <a:ext cx="809415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querystring</a:t>
            </a:r>
            <a:endParaRPr lang="zh-CN" altLang="en-US" sz="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6BA9A-5E84-4E8D-A04F-C898BE5212C4}"/>
              </a:ext>
            </a:extLst>
          </p:cNvPr>
          <p:cNvSpPr/>
          <p:nvPr/>
        </p:nvSpPr>
        <p:spPr>
          <a:xfrm>
            <a:off x="1469813" y="2610010"/>
            <a:ext cx="860214" cy="1352391"/>
          </a:xfrm>
          <a:prstGeom prst="rect">
            <a:avLst/>
          </a:prstGeom>
          <a:solidFill>
            <a:srgbClr val="C3D3FF"/>
          </a:solidFill>
          <a:ln>
            <a:solidFill>
              <a:srgbClr val="0036E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C561AE6-1E05-4D9E-9587-E49907D422D6}"/>
              </a:ext>
            </a:extLst>
          </p:cNvPr>
          <p:cNvSpPr/>
          <p:nvPr/>
        </p:nvSpPr>
        <p:spPr>
          <a:xfrm>
            <a:off x="3782904" y="4028100"/>
            <a:ext cx="277707" cy="2970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0A0C79B-5A99-4CF0-AF29-F5E8E03E6F4E}"/>
              </a:ext>
            </a:extLst>
          </p:cNvPr>
          <p:cNvSpPr/>
          <p:nvPr/>
        </p:nvSpPr>
        <p:spPr>
          <a:xfrm flipV="1">
            <a:off x="1761066" y="4028100"/>
            <a:ext cx="277707" cy="2970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37012" y="2123999"/>
            <a:ext cx="2777068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浏览器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前端运行环境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后端运行环境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无法调用 </a:t>
            </a:r>
            <a:r>
              <a:rPr lang="en-US" altLang="zh-CN" dirty="0">
                <a:solidFill>
                  <a:schemeClr val="tx1"/>
                </a:solidFill>
              </a:rPr>
              <a:t>DOM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BOM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r>
              <a:rPr lang="zh-CN" altLang="en-US" dirty="0">
                <a:solidFill>
                  <a:srgbClr val="FF0000"/>
                </a:solidFill>
              </a:rPr>
              <a:t>浏览器内置 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Node.js </a:t>
            </a:r>
            <a:r>
              <a:rPr lang="zh-CN" altLang="en-US" dirty="0"/>
              <a:t>简介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Node.js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可以做什么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作为一个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的运行环境，仅仅提供了基础的功能和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。然而，基于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提供的这些基础能，很多强大的工具和框架如雨后春笋，层出不穷，所以学会了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，可以让前端程序员胜任更多的工作和岗位：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框架（</a:t>
            </a:r>
            <a:r>
              <a:rPr lang="en-US" altLang="zh-CN" dirty="0">
                <a:hlinkClick r:id="rId2"/>
              </a:rPr>
              <a:t>http://www.expressjs.com.cn/</a:t>
            </a:r>
            <a:r>
              <a:rPr lang="zh-CN" altLang="en-US" dirty="0">
                <a:solidFill>
                  <a:schemeClr val="tx1"/>
                </a:solidFill>
              </a:rPr>
              <a:t>），可以快速构建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应用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 </a:t>
            </a:r>
            <a:r>
              <a:rPr lang="en-US" altLang="zh-CN" dirty="0"/>
              <a:t>Electron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框架（</a:t>
            </a:r>
            <a:r>
              <a:rPr lang="en-US" altLang="zh-CN" dirty="0">
                <a:hlinkClick r:id="rId3"/>
              </a:rPr>
              <a:t>https://electronjs.org/</a:t>
            </a:r>
            <a:r>
              <a:rPr lang="zh-CN" altLang="en-US" dirty="0">
                <a:solidFill>
                  <a:schemeClr val="tx1"/>
                </a:solidFill>
              </a:rPr>
              <a:t>），可以构建跨平台的桌面应用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 </a:t>
            </a:r>
            <a:r>
              <a:rPr lang="en-US" altLang="zh-CN" dirty="0" err="1">
                <a:solidFill>
                  <a:schemeClr val="tx1"/>
                </a:solidFill>
              </a:rPr>
              <a:t>restify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框架（</a:t>
            </a:r>
            <a:r>
              <a:rPr lang="en-US" altLang="zh-CN" dirty="0">
                <a:hlinkClick r:id="rId4"/>
              </a:rPr>
              <a:t>http://restify.com/</a:t>
            </a:r>
            <a:r>
              <a:rPr lang="zh-CN" altLang="en-US" dirty="0">
                <a:solidFill>
                  <a:schemeClr val="tx1"/>
                </a:solidFill>
              </a:rPr>
              <a:t>），可以快速构建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接口项目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读写和操作数据库、创建实用的命令行工具辅助前端开发、</a:t>
            </a:r>
            <a:r>
              <a:rPr lang="en-US" altLang="zh-CN" dirty="0">
                <a:solidFill>
                  <a:schemeClr val="tx1"/>
                </a:solidFill>
              </a:rPr>
              <a:t>etc…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总之：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大前端时代</a:t>
            </a:r>
            <a:r>
              <a:rPr lang="zh-CN" altLang="en-US" dirty="0">
                <a:solidFill>
                  <a:schemeClr val="tx1"/>
                </a:solidFill>
              </a:rPr>
              <a:t>的“大宝剑”，有了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这个超级 </a:t>
            </a:r>
            <a:r>
              <a:rPr lang="en-US" altLang="zh-CN" dirty="0">
                <a:solidFill>
                  <a:schemeClr val="tx1"/>
                </a:solidFill>
              </a:rPr>
              <a:t>buff </a:t>
            </a:r>
            <a:r>
              <a:rPr lang="zh-CN" altLang="en-US" dirty="0">
                <a:solidFill>
                  <a:schemeClr val="tx1"/>
                </a:solidFill>
              </a:rPr>
              <a:t>的加持，前端程序员的</a:t>
            </a:r>
            <a:r>
              <a:rPr lang="zh-CN" altLang="en-US" dirty="0">
                <a:solidFill>
                  <a:srgbClr val="FF0000"/>
                </a:solidFill>
              </a:rPr>
              <a:t>行业竞争力</a:t>
            </a:r>
            <a:r>
              <a:rPr lang="zh-CN" altLang="en-US" dirty="0">
                <a:solidFill>
                  <a:schemeClr val="tx1"/>
                </a:solidFill>
              </a:rPr>
              <a:t>会越来越强！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Node.js </a:t>
            </a:r>
            <a:r>
              <a:rPr lang="zh-CN" altLang="en-US" dirty="0"/>
              <a:t>简介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Node.js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好学吗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47FFD"/>
                </a:solidFill>
              </a:rPr>
              <a:t>好学！</a:t>
            </a:r>
            <a:endParaRPr lang="en-US" altLang="zh-CN" b="1" dirty="0">
              <a:solidFill>
                <a:srgbClr val="047FFD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会 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，就能学会 </a:t>
            </a:r>
            <a:r>
              <a:rPr lang="en-US" altLang="zh-CN" b="1" dirty="0">
                <a:solidFill>
                  <a:srgbClr val="FF0000"/>
                </a:solidFill>
              </a:rPr>
              <a:t>Node.js</a:t>
            </a:r>
            <a:r>
              <a:rPr lang="zh-CN" altLang="en-US" b="1" dirty="0">
                <a:solidFill>
                  <a:srgbClr val="FF0000"/>
                </a:solidFill>
              </a:rPr>
              <a:t>！！！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Node.js </a:t>
            </a:r>
            <a:r>
              <a:rPr lang="zh-CN" altLang="en-US" dirty="0"/>
              <a:t>简介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Node.js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怎么学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浏览器中的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学习路径：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基础语法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浏览器内置 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DOM + BOM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第三方库（</a:t>
            </a:r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art-template </a:t>
            </a:r>
            <a:r>
              <a:rPr lang="zh-CN" altLang="en-US" dirty="0">
                <a:solidFill>
                  <a:schemeClr val="tx1"/>
                </a:solidFill>
              </a:rPr>
              <a:t>等）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的学习路径：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JavaScript </a:t>
            </a:r>
            <a:r>
              <a:rPr lang="zh-CN" altLang="en-US" dirty="0">
                <a:solidFill>
                  <a:srgbClr val="047FFD"/>
                </a:solidFill>
              </a:rPr>
              <a:t>基础语法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rgbClr val="FF0000"/>
                </a:solidFill>
              </a:rPr>
              <a:t>内置 </a:t>
            </a:r>
            <a:r>
              <a:rPr lang="en-US" altLang="zh-CN" dirty="0">
                <a:solidFill>
                  <a:srgbClr val="FF0000"/>
                </a:solidFill>
              </a:rPr>
              <a:t>API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fs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等）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rgbClr val="FF0000"/>
                </a:solidFill>
              </a:rPr>
              <a:t>第三方 </a:t>
            </a:r>
            <a:r>
              <a:rPr lang="en-US" altLang="zh-CN" dirty="0">
                <a:solidFill>
                  <a:srgbClr val="FF0000"/>
                </a:solidFill>
              </a:rPr>
              <a:t>API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 等）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Node.js </a:t>
            </a:r>
            <a:r>
              <a:rPr lang="zh-CN" altLang="en-US" dirty="0"/>
              <a:t>环境的安装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3070835-78DD-4F3E-8263-5144562B93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0336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如果希望通过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来运行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代码，则必须在计算机上安装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环境才行。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安装包可以从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的官网首页直接下载，进入到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的官网首页（</a:t>
            </a:r>
            <a:r>
              <a:rPr lang="en-US" altLang="zh-CN" b="1" dirty="0">
                <a:solidFill>
                  <a:srgbClr val="FF0000"/>
                </a:solidFill>
              </a:rPr>
              <a:t>https://nodejs.org/en/</a:t>
            </a:r>
            <a:r>
              <a:rPr lang="zh-CN" altLang="en-US" dirty="0">
                <a:solidFill>
                  <a:schemeClr val="tx1"/>
                </a:solidFill>
              </a:rPr>
              <a:t>），点击绿色的按钮，下载所需的版本后，双击直接安装即可。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28E7A-EB3F-4FE9-AB44-8899ED24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68" y="2621412"/>
            <a:ext cx="4953140" cy="14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Node.js </a:t>
            </a:r>
            <a:r>
              <a:rPr lang="zh-CN" altLang="en-US" dirty="0"/>
              <a:t>环境的安装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版本和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版本的不同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665704" cy="282730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LTS </a:t>
            </a:r>
            <a:r>
              <a:rPr lang="zh-CN" altLang="en-US" dirty="0">
                <a:solidFill>
                  <a:schemeClr val="tx1"/>
                </a:solidFill>
              </a:rPr>
              <a:t>为长期稳定版，对于</a:t>
            </a:r>
            <a:r>
              <a:rPr lang="zh-CN" altLang="en-US" dirty="0">
                <a:solidFill>
                  <a:srgbClr val="FF0000"/>
                </a:solidFill>
              </a:rPr>
              <a:t>追求稳定性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企业级项目</a:t>
            </a:r>
            <a:r>
              <a:rPr lang="zh-CN" altLang="en-US" dirty="0">
                <a:solidFill>
                  <a:schemeClr val="tx1"/>
                </a:solidFill>
              </a:rPr>
              <a:t>来说，推荐安装 </a:t>
            </a:r>
            <a:r>
              <a:rPr lang="en-US" altLang="zh-CN" dirty="0">
                <a:solidFill>
                  <a:schemeClr val="tx1"/>
                </a:solidFill>
              </a:rPr>
              <a:t>LTS </a:t>
            </a:r>
            <a:r>
              <a:rPr lang="zh-CN" altLang="en-US" dirty="0">
                <a:solidFill>
                  <a:schemeClr val="tx1"/>
                </a:solidFill>
              </a:rPr>
              <a:t>版本的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Current </a:t>
            </a:r>
            <a:r>
              <a:rPr lang="zh-CN" altLang="en-US" dirty="0">
                <a:solidFill>
                  <a:schemeClr val="tx1"/>
                </a:solidFill>
              </a:rPr>
              <a:t>为新特性尝鲜版，对</a:t>
            </a:r>
            <a:r>
              <a:rPr lang="zh-CN" altLang="en-US" dirty="0">
                <a:solidFill>
                  <a:srgbClr val="FF0000"/>
                </a:solidFill>
              </a:rPr>
              <a:t>热衷于尝试新特性</a:t>
            </a:r>
            <a:r>
              <a:rPr lang="zh-CN" altLang="en-US" dirty="0">
                <a:solidFill>
                  <a:schemeClr val="tx1"/>
                </a:solidFill>
              </a:rPr>
              <a:t>的用户来说，推荐安装 </a:t>
            </a:r>
            <a:r>
              <a:rPr lang="en-US" altLang="zh-CN" dirty="0">
                <a:solidFill>
                  <a:schemeClr val="tx1"/>
                </a:solidFill>
              </a:rPr>
              <a:t>Current </a:t>
            </a:r>
            <a:r>
              <a:rPr lang="zh-CN" altLang="en-US" dirty="0">
                <a:solidFill>
                  <a:schemeClr val="tx1"/>
                </a:solidFill>
              </a:rPr>
              <a:t>版本的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  <a:r>
              <a:rPr lang="zh-CN" altLang="en-US" dirty="0">
                <a:solidFill>
                  <a:schemeClr val="tx1"/>
                </a:solidFill>
              </a:rPr>
              <a:t>。但是，</a:t>
            </a:r>
            <a:r>
              <a:rPr lang="en-US" altLang="zh-CN" dirty="0">
                <a:solidFill>
                  <a:schemeClr val="tx1"/>
                </a:solidFill>
              </a:rPr>
              <a:t>Current </a:t>
            </a:r>
            <a:r>
              <a:rPr lang="zh-CN" altLang="en-US" dirty="0">
                <a:solidFill>
                  <a:schemeClr val="tx1"/>
                </a:solidFill>
              </a:rPr>
              <a:t>版本中可能存在隐藏的 </a:t>
            </a:r>
            <a:r>
              <a:rPr lang="en-US" altLang="zh-CN" dirty="0">
                <a:solidFill>
                  <a:schemeClr val="tx1"/>
                </a:solidFill>
              </a:rPr>
              <a:t>Bug </a:t>
            </a:r>
            <a:r>
              <a:rPr lang="zh-CN" altLang="en-US" dirty="0">
                <a:solidFill>
                  <a:schemeClr val="tx1"/>
                </a:solidFill>
              </a:rPr>
              <a:t>或安全性漏洞，因此不推荐在企业级项目中使用 </a:t>
            </a:r>
            <a:r>
              <a:rPr lang="en-US" altLang="zh-CN" dirty="0">
                <a:solidFill>
                  <a:schemeClr val="tx1"/>
                </a:solidFill>
              </a:rPr>
              <a:t>Current </a:t>
            </a:r>
            <a:r>
              <a:rPr lang="zh-CN" altLang="en-US" dirty="0">
                <a:solidFill>
                  <a:schemeClr val="tx1"/>
                </a:solidFill>
              </a:rPr>
              <a:t>版本的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Node.js </a:t>
            </a:r>
            <a:r>
              <a:rPr lang="zh-CN" altLang="en-US" dirty="0"/>
              <a:t>环境的安装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查看已安装的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的版本号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打开</a:t>
            </a:r>
            <a:r>
              <a:rPr lang="zh-CN" altLang="en-US" dirty="0">
                <a:solidFill>
                  <a:srgbClr val="047FFD"/>
                </a:solidFill>
              </a:rPr>
              <a:t>终端</a:t>
            </a:r>
            <a:r>
              <a:rPr lang="zh-CN" altLang="en-US" dirty="0">
                <a:solidFill>
                  <a:schemeClr val="tx1"/>
                </a:solidFill>
              </a:rPr>
              <a:t>，在终端输入命令 </a:t>
            </a:r>
            <a:r>
              <a:rPr lang="en-US" altLang="zh-CN" dirty="0">
                <a:solidFill>
                  <a:srgbClr val="FF0000"/>
                </a:solidFill>
              </a:rPr>
              <a:t>node –v </a:t>
            </a:r>
            <a:r>
              <a:rPr lang="zh-CN" altLang="en-US" dirty="0">
                <a:solidFill>
                  <a:schemeClr val="tx1"/>
                </a:solidFill>
              </a:rPr>
              <a:t>后，按下回车键，即可查看已安装的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的版本号。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系统快速打开终端的方式：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使用快捷键（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徽标键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）打开运行面板，输入 </a:t>
            </a:r>
            <a:r>
              <a:rPr lang="en-US" altLang="zh-CN" dirty="0" err="1">
                <a:solidFill>
                  <a:srgbClr val="FF0000"/>
                </a:solidFill>
              </a:rPr>
              <a:t>cmd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后直接回车，即可打开终端。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8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Node.js </a:t>
            </a:r>
            <a:r>
              <a:rPr lang="zh-CN" altLang="en-US" dirty="0"/>
              <a:t>环境的安装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什么是终端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78399" y="2123999"/>
            <a:ext cx="3535681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终端（英文：</a:t>
            </a:r>
            <a:r>
              <a:rPr lang="en-US" altLang="zh-CN" dirty="0">
                <a:solidFill>
                  <a:schemeClr val="tx1"/>
                </a:solidFill>
              </a:rPr>
              <a:t>Terminal</a:t>
            </a:r>
            <a:r>
              <a:rPr lang="zh-CN" altLang="en-US" dirty="0">
                <a:solidFill>
                  <a:schemeClr val="tx1"/>
                </a:solidFill>
              </a:rPr>
              <a:t>）是专门为开发人员设计的，</a:t>
            </a:r>
            <a:r>
              <a:rPr lang="zh-CN" altLang="en-US" dirty="0">
                <a:solidFill>
                  <a:srgbClr val="FF0000"/>
                </a:solidFill>
              </a:rPr>
              <a:t>用于实现人机交互</a:t>
            </a:r>
            <a:r>
              <a:rPr lang="zh-CN" altLang="en-US" dirty="0">
                <a:solidFill>
                  <a:schemeClr val="tx1"/>
                </a:solidFill>
              </a:rPr>
              <a:t>的一种方式。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作为一名合格的程序员，我们有必要识记一些</a:t>
            </a:r>
            <a:r>
              <a:rPr lang="zh-CN" altLang="en-US" b="1" dirty="0">
                <a:solidFill>
                  <a:srgbClr val="FF0000"/>
                </a:solidFill>
              </a:rPr>
              <a:t>常用的终端命令</a:t>
            </a:r>
            <a:r>
              <a:rPr lang="zh-CN" altLang="en-US" dirty="0">
                <a:solidFill>
                  <a:schemeClr val="tx1"/>
                </a:solidFill>
              </a:rPr>
              <a:t>，来辅助我们更好的操作与使用计算机。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11167-C5DA-4274-9BB4-084D4921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52" y="2247069"/>
            <a:ext cx="3914987" cy="21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在 </a:t>
            </a:r>
            <a:r>
              <a:rPr lang="en-US" altLang="zh-CN" dirty="0"/>
              <a:t>Node.js </a:t>
            </a:r>
            <a:r>
              <a:rPr lang="zh-CN" altLang="en-US" dirty="0"/>
              <a:t>环境中执行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1621557"/>
            <a:ext cx="7327036" cy="282730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打开终端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输入 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要执行的</a:t>
            </a:r>
            <a:r>
              <a:rPr lang="en-US" altLang="zh-CN" dirty="0">
                <a:solidFill>
                  <a:srgbClr val="047FFD"/>
                </a:solidFill>
              </a:rPr>
              <a:t>js</a:t>
            </a:r>
            <a:r>
              <a:rPr lang="zh-CN" altLang="en-US" dirty="0">
                <a:solidFill>
                  <a:srgbClr val="047FFD"/>
                </a:solidFill>
              </a:rPr>
              <a:t>文件的路径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在 </a:t>
            </a:r>
            <a:r>
              <a:rPr lang="en-US" altLang="zh-CN" dirty="0"/>
              <a:t>Node.js </a:t>
            </a:r>
            <a:r>
              <a:rPr lang="zh-CN" altLang="en-US" dirty="0"/>
              <a:t>环境中执行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终端中的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 err="1">
                <a:solidFill>
                  <a:schemeClr val="tx1"/>
                </a:solidFill>
              </a:rPr>
              <a:t>powershell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chemeClr val="tx1"/>
                </a:solidFill>
              </a:rPr>
              <a:t>cmd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终端中，我们可以通过如下快捷键，来提高终端的操作效率：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↑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键，可以快速定位到上一次执行的命令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tab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键，能够快速补全路径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esc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键，能够快速清空当前已输入的命令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输入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命令，可以清空终端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初识 </a:t>
            </a:r>
            <a:r>
              <a:rPr lang="en-US" altLang="zh-CN" dirty="0">
                <a:solidFill>
                  <a:srgbClr val="FF0000"/>
                </a:solidFill>
              </a:rPr>
              <a:t>Node.js</a:t>
            </a:r>
          </a:p>
          <a:p>
            <a:r>
              <a:rPr lang="en-US" altLang="zh-CN" dirty="0"/>
              <a:t>fs </a:t>
            </a:r>
            <a:r>
              <a:rPr lang="zh-CN" altLang="en-US" dirty="0"/>
              <a:t>文件系统模块</a:t>
            </a:r>
            <a:endParaRPr lang="en-US" altLang="zh-CN" dirty="0"/>
          </a:p>
          <a:p>
            <a:r>
              <a:rPr lang="en-US" altLang="zh-CN" dirty="0"/>
              <a:t>path </a:t>
            </a:r>
            <a:r>
              <a:rPr lang="zh-CN" altLang="en-US" dirty="0"/>
              <a:t>路径模块</a:t>
            </a:r>
            <a:endParaRPr lang="en-US" altLang="zh-CN" dirty="0"/>
          </a:p>
          <a:p>
            <a:r>
              <a:rPr lang="en-US" altLang="zh-CN" dirty="0"/>
              <a:t>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fs </a:t>
            </a:r>
            <a:r>
              <a:rPr lang="zh-CN" altLang="en-US" dirty="0">
                <a:solidFill>
                  <a:srgbClr val="FF0000"/>
                </a:solidFill>
              </a:rPr>
              <a:t>文件系统模块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path </a:t>
            </a:r>
            <a:r>
              <a:rPr lang="zh-CN" altLang="en-US" dirty="0"/>
              <a:t>路径模块</a:t>
            </a:r>
            <a:endParaRPr lang="en-US" altLang="zh-CN" dirty="0"/>
          </a:p>
          <a:p>
            <a:r>
              <a:rPr lang="en-US" altLang="zh-CN" dirty="0"/>
              <a:t>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5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 </a:t>
            </a:r>
            <a:r>
              <a:rPr lang="en-US" altLang="zh-CN" dirty="0"/>
              <a:t>fs </a:t>
            </a:r>
            <a:r>
              <a:rPr lang="zh-CN" altLang="en-US" dirty="0"/>
              <a:t>文件系统模块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F2EC6152-D1C7-4219-A27C-9A108CAA82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184796" cy="204802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fs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官方提供的、用来操作文件的模块。它提供了一系列的方法和属性，用来满足用户对文件的操作需求。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fs.readFile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方法，用来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>
                <a:solidFill>
                  <a:schemeClr val="tx1"/>
                </a:solidFill>
              </a:rPr>
              <a:t>指定文件中的内容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fs.writeFile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方法，用来向指定的文件中</a:t>
            </a:r>
            <a:r>
              <a:rPr lang="zh-CN" altLang="en-US" dirty="0">
                <a:solidFill>
                  <a:srgbClr val="FF0000"/>
                </a:solidFill>
              </a:rPr>
              <a:t>写入</a:t>
            </a:r>
            <a:r>
              <a:rPr lang="zh-CN" altLang="en-US" dirty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如果要在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代码中，使用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模块来操作文件，则需要使用如下的方式先导入它：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FBDEF4-C866-43EB-BB34-4ABA2A69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4" y="3499667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/>
              <a:t>指定文件中的内容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fs.readFile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fs.readFile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方法，可以读取指定文件中的内容，语法格式如下：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13C6E4B9-80F1-467D-AA36-B72151919E09}"/>
              </a:ext>
            </a:extLst>
          </p:cNvPr>
          <p:cNvSpPr txBox="1">
            <a:spLocks/>
          </p:cNvSpPr>
          <p:nvPr/>
        </p:nvSpPr>
        <p:spPr>
          <a:xfrm>
            <a:off x="848378" y="3344013"/>
            <a:ext cx="7327036" cy="1583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参数解读：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必选</a:t>
            </a:r>
            <a:r>
              <a:rPr lang="zh-CN" altLang="en-US" dirty="0">
                <a:solidFill>
                  <a:schemeClr val="tx1"/>
                </a:solidFill>
              </a:rPr>
              <a:t>参数，字符串，表示文件的路径。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：可选参数，表示以什么</a:t>
            </a:r>
            <a:r>
              <a:rPr lang="zh-CN" altLang="en-US" dirty="0">
                <a:solidFill>
                  <a:srgbClr val="FF0000"/>
                </a:solidFill>
              </a:rPr>
              <a:t>编码格式</a:t>
            </a:r>
            <a:r>
              <a:rPr lang="zh-CN" altLang="en-US" dirty="0">
                <a:solidFill>
                  <a:schemeClr val="tx1"/>
                </a:solidFill>
              </a:rPr>
              <a:t>来读取文件。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必选</a:t>
            </a:r>
            <a:r>
              <a:rPr lang="zh-CN" altLang="en-US" dirty="0">
                <a:solidFill>
                  <a:schemeClr val="tx1"/>
                </a:solidFill>
              </a:rPr>
              <a:t>参数，文件读取完成后，通过回调函数拿到读取的结果。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310ED0-F55C-4043-B1EA-78A46C91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86" y="2489500"/>
            <a:ext cx="5544000" cy="8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/>
              <a:t>指定文件中的内容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fs.readFile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以 </a:t>
            </a:r>
            <a:r>
              <a:rPr lang="en-US" altLang="zh-CN" dirty="0">
                <a:solidFill>
                  <a:schemeClr val="tx1"/>
                </a:solidFill>
              </a:rPr>
              <a:t>utf8 </a:t>
            </a:r>
            <a:r>
              <a:rPr lang="zh-CN" altLang="en-US" dirty="0">
                <a:solidFill>
                  <a:schemeClr val="tx1"/>
                </a:solidFill>
              </a:rPr>
              <a:t>的编码格式，读取指定文件的内容，并打印 </a:t>
            </a:r>
            <a:r>
              <a:rPr lang="en-US" altLang="zh-CN" dirty="0">
                <a:solidFill>
                  <a:schemeClr val="tx1"/>
                </a:solidFill>
              </a:rPr>
              <a:t>err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 err="1">
                <a:solidFill>
                  <a:schemeClr val="tx1"/>
                </a:solidFill>
              </a:rPr>
              <a:t>dataStr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的值：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701CAD-5B69-400D-BE7F-0C0A6AD4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2" y="2543993"/>
            <a:ext cx="5544000" cy="20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8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>
                <a:solidFill>
                  <a:srgbClr val="FF0000"/>
                </a:solidFill>
              </a:rPr>
              <a:t>读取</a:t>
            </a:r>
            <a:r>
              <a:rPr lang="zh-CN" altLang="en-US" dirty="0"/>
              <a:t>指定文件中的内容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判断文件是否读取成功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可以判断 </a:t>
            </a:r>
            <a:r>
              <a:rPr lang="en-US" altLang="zh-CN" dirty="0">
                <a:solidFill>
                  <a:schemeClr val="tx1"/>
                </a:solidFill>
              </a:rPr>
              <a:t>err </a:t>
            </a:r>
            <a:r>
              <a:rPr lang="zh-CN" altLang="en-US" dirty="0">
                <a:solidFill>
                  <a:schemeClr val="tx1"/>
                </a:solidFill>
              </a:rPr>
              <a:t>对象是否为 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，从而知晓文件读取的结果：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1DBF97-F8C1-4D00-9FAD-64589EC7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39" y="2520266"/>
            <a:ext cx="5544000" cy="22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向指定的文件中</a:t>
            </a:r>
            <a:r>
              <a:rPr lang="zh-CN" altLang="en-US" dirty="0">
                <a:solidFill>
                  <a:srgbClr val="FF0000"/>
                </a:solidFill>
              </a:rPr>
              <a:t>写入内容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fs.writeFile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F3A298D6-0EF9-4469-BE57-ECC81830C4B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fs.writeFile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方法，可以向指定的文件中写入内容，语法格式如下：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44D673F6-E594-4BA3-98FF-E9CB7B7AEFD6}"/>
              </a:ext>
            </a:extLst>
          </p:cNvPr>
          <p:cNvSpPr txBox="1">
            <a:spLocks/>
          </p:cNvSpPr>
          <p:nvPr/>
        </p:nvSpPr>
        <p:spPr>
          <a:xfrm>
            <a:off x="848378" y="3358646"/>
            <a:ext cx="7327036" cy="1641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参数解读：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必选</a:t>
            </a:r>
            <a:r>
              <a:rPr lang="zh-CN" altLang="en-US" dirty="0">
                <a:solidFill>
                  <a:schemeClr val="tx1"/>
                </a:solidFill>
              </a:rPr>
              <a:t>参数，需要指定一个</a:t>
            </a:r>
            <a:r>
              <a:rPr lang="zh-CN" altLang="en-US" dirty="0">
                <a:solidFill>
                  <a:srgbClr val="FF0000"/>
                </a:solidFill>
              </a:rPr>
              <a:t>文件路径的字符串</a:t>
            </a:r>
            <a:r>
              <a:rPr lang="zh-CN" altLang="en-US" dirty="0">
                <a:solidFill>
                  <a:schemeClr val="tx1"/>
                </a:solidFill>
              </a:rPr>
              <a:t>，表示文件的存放路径。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必选</a:t>
            </a:r>
            <a:r>
              <a:rPr lang="zh-CN" altLang="en-US" dirty="0">
                <a:solidFill>
                  <a:schemeClr val="tx1"/>
                </a:solidFill>
              </a:rPr>
              <a:t>参数，表示要写入的内容。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：可选参数，表示以什么格式写入文件内容，默认值是 </a:t>
            </a:r>
            <a:r>
              <a:rPr lang="en-US" altLang="zh-CN" dirty="0">
                <a:solidFill>
                  <a:schemeClr val="tx1"/>
                </a:solidFill>
              </a:rPr>
              <a:t>utf8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参数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必选</a:t>
            </a:r>
            <a:r>
              <a:rPr lang="zh-CN" altLang="en-US" dirty="0">
                <a:solidFill>
                  <a:schemeClr val="tx1"/>
                </a:solidFill>
              </a:rPr>
              <a:t>参数，文件写入完成后的回调函数。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8483E6-EBD5-4D08-B8E3-DC3475F0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4" y="2500360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向指定的文件中</a:t>
            </a:r>
            <a:r>
              <a:rPr lang="zh-CN" altLang="en-US" dirty="0">
                <a:solidFill>
                  <a:srgbClr val="FF0000"/>
                </a:solidFill>
              </a:rPr>
              <a:t>写入内容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fs.writeFile()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向指定的文件路径中，写入文件内容：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766E5D-63AB-431F-85F2-D6088719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3" y="2542254"/>
            <a:ext cx="5544000" cy="1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3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向指定的文件中</a:t>
            </a:r>
            <a:r>
              <a:rPr lang="zh-CN" altLang="en-US" dirty="0">
                <a:solidFill>
                  <a:srgbClr val="FF0000"/>
                </a:solidFill>
              </a:rPr>
              <a:t>写入内容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判断文件是否写入成功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可以判断 </a:t>
            </a:r>
            <a:r>
              <a:rPr lang="en-US" altLang="zh-CN" dirty="0">
                <a:solidFill>
                  <a:schemeClr val="tx1"/>
                </a:solidFill>
              </a:rPr>
              <a:t>err </a:t>
            </a:r>
            <a:r>
              <a:rPr lang="zh-CN" altLang="en-US" dirty="0">
                <a:solidFill>
                  <a:schemeClr val="tx1"/>
                </a:solidFill>
              </a:rPr>
              <a:t>对象是否为 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，从而知晓文件写入的结果：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604CD0-9B00-472E-B857-3A238B4F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7" y="2531948"/>
            <a:ext cx="5544000" cy="22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练习 </a:t>
            </a:r>
            <a:r>
              <a:rPr lang="en-US" altLang="zh-CN" dirty="0"/>
              <a:t>- </a:t>
            </a:r>
            <a:r>
              <a:rPr lang="zh-CN" altLang="en-US" dirty="0"/>
              <a:t>考试成绩整理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9592619C-EED0-4B99-A010-4DC6E59DBC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184796" cy="69975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文件系统模块，将素材目录下</a:t>
            </a:r>
            <a:r>
              <a:rPr lang="zh-CN" altLang="en-US" dirty="0">
                <a:solidFill>
                  <a:srgbClr val="047FFD"/>
                </a:solidFill>
              </a:rPr>
              <a:t>成绩</a:t>
            </a:r>
            <a:r>
              <a:rPr lang="en-US" altLang="zh-CN" dirty="0">
                <a:solidFill>
                  <a:srgbClr val="047FFD"/>
                </a:solidFill>
              </a:rPr>
              <a:t>.txt</a:t>
            </a:r>
            <a:r>
              <a:rPr lang="zh-CN" altLang="en-US" dirty="0">
                <a:solidFill>
                  <a:schemeClr val="tx1"/>
                </a:solidFill>
              </a:rPr>
              <a:t>文件中的考试数据，整理到</a:t>
            </a:r>
            <a:r>
              <a:rPr lang="zh-CN" altLang="en-US" dirty="0">
                <a:solidFill>
                  <a:srgbClr val="FF0000"/>
                </a:solidFill>
              </a:rPr>
              <a:t>成绩</a:t>
            </a:r>
            <a:r>
              <a:rPr lang="en-US" altLang="zh-CN" dirty="0">
                <a:solidFill>
                  <a:srgbClr val="FF0000"/>
                </a:solidFill>
              </a:rPr>
              <a:t>-ok.txt</a:t>
            </a:r>
            <a:r>
              <a:rPr lang="zh-CN" altLang="en-US" dirty="0">
                <a:solidFill>
                  <a:schemeClr val="tx1"/>
                </a:solidFill>
              </a:rPr>
              <a:t>文件中。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整理前，</a:t>
            </a:r>
            <a:r>
              <a:rPr lang="zh-CN" altLang="en-US" dirty="0">
                <a:solidFill>
                  <a:srgbClr val="047FFD"/>
                </a:solidFill>
              </a:rPr>
              <a:t>成绩</a:t>
            </a:r>
            <a:r>
              <a:rPr lang="en-US" altLang="zh-CN" dirty="0">
                <a:solidFill>
                  <a:srgbClr val="047FFD"/>
                </a:solidFill>
              </a:rPr>
              <a:t>.txt</a:t>
            </a:r>
            <a:r>
              <a:rPr lang="zh-CN" altLang="en-US" dirty="0">
                <a:solidFill>
                  <a:schemeClr val="tx1"/>
                </a:solidFill>
              </a:rPr>
              <a:t>文件中的数据格式如下：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8CBEB1-1180-47ED-B4DE-E59FE8A8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7" y="2186055"/>
            <a:ext cx="7101776" cy="7774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5228E2-85E8-4CF0-9825-B55397A0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7" y="3428676"/>
            <a:ext cx="7101776" cy="1562914"/>
          </a:xfrm>
          <a:prstGeom prst="rect">
            <a:avLst/>
          </a:prstGeom>
        </p:spPr>
      </p:pic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1AF98DC2-8B48-4792-9746-309ED8C4415F}"/>
              </a:ext>
            </a:extLst>
          </p:cNvPr>
          <p:cNvSpPr txBox="1">
            <a:spLocks/>
          </p:cNvSpPr>
          <p:nvPr/>
        </p:nvSpPr>
        <p:spPr>
          <a:xfrm>
            <a:off x="889887" y="3025768"/>
            <a:ext cx="7184796" cy="699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整理完成之后，希望得到的</a:t>
            </a:r>
            <a:r>
              <a:rPr lang="zh-CN" altLang="en-US" dirty="0">
                <a:solidFill>
                  <a:srgbClr val="FF0000"/>
                </a:solidFill>
              </a:rPr>
              <a:t>成绩</a:t>
            </a:r>
            <a:r>
              <a:rPr lang="en-US" altLang="zh-CN" dirty="0">
                <a:solidFill>
                  <a:srgbClr val="FF0000"/>
                </a:solidFill>
              </a:rPr>
              <a:t>-ok.txt</a:t>
            </a:r>
            <a:r>
              <a:rPr lang="zh-CN" altLang="en-US" dirty="0">
                <a:solidFill>
                  <a:schemeClr val="tx1"/>
                </a:solidFill>
              </a:rPr>
              <a:t>文件中的数据格式如下：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6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练习 </a:t>
            </a:r>
            <a:r>
              <a:rPr lang="en-US" altLang="zh-CN" dirty="0"/>
              <a:t>- </a:t>
            </a:r>
            <a:r>
              <a:rPr lang="zh-CN" altLang="en-US" dirty="0"/>
              <a:t>考试成绩整理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A169CBD-1C32-4FF7-9D5B-510EECF7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核心实现步骤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9050AB20-D4DC-4F20-A771-33C24B1EC3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197386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导入需要的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文件系统模块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fs.readFile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方法，读取素材目录下的 </a:t>
            </a:r>
            <a:r>
              <a:rPr lang="zh-CN" altLang="en-US" dirty="0">
                <a:solidFill>
                  <a:srgbClr val="047FFD"/>
                </a:solidFill>
              </a:rPr>
              <a:t>成绩</a:t>
            </a:r>
            <a:r>
              <a:rPr lang="en-US" altLang="zh-CN" dirty="0">
                <a:solidFill>
                  <a:srgbClr val="047FFD"/>
                </a:solidFill>
              </a:rPr>
              <a:t>.txt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判断文件是否读取失败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文件读取成功后，处理成绩数据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将处理完成的成绩数据，调用 </a:t>
            </a:r>
            <a:r>
              <a:rPr lang="en-US" altLang="zh-CN" dirty="0" err="1">
                <a:solidFill>
                  <a:srgbClr val="FF0000"/>
                </a:solidFill>
              </a:rPr>
              <a:t>fs.writeFile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方法，写入到新文件 </a:t>
            </a:r>
            <a:r>
              <a:rPr lang="zh-CN" altLang="en-US" dirty="0">
                <a:solidFill>
                  <a:srgbClr val="047FFD"/>
                </a:solidFill>
              </a:rPr>
              <a:t>成绩</a:t>
            </a:r>
            <a:r>
              <a:rPr lang="en-US" altLang="zh-CN" dirty="0">
                <a:solidFill>
                  <a:srgbClr val="047FFD"/>
                </a:solidFill>
              </a:rPr>
              <a:t>-ok.txt 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已经掌握了哪些技术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A1833F-E201-49DC-BB62-FF62FF5CFCB2}"/>
              </a:ext>
            </a:extLst>
          </p:cNvPr>
          <p:cNvGrpSpPr/>
          <p:nvPr/>
        </p:nvGrpSpPr>
        <p:grpSpPr>
          <a:xfrm>
            <a:off x="1193820" y="2185125"/>
            <a:ext cx="1905000" cy="2234392"/>
            <a:chOff x="1193820" y="2185125"/>
            <a:chExt cx="1905000" cy="223439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38299C4-7C21-4F08-B507-A3C2E8C4A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820" y="2185125"/>
              <a:ext cx="1905000" cy="1905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4F980B-0A6E-433B-85DF-58EB449C9117}"/>
                </a:ext>
              </a:extLst>
            </p:cNvPr>
            <p:cNvSpPr txBox="1"/>
            <p:nvPr/>
          </p:nvSpPr>
          <p:spPr>
            <a:xfrm>
              <a:off x="1863229" y="4165601"/>
              <a:ext cx="5661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0743E1C-29A7-4F63-AE12-D15C5F68DB19}"/>
              </a:ext>
            </a:extLst>
          </p:cNvPr>
          <p:cNvGrpSpPr/>
          <p:nvPr/>
        </p:nvGrpSpPr>
        <p:grpSpPr>
          <a:xfrm>
            <a:off x="3500131" y="2185125"/>
            <a:ext cx="1905000" cy="2234392"/>
            <a:chOff x="3500131" y="2185125"/>
            <a:chExt cx="1905000" cy="223439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664A426-848D-43DE-A2D7-74E6126E7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0131" y="2185125"/>
              <a:ext cx="1905000" cy="19050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1D7D35-6D2D-4E94-AFF9-297CD1AE09F8}"/>
                </a:ext>
              </a:extLst>
            </p:cNvPr>
            <p:cNvSpPr txBox="1"/>
            <p:nvPr/>
          </p:nvSpPr>
          <p:spPr>
            <a:xfrm>
              <a:off x="4238470" y="4165601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8AA068-3236-4D6F-ACAD-12F2A0F58F6E}"/>
              </a:ext>
            </a:extLst>
          </p:cNvPr>
          <p:cNvGrpSpPr/>
          <p:nvPr/>
        </p:nvGrpSpPr>
        <p:grpSpPr>
          <a:xfrm>
            <a:off x="5804504" y="2189236"/>
            <a:ext cx="1905000" cy="2230281"/>
            <a:chOff x="5804504" y="2189236"/>
            <a:chExt cx="1905000" cy="223028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A4613C-9A8D-4388-BF3C-BE4BC6ADA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504" y="2189236"/>
              <a:ext cx="1905000" cy="1905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AC3C3E-404F-4D55-94AB-D24181D8868F}"/>
                </a:ext>
              </a:extLst>
            </p:cNvPr>
            <p:cNvSpPr txBox="1"/>
            <p:nvPr/>
          </p:nvSpPr>
          <p:spPr>
            <a:xfrm>
              <a:off x="6352886" y="4165601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8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fs </a:t>
            </a:r>
            <a:r>
              <a:rPr lang="zh-CN" altLang="en-US" dirty="0"/>
              <a:t>文件系统模块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2.6 fs</a:t>
            </a:r>
            <a:r>
              <a:rPr lang="zh-CN" altLang="en-US" dirty="0"/>
              <a:t> 模块 </a:t>
            </a:r>
            <a:r>
              <a:rPr lang="en-US" altLang="zh-CN" dirty="0"/>
              <a:t>- </a:t>
            </a:r>
            <a:r>
              <a:rPr lang="zh-CN" altLang="en-US" dirty="0"/>
              <a:t>路径动态拼接的问题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9E559BA-FDA1-4DED-9602-037DFB8B44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1"/>
            <a:ext cx="7916316" cy="98423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在使用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模块操作文件时，如果提供的操作路径是以 </a:t>
            </a:r>
            <a:r>
              <a:rPr lang="en-US" altLang="zh-CN" dirty="0">
                <a:solidFill>
                  <a:srgbClr val="047FFD"/>
                </a:solidFill>
              </a:rPr>
              <a:t>./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../ </a:t>
            </a:r>
            <a:r>
              <a:rPr lang="zh-CN" altLang="en-US" dirty="0">
                <a:solidFill>
                  <a:schemeClr val="tx1"/>
                </a:solidFill>
              </a:rPr>
              <a:t>开头的</a:t>
            </a:r>
            <a:r>
              <a:rPr lang="zh-CN" altLang="en-US" dirty="0">
                <a:solidFill>
                  <a:srgbClr val="FF0000"/>
                </a:solidFill>
              </a:rPr>
              <a:t>相对路径</a:t>
            </a:r>
            <a:r>
              <a:rPr lang="zh-CN" altLang="en-US" dirty="0">
                <a:solidFill>
                  <a:schemeClr val="tx1"/>
                </a:solidFill>
              </a:rPr>
              <a:t>时，很容易出现路径动态拼接错误的问题。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原因：代码在运行的时候，</a:t>
            </a:r>
            <a:r>
              <a:rPr lang="zh-CN" altLang="en-US" dirty="0">
                <a:solidFill>
                  <a:srgbClr val="FF0000"/>
                </a:solidFill>
              </a:rPr>
              <a:t>会以执行 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zh-CN" altLang="en-US" dirty="0">
                <a:solidFill>
                  <a:srgbClr val="FF0000"/>
                </a:solidFill>
              </a:rPr>
              <a:t>命令时所处的目录</a:t>
            </a:r>
            <a:r>
              <a:rPr lang="zh-CN" altLang="en-US" dirty="0">
                <a:solidFill>
                  <a:schemeClr val="tx1"/>
                </a:solidFill>
              </a:rPr>
              <a:t>，动态拼接出被操作文件的完整路径。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解决方案：在使用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模块操作文件时，</a:t>
            </a:r>
            <a:r>
              <a:rPr lang="zh-CN" altLang="en-US" dirty="0">
                <a:solidFill>
                  <a:srgbClr val="FF0000"/>
                </a:solidFill>
              </a:rPr>
              <a:t>直接提供完整的路径</a:t>
            </a:r>
            <a:r>
              <a:rPr lang="zh-CN" altLang="en-US" dirty="0">
                <a:solidFill>
                  <a:schemeClr val="tx1"/>
                </a:solidFill>
              </a:rPr>
              <a:t>，不要提供 </a:t>
            </a:r>
            <a:r>
              <a:rPr lang="en-US" altLang="zh-CN" dirty="0">
                <a:solidFill>
                  <a:schemeClr val="tx1"/>
                </a:solidFill>
              </a:rPr>
              <a:t>./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../ </a:t>
            </a:r>
            <a:r>
              <a:rPr lang="zh-CN" altLang="en-US" dirty="0">
                <a:solidFill>
                  <a:schemeClr val="tx1"/>
                </a:solidFill>
              </a:rPr>
              <a:t>开头的相对路径，从而防止路径动态拼接的问题。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6BF7F-5CCA-4D5B-B8FA-8D53A313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7" y="2467676"/>
            <a:ext cx="4340218" cy="25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文件系统模块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路径模块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2409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什么是 </a:t>
            </a:r>
            <a:r>
              <a:rPr lang="en-US" altLang="zh-CN" dirty="0"/>
              <a:t>path </a:t>
            </a:r>
            <a:r>
              <a:rPr lang="zh-CN" altLang="en-US" dirty="0"/>
              <a:t>路径模块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F2EC6152-D1C7-4219-A27C-9A108CAA82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184796" cy="227274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官方提供的、用来</a:t>
            </a:r>
            <a:r>
              <a:rPr lang="zh-CN" altLang="en-US" dirty="0">
                <a:solidFill>
                  <a:srgbClr val="FF0000"/>
                </a:solidFill>
              </a:rPr>
              <a:t>处理路径</a:t>
            </a:r>
            <a:r>
              <a:rPr lang="zh-CN" altLang="en-US" dirty="0">
                <a:solidFill>
                  <a:schemeClr val="tx1"/>
                </a:solidFill>
              </a:rPr>
              <a:t>的模块。它提供了一系列的方法和属性，用来满足用户对路径的处理需求。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path.join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方法，用来</a:t>
            </a:r>
            <a:r>
              <a:rPr lang="zh-CN" altLang="en-US" dirty="0">
                <a:solidFill>
                  <a:srgbClr val="FF0000"/>
                </a:solidFill>
              </a:rPr>
              <a:t>将多个路径片段拼接成一个完整的路径字符串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path.basename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方法，用来从路径字符串中，将文件名解析出来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如果要在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代码中，使用 </a:t>
            </a:r>
            <a:r>
              <a:rPr lang="en-US" altLang="zh-CN" dirty="0">
                <a:solidFill>
                  <a:schemeClr val="tx1"/>
                </a:solidFill>
              </a:rPr>
              <a:t>path </a:t>
            </a:r>
            <a:r>
              <a:rPr lang="zh-CN" altLang="en-US" dirty="0">
                <a:solidFill>
                  <a:schemeClr val="tx1"/>
                </a:solidFill>
              </a:rPr>
              <a:t>模块来处理路径，则需要使用如下的方式先导入它：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DC00C-A614-42FC-A758-0265E6D0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2" y="3771800"/>
            <a:ext cx="5544000" cy="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路径拼接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path.join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path.join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方法，可以把多个路径片段拼接为完整的路径字符串，语法格式如下：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13C6E4B9-80F1-467D-AA36-B72151919E09}"/>
              </a:ext>
            </a:extLst>
          </p:cNvPr>
          <p:cNvSpPr txBox="1">
            <a:spLocks/>
          </p:cNvSpPr>
          <p:nvPr/>
        </p:nvSpPr>
        <p:spPr>
          <a:xfrm>
            <a:off x="848378" y="3344013"/>
            <a:ext cx="7327036" cy="1583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参数解读：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...paths &lt;string&gt; </a:t>
            </a:r>
            <a:r>
              <a:rPr lang="zh-CN" altLang="en-US" dirty="0">
                <a:solidFill>
                  <a:schemeClr val="tx1"/>
                </a:solidFill>
              </a:rPr>
              <a:t>路径片段的序列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返回值</a:t>
            </a:r>
            <a:r>
              <a:rPr lang="en-US" altLang="zh-CN" dirty="0">
                <a:solidFill>
                  <a:schemeClr val="tx1"/>
                </a:solidFill>
              </a:rPr>
              <a:t>: &lt;string&gt;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EECBC7-68B8-4B75-B10B-901E3C5C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86" y="2476393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路径拼接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path.join()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的代码示例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path.join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方法，可以把多个路径片段拼接为完整的路径字符串：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61E4E-414A-4220-BA5C-FE26990C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64" y="2513190"/>
            <a:ext cx="5544000" cy="1806692"/>
          </a:xfrm>
          <a:prstGeom prst="rect">
            <a:avLst/>
          </a:prstGeom>
        </p:spPr>
      </p:pic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A15CBDBD-AD88-48B2-BA99-CF91E539AAF8}"/>
              </a:ext>
            </a:extLst>
          </p:cNvPr>
          <p:cNvSpPr txBox="1">
            <a:spLocks/>
          </p:cNvSpPr>
          <p:nvPr/>
        </p:nvSpPr>
        <p:spPr>
          <a:xfrm>
            <a:off x="848376" y="4380207"/>
            <a:ext cx="7327036" cy="447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今后凡是涉及到路径拼接的操作，都要使用 </a:t>
            </a:r>
            <a:r>
              <a:rPr lang="en-US" altLang="zh-CN" dirty="0">
                <a:solidFill>
                  <a:srgbClr val="FF0000"/>
                </a:solidFill>
              </a:rPr>
              <a:t>path.join() </a:t>
            </a:r>
            <a:r>
              <a:rPr lang="zh-CN" altLang="en-US" dirty="0">
                <a:solidFill>
                  <a:srgbClr val="FF0000"/>
                </a:solidFill>
              </a:rPr>
              <a:t>方法进行处理</a:t>
            </a:r>
            <a:r>
              <a:rPr lang="zh-CN" altLang="en-US" dirty="0">
                <a:solidFill>
                  <a:schemeClr val="tx1"/>
                </a:solidFill>
              </a:rPr>
              <a:t>。不要直接使用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进行字符串的拼接。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获取路径中的文件名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path.basename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path.basename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方法，可以获取路径中的最后一部分，经常通过这个方法获取路径中的文件名，语法格式如下：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0B194-DD20-4EEA-A4BB-A8619D31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62" y="2516419"/>
            <a:ext cx="5544000" cy="847906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810579C-FB1A-47E3-9D4B-E59F21B41F3D}"/>
              </a:ext>
            </a:extLst>
          </p:cNvPr>
          <p:cNvSpPr txBox="1">
            <a:spLocks/>
          </p:cNvSpPr>
          <p:nvPr/>
        </p:nvSpPr>
        <p:spPr>
          <a:xfrm>
            <a:off x="848378" y="3371513"/>
            <a:ext cx="7327036" cy="1583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参数解读：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path &lt;string&gt; </a:t>
            </a:r>
            <a:r>
              <a:rPr lang="zh-CN" altLang="en-US" dirty="0">
                <a:solidFill>
                  <a:schemeClr val="tx1"/>
                </a:solidFill>
              </a:rPr>
              <a:t>必选参数，表示一个路径的字符串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chemeClr val="tx1"/>
                </a:solidFill>
              </a:rPr>
              <a:t>ext</a:t>
            </a:r>
            <a:r>
              <a:rPr lang="en-US" altLang="zh-CN" dirty="0">
                <a:solidFill>
                  <a:schemeClr val="tx1"/>
                </a:solidFill>
              </a:rPr>
              <a:t> &lt;string&gt; </a:t>
            </a:r>
            <a:r>
              <a:rPr lang="zh-CN" altLang="en-US" dirty="0">
                <a:solidFill>
                  <a:schemeClr val="tx1"/>
                </a:solidFill>
              </a:rPr>
              <a:t>可选参数，表示文件扩展名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>
                <a:solidFill>
                  <a:schemeClr val="tx1"/>
                </a:solidFill>
              </a:rPr>
              <a:t>: &lt;string&gt; </a:t>
            </a:r>
            <a:r>
              <a:rPr lang="zh-CN" altLang="en-US" dirty="0">
                <a:solidFill>
                  <a:schemeClr val="tx1"/>
                </a:solidFill>
              </a:rPr>
              <a:t>表示路径中的最后一部分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获取路径中的文件名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path.basename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的代码示例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path.basename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方法，可以从一个文件路径中，获取到文件的名称部分：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F7F59D-34F5-4CA3-AB7E-281649E8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62" y="2516773"/>
            <a:ext cx="5544000" cy="22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获取路径中的文件扩展名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path.extname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的语法格式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path.extname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方法，可以获取路径中的扩展名部分，语法格式如下：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810579C-FB1A-47E3-9D4B-E59F21B41F3D}"/>
              </a:ext>
            </a:extLst>
          </p:cNvPr>
          <p:cNvSpPr txBox="1">
            <a:spLocks/>
          </p:cNvSpPr>
          <p:nvPr/>
        </p:nvSpPr>
        <p:spPr>
          <a:xfrm>
            <a:off x="848378" y="3371513"/>
            <a:ext cx="7327036" cy="15835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参数解读：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path &lt;string&gt;</a:t>
            </a:r>
            <a:r>
              <a:rPr lang="zh-CN" altLang="en-US" dirty="0">
                <a:solidFill>
                  <a:schemeClr val="tx1"/>
                </a:solidFill>
              </a:rPr>
              <a:t>必选参数，表示一个路径的字符串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>
                <a:solidFill>
                  <a:schemeClr val="tx1"/>
                </a:solidFill>
              </a:rPr>
              <a:t>: &lt;string&gt; </a:t>
            </a:r>
            <a:r>
              <a:rPr lang="zh-CN" altLang="en-US" dirty="0">
                <a:solidFill>
                  <a:schemeClr val="tx1"/>
                </a:solidFill>
              </a:rPr>
              <a:t>返回得到的扩展名字符串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9D109D-1FDF-4FD3-BFFA-412E95B2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61" y="2483164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获取路径中的文件扩展名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path.extname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的代码示例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327036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path.extname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方法，可以获取路径中的扩展名部分：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DED9FB-7457-477B-ADC5-A3ED5F6D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14" y="2482294"/>
            <a:ext cx="5544000" cy="1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案例要实现的功能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7279" y="2123999"/>
            <a:ext cx="2181014" cy="283408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将素材目录下的 </a:t>
            </a:r>
            <a:r>
              <a:rPr lang="en-US" altLang="zh-CN" dirty="0">
                <a:solidFill>
                  <a:schemeClr val="tx1"/>
                </a:solidFill>
              </a:rPr>
              <a:t>index.html </a:t>
            </a:r>
            <a:r>
              <a:rPr lang="zh-CN" altLang="en-US" dirty="0">
                <a:solidFill>
                  <a:schemeClr val="tx1"/>
                </a:solidFill>
              </a:rPr>
              <a:t>页面，拆分成三个文件，分别是：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index.css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index.js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index.html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并且将拆分出来的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个文件，存放到 </a:t>
            </a:r>
            <a:r>
              <a:rPr lang="en-US" altLang="zh-CN" dirty="0">
                <a:solidFill>
                  <a:schemeClr val="tx1"/>
                </a:solidFill>
              </a:rPr>
              <a:t>clock </a:t>
            </a:r>
            <a:r>
              <a:rPr lang="zh-CN" altLang="en-US" dirty="0">
                <a:solidFill>
                  <a:schemeClr val="tx1"/>
                </a:solidFill>
              </a:rPr>
              <a:t>目录中。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0C034A-AF34-44AC-BB14-4BBE4F36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88" y="2142275"/>
            <a:ext cx="5047584" cy="28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浏览器中的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C2004F-7AA1-4A24-A694-CBF69606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16" y="2142275"/>
            <a:ext cx="5249332" cy="28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案例的实现步骤</a:t>
            </a: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83408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创建两个正则表达式，分别用来匹配 </a:t>
            </a:r>
            <a:r>
              <a:rPr lang="en-US" altLang="zh-CN" dirty="0">
                <a:solidFill>
                  <a:schemeClr val="tx1"/>
                </a:solidFill>
              </a:rPr>
              <a:t>&lt;style&gt;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>
                <a:solidFill>
                  <a:schemeClr val="tx1"/>
                </a:solidFill>
              </a:rPr>
              <a:t>模块，读取需要被处理的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自定义 </a:t>
            </a:r>
            <a:r>
              <a:rPr lang="en-US" altLang="zh-CN" dirty="0" err="1"/>
              <a:t>resolveCSS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方法，来写入 </a:t>
            </a:r>
            <a:r>
              <a:rPr lang="en-US" altLang="zh-CN" dirty="0">
                <a:solidFill>
                  <a:schemeClr val="tx1"/>
                </a:solidFill>
              </a:rPr>
              <a:t>index.css </a:t>
            </a:r>
            <a:r>
              <a:rPr lang="zh-CN" altLang="en-US" dirty="0">
                <a:solidFill>
                  <a:schemeClr val="tx1"/>
                </a:solidFill>
              </a:rPr>
              <a:t>样式文件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自定义 </a:t>
            </a:r>
            <a:r>
              <a:rPr lang="en-US" altLang="zh-CN" dirty="0" err="1"/>
              <a:t>resolveJS</a:t>
            </a:r>
            <a:r>
              <a:rPr lang="en-US" altLang="zh-CN" dirty="0"/>
              <a:t> </a:t>
            </a:r>
            <a:r>
              <a:rPr lang="zh-CN" altLang="en-US" dirty="0"/>
              <a:t>方法，来写入 </a:t>
            </a:r>
            <a:r>
              <a:rPr lang="en-US" altLang="zh-CN" dirty="0"/>
              <a:t>index.js </a:t>
            </a:r>
            <a:r>
              <a:rPr lang="zh-CN" altLang="en-US" dirty="0"/>
              <a:t>脚本文件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自定义 </a:t>
            </a:r>
            <a:r>
              <a:rPr lang="en-US" altLang="zh-CN" dirty="0" err="1"/>
              <a:t>resolveHTML</a:t>
            </a:r>
            <a:r>
              <a:rPr lang="en-US" altLang="zh-CN" dirty="0"/>
              <a:t> </a:t>
            </a:r>
            <a:r>
              <a:rPr lang="zh-CN" altLang="en-US" dirty="0"/>
              <a:t>方法，来写入 </a:t>
            </a:r>
            <a:r>
              <a:rPr lang="en-US" altLang="zh-CN" dirty="0"/>
              <a:t>index.html 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4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导入需要的模块并创建正则表达式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BAF8C5-B959-4AE5-B6C4-C11CAD74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0" y="2048400"/>
            <a:ext cx="5460927" cy="2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模块读取需要被处理的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85DEA1-01F8-45BB-BA35-BE8DE504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0" y="2048400"/>
            <a:ext cx="5544000" cy="26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–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resolveCSS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F6E18D-37AE-49A5-B86A-4C94E4E6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0" y="2048400"/>
            <a:ext cx="4803310" cy="29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–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resolveJS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80B0D6-9867-47ED-913A-26AEAFDC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0" y="2048400"/>
            <a:ext cx="4705631" cy="29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–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resolveHTML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027E83-8BFD-4EC2-A1FD-F7BB9D26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0" y="2048400"/>
            <a:ext cx="6245809" cy="29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path </a:t>
            </a:r>
            <a:r>
              <a:rPr lang="zh-CN" altLang="en-US" dirty="0"/>
              <a:t>路径模块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综合案例 </a:t>
            </a:r>
            <a:r>
              <a:rPr lang="en-US" altLang="zh-CN" dirty="0"/>
              <a:t>- </a:t>
            </a:r>
            <a:r>
              <a:rPr lang="zh-CN" altLang="en-US" dirty="0"/>
              <a:t>时钟案例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两个注意点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9762F-6669-4F1C-ADF8-37918B8F64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83408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 err="1"/>
              <a:t>fs.writeFile</a:t>
            </a:r>
            <a:r>
              <a:rPr lang="en-US" altLang="zh-CN" dirty="0"/>
              <a:t>() </a:t>
            </a:r>
            <a:r>
              <a:rPr lang="zh-CN" altLang="en-US" dirty="0"/>
              <a:t>方法只能用来创建文件，不能用来创建路径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重复调用 </a:t>
            </a:r>
            <a:r>
              <a:rPr lang="en-US" altLang="zh-CN" dirty="0" err="1"/>
              <a:t>fs.writeFile</a:t>
            </a:r>
            <a:r>
              <a:rPr lang="en-US" altLang="zh-CN" dirty="0"/>
              <a:t>() </a:t>
            </a:r>
            <a:r>
              <a:rPr lang="zh-CN" altLang="en-US" dirty="0"/>
              <a:t>写入同一个文件，新写入的内容会覆盖之前的旧内容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1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fs </a:t>
            </a:r>
            <a:r>
              <a:rPr lang="zh-CN" altLang="en-US" dirty="0"/>
              <a:t>文件系统模块</a:t>
            </a:r>
            <a:endParaRPr lang="en-US" altLang="zh-CN" dirty="0"/>
          </a:p>
          <a:p>
            <a:r>
              <a:rPr lang="en-US" altLang="zh-CN" dirty="0"/>
              <a:t>path </a:t>
            </a:r>
            <a:r>
              <a:rPr lang="zh-CN" altLang="en-US" dirty="0"/>
              <a:t>路径模块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61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什么是 </a:t>
            </a:r>
            <a:r>
              <a:rPr lang="en-US" altLang="zh-CN" dirty="0"/>
              <a:t>http </a:t>
            </a:r>
            <a:r>
              <a:rPr lang="zh-CN" altLang="en-US" dirty="0"/>
              <a:t>模块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F2EC6152-D1C7-4219-A27C-9A108CAA82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184796" cy="23585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回顾：什么是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、什么是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在网络节点中，负责消费资源的电脑，叫做客户端；</a:t>
            </a:r>
            <a:r>
              <a:rPr lang="zh-CN" altLang="en-US" dirty="0">
                <a:solidFill>
                  <a:srgbClr val="FF0000"/>
                </a:solidFill>
              </a:rPr>
              <a:t>负责对外提供网络资源</a:t>
            </a:r>
            <a:r>
              <a:rPr lang="zh-CN" altLang="en-US" dirty="0">
                <a:solidFill>
                  <a:schemeClr val="tx1"/>
                </a:solidFill>
              </a:rPr>
              <a:t>的电脑，叫做服务器。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官方提供的、用来</a:t>
            </a:r>
            <a:r>
              <a:rPr lang="zh-CN" altLang="en-US" dirty="0">
                <a:solidFill>
                  <a:srgbClr val="FF0000"/>
                </a:solidFill>
              </a:rPr>
              <a:t>创建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的模块。通过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模块提供的 </a:t>
            </a:r>
            <a:r>
              <a:rPr lang="en-US" altLang="zh-CN" dirty="0" err="1">
                <a:solidFill>
                  <a:srgbClr val="047FFD"/>
                </a:solidFill>
              </a:rPr>
              <a:t>http.createServer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方法，就能方便的把一台普通的电脑，变成一台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服务器，从而对外提供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资源服务。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如果要希望使用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服务器，则需要先导入它：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C718D4-D2EF-4764-8ACA-210C4144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5" y="3735360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进一步理解 </a:t>
            </a:r>
            <a:r>
              <a:rPr lang="en-US" altLang="zh-CN" dirty="0"/>
              <a:t>http </a:t>
            </a:r>
            <a:r>
              <a:rPr lang="zh-CN" altLang="en-US" dirty="0"/>
              <a:t>模块的作用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3861E53E-75B0-4355-8C44-F46670E04E7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7184796" cy="23585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服务器和普通电脑的</a:t>
            </a:r>
            <a:r>
              <a:rPr lang="zh-CN" altLang="en-US" b="1" dirty="0">
                <a:solidFill>
                  <a:srgbClr val="FF0000"/>
                </a:solidFill>
              </a:rPr>
              <a:t>区别</a:t>
            </a:r>
            <a:r>
              <a:rPr lang="zh-CN" altLang="en-US" dirty="0">
                <a:solidFill>
                  <a:schemeClr val="tx1"/>
                </a:solidFill>
              </a:rPr>
              <a:t>在于，服务器上安装了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服务器软件</a:t>
            </a:r>
            <a:r>
              <a:rPr lang="zh-CN" altLang="en-US" dirty="0">
                <a:solidFill>
                  <a:schemeClr val="tx1"/>
                </a:solidFill>
              </a:rPr>
              <a:t>，例如：</a:t>
            </a:r>
            <a:r>
              <a:rPr lang="en-US" altLang="zh-CN" dirty="0">
                <a:solidFill>
                  <a:schemeClr val="tx1"/>
                </a:solidFill>
              </a:rPr>
              <a:t>IIS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Apache </a:t>
            </a:r>
            <a:r>
              <a:rPr lang="zh-CN" altLang="en-US" dirty="0">
                <a:solidFill>
                  <a:schemeClr val="tx1"/>
                </a:solidFill>
              </a:rPr>
              <a:t>等。通过安装这些服务器软件，就能把一台普通的电脑变成一台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中，我们</a:t>
            </a:r>
            <a:r>
              <a:rPr lang="zh-CN" altLang="en-US" dirty="0">
                <a:solidFill>
                  <a:srgbClr val="047FFD"/>
                </a:solidFill>
              </a:rPr>
              <a:t>不需要使用 </a:t>
            </a:r>
            <a:r>
              <a:rPr lang="en-US" altLang="zh-CN" dirty="0">
                <a:solidFill>
                  <a:schemeClr val="tx1"/>
                </a:solidFill>
              </a:rPr>
              <a:t>IIS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Apache </a:t>
            </a:r>
            <a:r>
              <a:rPr lang="zh-CN" altLang="en-US" dirty="0">
                <a:solidFill>
                  <a:schemeClr val="tx1"/>
                </a:solidFill>
              </a:rPr>
              <a:t>等这些</a:t>
            </a:r>
            <a:r>
              <a:rPr lang="zh-CN" altLang="en-US" dirty="0">
                <a:solidFill>
                  <a:srgbClr val="047FFD"/>
                </a:solidFill>
              </a:rPr>
              <a:t>第三方 </a:t>
            </a:r>
            <a:r>
              <a:rPr lang="en-US" altLang="zh-CN" dirty="0">
                <a:solidFill>
                  <a:srgbClr val="047FFD"/>
                </a:solidFill>
              </a:rPr>
              <a:t>web </a:t>
            </a:r>
            <a:r>
              <a:rPr lang="zh-CN" altLang="en-US" dirty="0">
                <a:solidFill>
                  <a:srgbClr val="047FFD"/>
                </a:solidFill>
              </a:rPr>
              <a:t>服务器软件</a:t>
            </a:r>
            <a:r>
              <a:rPr lang="zh-CN" altLang="en-US" dirty="0">
                <a:solidFill>
                  <a:schemeClr val="tx1"/>
                </a:solidFill>
              </a:rPr>
              <a:t>。因为我们可以基于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提供的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模块，</a:t>
            </a:r>
            <a:r>
              <a:rPr lang="zh-CN" altLang="en-US" b="1" dirty="0">
                <a:solidFill>
                  <a:srgbClr val="FF0000"/>
                </a:solidFill>
              </a:rPr>
              <a:t>通过几行简单的代码，就能轻松的手写一个服务器软件</a:t>
            </a:r>
            <a:r>
              <a:rPr lang="zh-CN" altLang="en-US" dirty="0">
                <a:solidFill>
                  <a:schemeClr val="tx1"/>
                </a:solidFill>
              </a:rPr>
              <a:t>，从而对外提供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可以在浏览器中被执行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899905-3248-4B6A-A660-D3E66222C73D}"/>
              </a:ext>
            </a:extLst>
          </p:cNvPr>
          <p:cNvSpPr/>
          <p:nvPr/>
        </p:nvSpPr>
        <p:spPr>
          <a:xfrm>
            <a:off x="1043093" y="2243985"/>
            <a:ext cx="4280747" cy="25447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7E14093-43A8-46A8-AA62-80690804EA78}"/>
              </a:ext>
            </a:extLst>
          </p:cNvPr>
          <p:cNvSpPr/>
          <p:nvPr/>
        </p:nvSpPr>
        <p:spPr>
          <a:xfrm>
            <a:off x="1964267" y="3718564"/>
            <a:ext cx="2465493" cy="4368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解析引擎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944091-BE0A-4979-BF01-ED8FDE36D18B}"/>
              </a:ext>
            </a:extLst>
          </p:cNvPr>
          <p:cNvSpPr/>
          <p:nvPr/>
        </p:nvSpPr>
        <p:spPr>
          <a:xfrm>
            <a:off x="1964267" y="2831255"/>
            <a:ext cx="2465493" cy="4368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待执行的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3C99D30-281F-4C73-BF8C-4E2060C466CB}"/>
              </a:ext>
            </a:extLst>
          </p:cNvPr>
          <p:cNvSpPr/>
          <p:nvPr/>
        </p:nvSpPr>
        <p:spPr>
          <a:xfrm>
            <a:off x="3058159" y="3341453"/>
            <a:ext cx="277707" cy="29702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17125A56-D61A-4B2D-9BAB-CBBFDF329F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32212" y="2123999"/>
            <a:ext cx="3081867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不同的浏览器使用不同的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解析引擎：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Chrome </a:t>
            </a:r>
            <a:r>
              <a:rPr lang="zh-CN" altLang="en-US" dirty="0">
                <a:solidFill>
                  <a:schemeClr val="tx1"/>
                </a:solidFill>
              </a:rPr>
              <a:t>浏览器  </a:t>
            </a:r>
            <a:r>
              <a:rPr lang="en-US" altLang="zh-CN">
                <a:solidFill>
                  <a:schemeClr val="tx1"/>
                </a:solidFill>
              </a:rPr>
              <a:t>=&gt;  V8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Firefox </a:t>
            </a:r>
            <a:r>
              <a:rPr lang="zh-CN" altLang="en-US" dirty="0"/>
              <a:t>浏览器    </a:t>
            </a:r>
            <a:r>
              <a:rPr lang="en-US" altLang="zh-CN" dirty="0"/>
              <a:t>=&gt;  </a:t>
            </a:r>
            <a:r>
              <a:rPr lang="en-US" altLang="zh-CN" dirty="0" err="1"/>
              <a:t>OdinMonkey</a:t>
            </a:r>
            <a:r>
              <a:rPr lang="zh-CN" altLang="en-US" dirty="0"/>
              <a:t>（奥丁猴）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Safri</a:t>
            </a:r>
            <a:r>
              <a:rPr lang="en-US" altLang="zh-CN" dirty="0"/>
              <a:t> </a:t>
            </a:r>
            <a:r>
              <a:rPr lang="zh-CN" altLang="en-US" dirty="0"/>
              <a:t>浏览器        </a:t>
            </a:r>
            <a:r>
              <a:rPr lang="en-US" altLang="zh-CN" dirty="0"/>
              <a:t>=&gt;  </a:t>
            </a:r>
            <a:r>
              <a:rPr lang="en-US" altLang="zh-CN" dirty="0" err="1"/>
              <a:t>JSCore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IE </a:t>
            </a:r>
            <a:r>
              <a:rPr lang="zh-CN" altLang="en-US" dirty="0">
                <a:solidFill>
                  <a:schemeClr val="tx1"/>
                </a:solidFill>
              </a:rPr>
              <a:t>浏览器            </a:t>
            </a:r>
            <a:r>
              <a:rPr lang="en-US" altLang="zh-CN" dirty="0">
                <a:solidFill>
                  <a:schemeClr val="tx1"/>
                </a:solidFill>
              </a:rPr>
              <a:t>=&gt;  </a:t>
            </a:r>
            <a:r>
              <a:rPr lang="en-US" altLang="zh-CN" dirty="0"/>
              <a:t>Chakra</a:t>
            </a:r>
            <a:r>
              <a:rPr lang="zh-CN" altLang="en-US" dirty="0"/>
              <a:t>（查克拉）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etc...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Chrome </a:t>
            </a:r>
            <a:r>
              <a:rPr lang="zh-CN" altLang="en-US" dirty="0">
                <a:solidFill>
                  <a:schemeClr val="tx1"/>
                </a:solidFill>
              </a:rPr>
              <a:t>浏览器的 </a:t>
            </a:r>
            <a:r>
              <a:rPr lang="en-US" altLang="zh-CN" dirty="0">
                <a:solidFill>
                  <a:schemeClr val="tx1"/>
                </a:solidFill>
              </a:rPr>
              <a:t>V8 </a:t>
            </a:r>
            <a:r>
              <a:rPr lang="zh-CN" altLang="en-US" dirty="0">
                <a:solidFill>
                  <a:schemeClr val="tx1"/>
                </a:solidFill>
              </a:rPr>
              <a:t>解析引擎性能最好！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服务器相关的概念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IP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834081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IP 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就是互联网上</a:t>
            </a:r>
            <a:r>
              <a:rPr lang="zh-CN" altLang="en-US" dirty="0">
                <a:solidFill>
                  <a:srgbClr val="FF0000"/>
                </a:solidFill>
              </a:rPr>
              <a:t>每台计算机的唯一地址</a:t>
            </a:r>
            <a:r>
              <a:rPr lang="zh-CN" altLang="en-US" dirty="0"/>
              <a:t>，因此 </a:t>
            </a:r>
            <a:r>
              <a:rPr lang="en-US" altLang="zh-CN" dirty="0"/>
              <a:t>IP </a:t>
            </a:r>
            <a:r>
              <a:rPr lang="zh-CN" altLang="en-US" dirty="0"/>
              <a:t>地址具有唯一性。如果把“个人电脑”比作“一台电话”，那么“</a:t>
            </a:r>
            <a:r>
              <a:rPr lang="en-US" altLang="zh-CN" dirty="0"/>
              <a:t>IP</a:t>
            </a:r>
            <a:r>
              <a:rPr lang="zh-CN" altLang="en-US" dirty="0"/>
              <a:t>地址”就相当于“电话号码”，只有在知道对方 </a:t>
            </a:r>
            <a:r>
              <a:rPr lang="en-US" altLang="zh-CN" dirty="0"/>
              <a:t>IP </a:t>
            </a:r>
            <a:r>
              <a:rPr lang="zh-CN" altLang="en-US" dirty="0"/>
              <a:t>地址的前提下，才能与对应的电脑之间进行数据通信。</a:t>
            </a:r>
            <a:endParaRPr lang="en-US" altLang="zh-CN" dirty="0"/>
          </a:p>
          <a:p>
            <a:r>
              <a:rPr lang="en-US" altLang="zh-CN" dirty="0"/>
              <a:t>IP </a:t>
            </a:r>
            <a:r>
              <a:rPr lang="zh-CN" altLang="en-US" dirty="0"/>
              <a:t>地址的格式：通常用“</a:t>
            </a:r>
            <a:r>
              <a:rPr lang="zh-CN" altLang="en-US" dirty="0">
                <a:solidFill>
                  <a:srgbClr val="047FFD"/>
                </a:solidFill>
              </a:rPr>
              <a:t>点分十进制</a:t>
            </a:r>
            <a:r>
              <a:rPr lang="zh-CN" altLang="en-US" dirty="0"/>
              <a:t>”表示成（</a:t>
            </a:r>
            <a:r>
              <a:rPr lang="en-US" altLang="zh-CN" dirty="0" err="1">
                <a:solidFill>
                  <a:srgbClr val="FF0000"/>
                </a:solidFill>
              </a:rPr>
              <a:t>a.b.c.d</a:t>
            </a:r>
            <a:r>
              <a:rPr lang="zh-CN" altLang="en-US" dirty="0"/>
              <a:t>）的形式，其中，</a:t>
            </a:r>
            <a:r>
              <a:rPr lang="en-US" altLang="zh-CN" dirty="0" err="1"/>
              <a:t>a,b,c,d</a:t>
            </a:r>
            <a:r>
              <a:rPr lang="en-US" altLang="zh-CN" dirty="0"/>
              <a:t> </a:t>
            </a:r>
            <a:r>
              <a:rPr lang="zh-CN" altLang="en-US" dirty="0"/>
              <a:t>都是 </a:t>
            </a:r>
            <a:r>
              <a:rPr lang="en-US" altLang="zh-CN" dirty="0"/>
              <a:t>0~255 </a:t>
            </a:r>
            <a:r>
              <a:rPr lang="zh-CN" altLang="en-US" dirty="0"/>
              <a:t>之间的十进制整数。例如：用点分十进表示的 </a:t>
            </a:r>
            <a:r>
              <a:rPr lang="en-US" altLang="zh-CN" dirty="0"/>
              <a:t>IP</a:t>
            </a:r>
            <a:r>
              <a:rPr lang="zh-CN" altLang="en-US" dirty="0"/>
              <a:t>地址（</a:t>
            </a:r>
            <a:r>
              <a:rPr lang="en-US" altLang="zh-CN" dirty="0"/>
              <a:t>192.168.1.1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互联网中每台 </a:t>
            </a:r>
            <a:r>
              <a:rPr lang="en-US" altLang="zh-CN" b="1" dirty="0">
                <a:solidFill>
                  <a:srgbClr val="FF0000"/>
                </a:solidFill>
              </a:rPr>
              <a:t>Web </a:t>
            </a:r>
            <a:r>
              <a:rPr lang="zh-CN" altLang="en-US" b="1" dirty="0">
                <a:solidFill>
                  <a:srgbClr val="FF0000"/>
                </a:solidFill>
              </a:rPr>
              <a:t>服务器，都有自己的 </a:t>
            </a:r>
            <a:r>
              <a:rPr lang="en-US" altLang="zh-CN" b="1" dirty="0">
                <a:solidFill>
                  <a:srgbClr val="FF0000"/>
                </a:solidFill>
              </a:rPr>
              <a:t>IP 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，例如：大家可以在 </a:t>
            </a:r>
            <a:r>
              <a:rPr lang="en-US" altLang="zh-CN" dirty="0"/>
              <a:t>Windows </a:t>
            </a:r>
            <a:r>
              <a:rPr lang="zh-CN" altLang="en-US" dirty="0"/>
              <a:t>的终端中运行 </a:t>
            </a:r>
            <a:r>
              <a:rPr lang="en-US" altLang="zh-CN" dirty="0">
                <a:solidFill>
                  <a:srgbClr val="FF0000"/>
                </a:solidFill>
              </a:rPr>
              <a:t>ping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47FFD"/>
                </a:solidFill>
              </a:rPr>
              <a:t>www.baidu.com </a:t>
            </a:r>
            <a:r>
              <a:rPr lang="zh-CN" altLang="en-US" dirty="0"/>
              <a:t>命令，即可查看到百度服务器的 </a:t>
            </a:r>
            <a:r>
              <a:rPr lang="en-US" altLang="zh-CN" dirty="0"/>
              <a:t>IP </a:t>
            </a:r>
            <a:r>
              <a:rPr lang="zh-CN" altLang="en-US" dirty="0"/>
              <a:t>地址。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在开发期间，自己的电脑既是一台服务器，也是一个客户端，为了方便测试，可以在自己的浏览器中输入 </a:t>
            </a:r>
            <a:r>
              <a:rPr lang="en-US" altLang="zh-CN" dirty="0"/>
              <a:t>127.0.0.1 </a:t>
            </a:r>
            <a:r>
              <a:rPr lang="zh-CN" altLang="en-US" dirty="0"/>
              <a:t>这个 </a:t>
            </a:r>
            <a:r>
              <a:rPr lang="en-US" altLang="zh-CN" dirty="0"/>
              <a:t>IP </a:t>
            </a:r>
            <a:r>
              <a:rPr lang="zh-CN" altLang="en-US" dirty="0"/>
              <a:t>地址，就能把自己的电脑当做一台服务器进行访问了。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3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服务器相关的概念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域名服务器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83408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尽管 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地址能够唯一地标记网络上的计算机，但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>
                <a:solidFill>
                  <a:schemeClr val="tx1"/>
                </a:solidFill>
              </a:rPr>
              <a:t>地址是一长串数字，</a:t>
            </a:r>
            <a:r>
              <a:rPr lang="zh-CN" altLang="en-US" dirty="0">
                <a:solidFill>
                  <a:srgbClr val="047FFD"/>
                </a:solidFill>
              </a:rPr>
              <a:t>不直观</a:t>
            </a:r>
            <a:r>
              <a:rPr lang="zh-CN" altLang="en-US" dirty="0">
                <a:solidFill>
                  <a:schemeClr val="tx1"/>
                </a:solidFill>
              </a:rPr>
              <a:t>，而且</a:t>
            </a:r>
            <a:r>
              <a:rPr lang="zh-CN" altLang="en-US" dirty="0">
                <a:solidFill>
                  <a:srgbClr val="047FFD"/>
                </a:solidFill>
              </a:rPr>
              <a:t>不便于记忆</a:t>
            </a:r>
            <a:r>
              <a:rPr lang="zh-CN" altLang="en-US" dirty="0">
                <a:solidFill>
                  <a:schemeClr val="tx1"/>
                </a:solidFill>
              </a:rPr>
              <a:t>，于是人们又发明了另一套</a:t>
            </a:r>
            <a:r>
              <a:rPr lang="zh-CN" altLang="en-US" dirty="0">
                <a:solidFill>
                  <a:srgbClr val="FF0000"/>
                </a:solidFill>
              </a:rPr>
              <a:t>字符型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地址方案</a:t>
            </a:r>
            <a:r>
              <a:rPr lang="zh-CN" altLang="en-US" dirty="0">
                <a:solidFill>
                  <a:schemeClr val="tx1"/>
                </a:solidFill>
              </a:rPr>
              <a:t>，即所谓的</a:t>
            </a:r>
            <a:r>
              <a:rPr lang="zh-CN" altLang="en-US" b="1" dirty="0">
                <a:solidFill>
                  <a:srgbClr val="FF0000"/>
                </a:solidFill>
              </a:rPr>
              <a:t>域名（</a:t>
            </a:r>
            <a:r>
              <a:rPr lang="en-US" altLang="zh-CN" b="1" dirty="0">
                <a:solidFill>
                  <a:srgbClr val="FF0000"/>
                </a:solidFill>
              </a:rPr>
              <a:t>Domain Name</a:t>
            </a:r>
            <a:r>
              <a:rPr lang="zh-CN" altLang="en-US" b="1" dirty="0">
                <a:solidFill>
                  <a:srgbClr val="FF0000"/>
                </a:solidFill>
              </a:rPr>
              <a:t>）地址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IP</a:t>
            </a:r>
            <a:r>
              <a:rPr lang="zh-CN" altLang="en-US" dirty="0">
                <a:solidFill>
                  <a:srgbClr val="047FFD"/>
                </a:solidFill>
              </a:rPr>
              <a:t>地址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47FFD"/>
                </a:solidFill>
              </a:rPr>
              <a:t>域名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一一对应的关系</a:t>
            </a:r>
            <a:r>
              <a:rPr lang="zh-CN" altLang="en-US" dirty="0"/>
              <a:t>，这份对应关系存放在一种叫做</a:t>
            </a:r>
            <a:r>
              <a:rPr lang="zh-CN" altLang="en-US" b="1" dirty="0">
                <a:solidFill>
                  <a:srgbClr val="FF0000"/>
                </a:solidFill>
              </a:rPr>
              <a:t>域名服务器</a:t>
            </a:r>
            <a:r>
              <a:rPr lang="en-US" altLang="zh-CN" dirty="0"/>
              <a:t>(DNS</a:t>
            </a:r>
            <a:r>
              <a:rPr lang="zh-CN" altLang="en-US" dirty="0"/>
              <a:t>，</a:t>
            </a:r>
            <a:r>
              <a:rPr lang="en-US" altLang="zh-CN" dirty="0"/>
              <a:t>Domain name server)</a:t>
            </a:r>
            <a:r>
              <a:rPr lang="zh-CN" altLang="en-US" dirty="0"/>
              <a:t>的电脑中。使用者只需通过好记的域名访问对应的服务器即可，对应的转换工作由域名服务器实现。因此，</a:t>
            </a:r>
            <a:r>
              <a:rPr lang="zh-CN" altLang="en-US" b="1" dirty="0">
                <a:solidFill>
                  <a:srgbClr val="FF0000"/>
                </a:solidFill>
              </a:rPr>
              <a:t>域名服务器就是提供 </a:t>
            </a:r>
            <a:r>
              <a:rPr lang="en-US" altLang="zh-CN" b="1" dirty="0">
                <a:solidFill>
                  <a:srgbClr val="FF0000"/>
                </a:solidFill>
              </a:rPr>
              <a:t>IP </a:t>
            </a:r>
            <a:r>
              <a:rPr lang="zh-CN" altLang="en-US" b="1" dirty="0">
                <a:solidFill>
                  <a:srgbClr val="FF0000"/>
                </a:solidFill>
              </a:rPr>
              <a:t>地址和域名之间的转换服务的服务器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单纯使用 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地址，互联网中的电脑也能够正常工作。但是有了域名的加持，能让互联网的世界变得更加方便。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在开发测试期间， </a:t>
            </a:r>
            <a:r>
              <a:rPr lang="en-US" altLang="zh-CN" dirty="0">
                <a:solidFill>
                  <a:srgbClr val="FF0000"/>
                </a:solidFill>
              </a:rPr>
              <a:t>127.0.0.1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对应的域名是 </a:t>
            </a:r>
            <a:r>
              <a:rPr lang="en-US" altLang="zh-CN" dirty="0">
                <a:solidFill>
                  <a:srgbClr val="FF0000"/>
                </a:solidFill>
              </a:rPr>
              <a:t>localhost</a:t>
            </a:r>
            <a:r>
              <a:rPr lang="zh-CN" altLang="en-US" dirty="0">
                <a:solidFill>
                  <a:schemeClr val="tx1"/>
                </a:solidFill>
              </a:rPr>
              <a:t>，它们都代表我们自己的这台电脑，在使用效果上没有任何区别。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服务器相关的概念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4000"/>
            <a:ext cx="7509915" cy="1086460"/>
          </a:xfrm>
        </p:spPr>
        <p:txBody>
          <a:bodyPr>
            <a:noAutofit/>
          </a:bodyPr>
          <a:lstStyle/>
          <a:p>
            <a:r>
              <a:rPr lang="zh-CN" altLang="en-US" dirty="0"/>
              <a:t>计算机中的端口号，就好像是现实生活中的门牌号一样。通过门牌号，外卖小哥可以在整栋大楼众多的房间中，准确把外卖送到你的手中。</a:t>
            </a:r>
            <a:endParaRPr lang="en-US" altLang="zh-CN" dirty="0"/>
          </a:p>
          <a:p>
            <a:r>
              <a:rPr lang="zh-CN" altLang="en-US" dirty="0"/>
              <a:t>同样的道理，在一台电脑中，可以运行成百上千个 </a:t>
            </a:r>
            <a:r>
              <a:rPr lang="en-US" altLang="zh-CN" dirty="0"/>
              <a:t>web </a:t>
            </a:r>
            <a:r>
              <a:rPr lang="zh-CN" altLang="en-US" dirty="0"/>
              <a:t>服务。每个 </a:t>
            </a:r>
            <a:r>
              <a:rPr lang="en-US" altLang="zh-CN" dirty="0"/>
              <a:t>web </a:t>
            </a:r>
            <a:r>
              <a:rPr lang="zh-CN" altLang="en-US" dirty="0"/>
              <a:t>服务都对应一个唯一的端口号。客户端发送过来的网络请求，通过端口号，可以被准确地交给</a:t>
            </a:r>
            <a:r>
              <a:rPr lang="zh-CN" altLang="en-US" dirty="0">
                <a:solidFill>
                  <a:srgbClr val="FF0000"/>
                </a:solidFill>
              </a:rPr>
              <a:t>对应的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</a:t>
            </a:r>
            <a:r>
              <a:rPr lang="zh-CN" altLang="en-US" dirty="0"/>
              <a:t>进行处理。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08CDC4-7F97-4092-91B1-B6737769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83" y="3210459"/>
            <a:ext cx="4066764" cy="18414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D333D20-E0C1-42A3-A0CB-63E83EEFA623}"/>
              </a:ext>
            </a:extLst>
          </p:cNvPr>
          <p:cNvSpPr txBox="1"/>
          <p:nvPr/>
        </p:nvSpPr>
        <p:spPr>
          <a:xfrm>
            <a:off x="5046133" y="4004221"/>
            <a:ext cx="3172684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每个端口号不能同时被多个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服务占用。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在实际应用中，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URL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80 </a:t>
            </a:r>
            <a:r>
              <a:rPr lang="zh-CN" altLang="en-US" sz="105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端口可以被省略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7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服务器的基本步骤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83408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导入 </a:t>
            </a:r>
            <a:r>
              <a:rPr lang="en-US" altLang="zh-CN" dirty="0"/>
              <a:t>http 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创建 </a:t>
            </a:r>
            <a:r>
              <a:rPr lang="en-US" altLang="zh-CN" dirty="0"/>
              <a:t>web </a:t>
            </a:r>
            <a:r>
              <a:rPr lang="zh-CN" altLang="en-US" dirty="0"/>
              <a:t>服务器实例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为服务器实例绑定 </a:t>
            </a:r>
            <a:r>
              <a:rPr lang="en-US" altLang="zh-CN" b="1" dirty="0">
                <a:solidFill>
                  <a:srgbClr val="FF0000"/>
                </a:solidFill>
              </a:rPr>
              <a:t>request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zh-CN" altLang="en-US" dirty="0">
                <a:solidFill>
                  <a:srgbClr val="047FFD"/>
                </a:solidFill>
              </a:rPr>
              <a:t>监听客户端的请求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启动服务器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89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447751"/>
          </a:xfrm>
        </p:spPr>
        <p:txBody>
          <a:bodyPr>
            <a:noAutofit/>
          </a:bodyPr>
          <a:lstStyle/>
          <a:p>
            <a:r>
              <a:rPr lang="zh-CN" altLang="en-US" dirty="0"/>
              <a:t>如果希望在自己的电脑上创建一个 </a:t>
            </a:r>
            <a:r>
              <a:rPr lang="en-US" altLang="zh-CN" dirty="0"/>
              <a:t>web </a:t>
            </a:r>
            <a:r>
              <a:rPr lang="zh-CN" altLang="en-US" dirty="0"/>
              <a:t>服务器，从而对外提供 </a:t>
            </a:r>
            <a:r>
              <a:rPr lang="en-US" altLang="zh-CN" dirty="0"/>
              <a:t>web </a:t>
            </a:r>
            <a:r>
              <a:rPr lang="zh-CN" altLang="en-US" dirty="0"/>
              <a:t>服务，则需要导入 </a:t>
            </a:r>
            <a:r>
              <a:rPr lang="en-US" altLang="zh-CN" dirty="0"/>
              <a:t>http </a:t>
            </a:r>
            <a:r>
              <a:rPr lang="zh-CN" altLang="en-US" dirty="0"/>
              <a:t>模块：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FEBF1C-4341-4E6C-BAE2-4DC09285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5" y="2544658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服务器实例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447751"/>
          </a:xfrm>
        </p:spPr>
        <p:txBody>
          <a:bodyPr>
            <a:noAutofit/>
          </a:bodyPr>
          <a:lstStyle/>
          <a:p>
            <a:r>
              <a:rPr lang="zh-CN" altLang="en-US" dirty="0"/>
              <a:t>调用 </a:t>
            </a:r>
            <a:r>
              <a:rPr lang="en-US" altLang="zh-CN" dirty="0" err="1">
                <a:solidFill>
                  <a:srgbClr val="FF0000"/>
                </a:solidFill>
              </a:rPr>
              <a:t>http.createServer</a:t>
            </a:r>
            <a:r>
              <a:rPr lang="en-US" altLang="zh-CN" dirty="0">
                <a:solidFill>
                  <a:srgbClr val="FF0000"/>
                </a:solidFill>
              </a:rPr>
              <a:t>() </a:t>
            </a:r>
            <a:r>
              <a:rPr lang="zh-CN" altLang="en-US" dirty="0"/>
              <a:t>方法，即可快速创建一个 </a:t>
            </a:r>
            <a:r>
              <a:rPr lang="en-US" altLang="zh-CN" dirty="0"/>
              <a:t>web </a:t>
            </a:r>
            <a:r>
              <a:rPr lang="zh-CN" altLang="en-US" dirty="0"/>
              <a:t>服务器实例：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7C90A2-BFF4-40F8-A0AE-38034FDF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66" y="2545200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为服务器实例绑定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4000"/>
            <a:ext cx="7509915" cy="341494"/>
          </a:xfrm>
        </p:spPr>
        <p:txBody>
          <a:bodyPr>
            <a:noAutofit/>
          </a:bodyPr>
          <a:lstStyle/>
          <a:p>
            <a:r>
              <a:rPr lang="zh-CN" altLang="en-US" dirty="0"/>
              <a:t>为服务器实例绑定 </a:t>
            </a:r>
            <a:r>
              <a:rPr lang="en-US" altLang="zh-CN" dirty="0"/>
              <a:t>request </a:t>
            </a:r>
            <a:r>
              <a:rPr lang="zh-CN" altLang="en-US" dirty="0"/>
              <a:t>事件，即可监听客户端</a:t>
            </a:r>
            <a:r>
              <a:rPr lang="zh-CN" altLang="en-US"/>
              <a:t>发送过来的网络</a:t>
            </a:r>
            <a:r>
              <a:rPr lang="zh-CN" altLang="en-US" dirty="0"/>
              <a:t>请求：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78E5A-4627-4E90-A3C1-28583995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545200"/>
            <a:ext cx="5544000" cy="17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4000"/>
            <a:ext cx="7509915" cy="341494"/>
          </a:xfrm>
        </p:spPr>
        <p:txBody>
          <a:bodyPr>
            <a:noAutofit/>
          </a:bodyPr>
          <a:lstStyle/>
          <a:p>
            <a:r>
              <a:rPr lang="zh-CN" altLang="en-US" dirty="0"/>
              <a:t>调用服务器实例的 </a:t>
            </a:r>
            <a:r>
              <a:rPr lang="en-US" altLang="zh-CN" dirty="0"/>
              <a:t>.listen() </a:t>
            </a:r>
            <a:r>
              <a:rPr lang="zh-CN" altLang="en-US" dirty="0"/>
              <a:t>方法，即可启动当前的 </a:t>
            </a:r>
            <a:r>
              <a:rPr lang="en-US" altLang="zh-CN" dirty="0"/>
              <a:t>web </a:t>
            </a:r>
            <a:r>
              <a:rPr lang="zh-CN" altLang="en-US" dirty="0"/>
              <a:t>服务器实例：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857530-F96D-495F-BB4E-8E333619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545200"/>
            <a:ext cx="5544000" cy="1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请求对象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703833"/>
          </a:xfrm>
        </p:spPr>
        <p:txBody>
          <a:bodyPr>
            <a:noAutofit/>
          </a:bodyPr>
          <a:lstStyle/>
          <a:p>
            <a:r>
              <a:rPr lang="zh-CN" altLang="en-US" dirty="0"/>
              <a:t>只要服务器接收到了客户端的请求，就会调用通过 </a:t>
            </a:r>
            <a:r>
              <a:rPr lang="en-US" altLang="zh-CN" dirty="0" err="1">
                <a:solidFill>
                  <a:srgbClr val="FF0000"/>
                </a:solidFill>
              </a:rPr>
              <a:t>server.on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为服务器绑定的 </a:t>
            </a:r>
            <a:r>
              <a:rPr lang="en-US" altLang="zh-CN" dirty="0">
                <a:solidFill>
                  <a:srgbClr val="047FFD"/>
                </a:solidFill>
              </a:rPr>
              <a:t>request </a:t>
            </a:r>
            <a:r>
              <a:rPr lang="zh-CN" altLang="en-US" dirty="0">
                <a:solidFill>
                  <a:srgbClr val="047FFD"/>
                </a:solidFill>
              </a:rPr>
              <a:t>事件处理函数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如果想在事件处理函数中，</a:t>
            </a:r>
            <a:r>
              <a:rPr lang="zh-CN" altLang="en-US" dirty="0">
                <a:solidFill>
                  <a:srgbClr val="047FFD"/>
                </a:solidFill>
              </a:rPr>
              <a:t>访问与客户端相关的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047FFD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，可以使用如下的方式：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17590C-F066-4207-ABD4-241964C3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2858644"/>
            <a:ext cx="5544000" cy="20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响应对象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375361"/>
          </a:xfrm>
        </p:spPr>
        <p:txBody>
          <a:bodyPr>
            <a:noAutofit/>
          </a:bodyPr>
          <a:lstStyle/>
          <a:p>
            <a:r>
              <a:rPr lang="zh-CN" altLang="en-US" dirty="0"/>
              <a:t>在服务器的 </a:t>
            </a:r>
            <a:r>
              <a:rPr lang="en-US" altLang="zh-CN" dirty="0"/>
              <a:t>request </a:t>
            </a:r>
            <a:r>
              <a:rPr lang="zh-CN" altLang="en-US" dirty="0"/>
              <a:t>事件处理函数中，如果想</a:t>
            </a:r>
            <a:r>
              <a:rPr lang="zh-CN" altLang="en-US" dirty="0">
                <a:solidFill>
                  <a:srgbClr val="047FFD"/>
                </a:solidFill>
              </a:rPr>
              <a:t>访问与服务器相关的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047FFD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，可以使用如下的方式：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9AC9B9-2D00-47E9-826D-6263FBEA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4" y="2499361"/>
            <a:ext cx="5544000" cy="22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可以操作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5E1C18-ED30-4F58-8F56-3C4045031A3B}"/>
              </a:ext>
            </a:extLst>
          </p:cNvPr>
          <p:cNvSpPr/>
          <p:nvPr/>
        </p:nvSpPr>
        <p:spPr>
          <a:xfrm>
            <a:off x="1043093" y="2243985"/>
            <a:ext cx="4280747" cy="25447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A73C48-0C01-4B26-8150-F389C70DD7E3}"/>
              </a:ext>
            </a:extLst>
          </p:cNvPr>
          <p:cNvSpPr/>
          <p:nvPr/>
        </p:nvSpPr>
        <p:spPr>
          <a:xfrm>
            <a:off x="1762127" y="4165604"/>
            <a:ext cx="2894012" cy="4368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解析引擎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8282D4-CCEE-4F7B-A52E-5A0942FF0084}"/>
              </a:ext>
            </a:extLst>
          </p:cNvPr>
          <p:cNvSpPr/>
          <p:nvPr/>
        </p:nvSpPr>
        <p:spPr>
          <a:xfrm>
            <a:off x="1762127" y="3278295"/>
            <a:ext cx="2894012" cy="4368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待执行的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代码（调用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API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28ED29C-F1A5-4663-89F1-8E6653A2A1BF}"/>
              </a:ext>
            </a:extLst>
          </p:cNvPr>
          <p:cNvSpPr/>
          <p:nvPr/>
        </p:nvSpPr>
        <p:spPr>
          <a:xfrm>
            <a:off x="3058159" y="3788493"/>
            <a:ext cx="277707" cy="297020"/>
          </a:xfrm>
          <a:prstGeom prst="downArrow">
            <a:avLst/>
          </a:prstGeom>
          <a:gradFill flip="none"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060507-9672-48A7-95DD-072ACE01E2C7}"/>
              </a:ext>
            </a:extLst>
          </p:cNvPr>
          <p:cNvSpPr/>
          <p:nvPr/>
        </p:nvSpPr>
        <p:spPr>
          <a:xfrm>
            <a:off x="1762127" y="2407922"/>
            <a:ext cx="859155" cy="43688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API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93C7F44-6D04-4C53-BA9A-2F8B42307C65}"/>
              </a:ext>
            </a:extLst>
          </p:cNvPr>
          <p:cNvSpPr/>
          <p:nvPr/>
        </p:nvSpPr>
        <p:spPr>
          <a:xfrm>
            <a:off x="2778127" y="2407922"/>
            <a:ext cx="859155" cy="43688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 API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6BDF675-0F5E-4F4E-890A-175395E9A38A}"/>
              </a:ext>
            </a:extLst>
          </p:cNvPr>
          <p:cNvSpPr/>
          <p:nvPr/>
        </p:nvSpPr>
        <p:spPr>
          <a:xfrm>
            <a:off x="3796984" y="2403459"/>
            <a:ext cx="859155" cy="436882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API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0EEFA81-17A2-4104-960A-912CF99F5303}"/>
              </a:ext>
            </a:extLst>
          </p:cNvPr>
          <p:cNvSpPr/>
          <p:nvPr/>
        </p:nvSpPr>
        <p:spPr>
          <a:xfrm>
            <a:off x="2066396" y="2913039"/>
            <a:ext cx="277707" cy="297020"/>
          </a:xfrm>
          <a:prstGeom prst="downArrow">
            <a:avLst/>
          </a:prstGeom>
          <a:gradFill flip="none" rotWithShape="1">
            <a:gsLst>
              <a:gs pos="0">
                <a:srgbClr val="B3D9FF">
                  <a:shade val="30000"/>
                  <a:satMod val="115000"/>
                </a:srgbClr>
              </a:gs>
              <a:gs pos="50000">
                <a:srgbClr val="B3D9FF">
                  <a:shade val="67500"/>
                  <a:satMod val="115000"/>
                </a:srgbClr>
              </a:gs>
              <a:gs pos="100000">
                <a:srgbClr val="B3D9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85B79D5-19D1-42E9-A868-EB81B916478E}"/>
              </a:ext>
            </a:extLst>
          </p:cNvPr>
          <p:cNvSpPr/>
          <p:nvPr/>
        </p:nvSpPr>
        <p:spPr>
          <a:xfrm>
            <a:off x="3092023" y="2907959"/>
            <a:ext cx="277707" cy="297020"/>
          </a:xfrm>
          <a:prstGeom prst="downArrow">
            <a:avLst/>
          </a:prstGeom>
          <a:gradFill flip="none" rotWithShape="1">
            <a:gsLst>
              <a:gs pos="0">
                <a:srgbClr val="B3D9FF">
                  <a:shade val="30000"/>
                  <a:satMod val="115000"/>
                </a:srgbClr>
              </a:gs>
              <a:gs pos="50000">
                <a:srgbClr val="B3D9FF">
                  <a:shade val="67500"/>
                  <a:satMod val="115000"/>
                </a:srgbClr>
              </a:gs>
              <a:gs pos="100000">
                <a:srgbClr val="B3D9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9459CB7-E90C-450B-BDCD-65BB7C7884F1}"/>
              </a:ext>
            </a:extLst>
          </p:cNvPr>
          <p:cNvSpPr/>
          <p:nvPr/>
        </p:nvSpPr>
        <p:spPr>
          <a:xfrm>
            <a:off x="4122100" y="2907959"/>
            <a:ext cx="277707" cy="297020"/>
          </a:xfrm>
          <a:prstGeom prst="downArrow">
            <a:avLst/>
          </a:prstGeom>
          <a:gradFill flip="none" rotWithShape="1">
            <a:gsLst>
              <a:gs pos="0">
                <a:srgbClr val="B3D9FF">
                  <a:shade val="30000"/>
                  <a:satMod val="115000"/>
                </a:srgbClr>
              </a:gs>
              <a:gs pos="50000">
                <a:srgbClr val="B3D9FF">
                  <a:shade val="67500"/>
                  <a:satMod val="115000"/>
                </a:srgbClr>
              </a:gs>
              <a:gs pos="100000">
                <a:srgbClr val="B3D9FF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1C16EC58-F768-4120-95F8-81B5995A8C2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32212" y="2123999"/>
            <a:ext cx="2953175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每个浏览器都</a:t>
            </a:r>
            <a:r>
              <a:rPr lang="zh-CN" altLang="en-US" b="1" dirty="0">
                <a:solidFill>
                  <a:srgbClr val="FF0000"/>
                </a:solidFill>
              </a:rPr>
              <a:t>内置了 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BOM </a:t>
            </a:r>
            <a:r>
              <a:rPr lang="zh-CN" altLang="en-US" dirty="0">
                <a:solidFill>
                  <a:schemeClr val="tx1"/>
                </a:solidFill>
              </a:rPr>
              <a:t>这样的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函数，因此，浏览器中的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才可以调用它们。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创建最基本的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中文乱码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375361"/>
          </a:xfrm>
        </p:spPr>
        <p:txBody>
          <a:bodyPr>
            <a:noAutofit/>
          </a:bodyPr>
          <a:lstStyle/>
          <a:p>
            <a:r>
              <a:rPr lang="zh-CN" altLang="en-US" dirty="0"/>
              <a:t>当调用 </a:t>
            </a:r>
            <a:r>
              <a:rPr lang="en-US" altLang="zh-CN" dirty="0" err="1"/>
              <a:t>res.end</a:t>
            </a:r>
            <a:r>
              <a:rPr lang="en-US" altLang="zh-CN" dirty="0"/>
              <a:t>() </a:t>
            </a:r>
            <a:r>
              <a:rPr lang="zh-CN" altLang="en-US" dirty="0"/>
              <a:t>方法，向客户端发送中文内容的时候，会出现乱码问题，此时，需要手动</a:t>
            </a:r>
            <a:r>
              <a:rPr lang="zh-CN" altLang="en-US" dirty="0">
                <a:solidFill>
                  <a:srgbClr val="FF0000"/>
                </a:solidFill>
              </a:rPr>
              <a:t>设置内容的编码格式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80ADDB-E480-4023-949F-627262CC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545200"/>
            <a:ext cx="5544000" cy="22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根据不同的 </a:t>
            </a:r>
            <a:r>
              <a:rPr lang="en-US" altLang="zh-CN" dirty="0"/>
              <a:t>url </a:t>
            </a:r>
            <a:r>
              <a:rPr lang="zh-CN" altLang="en-US" dirty="0"/>
              <a:t>响应不同的 </a:t>
            </a:r>
            <a:r>
              <a:rPr lang="en-US" altLang="zh-CN" dirty="0"/>
              <a:t>html </a:t>
            </a:r>
            <a:r>
              <a:rPr lang="zh-CN" altLang="en-US" dirty="0"/>
              <a:t>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核心实现步骤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9F3882D9-BBF2-46D0-9956-BC896D3453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08350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获取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设置</a:t>
            </a:r>
            <a:r>
              <a:rPr lang="zh-CN" altLang="en-US" dirty="0">
                <a:solidFill>
                  <a:srgbClr val="FF0000"/>
                </a:solidFill>
              </a:rPr>
              <a:t>默认的响应内容</a:t>
            </a:r>
            <a:r>
              <a:rPr lang="zh-CN" altLang="en-US" dirty="0"/>
              <a:t>为 </a:t>
            </a:r>
            <a:r>
              <a:rPr lang="en-US" altLang="zh-CN" dirty="0"/>
              <a:t>404 Not found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判断用户请求的是否为 </a:t>
            </a:r>
            <a:r>
              <a:rPr lang="en-US" altLang="zh-CN" dirty="0">
                <a:solidFill>
                  <a:srgbClr val="FF0000"/>
                </a:solidFill>
              </a:rPr>
              <a:t>/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00"/>
                </a:solidFill>
              </a:rPr>
              <a:t>/index.html </a:t>
            </a:r>
            <a:r>
              <a:rPr lang="zh-CN" altLang="en-US" dirty="0"/>
              <a:t>首页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判断用户请求的是否为 </a:t>
            </a:r>
            <a:r>
              <a:rPr lang="en-US" altLang="zh-CN" dirty="0">
                <a:solidFill>
                  <a:srgbClr val="FF0000"/>
                </a:solidFill>
              </a:rPr>
              <a:t>/about.html </a:t>
            </a:r>
            <a:r>
              <a:rPr lang="zh-CN" altLang="en-US" dirty="0"/>
              <a:t>关于页面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设置 </a:t>
            </a:r>
            <a:r>
              <a:rPr lang="en-US" altLang="zh-CN" dirty="0">
                <a:solidFill>
                  <a:srgbClr val="FF0000"/>
                </a:solidFill>
              </a:rPr>
              <a:t>Content-Type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/>
              <a:t>，防止中文乱码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res.end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/>
              <a:t>把内容响应给客户端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5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根据不同的 </a:t>
            </a:r>
            <a:r>
              <a:rPr lang="en-US" altLang="zh-CN" dirty="0"/>
              <a:t>url </a:t>
            </a:r>
            <a:r>
              <a:rPr lang="zh-CN" altLang="en-US" dirty="0"/>
              <a:t>响应不同的 </a:t>
            </a:r>
            <a:r>
              <a:rPr lang="en-US" altLang="zh-CN" dirty="0"/>
              <a:t>html </a:t>
            </a:r>
            <a:r>
              <a:rPr lang="zh-CN" altLang="en-US" dirty="0"/>
              <a:t>内容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动态响应内容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14C5E6-9582-4193-94F8-1C88B30A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23" y="2064007"/>
            <a:ext cx="6680997" cy="29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F1DF3-135D-493F-A386-78A9697287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343536"/>
          </a:xfrm>
        </p:spPr>
        <p:txBody>
          <a:bodyPr>
            <a:noAutofit/>
          </a:bodyPr>
          <a:lstStyle/>
          <a:p>
            <a:r>
              <a:rPr lang="zh-CN" altLang="en-US" dirty="0"/>
              <a:t>把文件的</a:t>
            </a:r>
            <a:r>
              <a:rPr lang="zh-CN" altLang="en-US" dirty="0">
                <a:solidFill>
                  <a:srgbClr val="047FFD"/>
                </a:solidFill>
              </a:rPr>
              <a:t>实际存放路径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作为</a:t>
            </a:r>
            <a:r>
              <a:rPr lang="zh-CN" altLang="en-US" dirty="0"/>
              <a:t>每个资源的</a:t>
            </a:r>
            <a:r>
              <a:rPr lang="zh-CN" altLang="en-US" dirty="0">
                <a:solidFill>
                  <a:srgbClr val="047FFD"/>
                </a:solidFill>
              </a:rPr>
              <a:t>请求 </a:t>
            </a:r>
            <a:r>
              <a:rPr lang="en-US" altLang="zh-CN" dirty="0">
                <a:solidFill>
                  <a:srgbClr val="047FFD"/>
                </a:solidFill>
              </a:rPr>
              <a:t>url </a:t>
            </a:r>
            <a:r>
              <a:rPr lang="zh-CN" altLang="en-US" dirty="0">
                <a:solidFill>
                  <a:srgbClr val="047FFD"/>
                </a:solidFill>
              </a:rPr>
              <a:t>地址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EFD8E-6A47-4385-9A0E-E77BFCCB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84" y="2571749"/>
            <a:ext cx="6056689" cy="24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实现步骤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F1DF3-135D-493F-A386-78A9697287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8" y="2123999"/>
            <a:ext cx="7509915" cy="268506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导入需要的模块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创建基本的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将资源的请求 </a:t>
            </a:r>
            <a:r>
              <a:rPr lang="en-US" altLang="zh-CN" dirty="0"/>
              <a:t>url </a:t>
            </a:r>
            <a:r>
              <a:rPr lang="zh-CN" altLang="en-US" dirty="0"/>
              <a:t>地址映射为文件的存放路径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读取文件内容并响应给客户端</a:t>
            </a:r>
            <a:endParaRPr lang="en-US" altLang="zh-CN" dirty="0"/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优化资源的请求路径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9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导入需要的模块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508BC1-A05D-4358-9688-4563DE56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086859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创建基本的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131023-1E3D-4A07-BBEA-196D041E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66" y="2088000"/>
            <a:ext cx="5398089" cy="29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将资源的请求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地址映射为文件的存放路径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6014D5-035A-4B96-9D6F-582B1D8F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4" y="2088000"/>
            <a:ext cx="5544000" cy="1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4 -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读取文件的内容并响应给客户端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660602-7365-419D-8495-CD3EDE6F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088000"/>
            <a:ext cx="5544000" cy="22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实现 </a:t>
            </a:r>
            <a:r>
              <a:rPr lang="en-US" altLang="zh-CN" dirty="0"/>
              <a:t>clock </a:t>
            </a:r>
            <a:r>
              <a:rPr lang="zh-CN" altLang="en-US" dirty="0"/>
              <a:t>时钟的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08F30FB-FC50-4C29-97BB-2509FEC3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–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优化资源的请求路径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DA0324-20A0-42A9-B4DE-69049C4A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" y="2088000"/>
            <a:ext cx="5398855" cy="29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浏览器中的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0A2A9E-F5E5-47C2-82EA-F751BC11AE24}"/>
              </a:ext>
            </a:extLst>
          </p:cNvPr>
          <p:cNvSpPr/>
          <p:nvPr/>
        </p:nvSpPr>
        <p:spPr>
          <a:xfrm>
            <a:off x="1043093" y="2510686"/>
            <a:ext cx="4626187" cy="25185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 </a:t>
            </a:r>
            <a:r>
              <a:rPr lang="zh-CN" altLang="en-US" sz="105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浏览器运行环境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1CDEDA-2A47-46E3-9A2C-79BD254D8245}"/>
              </a:ext>
            </a:extLst>
          </p:cNvPr>
          <p:cNvSpPr/>
          <p:nvPr/>
        </p:nvSpPr>
        <p:spPr>
          <a:xfrm>
            <a:off x="1469813" y="4526896"/>
            <a:ext cx="3840480" cy="436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待执行的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A83014-8E42-4580-A130-DEA31F296E35}"/>
              </a:ext>
            </a:extLst>
          </p:cNvPr>
          <p:cNvSpPr/>
          <p:nvPr/>
        </p:nvSpPr>
        <p:spPr>
          <a:xfrm>
            <a:off x="2533226" y="2796326"/>
            <a:ext cx="2777067" cy="1352391"/>
          </a:xfrm>
          <a:prstGeom prst="rect">
            <a:avLst/>
          </a:prstGeom>
          <a:solidFill>
            <a:srgbClr val="7AB78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773DBD8-4E23-420C-B046-9529AB1C5A8A}"/>
              </a:ext>
            </a:extLst>
          </p:cNvPr>
          <p:cNvSpPr/>
          <p:nvPr/>
        </p:nvSpPr>
        <p:spPr>
          <a:xfrm>
            <a:off x="2682239" y="3123859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1BDF96-1F1B-416E-9A99-75A9DD9EDEF8}"/>
              </a:ext>
            </a:extLst>
          </p:cNvPr>
          <p:cNvSpPr/>
          <p:nvPr/>
        </p:nvSpPr>
        <p:spPr>
          <a:xfrm>
            <a:off x="3559385" y="3123859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8E2EB5E-9D5A-4198-AE80-2319AA5425B8}"/>
              </a:ext>
            </a:extLst>
          </p:cNvPr>
          <p:cNvSpPr/>
          <p:nvPr/>
        </p:nvSpPr>
        <p:spPr>
          <a:xfrm>
            <a:off x="4436532" y="3123859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2EAE0C0-24A2-48B7-ACA9-30F31FA5B8D8}"/>
              </a:ext>
            </a:extLst>
          </p:cNvPr>
          <p:cNvSpPr/>
          <p:nvPr/>
        </p:nvSpPr>
        <p:spPr>
          <a:xfrm>
            <a:off x="2682239" y="3590917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endParaRPr lang="zh-CN" altLang="en-US" sz="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46F44F0-298A-4A80-ACEC-CCB47D0EC2B5}"/>
              </a:ext>
            </a:extLst>
          </p:cNvPr>
          <p:cNvSpPr/>
          <p:nvPr/>
        </p:nvSpPr>
        <p:spPr>
          <a:xfrm>
            <a:off x="4436532" y="3590917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etc…</a:t>
            </a:r>
            <a:endParaRPr lang="zh-CN" altLang="en-US" sz="10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E6CFF45-F06D-4DD4-B41D-4A690584EF8E}"/>
              </a:ext>
            </a:extLst>
          </p:cNvPr>
          <p:cNvSpPr/>
          <p:nvPr/>
        </p:nvSpPr>
        <p:spPr>
          <a:xfrm>
            <a:off x="3559385" y="3590917"/>
            <a:ext cx="724747" cy="352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6BA9A-5E84-4E8D-A04F-C898BE5212C4}"/>
              </a:ext>
            </a:extLst>
          </p:cNvPr>
          <p:cNvSpPr/>
          <p:nvPr/>
        </p:nvSpPr>
        <p:spPr>
          <a:xfrm>
            <a:off x="1469813" y="2796326"/>
            <a:ext cx="860214" cy="1352391"/>
          </a:xfrm>
          <a:prstGeom prst="rect">
            <a:avLst/>
          </a:prstGeom>
          <a:solidFill>
            <a:srgbClr val="C3D3FF"/>
          </a:solidFill>
          <a:ln>
            <a:solidFill>
              <a:srgbClr val="0036E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C561AE6-1E05-4D9E-9587-E49907D422D6}"/>
              </a:ext>
            </a:extLst>
          </p:cNvPr>
          <p:cNvSpPr/>
          <p:nvPr/>
        </p:nvSpPr>
        <p:spPr>
          <a:xfrm>
            <a:off x="3782904" y="4194320"/>
            <a:ext cx="277707" cy="29702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90A0C79B-5A99-4CF0-AF29-F5E8E03E6F4E}"/>
              </a:ext>
            </a:extLst>
          </p:cNvPr>
          <p:cNvSpPr/>
          <p:nvPr/>
        </p:nvSpPr>
        <p:spPr>
          <a:xfrm flipV="1">
            <a:off x="1761066" y="4194320"/>
            <a:ext cx="277707" cy="2970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37012" y="2442841"/>
            <a:ext cx="2898987" cy="251851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V8 </a:t>
            </a:r>
            <a:r>
              <a:rPr lang="zh-CN" altLang="en-US" dirty="0">
                <a:solidFill>
                  <a:schemeClr val="tx1"/>
                </a:solidFill>
              </a:rPr>
              <a:t>引擎负责解析和执行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代码。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内置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是由</a:t>
            </a:r>
            <a:r>
              <a:rPr lang="zh-CN" altLang="en-US" dirty="0">
                <a:solidFill>
                  <a:srgbClr val="FF0000"/>
                </a:solidFill>
              </a:rPr>
              <a:t>运行环境</a:t>
            </a:r>
            <a:r>
              <a:rPr lang="zh-CN" altLang="en-US" dirty="0">
                <a:solidFill>
                  <a:schemeClr val="tx1"/>
                </a:solidFill>
              </a:rPr>
              <a:t>提供的特殊接口，</a:t>
            </a:r>
            <a:r>
              <a:rPr lang="zh-CN" altLang="en-US" dirty="0">
                <a:solidFill>
                  <a:srgbClr val="FF0000"/>
                </a:solidFill>
              </a:rPr>
              <a:t>只能在所属的运行环境中被调用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2B09D7-404C-4F91-B424-F12FC92AD4FB}"/>
              </a:ext>
            </a:extLst>
          </p:cNvPr>
          <p:cNvSpPr txBox="1"/>
          <p:nvPr/>
        </p:nvSpPr>
        <p:spPr>
          <a:xfrm>
            <a:off x="952501" y="2190385"/>
            <a:ext cx="478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代码正常运行所需的必要环境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回顾与思考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能否做后端开发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791F3D-9451-450D-82F9-CA54B2D4CEFF}"/>
              </a:ext>
            </a:extLst>
          </p:cNvPr>
          <p:cNvGrpSpPr/>
          <p:nvPr/>
        </p:nvGrpSpPr>
        <p:grpSpPr>
          <a:xfrm>
            <a:off x="996015" y="2667644"/>
            <a:ext cx="969636" cy="1367716"/>
            <a:chOff x="996015" y="2667644"/>
            <a:chExt cx="969636" cy="136771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9D20B57-698C-4800-8867-E2AE4901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15" y="2667644"/>
              <a:ext cx="969636" cy="96963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B0FB0D9-5D6D-4517-B6B7-5541F3685349}"/>
                </a:ext>
              </a:extLst>
            </p:cNvPr>
            <p:cNvSpPr txBox="1"/>
            <p:nvPr/>
          </p:nvSpPr>
          <p:spPr>
            <a:xfrm>
              <a:off x="1230219" y="3781444"/>
              <a:ext cx="50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C21DA92-A016-4307-898A-DFD270F4386C}"/>
              </a:ext>
            </a:extLst>
          </p:cNvPr>
          <p:cNvGrpSpPr/>
          <p:nvPr/>
        </p:nvGrpSpPr>
        <p:grpSpPr>
          <a:xfrm>
            <a:off x="2247897" y="2856620"/>
            <a:ext cx="784564" cy="1178740"/>
            <a:chOff x="2247897" y="2856620"/>
            <a:chExt cx="784564" cy="117874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00484F5-38E5-4BF5-8A84-1A88296B9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7897" y="2856620"/>
              <a:ext cx="784564" cy="78066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B909E45-1FC4-4071-8580-A7A1521418C9}"/>
                </a:ext>
              </a:extLst>
            </p:cNvPr>
            <p:cNvSpPr txBox="1"/>
            <p:nvPr/>
          </p:nvSpPr>
          <p:spPr>
            <a:xfrm>
              <a:off x="2318731" y="3781444"/>
              <a:ext cx="642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2652D5-D5E2-4796-90B1-636AF00B1841}"/>
              </a:ext>
            </a:extLst>
          </p:cNvPr>
          <p:cNvGrpSpPr/>
          <p:nvPr/>
        </p:nvGrpSpPr>
        <p:grpSpPr>
          <a:xfrm>
            <a:off x="3314708" y="2624501"/>
            <a:ext cx="1205443" cy="1412783"/>
            <a:chOff x="3314708" y="2624501"/>
            <a:chExt cx="1205443" cy="141278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14648DC-5BF6-43C5-992C-102A38D7D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4708" y="2624501"/>
              <a:ext cx="1205443" cy="1205443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21D7B0-A82E-4422-9DD4-8EA77EFDC108}"/>
                </a:ext>
              </a:extLst>
            </p:cNvPr>
            <p:cNvSpPr txBox="1"/>
            <p:nvPr/>
          </p:nvSpPr>
          <p:spPr>
            <a:xfrm>
              <a:off x="3666815" y="3783368"/>
              <a:ext cx="50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B00A19-7E6F-4228-B2E7-F5AB4D21C720}"/>
              </a:ext>
            </a:extLst>
          </p:cNvPr>
          <p:cNvGrpSpPr/>
          <p:nvPr/>
        </p:nvGrpSpPr>
        <p:grpSpPr>
          <a:xfrm>
            <a:off x="5098792" y="2424851"/>
            <a:ext cx="2814989" cy="2037825"/>
            <a:chOff x="5098792" y="2424851"/>
            <a:chExt cx="2814989" cy="203782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D90B530-16DD-4B12-A7D1-30778E059395}"/>
                </a:ext>
              </a:extLst>
            </p:cNvPr>
            <p:cNvSpPr txBox="1"/>
            <p:nvPr/>
          </p:nvSpPr>
          <p:spPr>
            <a:xfrm>
              <a:off x="6166459" y="4208760"/>
              <a:ext cx="6796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DC96494-879A-44CF-988F-A18EFF5E6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8792" y="2424851"/>
              <a:ext cx="2814989" cy="1644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1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Node.js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Node.js </a:t>
            </a:r>
            <a:r>
              <a:rPr lang="zh-CN" altLang="en-US" dirty="0"/>
              <a:t>简介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AAF8382-DEAA-46ED-A01E-1F0B1684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5">
            <a:extLst>
              <a:ext uri="{FF2B5EF4-FFF2-40B4-BE49-F238E27FC236}">
                <a16:creationId xmlns:a16="http://schemas.microsoft.com/office/drawing/2014/main" id="{F9C122A2-F8B1-49D1-B4E4-169C3D2CA9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Node.js® is a </a:t>
            </a:r>
            <a:r>
              <a:rPr lang="en-US" altLang="zh-CN" dirty="0">
                <a:solidFill>
                  <a:srgbClr val="FF0000"/>
                </a:solidFill>
              </a:rPr>
              <a:t>JavaScript runtime </a:t>
            </a:r>
            <a:r>
              <a:rPr lang="en-US" altLang="zh-CN" dirty="0">
                <a:solidFill>
                  <a:schemeClr val="tx1"/>
                </a:solidFill>
              </a:rPr>
              <a:t>built on Chrome's V8 JavaScript engine.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一个基于 </a:t>
            </a:r>
            <a:r>
              <a:rPr lang="en-US" altLang="zh-CN" dirty="0">
                <a:solidFill>
                  <a:schemeClr val="tx1"/>
                </a:solidFill>
              </a:rPr>
              <a:t>Chrome V8 </a:t>
            </a:r>
            <a:r>
              <a:rPr lang="zh-CN" altLang="en-US" dirty="0">
                <a:solidFill>
                  <a:schemeClr val="tx1"/>
                </a:solidFill>
              </a:rPr>
              <a:t>引擎的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运行环境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的官网地址： </a:t>
            </a:r>
            <a:r>
              <a:rPr lang="en-US" altLang="zh-CN" dirty="0">
                <a:hlinkClick r:id="rId2"/>
              </a:rPr>
              <a:t>https://nodejs.org/zh-cn/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17941</TotalTime>
  <Words>4165</Words>
  <Application>Microsoft Office PowerPoint</Application>
  <PresentationFormat>全屏显示(16:9)</PresentationFormat>
  <Paragraphs>408</Paragraphs>
  <Slides>70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8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初识Node.js与内置模块</vt:lpstr>
      <vt:lpstr>PowerPoint 演示文稿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1. 初识 Node.js</vt:lpstr>
      <vt:lpstr>PowerPoint 演示文稿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2. fs 文件系统模块</vt:lpstr>
      <vt:lpstr>PowerPoint 演示文稿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3. path 路径模块</vt:lpstr>
      <vt:lpstr>PowerPoint 演示文稿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4. http 模块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4282</cp:revision>
  <dcterms:created xsi:type="dcterms:W3CDTF">2018-10-05T21:01:23Z</dcterms:created>
  <dcterms:modified xsi:type="dcterms:W3CDTF">2020-03-29T09:06:39Z</dcterms:modified>
</cp:coreProperties>
</file>