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2"/>
  </p:notesMasterIdLst>
  <p:sldIdLst>
    <p:sldId id="261" r:id="rId2"/>
    <p:sldId id="456" r:id="rId3"/>
    <p:sldId id="455" r:id="rId4"/>
    <p:sldId id="626" r:id="rId5"/>
    <p:sldId id="625" r:id="rId6"/>
    <p:sldId id="627" r:id="rId7"/>
    <p:sldId id="628" r:id="rId8"/>
    <p:sldId id="634" r:id="rId9"/>
    <p:sldId id="629" r:id="rId10"/>
    <p:sldId id="633" r:id="rId11"/>
    <p:sldId id="632" r:id="rId12"/>
    <p:sldId id="637" r:id="rId13"/>
    <p:sldId id="636" r:id="rId14"/>
    <p:sldId id="638" r:id="rId15"/>
    <p:sldId id="639" r:id="rId16"/>
    <p:sldId id="640" r:id="rId17"/>
    <p:sldId id="641" r:id="rId18"/>
    <p:sldId id="631" r:id="rId19"/>
    <p:sldId id="642" r:id="rId20"/>
    <p:sldId id="643" r:id="rId21"/>
    <p:sldId id="645" r:id="rId22"/>
    <p:sldId id="646" r:id="rId23"/>
    <p:sldId id="647" r:id="rId24"/>
    <p:sldId id="648" r:id="rId25"/>
    <p:sldId id="649" r:id="rId26"/>
    <p:sldId id="651" r:id="rId27"/>
    <p:sldId id="652" r:id="rId28"/>
    <p:sldId id="654" r:id="rId29"/>
    <p:sldId id="655" r:id="rId30"/>
    <p:sldId id="693" r:id="rId31"/>
    <p:sldId id="657" r:id="rId32"/>
    <p:sldId id="694" r:id="rId33"/>
    <p:sldId id="656" r:id="rId34"/>
    <p:sldId id="659" r:id="rId35"/>
    <p:sldId id="658" r:id="rId36"/>
    <p:sldId id="660" r:id="rId37"/>
    <p:sldId id="661" r:id="rId38"/>
    <p:sldId id="662" r:id="rId39"/>
    <p:sldId id="663" r:id="rId40"/>
    <p:sldId id="665" r:id="rId41"/>
    <p:sldId id="664" r:id="rId42"/>
    <p:sldId id="666" r:id="rId43"/>
    <p:sldId id="667" r:id="rId44"/>
    <p:sldId id="650" r:id="rId45"/>
    <p:sldId id="668" r:id="rId46"/>
    <p:sldId id="669" r:id="rId47"/>
    <p:sldId id="671" r:id="rId48"/>
    <p:sldId id="670" r:id="rId49"/>
    <p:sldId id="672" r:id="rId50"/>
    <p:sldId id="673" r:id="rId51"/>
    <p:sldId id="675" r:id="rId52"/>
    <p:sldId id="674" r:id="rId53"/>
    <p:sldId id="676" r:id="rId54"/>
    <p:sldId id="677" r:id="rId55"/>
    <p:sldId id="678" r:id="rId56"/>
    <p:sldId id="679" r:id="rId57"/>
    <p:sldId id="680" r:id="rId58"/>
    <p:sldId id="681" r:id="rId59"/>
    <p:sldId id="687" r:id="rId60"/>
    <p:sldId id="682" r:id="rId61"/>
    <p:sldId id="683" r:id="rId62"/>
    <p:sldId id="684" r:id="rId63"/>
    <p:sldId id="685" r:id="rId64"/>
    <p:sldId id="686" r:id="rId65"/>
    <p:sldId id="688" r:id="rId66"/>
    <p:sldId id="689" r:id="rId67"/>
    <p:sldId id="690" r:id="rId68"/>
    <p:sldId id="691" r:id="rId69"/>
    <p:sldId id="692" r:id="rId70"/>
    <p:sldId id="262" r:id="rId71"/>
  </p:sldIdLst>
  <p:sldSz cx="9144000" cy="5143500" type="screen16x9"/>
  <p:notesSz cx="6858000" cy="9144000"/>
  <p:defaultTextStyle>
    <a:defPPr>
      <a:defRPr lang="zh-CN"/>
    </a:defPPr>
    <a:lvl1pPr marL="0" algn="l" defTabSz="696224" rtl="0" eaLnBrk="1" latinLnBrk="0" hangingPunct="1">
      <a:defRPr sz="1371" kern="1200">
        <a:solidFill>
          <a:schemeClr val="tx1"/>
        </a:solidFill>
        <a:latin typeface="+mn-lt"/>
        <a:ea typeface="+mn-ea"/>
        <a:cs typeface="+mn-cs"/>
      </a:defRPr>
    </a:lvl1pPr>
    <a:lvl2pPr marL="348112" algn="l" defTabSz="696224" rtl="0" eaLnBrk="1" latinLnBrk="0" hangingPunct="1">
      <a:defRPr sz="1371" kern="1200">
        <a:solidFill>
          <a:schemeClr val="tx1"/>
        </a:solidFill>
        <a:latin typeface="+mn-lt"/>
        <a:ea typeface="+mn-ea"/>
        <a:cs typeface="+mn-cs"/>
      </a:defRPr>
    </a:lvl2pPr>
    <a:lvl3pPr marL="696224" algn="l" defTabSz="696224" rtl="0" eaLnBrk="1" latinLnBrk="0" hangingPunct="1">
      <a:defRPr sz="1371" kern="1200">
        <a:solidFill>
          <a:schemeClr val="tx1"/>
        </a:solidFill>
        <a:latin typeface="+mn-lt"/>
        <a:ea typeface="+mn-ea"/>
        <a:cs typeface="+mn-cs"/>
      </a:defRPr>
    </a:lvl3pPr>
    <a:lvl4pPr marL="1044336" algn="l" defTabSz="696224" rtl="0" eaLnBrk="1" latinLnBrk="0" hangingPunct="1">
      <a:defRPr sz="1371" kern="1200">
        <a:solidFill>
          <a:schemeClr val="tx1"/>
        </a:solidFill>
        <a:latin typeface="+mn-lt"/>
        <a:ea typeface="+mn-ea"/>
        <a:cs typeface="+mn-cs"/>
      </a:defRPr>
    </a:lvl4pPr>
    <a:lvl5pPr marL="1392448" algn="l" defTabSz="696224" rtl="0" eaLnBrk="1" latinLnBrk="0" hangingPunct="1">
      <a:defRPr sz="1371" kern="1200">
        <a:solidFill>
          <a:schemeClr val="tx1"/>
        </a:solidFill>
        <a:latin typeface="+mn-lt"/>
        <a:ea typeface="+mn-ea"/>
        <a:cs typeface="+mn-cs"/>
      </a:defRPr>
    </a:lvl5pPr>
    <a:lvl6pPr marL="1740560" algn="l" defTabSz="696224" rtl="0" eaLnBrk="1" latinLnBrk="0" hangingPunct="1">
      <a:defRPr sz="1371" kern="1200">
        <a:solidFill>
          <a:schemeClr val="tx1"/>
        </a:solidFill>
        <a:latin typeface="+mn-lt"/>
        <a:ea typeface="+mn-ea"/>
        <a:cs typeface="+mn-cs"/>
      </a:defRPr>
    </a:lvl6pPr>
    <a:lvl7pPr marL="2088672" algn="l" defTabSz="696224" rtl="0" eaLnBrk="1" latinLnBrk="0" hangingPunct="1">
      <a:defRPr sz="1371" kern="1200">
        <a:solidFill>
          <a:schemeClr val="tx1"/>
        </a:solidFill>
        <a:latin typeface="+mn-lt"/>
        <a:ea typeface="+mn-ea"/>
        <a:cs typeface="+mn-cs"/>
      </a:defRPr>
    </a:lvl7pPr>
    <a:lvl8pPr marL="2436785" algn="l" defTabSz="696224" rtl="0" eaLnBrk="1" latinLnBrk="0" hangingPunct="1">
      <a:defRPr sz="1371" kern="1200">
        <a:solidFill>
          <a:schemeClr val="tx1"/>
        </a:solidFill>
        <a:latin typeface="+mn-lt"/>
        <a:ea typeface="+mn-ea"/>
        <a:cs typeface="+mn-cs"/>
      </a:defRPr>
    </a:lvl8pPr>
    <a:lvl9pPr marL="2784897" algn="l" defTabSz="696224" rtl="0" eaLnBrk="1" latinLnBrk="0" hangingPunct="1">
      <a:defRPr sz="13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extLst>
      <p:ext uri="{19B8F6BF-5375-455C-9EA6-DF929625EA0E}">
        <p15:presenceInfo xmlns:p15="http://schemas.microsoft.com/office/powerpoint/2012/main" userId="562901687bfa86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0036EB"/>
    <a:srgbClr val="FFFFFF"/>
    <a:srgbClr val="C3D3FF"/>
    <a:srgbClr val="7AB783"/>
    <a:srgbClr val="B3D9FF"/>
    <a:srgbClr val="0070C0"/>
    <a:srgbClr val="EBF5FF"/>
    <a:srgbClr val="CC33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27" autoAdjust="0"/>
  </p:normalViewPr>
  <p:slideViewPr>
    <p:cSldViewPr snapToGrid="0" snapToObjects="1">
      <p:cViewPr varScale="1">
        <p:scale>
          <a:sx n="112" d="100"/>
          <a:sy n="112" d="100"/>
        </p:scale>
        <p:origin x="390"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t>2020/4/5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t>‹#›</a:t>
            </a:fld>
            <a:endParaRPr lang="zh-CN" altLang="en-US"/>
          </a:p>
        </p:txBody>
      </p:sp>
    </p:spTree>
    <p:extLst>
      <p:ext uri="{BB962C8B-B14F-4D97-AF65-F5344CB8AC3E}">
        <p14:creationId xmlns:p14="http://schemas.microsoft.com/office/powerpoint/2010/main" val="106823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a:t>
            </a:fld>
            <a:endParaRPr lang="zh-CN" altLang="en-US"/>
          </a:p>
        </p:txBody>
      </p:sp>
    </p:spTree>
    <p:extLst>
      <p:ext uri="{BB962C8B-B14F-4D97-AF65-F5344CB8AC3E}">
        <p14:creationId xmlns:p14="http://schemas.microsoft.com/office/powerpoint/2010/main" val="3619033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82E194-5F4D-D546-B6AB-8CE76E701C5C}"/>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FC036F9F-EA3B-B34F-A1C7-6344C095DFA6}"/>
              </a:ext>
            </a:extLst>
          </p:cNvPr>
          <p:cNvGrpSpPr/>
          <p:nvPr userDrawn="1"/>
        </p:nvGrpSpPr>
        <p:grpSpPr>
          <a:xfrm>
            <a:off x="976313" y="546100"/>
            <a:ext cx="7126287" cy="4144963"/>
            <a:chOff x="976313" y="546100"/>
            <a:chExt cx="7126287" cy="4144963"/>
          </a:xfrm>
        </p:grpSpPr>
        <p:pic>
          <p:nvPicPr>
            <p:cNvPr id="9" name="Picture 3">
              <a:extLst>
                <a:ext uri="{FF2B5EF4-FFF2-40B4-BE49-F238E27FC236}">
                  <a16:creationId xmlns:a16="http://schemas.microsoft.com/office/drawing/2014/main" id="{F245CF15-C21A-DB49-ADD6-938BF84900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E873955E-45C8-7D4D-96BD-0865F824821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a:extLst>
                <a:ext uri="{FF2B5EF4-FFF2-40B4-BE49-F238E27FC236}">
                  <a16:creationId xmlns:a16="http://schemas.microsoft.com/office/drawing/2014/main" id="{8AA5E4D1-0C15-6E42-8A96-56A2FAC2C932}"/>
                </a:ext>
              </a:extLst>
            </p:cNvPr>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sp>
          <p:nvSpPr>
            <p:cNvPr id="12" name="椭圆 11">
              <a:extLst>
                <a:ext uri="{FF2B5EF4-FFF2-40B4-BE49-F238E27FC236}">
                  <a16:creationId xmlns:a16="http://schemas.microsoft.com/office/drawing/2014/main" id="{6A5366ED-2C5C-7340-A404-02F8525C4AC5}"/>
                </a:ext>
              </a:extLst>
            </p:cNvPr>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sp>
          <p:nvSpPr>
            <p:cNvPr id="13" name="椭圆 10">
              <a:extLst>
                <a:ext uri="{FF2B5EF4-FFF2-40B4-BE49-F238E27FC236}">
                  <a16:creationId xmlns:a16="http://schemas.microsoft.com/office/drawing/2014/main" id="{6DECA95E-7DA2-B244-8301-1CD29D3E4615}"/>
                </a:ext>
              </a:extLst>
            </p:cNvPr>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sp>
          <p:nvSpPr>
            <p:cNvPr id="14" name="椭圆 13">
              <a:extLst>
                <a:ext uri="{FF2B5EF4-FFF2-40B4-BE49-F238E27FC236}">
                  <a16:creationId xmlns:a16="http://schemas.microsoft.com/office/drawing/2014/main" id="{BB8F9C76-3A9D-1A46-9C81-F0ECE95B54C1}"/>
                </a:ext>
              </a:extLst>
            </p:cNvPr>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15" name="图片 17">
              <a:extLst>
                <a:ext uri="{FF2B5EF4-FFF2-40B4-BE49-F238E27FC236}">
                  <a16:creationId xmlns:a16="http://schemas.microsoft.com/office/drawing/2014/main" id="{DBF3B39B-B4FD-2247-9D44-C71186917DA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1F6542C6-160B-3346-AEDE-4E05AA65D3C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a:extLst>
                <a:ext uri="{FF2B5EF4-FFF2-40B4-BE49-F238E27FC236}">
                  <a16:creationId xmlns:a16="http://schemas.microsoft.com/office/drawing/2014/main" id="{D575B4A6-57D6-B540-8875-E9A4A5283218}"/>
                </a:ext>
              </a:extLst>
            </p:cNvPr>
            <p:cNvGrpSpPr>
              <a:grpSpLocks/>
            </p:cNvGrpSpPr>
            <p:nvPr userDrawn="1"/>
          </p:nvGrpSpPr>
          <p:grpSpPr bwMode="auto">
            <a:xfrm>
              <a:off x="6100763" y="1751013"/>
              <a:ext cx="130175" cy="128587"/>
              <a:chOff x="6101548" y="1750326"/>
              <a:chExt cx="129654" cy="129654"/>
            </a:xfrm>
          </p:grpSpPr>
          <p:sp>
            <p:nvSpPr>
              <p:cNvPr id="50" name="椭圆 49">
                <a:extLst>
                  <a:ext uri="{FF2B5EF4-FFF2-40B4-BE49-F238E27FC236}">
                    <a16:creationId xmlns:a16="http://schemas.microsoft.com/office/drawing/2014/main" id="{E0B61E29-AD73-6D43-99A8-BDA8069AE19B}"/>
                  </a:ext>
                </a:extLst>
              </p:cNvPr>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51" name="Picture 6">
                <a:extLst>
                  <a:ext uri="{FF2B5EF4-FFF2-40B4-BE49-F238E27FC236}">
                    <a16:creationId xmlns:a16="http://schemas.microsoft.com/office/drawing/2014/main" id="{04658388-FAD7-3C44-96E5-42564D271F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a:extLst>
                <a:ext uri="{FF2B5EF4-FFF2-40B4-BE49-F238E27FC236}">
                  <a16:creationId xmlns:a16="http://schemas.microsoft.com/office/drawing/2014/main" id="{B056E1A4-E399-6E4B-9464-40823DC3C14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a:extLst>
                <a:ext uri="{FF2B5EF4-FFF2-40B4-BE49-F238E27FC236}">
                  <a16:creationId xmlns:a16="http://schemas.microsoft.com/office/drawing/2014/main" id="{87BA71F4-1A27-754F-86CE-DB2999D149C7}"/>
                </a:ext>
              </a:extLst>
            </p:cNvPr>
            <p:cNvGrpSpPr>
              <a:grpSpLocks/>
            </p:cNvGrpSpPr>
            <p:nvPr userDrawn="1"/>
          </p:nvGrpSpPr>
          <p:grpSpPr bwMode="auto">
            <a:xfrm>
              <a:off x="3040063" y="546100"/>
              <a:ext cx="225425" cy="225425"/>
              <a:chOff x="3039900" y="545911"/>
              <a:chExt cx="225188" cy="225188"/>
            </a:xfrm>
          </p:grpSpPr>
          <p:sp>
            <p:nvSpPr>
              <p:cNvPr id="48" name="椭圆 47">
                <a:extLst>
                  <a:ext uri="{FF2B5EF4-FFF2-40B4-BE49-F238E27FC236}">
                    <a16:creationId xmlns:a16="http://schemas.microsoft.com/office/drawing/2014/main" id="{AEBE8769-D0A6-5B47-90E7-1334F3D3C00F}"/>
                  </a:ext>
                </a:extLst>
              </p:cNvPr>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9" name="Picture 8">
                <a:extLst>
                  <a:ext uri="{FF2B5EF4-FFF2-40B4-BE49-F238E27FC236}">
                    <a16:creationId xmlns:a16="http://schemas.microsoft.com/office/drawing/2014/main" id="{82954521-7FFF-5C46-8DBB-91728C8AB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a:extLst>
                <a:ext uri="{FF2B5EF4-FFF2-40B4-BE49-F238E27FC236}">
                  <a16:creationId xmlns:a16="http://schemas.microsoft.com/office/drawing/2014/main" id="{E6EA9A00-7406-A646-9E8D-9BE3BCCEAF06}"/>
                </a:ext>
              </a:extLst>
            </p:cNvPr>
            <p:cNvGrpSpPr>
              <a:grpSpLocks/>
            </p:cNvGrpSpPr>
            <p:nvPr userDrawn="1"/>
          </p:nvGrpSpPr>
          <p:grpSpPr bwMode="auto">
            <a:xfrm>
              <a:off x="2586038" y="3022600"/>
              <a:ext cx="185737" cy="185738"/>
              <a:chOff x="2586251" y="3022980"/>
              <a:chExt cx="88710" cy="88710"/>
            </a:xfrm>
            <a:solidFill>
              <a:srgbClr val="C00000"/>
            </a:solidFill>
          </p:grpSpPr>
          <p:sp>
            <p:nvSpPr>
              <p:cNvPr id="46" name="椭圆 9">
                <a:extLst>
                  <a:ext uri="{FF2B5EF4-FFF2-40B4-BE49-F238E27FC236}">
                    <a16:creationId xmlns:a16="http://schemas.microsoft.com/office/drawing/2014/main" id="{E4008259-F464-7643-B97C-500FBC315CAD}"/>
                  </a:ext>
                </a:extLst>
              </p:cNvPr>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mn-ea"/>
                  <a:ea typeface="+mn-ea"/>
                </a:endParaRPr>
              </a:p>
            </p:txBody>
          </p:sp>
          <p:pic>
            <p:nvPicPr>
              <p:cNvPr id="47" name="Picture 10">
                <a:extLst>
                  <a:ext uri="{FF2B5EF4-FFF2-40B4-BE49-F238E27FC236}">
                    <a16:creationId xmlns:a16="http://schemas.microsoft.com/office/drawing/2014/main" id="{B01752A9-819E-064A-862F-5B44950B68F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a:extLst>
                <a:ext uri="{FF2B5EF4-FFF2-40B4-BE49-F238E27FC236}">
                  <a16:creationId xmlns:a16="http://schemas.microsoft.com/office/drawing/2014/main" id="{816CF57F-3F2C-0F4F-A287-4497F9EE5CCD}"/>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a:extLst>
                <a:ext uri="{FF2B5EF4-FFF2-40B4-BE49-F238E27FC236}">
                  <a16:creationId xmlns:a16="http://schemas.microsoft.com/office/drawing/2014/main" id="{122C9D2D-BEB4-1C4C-AACC-FC832DC28901}"/>
                </a:ext>
              </a:extLst>
            </p:cNvPr>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23" name="Picture 15">
              <a:extLst>
                <a:ext uri="{FF2B5EF4-FFF2-40B4-BE49-F238E27FC236}">
                  <a16:creationId xmlns:a16="http://schemas.microsoft.com/office/drawing/2014/main" id="{05DDD408-1105-D34E-84DF-C904D842D7CB}"/>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a:extLst>
                <a:ext uri="{FF2B5EF4-FFF2-40B4-BE49-F238E27FC236}">
                  <a16:creationId xmlns:a16="http://schemas.microsoft.com/office/drawing/2014/main" id="{9785FDA3-6017-BC42-84B4-0276B18A9F10}"/>
                </a:ext>
              </a:extLst>
            </p:cNvPr>
            <p:cNvGrpSpPr>
              <a:grpSpLocks/>
            </p:cNvGrpSpPr>
            <p:nvPr userDrawn="1"/>
          </p:nvGrpSpPr>
          <p:grpSpPr bwMode="auto">
            <a:xfrm>
              <a:off x="2327275" y="3386138"/>
              <a:ext cx="258763" cy="258762"/>
              <a:chOff x="1798978" y="3519004"/>
              <a:chExt cx="259307" cy="259307"/>
            </a:xfrm>
          </p:grpSpPr>
          <p:sp>
            <p:nvSpPr>
              <p:cNvPr id="44" name="椭圆 43">
                <a:extLst>
                  <a:ext uri="{FF2B5EF4-FFF2-40B4-BE49-F238E27FC236}">
                    <a16:creationId xmlns:a16="http://schemas.microsoft.com/office/drawing/2014/main" id="{5561C915-8632-7F4D-8AB1-417A6B8AB15A}"/>
                  </a:ext>
                </a:extLst>
              </p:cNvPr>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5" name="Picture 2">
                <a:extLst>
                  <a:ext uri="{FF2B5EF4-FFF2-40B4-BE49-F238E27FC236}">
                    <a16:creationId xmlns:a16="http://schemas.microsoft.com/office/drawing/2014/main" id="{7D60B098-4CC5-FF48-B0DA-16F8825E94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a:extLst>
                <a:ext uri="{FF2B5EF4-FFF2-40B4-BE49-F238E27FC236}">
                  <a16:creationId xmlns:a16="http://schemas.microsoft.com/office/drawing/2014/main" id="{249A807F-5D6F-CC4B-9F6D-297435140BBF}"/>
                </a:ext>
              </a:extLst>
            </p:cNvPr>
            <p:cNvGrpSpPr>
              <a:grpSpLocks/>
            </p:cNvGrpSpPr>
            <p:nvPr userDrawn="1"/>
          </p:nvGrpSpPr>
          <p:grpSpPr bwMode="auto">
            <a:xfrm>
              <a:off x="976313" y="1046163"/>
              <a:ext cx="300037" cy="300037"/>
              <a:chOff x="748396" y="764271"/>
              <a:chExt cx="300782" cy="300782"/>
            </a:xfrm>
          </p:grpSpPr>
          <p:sp>
            <p:nvSpPr>
              <p:cNvPr id="42" name="椭圆 41">
                <a:extLst>
                  <a:ext uri="{FF2B5EF4-FFF2-40B4-BE49-F238E27FC236}">
                    <a16:creationId xmlns:a16="http://schemas.microsoft.com/office/drawing/2014/main" id="{299FD700-7D22-5F49-9688-259DD42946C0}"/>
                  </a:ext>
                </a:extLst>
              </p:cNvPr>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3" name="Picture 4">
                <a:extLst>
                  <a:ext uri="{FF2B5EF4-FFF2-40B4-BE49-F238E27FC236}">
                    <a16:creationId xmlns:a16="http://schemas.microsoft.com/office/drawing/2014/main" id="{54C61C96-5084-684C-8AFC-4F924D5C1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a:extLst>
                <a:ext uri="{FF2B5EF4-FFF2-40B4-BE49-F238E27FC236}">
                  <a16:creationId xmlns:a16="http://schemas.microsoft.com/office/drawing/2014/main" id="{69055602-E253-E542-8FFD-E6309F401162}"/>
                </a:ext>
              </a:extLst>
            </p:cNvPr>
            <p:cNvGrpSpPr>
              <a:grpSpLocks/>
            </p:cNvGrpSpPr>
            <p:nvPr userDrawn="1"/>
          </p:nvGrpSpPr>
          <p:grpSpPr bwMode="auto">
            <a:xfrm>
              <a:off x="1763713" y="4391025"/>
              <a:ext cx="300037" cy="300038"/>
              <a:chOff x="1365228" y="4292790"/>
              <a:chExt cx="300782" cy="300782"/>
            </a:xfrm>
          </p:grpSpPr>
          <p:sp>
            <p:nvSpPr>
              <p:cNvPr id="40" name="椭圆 39">
                <a:extLst>
                  <a:ext uri="{FF2B5EF4-FFF2-40B4-BE49-F238E27FC236}">
                    <a16:creationId xmlns:a16="http://schemas.microsoft.com/office/drawing/2014/main" id="{0071C20E-74F2-924B-BB3E-88459A3C087F}"/>
                  </a:ext>
                </a:extLst>
              </p:cNvPr>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41" name="Picture 5">
                <a:extLst>
                  <a:ext uri="{FF2B5EF4-FFF2-40B4-BE49-F238E27FC236}">
                    <a16:creationId xmlns:a16="http://schemas.microsoft.com/office/drawing/2014/main" id="{483F23F4-9384-2B4A-AD5B-8DA249586F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a:extLst>
                <a:ext uri="{FF2B5EF4-FFF2-40B4-BE49-F238E27FC236}">
                  <a16:creationId xmlns:a16="http://schemas.microsoft.com/office/drawing/2014/main" id="{D253045B-5F92-2B4C-80CC-824BB326F0BF}"/>
                </a:ext>
              </a:extLst>
            </p:cNvPr>
            <p:cNvGrpSpPr>
              <a:grpSpLocks/>
            </p:cNvGrpSpPr>
            <p:nvPr userDrawn="1"/>
          </p:nvGrpSpPr>
          <p:grpSpPr bwMode="auto">
            <a:xfrm>
              <a:off x="1169988" y="2619375"/>
              <a:ext cx="300037" cy="300038"/>
              <a:chOff x="1169908" y="2618983"/>
              <a:chExt cx="300782" cy="300782"/>
            </a:xfrm>
          </p:grpSpPr>
          <p:sp>
            <p:nvSpPr>
              <p:cNvPr id="38" name="椭圆 37">
                <a:extLst>
                  <a:ext uri="{FF2B5EF4-FFF2-40B4-BE49-F238E27FC236}">
                    <a16:creationId xmlns:a16="http://schemas.microsoft.com/office/drawing/2014/main" id="{ACD38376-2FF9-434C-9BA6-1163E990D739}"/>
                  </a:ext>
                </a:extLst>
              </p:cNvPr>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9" name="Picture 6">
                <a:extLst>
                  <a:ext uri="{FF2B5EF4-FFF2-40B4-BE49-F238E27FC236}">
                    <a16:creationId xmlns:a16="http://schemas.microsoft.com/office/drawing/2014/main" id="{01E57861-DE29-8C4B-9B0F-184D4258EA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a:extLst>
                <a:ext uri="{FF2B5EF4-FFF2-40B4-BE49-F238E27FC236}">
                  <a16:creationId xmlns:a16="http://schemas.microsoft.com/office/drawing/2014/main" id="{EE3B7FD3-E36F-8143-A1C7-8B7F671C7021}"/>
                </a:ext>
              </a:extLst>
            </p:cNvPr>
            <p:cNvGrpSpPr>
              <a:grpSpLocks/>
            </p:cNvGrpSpPr>
            <p:nvPr userDrawn="1"/>
          </p:nvGrpSpPr>
          <p:grpSpPr bwMode="auto">
            <a:xfrm>
              <a:off x="7781925" y="4046538"/>
              <a:ext cx="320675" cy="320675"/>
              <a:chOff x="7874758" y="4418464"/>
              <a:chExt cx="320722" cy="320722"/>
            </a:xfrm>
          </p:grpSpPr>
          <p:sp>
            <p:nvSpPr>
              <p:cNvPr id="36" name="椭圆 35">
                <a:extLst>
                  <a:ext uri="{FF2B5EF4-FFF2-40B4-BE49-F238E27FC236}">
                    <a16:creationId xmlns:a16="http://schemas.microsoft.com/office/drawing/2014/main" id="{FE743FD9-E66E-D744-B3F6-B164D2EF772A}"/>
                  </a:ext>
                </a:extLst>
              </p:cNvPr>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7" name="Picture 7">
                <a:extLst>
                  <a:ext uri="{FF2B5EF4-FFF2-40B4-BE49-F238E27FC236}">
                    <a16:creationId xmlns:a16="http://schemas.microsoft.com/office/drawing/2014/main" id="{FDCEDF3C-2BBD-9E45-AE6B-7044A8E41A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a:extLst>
                <a:ext uri="{FF2B5EF4-FFF2-40B4-BE49-F238E27FC236}">
                  <a16:creationId xmlns:a16="http://schemas.microsoft.com/office/drawing/2014/main" id="{98F5FFBD-E3C0-E24A-B033-CB8571A08CED}"/>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a:extLst>
                <a:ext uri="{FF2B5EF4-FFF2-40B4-BE49-F238E27FC236}">
                  <a16:creationId xmlns:a16="http://schemas.microsoft.com/office/drawing/2014/main" id="{3B2439FB-C80F-754D-BF4F-97FACA6BC877}"/>
                </a:ext>
              </a:extLst>
            </p:cNvPr>
            <p:cNvGrpSpPr>
              <a:grpSpLocks/>
            </p:cNvGrpSpPr>
            <p:nvPr userDrawn="1"/>
          </p:nvGrpSpPr>
          <p:grpSpPr bwMode="auto">
            <a:xfrm>
              <a:off x="6613525" y="3433763"/>
              <a:ext cx="258763" cy="258762"/>
              <a:chOff x="8470946" y="4206098"/>
              <a:chExt cx="259071" cy="259071"/>
            </a:xfrm>
          </p:grpSpPr>
          <p:sp>
            <p:nvSpPr>
              <p:cNvPr id="34" name="椭圆 33">
                <a:extLst>
                  <a:ext uri="{FF2B5EF4-FFF2-40B4-BE49-F238E27FC236}">
                    <a16:creationId xmlns:a16="http://schemas.microsoft.com/office/drawing/2014/main" id="{DCE27338-888F-E54D-B372-D30FD1881F82}"/>
                  </a:ext>
                </a:extLst>
              </p:cNvPr>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5" name="Picture 10">
                <a:extLst>
                  <a:ext uri="{FF2B5EF4-FFF2-40B4-BE49-F238E27FC236}">
                    <a16:creationId xmlns:a16="http://schemas.microsoft.com/office/drawing/2014/main" id="{AB0FCA1B-0373-A44A-92B1-82DA17725FF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a:extLst>
                <a:ext uri="{FF2B5EF4-FFF2-40B4-BE49-F238E27FC236}">
                  <a16:creationId xmlns:a16="http://schemas.microsoft.com/office/drawing/2014/main" id="{596DD691-0AE1-EF41-AB86-B2098889D5A3}"/>
                </a:ext>
              </a:extLst>
            </p:cNvPr>
            <p:cNvGrpSpPr>
              <a:grpSpLocks/>
            </p:cNvGrpSpPr>
            <p:nvPr userDrawn="1"/>
          </p:nvGrpSpPr>
          <p:grpSpPr bwMode="auto">
            <a:xfrm>
              <a:off x="7308850" y="912813"/>
              <a:ext cx="322263" cy="322262"/>
              <a:chOff x="7308304" y="912172"/>
              <a:chExt cx="323068" cy="323068"/>
            </a:xfrm>
          </p:grpSpPr>
          <p:sp>
            <p:nvSpPr>
              <p:cNvPr id="32" name="椭圆 31">
                <a:extLst>
                  <a:ext uri="{FF2B5EF4-FFF2-40B4-BE49-F238E27FC236}">
                    <a16:creationId xmlns:a16="http://schemas.microsoft.com/office/drawing/2014/main" id="{FAB70DAE-3DAD-C347-81FE-C34A7EBF42EE}"/>
                  </a:ext>
                </a:extLst>
              </p:cNvPr>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mn-ea"/>
                  <a:ea typeface="+mn-ea"/>
                </a:endParaRPr>
              </a:p>
            </p:txBody>
          </p:sp>
          <p:pic>
            <p:nvPicPr>
              <p:cNvPr id="33" name="Picture 11">
                <a:extLst>
                  <a:ext uri="{FF2B5EF4-FFF2-40B4-BE49-F238E27FC236}">
                    <a16:creationId xmlns:a16="http://schemas.microsoft.com/office/drawing/2014/main" id="{A58EDEEB-203B-C04F-880E-9CEED58050B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a:extLst>
              <a:ext uri="{FF2B5EF4-FFF2-40B4-BE49-F238E27FC236}">
                <a16:creationId xmlns:a16="http://schemas.microsoft.com/office/drawing/2014/main" id="{662024A4-41E1-D44E-B5CB-E811A5101EB2}"/>
              </a:ext>
            </a:extLst>
          </p:cNvPr>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p>
        </p:txBody>
      </p:sp>
      <p:sp>
        <p:nvSpPr>
          <p:cNvPr id="3" name="副标题 2">
            <a:extLst>
              <a:ext uri="{FF2B5EF4-FFF2-40B4-BE49-F238E27FC236}">
                <a16:creationId xmlns:a16="http://schemas.microsoft.com/office/drawing/2014/main" id="{98888FFF-FBB4-A847-B740-BD83DA57AD52}"/>
              </a:ext>
            </a:extLst>
          </p:cNvPr>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1FC7980-0850-1749-BB08-C7994D614062}"/>
              </a:ext>
            </a:extLst>
          </p:cNvPr>
          <p:cNvSpPr>
            <a:spLocks noGrp="1"/>
          </p:cNvSpPr>
          <p:nvPr>
            <p:ph type="dt" sz="half" idx="10"/>
          </p:nvPr>
        </p:nvSpPr>
        <p:spPr/>
        <p:txBody>
          <a:bodyPr/>
          <a:lstStyle/>
          <a:p>
            <a:fld id="{59C60F8F-4E1E-ED4E-893F-DC034FAFF654}" type="datetimeFigureOut">
              <a:t>2020/4/5</a:t>
            </a:fld>
            <a:endParaRPr kumimoji="1" lang="zh-CN" altLang="en-US"/>
          </a:p>
        </p:txBody>
      </p:sp>
      <p:sp>
        <p:nvSpPr>
          <p:cNvPr id="5" name="页脚占位符 4">
            <a:extLst>
              <a:ext uri="{FF2B5EF4-FFF2-40B4-BE49-F238E27FC236}">
                <a16:creationId xmlns:a16="http://schemas.microsoft.com/office/drawing/2014/main" id="{3BB9F576-4128-A945-9805-A9039C38DF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864BDA-9246-2647-8F11-B00938A3C357}"/>
              </a:ext>
            </a:extLst>
          </p:cNvPr>
          <p:cNvSpPr>
            <a:spLocks noGrp="1"/>
          </p:cNvSpPr>
          <p:nvPr>
            <p:ph type="sldNum" sz="quarter" idx="12"/>
          </p:nvPr>
        </p:nvSpPr>
        <p:spPr/>
        <p:txBody>
          <a:bodyPr/>
          <a:lstStyle/>
          <a:p>
            <a:fld id="{8DA768C9-4B7F-1440-B58A-1973EF2CC51E}" type="slidenum">
              <a:t>‹#›</a:t>
            </a:fld>
            <a:endParaRPr kumimoji="1" lang="zh-CN" altLang="en-US"/>
          </a:p>
        </p:txBody>
      </p:sp>
    </p:spTree>
    <p:extLst>
      <p:ext uri="{BB962C8B-B14F-4D97-AF65-F5344CB8AC3E}">
        <p14:creationId xmlns:p14="http://schemas.microsoft.com/office/powerpoint/2010/main" val="288241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2020/4/5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提问</a:t>
            </a:r>
            <a:endParaRPr lang="en-US" dirty="0"/>
          </a:p>
        </p:txBody>
      </p:sp>
      <p:grpSp>
        <p:nvGrpSpPr>
          <p:cNvPr id="7" name="组合 6">
            <a:extLst>
              <a:ext uri="{FF2B5EF4-FFF2-40B4-BE49-F238E27FC236}">
                <a16:creationId xmlns:a16="http://schemas.microsoft.com/office/drawing/2014/main" id="{4F858777-89D0-CA45-985D-F322B2B10D43}"/>
              </a:ext>
            </a:extLst>
          </p:cNvPr>
          <p:cNvGrpSpPr/>
          <p:nvPr userDrawn="1"/>
        </p:nvGrpSpPr>
        <p:grpSpPr>
          <a:xfrm>
            <a:off x="22225" y="1511300"/>
            <a:ext cx="3829050" cy="1552575"/>
            <a:chOff x="22225" y="1511300"/>
            <a:chExt cx="3829050" cy="1552575"/>
          </a:xfrm>
        </p:grpSpPr>
        <p:sp>
          <p:nvSpPr>
            <p:cNvPr id="15" name="矩形 14">
              <a:extLst>
                <a:ext uri="{FF2B5EF4-FFF2-40B4-BE49-F238E27FC236}">
                  <a16:creationId xmlns:a16="http://schemas.microsoft.com/office/drawing/2014/main" id="{034B081D-D198-BE4D-9290-E44DAAB6917B}"/>
                </a:ext>
              </a:extLst>
            </p:cNvPr>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B3D8EE74-B9A0-D64C-8D57-8BAB45469A52}"/>
                </a:ext>
              </a:extLst>
            </p:cNvPr>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a:extLst>
                <a:ext uri="{FF2B5EF4-FFF2-40B4-BE49-F238E27FC236}">
                  <a16:creationId xmlns:a16="http://schemas.microsoft.com/office/drawing/2014/main" id="{EBC671AF-622D-4C4E-8938-6AF9E147A7B3}"/>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Tree>
    <p:extLst>
      <p:ext uri="{BB962C8B-B14F-4D97-AF65-F5344CB8AC3E}">
        <p14:creationId xmlns:p14="http://schemas.microsoft.com/office/powerpoint/2010/main" val="75206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2020/4/5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总结</a:t>
            </a:r>
            <a:endParaRPr lang="en-US" dirty="0"/>
          </a:p>
        </p:txBody>
      </p:sp>
      <p:grpSp>
        <p:nvGrpSpPr>
          <p:cNvPr id="9" name="组合 8">
            <a:extLst>
              <a:ext uri="{FF2B5EF4-FFF2-40B4-BE49-F238E27FC236}">
                <a16:creationId xmlns:a16="http://schemas.microsoft.com/office/drawing/2014/main" id="{BF4D36CB-7948-8A43-BEC6-FE11C6768C3A}"/>
              </a:ext>
            </a:extLst>
          </p:cNvPr>
          <p:cNvGrpSpPr/>
          <p:nvPr userDrawn="1"/>
        </p:nvGrpSpPr>
        <p:grpSpPr>
          <a:xfrm>
            <a:off x="22225" y="1511300"/>
            <a:ext cx="3829050" cy="1552575"/>
            <a:chOff x="22225" y="1511300"/>
            <a:chExt cx="3829050" cy="1552575"/>
          </a:xfrm>
        </p:grpSpPr>
        <p:sp>
          <p:nvSpPr>
            <p:cNvPr id="12" name="矩形 11">
              <a:extLst>
                <a:ext uri="{FF2B5EF4-FFF2-40B4-BE49-F238E27FC236}">
                  <a16:creationId xmlns:a16="http://schemas.microsoft.com/office/drawing/2014/main" id="{DBB4D818-38DC-D342-B275-9AF0D42D7AF3}"/>
                </a:ext>
              </a:extLst>
            </p:cNvPr>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2DEA23D5-F619-E94B-8AD5-EBA758C32228}"/>
                </a:ext>
              </a:extLst>
            </p:cNvPr>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标题占位符 1">
              <a:extLst>
                <a:ext uri="{FF2B5EF4-FFF2-40B4-BE49-F238E27FC236}">
                  <a16:creationId xmlns:a16="http://schemas.microsoft.com/office/drawing/2014/main" id="{74ABD284-18D2-104F-9B14-F6088132AE75}"/>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3600" kern="0" dirty="0">
                  <a:solidFill>
                    <a:schemeClr val="bg1"/>
                  </a:solidFill>
                  <a:latin typeface="微软雅黑" pitchFamily="34" charset="-122"/>
                  <a:ea typeface="微软雅黑" pitchFamily="34" charset="-122"/>
                </a:rPr>
                <a:t>总结</a:t>
              </a:r>
              <a:endParaRPr lang="zh-TW" altLang="zh-CN" sz="3600" kern="0" dirty="0">
                <a:solidFill>
                  <a:schemeClr val="bg1"/>
                </a:solidFill>
                <a:latin typeface="微软雅黑" pitchFamily="34" charset="-122"/>
                <a:ea typeface="微软雅黑"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Tree>
    <p:extLst>
      <p:ext uri="{BB962C8B-B14F-4D97-AF65-F5344CB8AC3E}">
        <p14:creationId xmlns:p14="http://schemas.microsoft.com/office/powerpoint/2010/main" val="150544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83DD52C-B404-BF47-BB80-8EF8EEEE07AF}"/>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a:extLst>
              <a:ext uri="{FF2B5EF4-FFF2-40B4-BE49-F238E27FC236}">
                <a16:creationId xmlns:a16="http://schemas.microsoft.com/office/drawing/2014/main" id="{DAFC2585-B941-E14A-ADF0-46976E61DB43}"/>
              </a:ext>
            </a:extLst>
          </p:cNvPr>
          <p:cNvSpPr>
            <a:spLocks noGrp="1"/>
          </p:cNvSpPr>
          <p:nvPr>
            <p:ph type="dt" sz="half" idx="10"/>
          </p:nvPr>
        </p:nvSpPr>
        <p:spPr/>
        <p:txBody>
          <a:bodyPr/>
          <a:lstStyle/>
          <a:p>
            <a:fld id="{59C60F8F-4E1E-ED4E-893F-DC034FAFF654}" type="datetimeFigureOut">
              <a:t>2020/4/5</a:t>
            </a:fld>
            <a:endParaRPr kumimoji="1" lang="zh-CN" altLang="en-US"/>
          </a:p>
        </p:txBody>
      </p:sp>
      <p:sp>
        <p:nvSpPr>
          <p:cNvPr id="4" name="页脚占位符 3">
            <a:extLst>
              <a:ext uri="{FF2B5EF4-FFF2-40B4-BE49-F238E27FC236}">
                <a16:creationId xmlns:a16="http://schemas.microsoft.com/office/drawing/2014/main" id="{68C30C1D-CFC9-184F-A258-E2F2B5FB5D9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66D04F0-C18E-854A-8647-E4E1C57D50F0}"/>
              </a:ext>
            </a:extLst>
          </p:cNvPr>
          <p:cNvSpPr>
            <a:spLocks noGrp="1"/>
          </p:cNvSpPr>
          <p:nvPr>
            <p:ph type="sldNum" sz="quarter" idx="12"/>
          </p:nvPr>
        </p:nvSpPr>
        <p:spPr/>
        <p:txBody>
          <a:bodyPr/>
          <a:lstStyle/>
          <a:p>
            <a:fld id="{8DA768C9-4B7F-1440-B58A-1973EF2CC51E}" type="slidenum">
              <a:t>‹#›</a:t>
            </a:fld>
            <a:endParaRPr kumimoji="1" lang="zh-CN" altLang="en-US"/>
          </a:p>
        </p:txBody>
      </p:sp>
      <p:grpSp>
        <p:nvGrpSpPr>
          <p:cNvPr id="6" name="组合 9">
            <a:extLst>
              <a:ext uri="{FF2B5EF4-FFF2-40B4-BE49-F238E27FC236}">
                <a16:creationId xmlns:a16="http://schemas.microsoft.com/office/drawing/2014/main" id="{1804CE73-8F98-DC4D-9BAD-2C3781302A2A}"/>
              </a:ext>
            </a:extLst>
          </p:cNvPr>
          <p:cNvGrpSpPr>
            <a:grpSpLocks/>
          </p:cNvGrpSpPr>
          <p:nvPr userDrawn="1"/>
        </p:nvGrpSpPr>
        <p:grpSpPr bwMode="auto">
          <a:xfrm>
            <a:off x="1944688" y="1817688"/>
            <a:ext cx="5148262" cy="787400"/>
            <a:chOff x="1944836" y="1767215"/>
            <a:chExt cx="5147444" cy="787423"/>
          </a:xfrm>
        </p:grpSpPr>
        <p:pic>
          <p:nvPicPr>
            <p:cNvPr id="7" name="图片 5">
              <a:extLst>
                <a:ext uri="{FF2B5EF4-FFF2-40B4-BE49-F238E27FC236}">
                  <a16:creationId xmlns:a16="http://schemas.microsoft.com/office/drawing/2014/main" id="{6931AAE1-2BE5-444F-9595-F999E7D1F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a:extLst>
                <a:ext uri="{FF2B5EF4-FFF2-40B4-BE49-F238E27FC236}">
                  <a16:creationId xmlns:a16="http://schemas.microsoft.com/office/drawing/2014/main" id="{DC145185-6196-0B4C-8A24-8502D433216D}"/>
                </a:ext>
              </a:extLst>
            </p:cNvPr>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a:extLst>
                <a:ext uri="{FF2B5EF4-FFF2-40B4-BE49-F238E27FC236}">
                  <a16:creationId xmlns:a16="http://schemas.microsoft.com/office/drawing/2014/main" id="{B0FA540D-C487-184F-BEB7-8BDB28F49258}"/>
                </a:ext>
              </a:extLst>
            </p:cNvPr>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783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288" indent="-268288">
              <a:lnSpc>
                <a:spcPct val="200000"/>
              </a:lnSpc>
              <a:spcBef>
                <a:spcPts val="0"/>
              </a:spcBef>
              <a:buFont typeface="Wingdings" pitchFamily="2" charset="2"/>
              <a:buChar char="u"/>
              <a:defRPr sz="140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t>2020/4/5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5" name="矩形 14">
            <a:extLst>
              <a:ext uri="{FF2B5EF4-FFF2-40B4-BE49-F238E27FC236}">
                <a16:creationId xmlns:a16="http://schemas.microsoft.com/office/drawing/2014/main" id="{DD682F4C-667C-D54B-BB11-F74E3790836B}"/>
              </a:ext>
            </a:extLst>
          </p:cNvPr>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a:extLst>
              <a:ext uri="{FF2B5EF4-FFF2-40B4-BE49-F238E27FC236}">
                <a16:creationId xmlns:a16="http://schemas.microsoft.com/office/drawing/2014/main" id="{72715AEE-6A50-5749-989F-A9C2D657A23A}"/>
              </a:ext>
            </a:extLst>
          </p:cNvPr>
          <p:cNvSpPr txBox="1">
            <a:spLocks noChangeArrowheads="1"/>
          </p:cNvSpPr>
          <p:nvPr userDrawn="1">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13" name="MH_Others_2">
            <a:extLst>
              <a:ext uri="{FF2B5EF4-FFF2-40B4-BE49-F238E27FC236}">
                <a16:creationId xmlns:a16="http://schemas.microsoft.com/office/drawing/2014/main" id="{65938A8A-B8AD-8E4E-BB39-00326B9C7DB7}"/>
              </a:ext>
            </a:extLst>
          </p:cNvPr>
          <p:cNvSpPr>
            <a:spLocks noChangeArrowheads="1"/>
          </p:cNvSpPr>
          <p:nvPr userDrawn="1">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a:extLst>
              <a:ext uri="{FF2B5EF4-FFF2-40B4-BE49-F238E27FC236}">
                <a16:creationId xmlns:a16="http://schemas.microsoft.com/office/drawing/2014/main" id="{070C6E62-7518-5C49-BBC6-C8134646B671}"/>
              </a:ext>
            </a:extLst>
          </p:cNvPr>
          <p:cNvSpPr>
            <a:spLocks noChangeArrowheads="1"/>
          </p:cNvSpPr>
          <p:nvPr userDrawn="1">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extLst>
      <p:ext uri="{BB962C8B-B14F-4D97-AF65-F5344CB8AC3E}">
        <p14:creationId xmlns:p14="http://schemas.microsoft.com/office/powerpoint/2010/main" val="279532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t>2020/4/5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cxnSp>
        <p:nvCxnSpPr>
          <p:cNvPr id="7" name="直接连接符 2">
            <a:extLst>
              <a:ext uri="{FF2B5EF4-FFF2-40B4-BE49-F238E27FC236}">
                <a16:creationId xmlns:a16="http://schemas.microsoft.com/office/drawing/2014/main" id="{11E7252F-A8D3-E941-9C5A-6C263EF87250}"/>
              </a:ext>
            </a:extLst>
          </p:cNvPr>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2131EEFB-D5FF-5040-BCC4-3280AAC636CB}"/>
              </a:ext>
            </a:extLst>
          </p:cNvPr>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A1B152C0-C47D-C141-B1F2-E6EC32BA0B68}"/>
              </a:ext>
            </a:extLst>
          </p:cNvPr>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a:extLst>
              <a:ext uri="{FF2B5EF4-FFF2-40B4-BE49-F238E27FC236}">
                <a16:creationId xmlns:a16="http://schemas.microsoft.com/office/drawing/2014/main" id="{588DAD18-F319-FA49-AE3B-1F7728284F6C}"/>
              </a:ext>
            </a:extLst>
          </p:cNvPr>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a:extLst>
              <a:ext uri="{FF2B5EF4-FFF2-40B4-BE49-F238E27FC236}">
                <a16:creationId xmlns:a16="http://schemas.microsoft.com/office/drawing/2014/main" id="{2BCD6A77-C347-3B48-B96F-5C802B4315CB}"/>
              </a:ext>
            </a:extLst>
          </p:cNvPr>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en-US" altLang="zh-CN" sz="2400" b="1" kern="0" dirty="0">
                <a:solidFill>
                  <a:srgbClr val="FF0000"/>
                </a:solidFill>
                <a:latin typeface="微软雅黑" pitchFamily="34" charset="-122"/>
                <a:ea typeface="微软雅黑" pitchFamily="34" charset="-122"/>
              </a:rPr>
              <a:t>TARGET</a:t>
            </a:r>
            <a:endParaRPr lang="zh-TW" altLang="zh-CN" sz="2400" b="1" kern="0" dirty="0">
              <a:solidFill>
                <a:srgbClr val="FF0000"/>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DD682F4C-667C-D54B-BB11-F74E3790836B}"/>
              </a:ext>
            </a:extLst>
          </p:cNvPr>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288" indent="-268288">
              <a:lnSpc>
                <a:spcPct val="200000"/>
              </a:lnSpc>
              <a:spcBef>
                <a:spcPts val="0"/>
              </a:spcBef>
              <a:buFont typeface="Wingdings" pitchFamily="2" charset="2"/>
              <a:buChar char="u"/>
              <a:defRPr sz="140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Tree>
    <p:extLst>
      <p:ext uri="{BB962C8B-B14F-4D97-AF65-F5344CB8AC3E}">
        <p14:creationId xmlns:p14="http://schemas.microsoft.com/office/powerpoint/2010/main" val="45958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t>2020/4/5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Tree>
    <p:extLst>
      <p:ext uri="{BB962C8B-B14F-4D97-AF65-F5344CB8AC3E}">
        <p14:creationId xmlns:p14="http://schemas.microsoft.com/office/powerpoint/2010/main" val="92545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4/5/2020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151437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4/5/2020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solidFill>
                  <a:schemeClr val="tx1">
                    <a:lumMod val="75000"/>
                    <a:lumOff val="25000"/>
                  </a:schemeClr>
                </a:solidFill>
                <a:latin typeface="微软雅黑" pitchFamily="34" charset="-122"/>
                <a:ea typeface="微软雅黑"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solidFill>
                  <a:schemeClr val="tx1">
                    <a:lumMod val="75000"/>
                    <a:lumOff val="25000"/>
                  </a:schemeClr>
                </a:solidFill>
                <a:latin typeface="微软雅黑" pitchFamily="34" charset="-122"/>
                <a:ea typeface="微软雅黑"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256418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t>2020/4/5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t>‹#›</a:t>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tabLst/>
              <a:defRPr sz="1800" b="1">
                <a:solidFill>
                  <a:schemeClr val="tx1">
                    <a:lumMod val="75000"/>
                    <a:lumOff val="25000"/>
                  </a:schemeClr>
                </a:solidFill>
                <a:latin typeface="微软雅黑" pitchFamily="34" charset="-122"/>
                <a:ea typeface="微软雅黑"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tabLst/>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tabLst/>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tabLst/>
              <a:defRPr/>
            </a:pPr>
            <a:r>
              <a:rPr lang="zh-CN" altLang="en-US"/>
              <a:t>三级标题</a:t>
            </a:r>
            <a:endParaRPr lang="en-US" altLang="zh-CN"/>
          </a:p>
        </p:txBody>
      </p:sp>
    </p:spTree>
    <p:extLst>
      <p:ext uri="{BB962C8B-B14F-4D97-AF65-F5344CB8AC3E}">
        <p14:creationId xmlns:p14="http://schemas.microsoft.com/office/powerpoint/2010/main" val="339384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t>2020/4/5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t>‹#›</a:t>
            </a:fld>
            <a:endParaRPr kumimoji="1" lang="zh-CN" altLang="en-US"/>
          </a:p>
        </p:txBody>
      </p:sp>
    </p:spTree>
    <p:extLst>
      <p:ext uri="{BB962C8B-B14F-4D97-AF65-F5344CB8AC3E}">
        <p14:creationId xmlns:p14="http://schemas.microsoft.com/office/powerpoint/2010/main" val="356067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288" marR="0" indent="-268288" algn="l" defTabSz="685800" rtl="0" eaLnBrk="1" fontAlgn="auto" latinLnBrk="0" hangingPunct="1">
              <a:lnSpc>
                <a:spcPct val="200000"/>
              </a:lnSpc>
              <a:spcBef>
                <a:spcPts val="0"/>
              </a:spcBef>
              <a:spcAft>
                <a:spcPts val="0"/>
              </a:spcAft>
              <a:buClrTx/>
              <a:buSzTx/>
              <a:buFont typeface="+mj-lt"/>
              <a:buAutoNum type="arabicPeriod"/>
              <a:tabLst/>
              <a:defRPr sz="1050"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marL="268288" marR="0" lvl="0" indent="-268288" algn="l" defTabSz="685800" rtl="0" eaLnBrk="1" fontAlgn="auto" latinLnBrk="0" hangingPunct="1">
              <a:lnSpc>
                <a:spcPct val="200000"/>
              </a:lnSpc>
              <a:spcBef>
                <a:spcPts val="0"/>
              </a:spcBef>
              <a:spcAft>
                <a:spcPts val="0"/>
              </a:spcAft>
              <a:buClrTx/>
              <a:buSzTx/>
              <a:buFont typeface="+mj-lt"/>
              <a:buAutoNum type="arabicPeriod"/>
              <a:tabLst/>
              <a:defRPr/>
            </a:pPr>
            <a:r>
              <a:rPr lang="zh-CN" altLang="en-US" sz="1050">
                <a:solidFill>
                  <a:schemeClr val="tx1">
                    <a:lumMod val="85000"/>
                    <a:lumOff val="15000"/>
                  </a:schemeClr>
                </a:solidFill>
                <a:latin typeface="微软雅黑" pitchFamily="34" charset="-122"/>
                <a:ea typeface="微软雅黑" pitchFamily="34" charset="-122"/>
              </a:rPr>
              <a:t>此为正文内容，字体不可改，微软雅黑</a:t>
            </a:r>
            <a:r>
              <a:rPr lang="en-US" altLang="zh-CN" sz="1050">
                <a:solidFill>
                  <a:schemeClr val="tx1">
                    <a:lumMod val="85000"/>
                    <a:lumOff val="15000"/>
                  </a:schemeClr>
                </a:solidFill>
                <a:latin typeface="微软雅黑" pitchFamily="34" charset="-122"/>
                <a:ea typeface="微软雅黑" pitchFamily="34" charset="-122"/>
              </a:rPr>
              <a:t>10.5</a:t>
            </a:r>
            <a:r>
              <a:rPr lang="zh-CN" altLang="en-US" sz="1050">
                <a:solidFill>
                  <a:schemeClr val="tx1">
                    <a:lumMod val="85000"/>
                    <a:lumOff val="15000"/>
                  </a:schemeClr>
                </a:solidFill>
                <a:latin typeface="微软雅黑" pitchFamily="34" charset="-122"/>
                <a:ea typeface="微软雅黑" pitchFamily="34" charset="-122"/>
              </a:rPr>
              <a:t>号</a:t>
            </a:r>
            <a:endParaRPr lang="en-US" altLang="zh-CN" sz="1050">
              <a:solidFill>
                <a:schemeClr val="tx1">
                  <a:lumMod val="85000"/>
                  <a:lumOff val="15000"/>
                </a:schemeClr>
              </a:solidFill>
              <a:latin typeface="微软雅黑" pitchFamily="34" charset="-122"/>
              <a:ea typeface="微软雅黑"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t>2020/4/5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8" name="Title 1">
            <a:extLst>
              <a:ext uri="{FF2B5EF4-FFF2-40B4-BE49-F238E27FC236}">
                <a16:creationId xmlns:a16="http://schemas.microsoft.com/office/drawing/2014/main" id="{F2C2E224-3D14-474D-9FF4-EC2B7FAB8F6B}"/>
              </a:ext>
            </a:extLst>
          </p:cNvPr>
          <p:cNvSpPr txBox="1">
            <a:spLocks/>
          </p:cNvSpPr>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a:lstStyle>
          <a:p>
            <a:r>
              <a:rPr lang="zh-CN" altLang="en-US" dirty="0"/>
              <a:t>思考</a:t>
            </a:r>
            <a:endParaRPr lang="en-US" dirty="0"/>
          </a:p>
        </p:txBody>
      </p:sp>
      <p:grpSp>
        <p:nvGrpSpPr>
          <p:cNvPr id="14" name="组合 13">
            <a:extLst>
              <a:ext uri="{FF2B5EF4-FFF2-40B4-BE49-F238E27FC236}">
                <a16:creationId xmlns:a16="http://schemas.microsoft.com/office/drawing/2014/main" id="{E0407014-FBCD-5743-8859-EA99D0A1BEE1}"/>
              </a:ext>
            </a:extLst>
          </p:cNvPr>
          <p:cNvGrpSpPr/>
          <p:nvPr userDrawn="1"/>
        </p:nvGrpSpPr>
        <p:grpSpPr>
          <a:xfrm>
            <a:off x="22225" y="1511300"/>
            <a:ext cx="3829050" cy="1552575"/>
            <a:chOff x="22225" y="1511300"/>
            <a:chExt cx="3829050" cy="1552575"/>
          </a:xfrm>
        </p:grpSpPr>
        <p:sp>
          <p:nvSpPr>
            <p:cNvPr id="11" name="矩形 10">
              <a:extLst>
                <a:ext uri="{FF2B5EF4-FFF2-40B4-BE49-F238E27FC236}">
                  <a16:creationId xmlns:a16="http://schemas.microsoft.com/office/drawing/2014/main" id="{298BE69E-4E78-1B44-B62D-5BF197307C25}"/>
                </a:ext>
              </a:extLst>
            </p:cNvPr>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486DBB22-A53B-FC46-A0C8-442800206776}"/>
                </a:ext>
              </a:extLst>
            </p:cNvPr>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a:extLst>
                <a:ext uri="{FF2B5EF4-FFF2-40B4-BE49-F238E27FC236}">
                  <a16:creationId xmlns:a16="http://schemas.microsoft.com/office/drawing/2014/main" id="{38751FAC-5D9B-5A49-8805-C2AEFC398F40}"/>
                </a:ext>
              </a:extLst>
            </p:cNvPr>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3600" kern="0" dirty="0">
                  <a:solidFill>
                    <a:schemeClr val="bg1"/>
                  </a:solidFill>
                  <a:latin typeface="微软雅黑" pitchFamily="34" charset="-122"/>
                  <a:ea typeface="微软雅黑" pitchFamily="34" charset="-122"/>
                </a:rPr>
                <a:t>思考</a:t>
              </a:r>
              <a:endParaRPr lang="zh-TW" altLang="zh-CN" sz="3600"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3437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a:extLst>
              <a:ext uri="{FF2B5EF4-FFF2-40B4-BE49-F238E27FC236}">
                <a16:creationId xmlns:a16="http://schemas.microsoft.com/office/drawing/2014/main" id="{00ACEE41-F870-AC4A-8C54-B7BA8B7BB32E}"/>
              </a:ext>
            </a:extLst>
          </p:cNvPr>
          <p:cNvGrpSpPr>
            <a:grpSpLocks/>
          </p:cNvGrpSpPr>
          <p:nvPr userDrawn="1"/>
        </p:nvGrpSpPr>
        <p:grpSpPr bwMode="auto">
          <a:xfrm>
            <a:off x="493713" y="219075"/>
            <a:ext cx="92075" cy="314325"/>
            <a:chOff x="457200" y="427038"/>
            <a:chExt cx="127000" cy="431800"/>
          </a:xfrm>
        </p:grpSpPr>
        <p:sp>
          <p:nvSpPr>
            <p:cNvPr id="8" name="圆角矩形 1">
              <a:extLst>
                <a:ext uri="{FF2B5EF4-FFF2-40B4-BE49-F238E27FC236}">
                  <a16:creationId xmlns:a16="http://schemas.microsoft.com/office/drawing/2014/main" id="{0C4B93D9-077F-6840-A8DE-56BD2C3E51C1}"/>
                </a:ext>
              </a:extLst>
            </p:cNvPr>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sp>
          <p:nvSpPr>
            <p:cNvPr id="9" name="圆角矩形 23">
              <a:extLst>
                <a:ext uri="{FF2B5EF4-FFF2-40B4-BE49-F238E27FC236}">
                  <a16:creationId xmlns:a16="http://schemas.microsoft.com/office/drawing/2014/main" id="{70C2E542-B7A8-D64D-82D6-E7904E6BCC80}"/>
                </a:ext>
              </a:extLst>
            </p:cNvPr>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endParaRPr lang="zh-CN" altLang="en-US">
                <a:latin typeface="Segoe UI" pitchFamily="34" charset="0"/>
                <a:ea typeface="微软雅黑" pitchFamily="34" charset="-122"/>
              </a:endParaRPr>
            </a:p>
          </p:txBody>
        </p:sp>
        <p:sp>
          <p:nvSpPr>
            <p:cNvPr id="10" name="圆角矩形 24">
              <a:extLst>
                <a:ext uri="{FF2B5EF4-FFF2-40B4-BE49-F238E27FC236}">
                  <a16:creationId xmlns:a16="http://schemas.microsoft.com/office/drawing/2014/main" id="{FDF0D66F-CA06-2141-BAE3-2C50272E99E2}"/>
                </a:ext>
              </a:extLst>
            </p:cNvPr>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itchFamily="34" charset="-122"/>
                </a:defRPr>
              </a:lvl1pPr>
              <a:lvl2pPr marL="742950" indent="-285750">
                <a:defRPr>
                  <a:solidFill>
                    <a:schemeClr val="tx1"/>
                  </a:solidFill>
                  <a:latin typeface="Segoe UI" pitchFamily="34" charset="0"/>
                  <a:ea typeface="微软雅黑" pitchFamily="34" charset="-122"/>
                </a:defRPr>
              </a:lvl2pPr>
              <a:lvl3pPr marL="1143000" indent="-228600">
                <a:defRPr>
                  <a:solidFill>
                    <a:schemeClr val="tx1"/>
                  </a:solidFill>
                  <a:latin typeface="Segoe UI" pitchFamily="34" charset="0"/>
                  <a:ea typeface="微软雅黑" pitchFamily="34" charset="-122"/>
                </a:defRPr>
              </a:lvl3pPr>
              <a:lvl4pPr marL="1600200" indent="-228600">
                <a:defRPr>
                  <a:solidFill>
                    <a:schemeClr val="tx1"/>
                  </a:solidFill>
                  <a:latin typeface="Segoe UI" pitchFamily="34" charset="0"/>
                  <a:ea typeface="微软雅黑" pitchFamily="34" charset="-122"/>
                </a:defRPr>
              </a:lvl4pPr>
              <a:lvl5pPr marL="2057400" indent="-228600">
                <a:defRPr>
                  <a:solidFill>
                    <a:schemeClr val="tx1"/>
                  </a:solidFill>
                  <a:latin typeface="Segoe U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Segoe UI" pitchFamily="34" charset="0"/>
                  <a:ea typeface="微软雅黑" pitchFamily="34" charset="-122"/>
                </a:defRPr>
              </a:lvl9pPr>
            </a:lstStyle>
            <a:p>
              <a:pPr eaLnBrk="1" fontAlgn="auto" hangingPunct="1">
                <a:spcBef>
                  <a:spcPts val="0"/>
                </a:spcBef>
                <a:spcAft>
                  <a:spcPts val="0"/>
                </a:spcAft>
                <a:defRPr/>
              </a:pPr>
              <a:endParaRPr lang="zh-CN" altLang="en-US"/>
            </a:p>
          </p:txBody>
        </p:sp>
      </p:grpSp>
      <p:sp>
        <p:nvSpPr>
          <p:cNvPr id="11" name="矩形 10">
            <a:extLst>
              <a:ext uri="{FF2B5EF4-FFF2-40B4-BE49-F238E27FC236}">
                <a16:creationId xmlns:a16="http://schemas.microsoft.com/office/drawing/2014/main" id="{CA713E80-C732-0A45-B8E5-F745DF9F93B5}"/>
              </a:ext>
            </a:extLst>
          </p:cNvPr>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Segoe UI" pitchFamily="34" charset="0"/>
              <a:ea typeface="微软雅黑" pitchFamily="34" charset="-122"/>
            </a:endParaRPr>
          </a:p>
        </p:txBody>
      </p:sp>
      <p:grpSp>
        <p:nvGrpSpPr>
          <p:cNvPr id="12" name="组合 11">
            <a:extLst>
              <a:ext uri="{FF2B5EF4-FFF2-40B4-BE49-F238E27FC236}">
                <a16:creationId xmlns:a16="http://schemas.microsoft.com/office/drawing/2014/main" id="{75E15EF6-F1E6-2540-BA1A-308E58A83F0A}"/>
              </a:ext>
            </a:extLst>
          </p:cNvPr>
          <p:cNvGrpSpPr/>
          <p:nvPr userDrawn="1"/>
        </p:nvGrpSpPr>
        <p:grpSpPr>
          <a:xfrm>
            <a:off x="7375525" y="0"/>
            <a:ext cx="1281113" cy="627063"/>
            <a:chOff x="7375525" y="-19050"/>
            <a:chExt cx="1281113" cy="627063"/>
          </a:xfrm>
        </p:grpSpPr>
        <p:sp>
          <p:nvSpPr>
            <p:cNvPr id="13" name="圆角矩形 3">
              <a:extLst>
                <a:ext uri="{FF2B5EF4-FFF2-40B4-BE49-F238E27FC236}">
                  <a16:creationId xmlns:a16="http://schemas.microsoft.com/office/drawing/2014/main" id="{26AEB18A-3488-0D4B-828F-16A346A81030}"/>
                </a:ext>
              </a:extLst>
            </p:cNvPr>
            <p:cNvSpPr>
              <a:spLocks/>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 name="图片 1">
              <a:extLst>
                <a:ext uri="{FF2B5EF4-FFF2-40B4-BE49-F238E27FC236}">
                  <a16:creationId xmlns:a16="http://schemas.microsoft.com/office/drawing/2014/main" id="{B5903029-03A5-8F4E-BF03-C9889407164F}"/>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a:extLst>
              <a:ext uri="{FF2B5EF4-FFF2-40B4-BE49-F238E27FC236}">
                <a16:creationId xmlns:a16="http://schemas.microsoft.com/office/drawing/2014/main" id="{A744F1A9-95EA-A443-BE8D-C21C811A26FF}"/>
              </a:ext>
            </a:extLst>
          </p:cNvPr>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a:latin typeface="Segoe UI" pitchFamily="34" charset="0"/>
              <a:ea typeface="微软雅黑"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t>2020/4/5</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t>‹#›</a:t>
            </a:fld>
            <a:endParaRPr kumimoji="1" lang="zh-CN" altLang="en-US"/>
          </a:p>
        </p:txBody>
      </p:sp>
    </p:spTree>
    <p:extLst>
      <p:ext uri="{BB962C8B-B14F-4D97-AF65-F5344CB8AC3E}">
        <p14:creationId xmlns:p14="http://schemas.microsoft.com/office/powerpoint/2010/main" val="1439453822"/>
      </p:ext>
    </p:extLst>
  </p:cSld>
  <p:clrMap bg1="lt1" tx1="dk1" bg2="lt2" tx2="dk2" accent1="accent1" accent2="accent2" accent3="accent3" accent4="accent4" accent5="accent5" accent6="accent6" hlink="hlink" folHlink="folHlink"/>
  <p:sldLayoutIdLst>
    <p:sldLayoutId id="2147483702" r:id="rId1"/>
    <p:sldLayoutId id="2147483695" r:id="rId2"/>
    <p:sldLayoutId id="2147483694" r:id="rId3"/>
    <p:sldLayoutId id="2147483686" r:id="rId4"/>
    <p:sldLayoutId id="2147483703" r:id="rId5"/>
    <p:sldLayoutId id="2147483704" r:id="rId6"/>
    <p:sldLayoutId id="2147483688" r:id="rId7"/>
    <p:sldLayoutId id="2147483690" r:id="rId8"/>
    <p:sldLayoutId id="2147483696" r:id="rId9"/>
    <p:sldLayoutId id="2147483697" r:id="rId10"/>
    <p:sldLayoutId id="2147483698" r:id="rId11"/>
    <p:sldLayoutId id="2147483701" r:id="rId12"/>
  </p:sldLayoutIdLst>
  <p:txStyles>
    <p:titleStyle>
      <a:lvl1pPr algn="l" defTabSz="685800" rtl="0" eaLnBrk="1" latinLnBrk="0" hangingPunct="1">
        <a:lnSpc>
          <a:spcPct val="90000"/>
        </a:lnSpc>
        <a:spcBef>
          <a:spcPct val="0"/>
        </a:spcBef>
        <a:buNone/>
        <a:defRPr sz="2400" b="1" i="0" kern="1200">
          <a:solidFill>
            <a:srgbClr val="595959"/>
          </a:solidFill>
          <a:latin typeface="Microsoft YaHei" panose="020B0503020204020204" pitchFamily="34" charset="-122"/>
          <a:ea typeface="Microsoft YaHei"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registry.npmjs.org/" TargetMode="External"/><Relationship Id="rId2" Type="http://schemas.openxmlformats.org/officeDocument/2006/relationships/hyperlink" Target="https://www.npmjs.com/"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registry.npmjs.org/"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baike.baidu.com/item/%E6%B5%B7%E5%BA%95%E5%85%89%E7%BC%86/4107830" TargetMode="External"/><Relationship Id="rId2" Type="http://schemas.openxmlformats.org/officeDocument/2006/relationships/hyperlink" Target="https://registry.npmjs.org/" TargetMode="External"/><Relationship Id="rId1" Type="http://schemas.openxmlformats.org/officeDocument/2006/relationships/slideLayout" Target="../slideLayouts/slideLayout5.xml"/><Relationship Id="rId5" Type="http://schemas.openxmlformats.org/officeDocument/2006/relationships/hyperlink" Target="https://baike.baidu.com/item/APG/23647721?fr=aladdin" TargetMode="External"/><Relationship Id="rId4" Type="http://schemas.openxmlformats.org/officeDocument/2006/relationships/hyperlink" Target="https://baike.baidu.com/item/%E4%B8%AD%E7%BE%8E%E6%B5%B7%E5%BA%95%E5%85%89%E7%BC%86/10520363"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https://yarnpkg.com/zh-Hans/docs/package-json"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jianshu.com/p/86251523e898" TargetMode="Externa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1047FB-7053-FC45-A382-47D4928A52C3}"/>
              </a:ext>
            </a:extLst>
          </p:cNvPr>
          <p:cNvSpPr>
            <a:spLocks noGrp="1"/>
          </p:cNvSpPr>
          <p:nvPr>
            <p:ph type="ctrTitle"/>
          </p:nvPr>
        </p:nvSpPr>
        <p:spPr/>
        <p:txBody>
          <a:bodyPr/>
          <a:lstStyle/>
          <a:p>
            <a:r>
              <a:rPr kumimoji="1" lang="zh-CN" altLang="en-US"/>
              <a:t>模块化</a:t>
            </a:r>
            <a:endParaRPr kumimoji="1" lang="zh-CN" altLang="en-US" dirty="0"/>
          </a:p>
        </p:txBody>
      </p:sp>
    </p:spTree>
    <p:extLst>
      <p:ext uri="{BB962C8B-B14F-4D97-AF65-F5344CB8AC3E}">
        <p14:creationId xmlns:p14="http://schemas.microsoft.com/office/powerpoint/2010/main" val="3378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2.2 </a:t>
            </a:r>
            <a:r>
              <a:rPr lang="zh-CN" altLang="en-US" dirty="0">
                <a:solidFill>
                  <a:srgbClr val="FF0000"/>
                </a:solidFill>
              </a:rPr>
              <a:t>加载</a:t>
            </a:r>
            <a:r>
              <a:rPr lang="zh-CN" altLang="en-US" dirty="0"/>
              <a:t>模块</a:t>
            </a:r>
            <a:endParaRPr lang="zh-CN" altLang="en-US" dirty="0">
              <a:solidFill>
                <a:srgbClr val="FF0000"/>
              </a:solidFill>
            </a:endParaRPr>
          </a:p>
        </p:txBody>
      </p:sp>
      <p:sp>
        <p:nvSpPr>
          <p:cNvPr id="7" name="内容占位符 5">
            <a:extLst>
              <a:ext uri="{FF2B5EF4-FFF2-40B4-BE49-F238E27FC236}">
                <a16:creationId xmlns:a16="http://schemas.microsoft.com/office/drawing/2014/main" id="{EAEC455A-6815-4C26-9F53-F5FC02923DEF}"/>
              </a:ext>
            </a:extLst>
          </p:cNvPr>
          <p:cNvSpPr>
            <a:spLocks noGrp="1"/>
          </p:cNvSpPr>
          <p:nvPr>
            <p:ph sz="half" idx="14"/>
          </p:nvPr>
        </p:nvSpPr>
        <p:spPr>
          <a:xfrm>
            <a:off x="848377" y="1393200"/>
            <a:ext cx="7069650" cy="401733"/>
          </a:xfrm>
        </p:spPr>
        <p:txBody>
          <a:bodyPr>
            <a:noAutofit/>
          </a:bodyPr>
          <a:lstStyle/>
          <a:p>
            <a:r>
              <a:rPr lang="zh-CN" altLang="en-US" dirty="0">
                <a:solidFill>
                  <a:schemeClr val="tx1"/>
                </a:solidFill>
              </a:rPr>
              <a:t>使用强大的 </a:t>
            </a:r>
            <a:r>
              <a:rPr lang="en-US" altLang="zh-CN" dirty="0">
                <a:solidFill>
                  <a:srgbClr val="FF0000"/>
                </a:solidFill>
              </a:rPr>
              <a:t>require()</a:t>
            </a:r>
            <a:r>
              <a:rPr lang="en-US" altLang="zh-CN" dirty="0">
                <a:solidFill>
                  <a:schemeClr val="tx1"/>
                </a:solidFill>
              </a:rPr>
              <a:t> </a:t>
            </a:r>
            <a:r>
              <a:rPr lang="zh-CN" altLang="en-US" dirty="0">
                <a:solidFill>
                  <a:schemeClr val="tx1"/>
                </a:solidFill>
              </a:rPr>
              <a:t>方法，可以加载需要的</a:t>
            </a:r>
            <a:r>
              <a:rPr lang="zh-CN" altLang="en-US" dirty="0">
                <a:solidFill>
                  <a:srgbClr val="047FFD"/>
                </a:solidFill>
              </a:rPr>
              <a:t>内置模块</a:t>
            </a:r>
            <a:r>
              <a:rPr lang="zh-CN" altLang="en-US" dirty="0">
                <a:solidFill>
                  <a:schemeClr val="tx1"/>
                </a:solidFill>
              </a:rPr>
              <a:t>、</a:t>
            </a:r>
            <a:r>
              <a:rPr lang="zh-CN" altLang="en-US" dirty="0">
                <a:solidFill>
                  <a:srgbClr val="047FFD"/>
                </a:solidFill>
              </a:rPr>
              <a:t>用户自定义模块</a:t>
            </a:r>
            <a:r>
              <a:rPr lang="zh-CN" altLang="en-US" dirty="0">
                <a:solidFill>
                  <a:schemeClr val="tx1"/>
                </a:solidFill>
              </a:rPr>
              <a:t>、</a:t>
            </a:r>
            <a:r>
              <a:rPr lang="zh-CN" altLang="en-US" dirty="0">
                <a:solidFill>
                  <a:srgbClr val="047FFD"/>
                </a:solidFill>
              </a:rPr>
              <a:t>第三方模块</a:t>
            </a:r>
            <a:r>
              <a:rPr lang="zh-CN" altLang="en-US" dirty="0">
                <a:solidFill>
                  <a:schemeClr val="tx1"/>
                </a:solidFill>
              </a:rPr>
              <a:t>进行使用。例如：</a:t>
            </a:r>
            <a:endParaRPr lang="en-US" altLang="zh-CN" dirty="0">
              <a:solidFill>
                <a:schemeClr val="tx1"/>
              </a:solidFill>
            </a:endParaRPr>
          </a:p>
        </p:txBody>
      </p:sp>
      <p:pic>
        <p:nvPicPr>
          <p:cNvPr id="4" name="图片 3">
            <a:extLst>
              <a:ext uri="{FF2B5EF4-FFF2-40B4-BE49-F238E27FC236}">
                <a16:creationId xmlns:a16="http://schemas.microsoft.com/office/drawing/2014/main" id="{99792933-1ADB-48CE-97A2-2B86140D45E9}"/>
              </a:ext>
            </a:extLst>
          </p:cNvPr>
          <p:cNvPicPr>
            <a:picLocks noChangeAspect="1"/>
          </p:cNvPicPr>
          <p:nvPr/>
        </p:nvPicPr>
        <p:blipFill>
          <a:blip r:embed="rId2"/>
          <a:stretch>
            <a:fillRect/>
          </a:stretch>
        </p:blipFill>
        <p:spPr>
          <a:xfrm>
            <a:off x="960686" y="1794933"/>
            <a:ext cx="5544000" cy="2550240"/>
          </a:xfrm>
          <a:prstGeom prst="rect">
            <a:avLst/>
          </a:prstGeom>
        </p:spPr>
      </p:pic>
      <p:sp>
        <p:nvSpPr>
          <p:cNvPr id="6" name="内容占位符 5">
            <a:extLst>
              <a:ext uri="{FF2B5EF4-FFF2-40B4-BE49-F238E27FC236}">
                <a16:creationId xmlns:a16="http://schemas.microsoft.com/office/drawing/2014/main" id="{5077EFFD-173D-4068-BD3E-A05FED8EFBB8}"/>
              </a:ext>
            </a:extLst>
          </p:cNvPr>
          <p:cNvSpPr txBox="1">
            <a:spLocks/>
          </p:cNvSpPr>
          <p:nvPr/>
        </p:nvSpPr>
        <p:spPr>
          <a:xfrm>
            <a:off x="848378" y="4410720"/>
            <a:ext cx="7069650" cy="40173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rgbClr val="FF0000"/>
                </a:solidFill>
              </a:rPr>
              <a:t>注意</a:t>
            </a:r>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方法加载其它模块时，会执行被加载模块中的代码。</a:t>
            </a:r>
            <a:endParaRPr lang="en-US" altLang="zh-CN" dirty="0">
              <a:solidFill>
                <a:schemeClr val="tx1"/>
              </a:solidFill>
            </a:endParaRPr>
          </a:p>
        </p:txBody>
      </p:sp>
    </p:spTree>
    <p:extLst>
      <p:ext uri="{BB962C8B-B14F-4D97-AF65-F5344CB8AC3E}">
        <p14:creationId xmlns:p14="http://schemas.microsoft.com/office/powerpoint/2010/main" val="106706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p>
        </p:txBody>
      </p:sp>
      <p:sp>
        <p:nvSpPr>
          <p:cNvPr id="8" name="TextBox 3">
            <a:extLst>
              <a:ext uri="{FF2B5EF4-FFF2-40B4-BE49-F238E27FC236}">
                <a16:creationId xmlns:a16="http://schemas.microsoft.com/office/drawing/2014/main" id="{80D07250-E0F9-4E90-9654-3BABC5DD1529}"/>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模块作用域</a:t>
            </a:r>
          </a:p>
        </p:txBody>
      </p:sp>
      <p:sp>
        <p:nvSpPr>
          <p:cNvPr id="9" name="内容占位符 5">
            <a:extLst>
              <a:ext uri="{FF2B5EF4-FFF2-40B4-BE49-F238E27FC236}">
                <a16:creationId xmlns:a16="http://schemas.microsoft.com/office/drawing/2014/main" id="{9A4D2FC4-627F-46E2-8E13-D6AF9C7680FF}"/>
              </a:ext>
            </a:extLst>
          </p:cNvPr>
          <p:cNvSpPr>
            <a:spLocks noGrp="1"/>
          </p:cNvSpPr>
          <p:nvPr>
            <p:ph sz="half" idx="14"/>
          </p:nvPr>
        </p:nvSpPr>
        <p:spPr>
          <a:xfrm>
            <a:off x="848376" y="2123999"/>
            <a:ext cx="7665704" cy="703833"/>
          </a:xfrm>
        </p:spPr>
        <p:txBody>
          <a:bodyPr>
            <a:noAutofit/>
          </a:bodyPr>
          <a:lstStyle/>
          <a:p>
            <a:r>
              <a:rPr lang="zh-CN" altLang="en-US" dirty="0">
                <a:solidFill>
                  <a:schemeClr val="tx1"/>
                </a:solidFill>
              </a:rPr>
              <a:t>和</a:t>
            </a:r>
            <a:r>
              <a:rPr lang="zh-CN" altLang="en-US" dirty="0">
                <a:solidFill>
                  <a:srgbClr val="FF0000"/>
                </a:solidFill>
              </a:rPr>
              <a:t>函数作用域</a:t>
            </a:r>
            <a:r>
              <a:rPr lang="zh-CN" altLang="en-US" dirty="0">
                <a:solidFill>
                  <a:schemeClr val="tx1"/>
                </a:solidFill>
              </a:rPr>
              <a:t>类似，在自定义模块中定义的</a:t>
            </a:r>
            <a:r>
              <a:rPr lang="zh-CN" altLang="en-US" dirty="0">
                <a:solidFill>
                  <a:srgbClr val="047FFD"/>
                </a:solidFill>
              </a:rPr>
              <a:t>变量</a:t>
            </a:r>
            <a:r>
              <a:rPr lang="zh-CN" altLang="en-US" dirty="0">
                <a:solidFill>
                  <a:schemeClr val="tx1"/>
                </a:solidFill>
              </a:rPr>
              <a:t>、</a:t>
            </a:r>
            <a:r>
              <a:rPr lang="zh-CN" altLang="en-US" dirty="0">
                <a:solidFill>
                  <a:srgbClr val="047FFD"/>
                </a:solidFill>
              </a:rPr>
              <a:t>方法</a:t>
            </a:r>
            <a:r>
              <a:rPr lang="zh-CN" altLang="en-US" dirty="0">
                <a:solidFill>
                  <a:schemeClr val="tx1"/>
                </a:solidFill>
              </a:rPr>
              <a:t>等成员，</a:t>
            </a:r>
            <a:r>
              <a:rPr lang="zh-CN" altLang="en-US" dirty="0">
                <a:solidFill>
                  <a:srgbClr val="FF0000"/>
                </a:solidFill>
              </a:rPr>
              <a:t>只能在当前模块内被访问</a:t>
            </a:r>
            <a:r>
              <a:rPr lang="zh-CN" altLang="en-US" dirty="0">
                <a:solidFill>
                  <a:schemeClr val="tx1"/>
                </a:solidFill>
              </a:rPr>
              <a:t>，这种</a:t>
            </a:r>
            <a:r>
              <a:rPr lang="zh-CN" altLang="en-US" dirty="0">
                <a:solidFill>
                  <a:srgbClr val="FF0000"/>
                </a:solidFill>
              </a:rPr>
              <a:t>模块级别的访问限制</a:t>
            </a:r>
            <a:r>
              <a:rPr lang="zh-CN" altLang="en-US" dirty="0">
                <a:solidFill>
                  <a:schemeClr val="tx1"/>
                </a:solidFill>
              </a:rPr>
              <a:t>，叫做</a:t>
            </a:r>
            <a:r>
              <a:rPr lang="zh-CN" altLang="en-US" b="1" dirty="0">
                <a:solidFill>
                  <a:srgbClr val="FF0000"/>
                </a:solidFill>
              </a:rPr>
              <a:t>模块作用域</a:t>
            </a:r>
            <a:r>
              <a:rPr lang="zh-CN" altLang="en-US" dirty="0">
                <a:solidFill>
                  <a:schemeClr val="tx1"/>
                </a:solidFill>
              </a:rPr>
              <a:t>。</a:t>
            </a:r>
            <a:endParaRPr lang="en-US" altLang="zh-CN" dirty="0">
              <a:solidFill>
                <a:schemeClr val="tx1"/>
              </a:solidFill>
            </a:endParaRPr>
          </a:p>
        </p:txBody>
      </p:sp>
      <p:pic>
        <p:nvPicPr>
          <p:cNvPr id="4" name="图片 3">
            <a:extLst>
              <a:ext uri="{FF2B5EF4-FFF2-40B4-BE49-F238E27FC236}">
                <a16:creationId xmlns:a16="http://schemas.microsoft.com/office/drawing/2014/main" id="{5479AAED-DD4D-4AC2-9DEF-A19793E1ACBA}"/>
              </a:ext>
            </a:extLst>
          </p:cNvPr>
          <p:cNvPicPr>
            <a:picLocks noChangeAspect="1"/>
          </p:cNvPicPr>
          <p:nvPr/>
        </p:nvPicPr>
        <p:blipFill rotWithShape="1">
          <a:blip r:embed="rId2"/>
          <a:srcRect b="27724"/>
          <a:stretch/>
        </p:blipFill>
        <p:spPr>
          <a:xfrm>
            <a:off x="927945" y="2763595"/>
            <a:ext cx="6409023" cy="1577294"/>
          </a:xfrm>
          <a:prstGeom prst="rect">
            <a:avLst/>
          </a:prstGeom>
        </p:spPr>
      </p:pic>
    </p:spTree>
    <p:extLst>
      <p:ext uri="{BB962C8B-B14F-4D97-AF65-F5344CB8AC3E}">
        <p14:creationId xmlns:p14="http://schemas.microsoft.com/office/powerpoint/2010/main" val="243100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p>
        </p:txBody>
      </p:sp>
      <p:sp>
        <p:nvSpPr>
          <p:cNvPr id="8" name="TextBox 3">
            <a:extLst>
              <a:ext uri="{FF2B5EF4-FFF2-40B4-BE49-F238E27FC236}">
                <a16:creationId xmlns:a16="http://schemas.microsoft.com/office/drawing/2014/main" id="{80D07250-E0F9-4E90-9654-3BABC5DD1529}"/>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模块作用域的</a:t>
            </a:r>
            <a:r>
              <a:rPr lang="zh-CN" altLang="en-US" sz="1400" b="1" dirty="0">
                <a:solidFill>
                  <a:srgbClr val="FF0000"/>
                </a:solidFill>
                <a:latin typeface="微软雅黑" panose="020B0503020204020204" pitchFamily="34" charset="-122"/>
                <a:ea typeface="微软雅黑" panose="020B0503020204020204" pitchFamily="34" charset="-122"/>
              </a:rPr>
              <a:t>好处</a:t>
            </a:r>
          </a:p>
        </p:txBody>
      </p:sp>
      <p:sp>
        <p:nvSpPr>
          <p:cNvPr id="9" name="内容占位符 5">
            <a:extLst>
              <a:ext uri="{FF2B5EF4-FFF2-40B4-BE49-F238E27FC236}">
                <a16:creationId xmlns:a16="http://schemas.microsoft.com/office/drawing/2014/main" id="{9A4D2FC4-627F-46E2-8E13-D6AF9C7680FF}"/>
              </a:ext>
            </a:extLst>
          </p:cNvPr>
          <p:cNvSpPr>
            <a:spLocks noGrp="1"/>
          </p:cNvSpPr>
          <p:nvPr>
            <p:ph sz="half" idx="14"/>
          </p:nvPr>
        </p:nvSpPr>
        <p:spPr>
          <a:xfrm>
            <a:off x="848376" y="2123999"/>
            <a:ext cx="7665704" cy="385311"/>
          </a:xfrm>
        </p:spPr>
        <p:txBody>
          <a:bodyPr>
            <a:noAutofit/>
          </a:bodyPr>
          <a:lstStyle/>
          <a:p>
            <a:r>
              <a:rPr lang="zh-CN" altLang="en-US" dirty="0">
                <a:solidFill>
                  <a:schemeClr val="tx1"/>
                </a:solidFill>
              </a:rPr>
              <a:t>防止了全局变量污染的问题</a:t>
            </a:r>
            <a:endParaRPr lang="en-US" altLang="zh-CN" dirty="0">
              <a:solidFill>
                <a:schemeClr val="tx1"/>
              </a:solidFill>
            </a:endParaRPr>
          </a:p>
        </p:txBody>
      </p:sp>
      <p:pic>
        <p:nvPicPr>
          <p:cNvPr id="3" name="图片 2">
            <a:extLst>
              <a:ext uri="{FF2B5EF4-FFF2-40B4-BE49-F238E27FC236}">
                <a16:creationId xmlns:a16="http://schemas.microsoft.com/office/drawing/2014/main" id="{184A4529-1FCF-497F-94F9-7D1DE9BD5787}"/>
              </a:ext>
            </a:extLst>
          </p:cNvPr>
          <p:cNvPicPr>
            <a:picLocks noChangeAspect="1"/>
          </p:cNvPicPr>
          <p:nvPr/>
        </p:nvPicPr>
        <p:blipFill>
          <a:blip r:embed="rId2"/>
          <a:stretch>
            <a:fillRect/>
          </a:stretch>
        </p:blipFill>
        <p:spPr>
          <a:xfrm>
            <a:off x="941493" y="2509311"/>
            <a:ext cx="6170507" cy="2538342"/>
          </a:xfrm>
          <a:prstGeom prst="rect">
            <a:avLst/>
          </a:prstGeom>
        </p:spPr>
      </p:pic>
    </p:spTree>
    <p:extLst>
      <p:ext uri="{BB962C8B-B14F-4D97-AF65-F5344CB8AC3E}">
        <p14:creationId xmlns:p14="http://schemas.microsoft.com/office/powerpoint/2010/main" val="290960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a:extLst>
              <a:ext uri="{FF2B5EF4-FFF2-40B4-BE49-F238E27FC236}">
                <a16:creationId xmlns:a16="http://schemas.microsoft.com/office/drawing/2014/main" id="{26963BA5-2CF2-4C4E-9F78-DB9D3840A770}"/>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en-US" altLang="zh-CN" sz="1400" b="1" dirty="0">
                <a:solidFill>
                  <a:srgbClr val="FF0000"/>
                </a:solidFill>
                <a:latin typeface="微软雅黑" panose="020B0503020204020204" pitchFamily="34" charset="-122"/>
                <a:ea typeface="微软雅黑" panose="020B0503020204020204" pitchFamily="34" charset="-122"/>
              </a:rPr>
              <a:t>module</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E2C4AA5F-3D1C-4807-BD93-292B23659C5F}"/>
              </a:ext>
            </a:extLst>
          </p:cNvPr>
          <p:cNvSpPr>
            <a:spLocks noGrp="1"/>
          </p:cNvSpPr>
          <p:nvPr>
            <p:ph sz="half" idx="14"/>
          </p:nvPr>
        </p:nvSpPr>
        <p:spPr>
          <a:xfrm>
            <a:off x="848375" y="2123999"/>
            <a:ext cx="7898385" cy="385311"/>
          </a:xfrm>
        </p:spPr>
        <p:txBody>
          <a:bodyPr>
            <a:noAutofit/>
          </a:bodyPr>
          <a:lstStyle/>
          <a:p>
            <a:r>
              <a:rPr lang="zh-CN" altLang="en-US" dirty="0">
                <a:solidFill>
                  <a:schemeClr val="tx1"/>
                </a:solidFill>
              </a:rPr>
              <a:t>在每个 </a:t>
            </a:r>
            <a:r>
              <a:rPr lang="en-US" altLang="zh-CN" dirty="0">
                <a:solidFill>
                  <a:schemeClr val="tx1"/>
                </a:solidFill>
              </a:rPr>
              <a:t>.js </a:t>
            </a:r>
            <a:r>
              <a:rPr lang="zh-CN" altLang="en-US" dirty="0">
                <a:solidFill>
                  <a:schemeClr val="tx1"/>
                </a:solidFill>
              </a:rPr>
              <a:t>自定义模块中都有一个 </a:t>
            </a:r>
            <a:r>
              <a:rPr lang="en-US" altLang="zh-CN" dirty="0">
                <a:solidFill>
                  <a:schemeClr val="tx1"/>
                </a:solidFill>
              </a:rPr>
              <a:t>module </a:t>
            </a:r>
            <a:r>
              <a:rPr lang="zh-CN" altLang="en-US" dirty="0">
                <a:solidFill>
                  <a:schemeClr val="tx1"/>
                </a:solidFill>
              </a:rPr>
              <a:t>对象，它里面</a:t>
            </a:r>
            <a:r>
              <a:rPr lang="zh-CN" altLang="en-US" dirty="0">
                <a:solidFill>
                  <a:srgbClr val="FF0000"/>
                </a:solidFill>
              </a:rPr>
              <a:t>存储了和当前模块有关的信息</a:t>
            </a:r>
            <a:r>
              <a:rPr lang="zh-CN" altLang="en-US" dirty="0">
                <a:solidFill>
                  <a:schemeClr val="tx1"/>
                </a:solidFill>
              </a:rPr>
              <a:t>，打印如下：</a:t>
            </a:r>
            <a:endParaRPr lang="en-US" altLang="zh-CN" dirty="0">
              <a:solidFill>
                <a:schemeClr val="tx1"/>
              </a:solidFill>
            </a:endParaRPr>
          </a:p>
        </p:txBody>
      </p:sp>
      <p:pic>
        <p:nvPicPr>
          <p:cNvPr id="5" name="图片 4">
            <a:extLst>
              <a:ext uri="{FF2B5EF4-FFF2-40B4-BE49-F238E27FC236}">
                <a16:creationId xmlns:a16="http://schemas.microsoft.com/office/drawing/2014/main" id="{826D34FC-A3A3-4091-B933-6F5F93CAF8B3}"/>
              </a:ext>
            </a:extLst>
          </p:cNvPr>
          <p:cNvPicPr>
            <a:picLocks noChangeAspect="1"/>
          </p:cNvPicPr>
          <p:nvPr/>
        </p:nvPicPr>
        <p:blipFill>
          <a:blip r:embed="rId2"/>
          <a:stretch>
            <a:fillRect/>
          </a:stretch>
        </p:blipFill>
        <p:spPr>
          <a:xfrm>
            <a:off x="934721" y="2501976"/>
            <a:ext cx="5913120" cy="2540824"/>
          </a:xfrm>
          <a:prstGeom prst="rect">
            <a:avLst/>
          </a:prstGeom>
        </p:spPr>
      </p:pic>
      <p:sp>
        <p:nvSpPr>
          <p:cNvPr id="13" name="矩形 12">
            <a:extLst>
              <a:ext uri="{FF2B5EF4-FFF2-40B4-BE49-F238E27FC236}">
                <a16:creationId xmlns:a16="http://schemas.microsoft.com/office/drawing/2014/main" id="{966BFA95-4408-438F-98DB-1B457A3EC5E2}"/>
              </a:ext>
            </a:extLst>
          </p:cNvPr>
          <p:cNvSpPr/>
          <p:nvPr/>
        </p:nvSpPr>
        <p:spPr>
          <a:xfrm>
            <a:off x="1083945" y="3578101"/>
            <a:ext cx="577215" cy="107439"/>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8649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a:extLst>
              <a:ext uri="{FF2B5EF4-FFF2-40B4-BE49-F238E27FC236}">
                <a16:creationId xmlns:a16="http://schemas.microsoft.com/office/drawing/2014/main" id="{26963BA5-2CF2-4C4E-9F78-DB9D3840A770}"/>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en-US" altLang="zh-CN" sz="1400" b="1" dirty="0">
                <a:solidFill>
                  <a:srgbClr val="FF000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E2C4AA5F-3D1C-4807-BD93-292B23659C5F}"/>
              </a:ext>
            </a:extLst>
          </p:cNvPr>
          <p:cNvSpPr>
            <a:spLocks noGrp="1"/>
          </p:cNvSpPr>
          <p:nvPr>
            <p:ph sz="half" idx="14"/>
          </p:nvPr>
        </p:nvSpPr>
        <p:spPr>
          <a:xfrm>
            <a:off x="848376" y="2123999"/>
            <a:ext cx="7141381" cy="703833"/>
          </a:xfrm>
        </p:spPr>
        <p:txBody>
          <a:bodyPr>
            <a:noAutofit/>
          </a:bodyPr>
          <a:lstStyle/>
          <a:p>
            <a:r>
              <a:rPr lang="zh-CN" altLang="en-US" dirty="0">
                <a:solidFill>
                  <a:schemeClr val="tx1"/>
                </a:solidFill>
              </a:rPr>
              <a:t>在自定义模块中，可以使用 </a:t>
            </a:r>
            <a:r>
              <a:rPr lang="en-US" altLang="zh-CN" dirty="0">
                <a:solidFill>
                  <a:schemeClr val="tx1"/>
                </a:solidFill>
              </a:rPr>
              <a:t>module.exports </a:t>
            </a:r>
            <a:r>
              <a:rPr lang="zh-CN" altLang="en-US" dirty="0">
                <a:solidFill>
                  <a:schemeClr val="tx1"/>
                </a:solidFill>
              </a:rPr>
              <a:t>对象，将模块内的成员共享出去，供外界使用。</a:t>
            </a:r>
            <a:endParaRPr lang="en-US" altLang="zh-CN" dirty="0">
              <a:solidFill>
                <a:schemeClr val="tx1"/>
              </a:solidFill>
            </a:endParaRPr>
          </a:p>
          <a:p>
            <a:r>
              <a:rPr lang="zh-CN" altLang="en-US" dirty="0">
                <a:solidFill>
                  <a:schemeClr val="tx1"/>
                </a:solidFill>
              </a:rPr>
              <a:t>外界用 </a:t>
            </a:r>
            <a:r>
              <a:rPr lang="en-US" altLang="zh-CN" dirty="0">
                <a:solidFill>
                  <a:srgbClr val="FF0000"/>
                </a:solidFill>
              </a:rPr>
              <a:t>require() </a:t>
            </a:r>
            <a:r>
              <a:rPr lang="zh-CN" altLang="en-US" dirty="0">
                <a:solidFill>
                  <a:srgbClr val="FF0000"/>
                </a:solidFill>
              </a:rPr>
              <a:t>方法</a:t>
            </a:r>
            <a:r>
              <a:rPr lang="zh-CN" altLang="en-US" dirty="0">
                <a:solidFill>
                  <a:schemeClr val="tx1"/>
                </a:solidFill>
              </a:rPr>
              <a:t>导入自定义模块时，得到的就是 </a:t>
            </a:r>
            <a:r>
              <a:rPr lang="en-US" altLang="zh-CN" dirty="0">
                <a:solidFill>
                  <a:schemeClr val="tx1"/>
                </a:solidFill>
              </a:rPr>
              <a:t>module.exports </a:t>
            </a:r>
            <a:r>
              <a:rPr lang="zh-CN" altLang="en-US" dirty="0">
                <a:solidFill>
                  <a:schemeClr val="tx1"/>
                </a:solidFill>
              </a:rPr>
              <a:t>所指向的对象。</a:t>
            </a:r>
            <a:endParaRPr lang="en-US" altLang="zh-CN" dirty="0">
              <a:solidFill>
                <a:schemeClr val="tx1"/>
              </a:solidFill>
            </a:endParaRPr>
          </a:p>
        </p:txBody>
      </p:sp>
    </p:spTree>
    <p:extLst>
      <p:ext uri="{BB962C8B-B14F-4D97-AF65-F5344CB8AC3E}">
        <p14:creationId xmlns:p14="http://schemas.microsoft.com/office/powerpoint/2010/main" val="4959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a:extLst>
              <a:ext uri="{FF2B5EF4-FFF2-40B4-BE49-F238E27FC236}">
                <a16:creationId xmlns:a16="http://schemas.microsoft.com/office/drawing/2014/main" id="{26963BA5-2CF2-4C4E-9F78-DB9D3840A770}"/>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共享成员时的</a:t>
            </a:r>
            <a:r>
              <a:rPr lang="zh-CN" altLang="en-US" sz="1400" b="1" dirty="0">
                <a:solidFill>
                  <a:srgbClr val="FF0000"/>
                </a:solidFill>
                <a:latin typeface="微软雅黑" panose="020B0503020204020204" pitchFamily="34" charset="-122"/>
                <a:ea typeface="微软雅黑" panose="020B0503020204020204" pitchFamily="34" charset="-122"/>
              </a:rPr>
              <a:t>注意点</a:t>
            </a:r>
          </a:p>
        </p:txBody>
      </p:sp>
      <p:sp>
        <p:nvSpPr>
          <p:cNvPr id="9" name="内容占位符 5">
            <a:extLst>
              <a:ext uri="{FF2B5EF4-FFF2-40B4-BE49-F238E27FC236}">
                <a16:creationId xmlns:a16="http://schemas.microsoft.com/office/drawing/2014/main" id="{E2C4AA5F-3D1C-4807-BD93-292B23659C5F}"/>
              </a:ext>
            </a:extLst>
          </p:cNvPr>
          <p:cNvSpPr>
            <a:spLocks noGrp="1"/>
          </p:cNvSpPr>
          <p:nvPr>
            <p:ph sz="half" idx="14"/>
          </p:nvPr>
        </p:nvSpPr>
        <p:spPr>
          <a:xfrm>
            <a:off x="848376" y="2123999"/>
            <a:ext cx="7141381" cy="375361"/>
          </a:xfrm>
        </p:spPr>
        <p:txBody>
          <a:bodyPr>
            <a:noAutofit/>
          </a:bodyPr>
          <a:lstStyle/>
          <a:p>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方法导入模块时，导入的结果，</a:t>
            </a:r>
            <a:r>
              <a:rPr lang="zh-CN" altLang="en-US" b="1" dirty="0">
                <a:solidFill>
                  <a:srgbClr val="FF0000"/>
                </a:solidFill>
              </a:rPr>
              <a:t>永远以 </a:t>
            </a:r>
            <a:r>
              <a:rPr lang="en-US" altLang="zh-CN" b="1" dirty="0">
                <a:solidFill>
                  <a:srgbClr val="FF0000"/>
                </a:solidFill>
              </a:rPr>
              <a:t>module.exports </a:t>
            </a:r>
            <a:r>
              <a:rPr lang="zh-CN" altLang="en-US" b="1" dirty="0">
                <a:solidFill>
                  <a:srgbClr val="FF0000"/>
                </a:solidFill>
              </a:rPr>
              <a:t>指向的对象为准</a:t>
            </a:r>
            <a:r>
              <a:rPr lang="zh-CN" altLang="en-US" dirty="0">
                <a:solidFill>
                  <a:schemeClr val="tx1"/>
                </a:solidFill>
              </a:rPr>
              <a:t>。</a:t>
            </a:r>
            <a:endParaRPr lang="en-US" altLang="zh-CN" dirty="0">
              <a:solidFill>
                <a:schemeClr val="tx1"/>
              </a:solidFill>
            </a:endParaRPr>
          </a:p>
        </p:txBody>
      </p:sp>
      <p:pic>
        <p:nvPicPr>
          <p:cNvPr id="2" name="图片 1">
            <a:extLst>
              <a:ext uri="{FF2B5EF4-FFF2-40B4-BE49-F238E27FC236}">
                <a16:creationId xmlns:a16="http://schemas.microsoft.com/office/drawing/2014/main" id="{37427EA5-B8E7-43DC-98BB-D2F08DE2B50A}"/>
              </a:ext>
            </a:extLst>
          </p:cNvPr>
          <p:cNvPicPr>
            <a:picLocks noChangeAspect="1"/>
          </p:cNvPicPr>
          <p:nvPr/>
        </p:nvPicPr>
        <p:blipFill>
          <a:blip r:embed="rId2"/>
          <a:stretch>
            <a:fillRect/>
          </a:stretch>
        </p:blipFill>
        <p:spPr>
          <a:xfrm>
            <a:off x="934720" y="2499360"/>
            <a:ext cx="5317067" cy="2547761"/>
          </a:xfrm>
          <a:prstGeom prst="rect">
            <a:avLst/>
          </a:prstGeom>
        </p:spPr>
      </p:pic>
    </p:spTree>
    <p:extLst>
      <p:ext uri="{BB962C8B-B14F-4D97-AF65-F5344CB8AC3E}">
        <p14:creationId xmlns:p14="http://schemas.microsoft.com/office/powerpoint/2010/main" val="407334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a:extLst>
              <a:ext uri="{FF2B5EF4-FFF2-40B4-BE49-F238E27FC236}">
                <a16:creationId xmlns:a16="http://schemas.microsoft.com/office/drawing/2014/main" id="{26963BA5-2CF2-4C4E-9F78-DB9D3840A770}"/>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exports </a:t>
            </a:r>
            <a:r>
              <a:rPr lang="zh-CN" altLang="en-US" sz="1400" b="1" dirty="0">
                <a:solidFill>
                  <a:srgbClr val="FF0000"/>
                </a:solidFill>
                <a:latin typeface="微软雅黑" panose="020B0503020204020204" pitchFamily="34" charset="-122"/>
                <a:ea typeface="微软雅黑" panose="020B0503020204020204" pitchFamily="34" charset="-122"/>
              </a:rPr>
              <a:t>对象</a:t>
            </a:r>
          </a:p>
        </p:txBody>
      </p:sp>
      <p:sp>
        <p:nvSpPr>
          <p:cNvPr id="9" name="内容占位符 5">
            <a:extLst>
              <a:ext uri="{FF2B5EF4-FFF2-40B4-BE49-F238E27FC236}">
                <a16:creationId xmlns:a16="http://schemas.microsoft.com/office/drawing/2014/main" id="{E2C4AA5F-3D1C-4807-BD93-292B23659C5F}"/>
              </a:ext>
            </a:extLst>
          </p:cNvPr>
          <p:cNvSpPr>
            <a:spLocks noGrp="1"/>
          </p:cNvSpPr>
          <p:nvPr>
            <p:ph sz="half" idx="14"/>
          </p:nvPr>
        </p:nvSpPr>
        <p:spPr>
          <a:xfrm>
            <a:off x="848376" y="2123999"/>
            <a:ext cx="7141381" cy="541557"/>
          </a:xfrm>
        </p:spPr>
        <p:txBody>
          <a:bodyPr>
            <a:noAutofit/>
          </a:bodyPr>
          <a:lstStyle/>
          <a:p>
            <a:r>
              <a:rPr lang="zh-CN" altLang="en-US" dirty="0">
                <a:solidFill>
                  <a:schemeClr val="tx1"/>
                </a:solidFill>
              </a:rPr>
              <a:t>由于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单词写起来比较复杂，为了简化向外共享成员的代码，</a:t>
            </a:r>
            <a:r>
              <a:rPr lang="en-US" altLang="zh-CN" dirty="0">
                <a:solidFill>
                  <a:schemeClr val="tx1"/>
                </a:solidFill>
              </a:rPr>
              <a:t>Node </a:t>
            </a:r>
            <a:r>
              <a:rPr lang="zh-CN" altLang="en-US" dirty="0">
                <a:solidFill>
                  <a:schemeClr val="tx1"/>
                </a:solidFill>
              </a:rPr>
              <a:t>提供了 </a:t>
            </a:r>
            <a:r>
              <a:rPr lang="en-US" altLang="zh-CN" dirty="0">
                <a:solidFill>
                  <a:srgbClr val="047FFD"/>
                </a:solidFill>
              </a:rPr>
              <a:t>exports</a:t>
            </a:r>
            <a:r>
              <a:rPr lang="en-US" altLang="zh-CN" dirty="0">
                <a:solidFill>
                  <a:schemeClr val="tx1"/>
                </a:solidFill>
              </a:rPr>
              <a:t> </a:t>
            </a:r>
            <a:r>
              <a:rPr lang="zh-CN" altLang="en-US" dirty="0">
                <a:solidFill>
                  <a:schemeClr val="tx1"/>
                </a:solidFill>
              </a:rPr>
              <a:t>对象。</a:t>
            </a:r>
            <a:r>
              <a:rPr lang="zh-CN" altLang="en-US" dirty="0">
                <a:solidFill>
                  <a:srgbClr val="FF0000"/>
                </a:solidFill>
              </a:rPr>
              <a:t>默认情况下</a:t>
            </a:r>
            <a:r>
              <a:rPr lang="zh-CN" altLang="en-US" dirty="0">
                <a:solidFill>
                  <a:schemeClr val="tx1"/>
                </a:solidFill>
              </a:rPr>
              <a:t>，</a:t>
            </a:r>
            <a:r>
              <a:rPr lang="en-US" altLang="zh-CN" dirty="0">
                <a:solidFill>
                  <a:srgbClr val="FF0000"/>
                </a:solidFill>
              </a:rPr>
              <a:t>exports </a:t>
            </a:r>
            <a:r>
              <a:rPr lang="zh-CN" altLang="en-US" dirty="0">
                <a:solidFill>
                  <a:srgbClr val="FF0000"/>
                </a:solidFill>
              </a:rPr>
              <a:t>和 </a:t>
            </a:r>
            <a:r>
              <a:rPr lang="en-US" altLang="zh-CN" dirty="0">
                <a:solidFill>
                  <a:srgbClr val="FF0000"/>
                </a:solidFill>
              </a:rPr>
              <a:t>module.exports </a:t>
            </a:r>
            <a:r>
              <a:rPr lang="zh-CN" altLang="en-US" dirty="0">
                <a:solidFill>
                  <a:srgbClr val="FF0000"/>
                </a:solidFill>
              </a:rPr>
              <a:t>指向同一个对象</a:t>
            </a:r>
            <a:r>
              <a:rPr lang="zh-CN" altLang="en-US" dirty="0">
                <a:solidFill>
                  <a:schemeClr val="tx1"/>
                </a:solidFill>
              </a:rPr>
              <a:t>。最终共享的结果，还是以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指向的对象为准。</a:t>
            </a:r>
            <a:endParaRPr lang="en-US" altLang="zh-CN" dirty="0">
              <a:solidFill>
                <a:schemeClr val="tx1"/>
              </a:solidFill>
            </a:endParaRPr>
          </a:p>
        </p:txBody>
      </p:sp>
      <p:pic>
        <p:nvPicPr>
          <p:cNvPr id="3" name="图片 2">
            <a:extLst>
              <a:ext uri="{FF2B5EF4-FFF2-40B4-BE49-F238E27FC236}">
                <a16:creationId xmlns:a16="http://schemas.microsoft.com/office/drawing/2014/main" id="{F30A3E77-1169-45FD-B23E-E2C54D3D1C84}"/>
              </a:ext>
            </a:extLst>
          </p:cNvPr>
          <p:cNvPicPr>
            <a:picLocks noChangeAspect="1"/>
          </p:cNvPicPr>
          <p:nvPr/>
        </p:nvPicPr>
        <p:blipFill>
          <a:blip r:embed="rId2"/>
          <a:stretch>
            <a:fillRect/>
          </a:stretch>
        </p:blipFill>
        <p:spPr>
          <a:xfrm>
            <a:off x="914400" y="2743201"/>
            <a:ext cx="7141381" cy="2289925"/>
          </a:xfrm>
          <a:prstGeom prst="rect">
            <a:avLst/>
          </a:prstGeom>
        </p:spPr>
      </p:pic>
    </p:spTree>
    <p:extLst>
      <p:ext uri="{BB962C8B-B14F-4D97-AF65-F5344CB8AC3E}">
        <p14:creationId xmlns:p14="http://schemas.microsoft.com/office/powerpoint/2010/main" val="225860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a:extLst>
              <a:ext uri="{FF2B5EF4-FFF2-40B4-BE49-F238E27FC236}">
                <a16:creationId xmlns:a16="http://schemas.microsoft.com/office/drawing/2014/main" id="{26963BA5-2CF2-4C4E-9F78-DB9D3840A770}"/>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exports </a:t>
            </a:r>
            <a:r>
              <a:rPr lang="zh-CN" altLang="en-US" sz="1400" b="1" dirty="0">
                <a:solidFill>
                  <a:srgbClr val="404040"/>
                </a:solidFill>
                <a:latin typeface="微软雅黑" panose="020B0503020204020204" pitchFamily="34" charset="-122"/>
                <a:ea typeface="微软雅黑" panose="020B0503020204020204" pitchFamily="34" charset="-122"/>
              </a:rPr>
              <a:t>和 </a:t>
            </a:r>
            <a:r>
              <a:rPr lang="en-US" altLang="zh-CN" sz="1400" b="1" dirty="0">
                <a:solidFill>
                  <a:srgbClr val="40404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的使用误区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E2C4AA5F-3D1C-4807-BD93-292B23659C5F}"/>
              </a:ext>
            </a:extLst>
          </p:cNvPr>
          <p:cNvSpPr>
            <a:spLocks noGrp="1"/>
          </p:cNvSpPr>
          <p:nvPr>
            <p:ph sz="half" idx="14"/>
          </p:nvPr>
        </p:nvSpPr>
        <p:spPr>
          <a:xfrm>
            <a:off x="848376" y="2123999"/>
            <a:ext cx="7141381" cy="375361"/>
          </a:xfrm>
        </p:spPr>
        <p:txBody>
          <a:bodyPr>
            <a:noAutofit/>
          </a:bodyPr>
          <a:lstStyle/>
          <a:p>
            <a:r>
              <a:rPr lang="zh-CN" altLang="en-US" dirty="0">
                <a:solidFill>
                  <a:schemeClr val="tx1"/>
                </a:solidFill>
              </a:rPr>
              <a:t>时刻谨记，</a:t>
            </a:r>
            <a:r>
              <a:rPr lang="en-US" altLang="zh-CN" dirty="0">
                <a:solidFill>
                  <a:schemeClr val="tx1"/>
                </a:solidFill>
              </a:rPr>
              <a:t>require() </a:t>
            </a:r>
            <a:r>
              <a:rPr lang="zh-CN" altLang="en-US" dirty="0">
                <a:solidFill>
                  <a:schemeClr val="tx1"/>
                </a:solidFill>
              </a:rPr>
              <a:t>模块时，得到的永远是 </a:t>
            </a:r>
            <a:r>
              <a:rPr lang="en-US" altLang="zh-CN" dirty="0">
                <a:solidFill>
                  <a:srgbClr val="FF0000"/>
                </a:solidFill>
              </a:rPr>
              <a:t>module.exports</a:t>
            </a:r>
            <a:r>
              <a:rPr lang="en-US" altLang="zh-CN" dirty="0">
                <a:solidFill>
                  <a:schemeClr val="tx1"/>
                </a:solidFill>
              </a:rPr>
              <a:t> </a:t>
            </a:r>
            <a:r>
              <a:rPr lang="zh-CN" altLang="en-US" dirty="0">
                <a:solidFill>
                  <a:schemeClr val="tx1"/>
                </a:solidFill>
              </a:rPr>
              <a:t>指向的对象：</a:t>
            </a:r>
            <a:endParaRPr lang="en-US" altLang="zh-CN" dirty="0">
              <a:solidFill>
                <a:schemeClr val="tx1"/>
              </a:solidFill>
            </a:endParaRPr>
          </a:p>
        </p:txBody>
      </p:sp>
      <p:pic>
        <p:nvPicPr>
          <p:cNvPr id="4" name="图片 3">
            <a:extLst>
              <a:ext uri="{FF2B5EF4-FFF2-40B4-BE49-F238E27FC236}">
                <a16:creationId xmlns:a16="http://schemas.microsoft.com/office/drawing/2014/main" id="{42C27129-4C56-47C1-9E08-690B7DEF2B43}"/>
              </a:ext>
            </a:extLst>
          </p:cNvPr>
          <p:cNvPicPr>
            <a:picLocks noChangeAspect="1"/>
          </p:cNvPicPr>
          <p:nvPr/>
        </p:nvPicPr>
        <p:blipFill>
          <a:blip r:embed="rId2"/>
          <a:stretch>
            <a:fillRect/>
          </a:stretch>
        </p:blipFill>
        <p:spPr>
          <a:xfrm>
            <a:off x="942520" y="2530407"/>
            <a:ext cx="1530755" cy="1530755"/>
          </a:xfrm>
          <a:prstGeom prst="rect">
            <a:avLst/>
          </a:prstGeom>
        </p:spPr>
      </p:pic>
      <p:pic>
        <p:nvPicPr>
          <p:cNvPr id="5" name="图片 4">
            <a:extLst>
              <a:ext uri="{FF2B5EF4-FFF2-40B4-BE49-F238E27FC236}">
                <a16:creationId xmlns:a16="http://schemas.microsoft.com/office/drawing/2014/main" id="{DA06D6FA-F276-4BF9-9523-DD97CD32C20E}"/>
              </a:ext>
            </a:extLst>
          </p:cNvPr>
          <p:cNvPicPr>
            <a:picLocks noChangeAspect="1"/>
          </p:cNvPicPr>
          <p:nvPr/>
        </p:nvPicPr>
        <p:blipFill>
          <a:blip r:embed="rId3"/>
          <a:stretch>
            <a:fillRect/>
          </a:stretch>
        </p:blipFill>
        <p:spPr>
          <a:xfrm>
            <a:off x="2526498" y="2530407"/>
            <a:ext cx="1887931" cy="1530755"/>
          </a:xfrm>
          <a:prstGeom prst="rect">
            <a:avLst/>
          </a:prstGeom>
        </p:spPr>
      </p:pic>
      <p:pic>
        <p:nvPicPr>
          <p:cNvPr id="6" name="图片 5">
            <a:extLst>
              <a:ext uri="{FF2B5EF4-FFF2-40B4-BE49-F238E27FC236}">
                <a16:creationId xmlns:a16="http://schemas.microsoft.com/office/drawing/2014/main" id="{D9953D07-A86C-488A-B8CF-8E34A5C4CF0E}"/>
              </a:ext>
            </a:extLst>
          </p:cNvPr>
          <p:cNvPicPr>
            <a:picLocks noChangeAspect="1"/>
          </p:cNvPicPr>
          <p:nvPr/>
        </p:nvPicPr>
        <p:blipFill>
          <a:blip r:embed="rId4"/>
          <a:stretch>
            <a:fillRect/>
          </a:stretch>
        </p:blipFill>
        <p:spPr>
          <a:xfrm>
            <a:off x="4467652" y="2535317"/>
            <a:ext cx="1785881" cy="1530755"/>
          </a:xfrm>
          <a:prstGeom prst="rect">
            <a:avLst/>
          </a:prstGeom>
        </p:spPr>
      </p:pic>
      <p:pic>
        <p:nvPicPr>
          <p:cNvPr id="7" name="图片 6">
            <a:extLst>
              <a:ext uri="{FF2B5EF4-FFF2-40B4-BE49-F238E27FC236}">
                <a16:creationId xmlns:a16="http://schemas.microsoft.com/office/drawing/2014/main" id="{79ECE662-388F-46AA-A17A-357834FB74FF}"/>
              </a:ext>
            </a:extLst>
          </p:cNvPr>
          <p:cNvPicPr>
            <a:picLocks noChangeAspect="1"/>
          </p:cNvPicPr>
          <p:nvPr/>
        </p:nvPicPr>
        <p:blipFill>
          <a:blip r:embed="rId5"/>
          <a:stretch>
            <a:fillRect/>
          </a:stretch>
        </p:blipFill>
        <p:spPr>
          <a:xfrm>
            <a:off x="6306756" y="2526418"/>
            <a:ext cx="1633048" cy="1530982"/>
          </a:xfrm>
          <a:prstGeom prst="rect">
            <a:avLst/>
          </a:prstGeom>
        </p:spPr>
      </p:pic>
      <p:sp>
        <p:nvSpPr>
          <p:cNvPr id="12" name="文本框 11">
            <a:extLst>
              <a:ext uri="{FF2B5EF4-FFF2-40B4-BE49-F238E27FC236}">
                <a16:creationId xmlns:a16="http://schemas.microsoft.com/office/drawing/2014/main" id="{B5BCE71C-0655-49D3-AD27-60AFECA4CC73}"/>
              </a:ext>
            </a:extLst>
          </p:cNvPr>
          <p:cNvSpPr txBox="1"/>
          <p:nvPr/>
        </p:nvSpPr>
        <p:spPr>
          <a:xfrm>
            <a:off x="1021260" y="4127693"/>
            <a:ext cx="1373274"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E55D140-D63E-4FFA-9CE6-B2C453EC8296}"/>
              </a:ext>
            </a:extLst>
          </p:cNvPr>
          <p:cNvSpPr txBox="1"/>
          <p:nvPr/>
        </p:nvSpPr>
        <p:spPr>
          <a:xfrm>
            <a:off x="2932106" y="4127693"/>
            <a:ext cx="104988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a:t>
            </a:r>
            <a:endParaRPr lang="zh-CN" altLang="en-US" sz="8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1CD1D9E4-6766-4A36-9E78-C154D27A562E}"/>
              </a:ext>
            </a:extLst>
          </p:cNvPr>
          <p:cNvSpPr txBox="1"/>
          <p:nvPr/>
        </p:nvSpPr>
        <p:spPr>
          <a:xfrm>
            <a:off x="4519560" y="4127693"/>
            <a:ext cx="1733973"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D01C5BC-D885-4EE7-965A-8C3E0DEDA4A6}"/>
              </a:ext>
            </a:extLst>
          </p:cNvPr>
          <p:cNvSpPr txBox="1"/>
          <p:nvPr/>
        </p:nvSpPr>
        <p:spPr>
          <a:xfrm>
            <a:off x="6145253" y="4127693"/>
            <a:ext cx="226151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20" name="内容占位符 5">
            <a:extLst>
              <a:ext uri="{FF2B5EF4-FFF2-40B4-BE49-F238E27FC236}">
                <a16:creationId xmlns:a16="http://schemas.microsoft.com/office/drawing/2014/main" id="{0AED9197-9294-454C-A7F3-E4A318E4644D}"/>
              </a:ext>
            </a:extLst>
          </p:cNvPr>
          <p:cNvSpPr txBox="1">
            <a:spLocks/>
          </p:cNvSpPr>
          <p:nvPr/>
        </p:nvSpPr>
        <p:spPr>
          <a:xfrm>
            <a:off x="848378" y="4532902"/>
            <a:ext cx="7141381" cy="37536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b="1" dirty="0">
                <a:solidFill>
                  <a:srgbClr val="FF0000"/>
                </a:solidFill>
              </a:rPr>
              <a:t>注意：</a:t>
            </a:r>
            <a:r>
              <a:rPr lang="zh-CN" altLang="en-US" dirty="0">
                <a:solidFill>
                  <a:schemeClr val="tx1"/>
                </a:solidFill>
              </a:rPr>
              <a:t>为了防止混乱，建议大家不要在同一个模块中同时使用 </a:t>
            </a:r>
            <a:r>
              <a:rPr lang="en-US" altLang="zh-CN" dirty="0">
                <a:solidFill>
                  <a:schemeClr val="tx1"/>
                </a:solidFill>
              </a:rPr>
              <a:t>exports </a:t>
            </a:r>
            <a:r>
              <a:rPr lang="zh-CN" altLang="en-US" dirty="0">
                <a:solidFill>
                  <a:schemeClr val="tx1"/>
                </a:solidFill>
              </a:rPr>
              <a:t>和 </a:t>
            </a:r>
            <a:r>
              <a:rPr lang="en-US" altLang="zh-CN" dirty="0">
                <a:solidFill>
                  <a:schemeClr val="tx1"/>
                </a:solidFill>
              </a:rPr>
              <a:t>module.exports</a:t>
            </a:r>
          </a:p>
        </p:txBody>
      </p:sp>
    </p:spTree>
    <p:extLst>
      <p:ext uri="{BB962C8B-B14F-4D97-AF65-F5344CB8AC3E}">
        <p14:creationId xmlns:p14="http://schemas.microsoft.com/office/powerpoint/2010/main" val="287836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2.5 Node.js</a:t>
            </a:r>
            <a:r>
              <a:rPr lang="zh-CN" altLang="en-US" dirty="0"/>
              <a:t> 中的模块化规范</a:t>
            </a:r>
          </a:p>
        </p:txBody>
      </p:sp>
      <p:sp>
        <p:nvSpPr>
          <p:cNvPr id="7" name="内容占位符 5">
            <a:extLst>
              <a:ext uri="{FF2B5EF4-FFF2-40B4-BE49-F238E27FC236}">
                <a16:creationId xmlns:a16="http://schemas.microsoft.com/office/drawing/2014/main" id="{EAEC455A-6815-4C26-9F53-F5FC02923DEF}"/>
              </a:ext>
            </a:extLst>
          </p:cNvPr>
          <p:cNvSpPr>
            <a:spLocks noGrp="1"/>
          </p:cNvSpPr>
          <p:nvPr>
            <p:ph sz="half" idx="14"/>
          </p:nvPr>
        </p:nvSpPr>
        <p:spPr>
          <a:xfrm>
            <a:off x="848377" y="1393200"/>
            <a:ext cx="7069650" cy="3033657"/>
          </a:xfrm>
        </p:spPr>
        <p:txBody>
          <a:bodyPr>
            <a:noAutofit/>
          </a:bodyPr>
          <a:lstStyle/>
          <a:p>
            <a:r>
              <a:rPr lang="en-US" altLang="zh-CN" dirty="0">
                <a:solidFill>
                  <a:schemeClr val="tx1"/>
                </a:solidFill>
              </a:rPr>
              <a:t>Node.js </a:t>
            </a:r>
            <a:r>
              <a:rPr lang="zh-CN" altLang="en-US" dirty="0">
                <a:solidFill>
                  <a:schemeClr val="tx1"/>
                </a:solidFill>
              </a:rPr>
              <a:t>遵循了 </a:t>
            </a:r>
            <a:r>
              <a:rPr lang="en-US" altLang="zh-CN" dirty="0">
                <a:solidFill>
                  <a:schemeClr val="tx1"/>
                </a:solidFill>
              </a:rPr>
              <a:t>CommonJS </a:t>
            </a:r>
            <a:r>
              <a:rPr lang="zh-CN" altLang="en-US" dirty="0">
                <a:solidFill>
                  <a:schemeClr val="tx1"/>
                </a:solidFill>
              </a:rPr>
              <a:t>模块化规范，</a:t>
            </a:r>
            <a:r>
              <a:rPr lang="en-US" altLang="zh-CN" dirty="0">
                <a:solidFill>
                  <a:schemeClr val="tx1"/>
                </a:solidFill>
              </a:rPr>
              <a:t>CommonJS </a:t>
            </a:r>
            <a:r>
              <a:rPr lang="zh-CN" altLang="en-US" dirty="0">
                <a:solidFill>
                  <a:schemeClr val="tx1"/>
                </a:solidFill>
              </a:rPr>
              <a:t>规定了</a:t>
            </a:r>
            <a:r>
              <a:rPr lang="zh-CN" altLang="en-US" dirty="0">
                <a:solidFill>
                  <a:srgbClr val="FF0000"/>
                </a:solidFill>
              </a:rPr>
              <a:t>模块的特性</a:t>
            </a:r>
            <a:r>
              <a:rPr lang="zh-CN" altLang="en-US" dirty="0">
                <a:solidFill>
                  <a:schemeClr val="tx1"/>
                </a:solidFill>
              </a:rPr>
              <a:t>和</a:t>
            </a:r>
            <a:r>
              <a:rPr lang="zh-CN" altLang="en-US" dirty="0">
                <a:solidFill>
                  <a:srgbClr val="FF0000"/>
                </a:solidFill>
              </a:rPr>
              <a:t>各模块之间如何相互依赖</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CommonJS </a:t>
            </a:r>
            <a:r>
              <a:rPr lang="zh-CN" altLang="en-US" dirty="0">
                <a:solidFill>
                  <a:schemeClr val="tx1"/>
                </a:solidFill>
              </a:rPr>
              <a:t>规定：</a:t>
            </a:r>
            <a:endParaRPr lang="en-US" altLang="zh-CN" dirty="0">
              <a:solidFill>
                <a:schemeClr val="tx1"/>
              </a:solidFill>
            </a:endParaRPr>
          </a:p>
          <a:p>
            <a:pPr marL="228600" indent="-228600">
              <a:buFont typeface="+mj-ea"/>
              <a:buAutoNum type="circleNumDbPlain"/>
            </a:pPr>
            <a:r>
              <a:rPr lang="zh-CN" altLang="en-US" dirty="0">
                <a:solidFill>
                  <a:schemeClr val="tx1"/>
                </a:solidFill>
              </a:rPr>
              <a:t>每个模块内部，</a:t>
            </a:r>
            <a:r>
              <a:rPr lang="en-US" altLang="zh-CN" dirty="0">
                <a:solidFill>
                  <a:srgbClr val="FF0000"/>
                </a:solidFill>
              </a:rPr>
              <a:t>module </a:t>
            </a:r>
            <a:r>
              <a:rPr lang="zh-CN" altLang="en-US" dirty="0">
                <a:solidFill>
                  <a:srgbClr val="FF0000"/>
                </a:solidFill>
              </a:rPr>
              <a:t>变量</a:t>
            </a:r>
            <a:r>
              <a:rPr lang="zh-CN" altLang="en-US" dirty="0">
                <a:solidFill>
                  <a:schemeClr val="tx1"/>
                </a:solidFill>
              </a:rPr>
              <a:t>代表当前模块。</a:t>
            </a:r>
            <a:endParaRPr lang="en-US" altLang="zh-CN" dirty="0">
              <a:solidFill>
                <a:schemeClr val="tx1"/>
              </a:solidFill>
            </a:endParaRPr>
          </a:p>
          <a:p>
            <a:pPr marL="228600" indent="-228600">
              <a:buFont typeface="+mj-ea"/>
              <a:buAutoNum type="circleNumDbPlain"/>
            </a:pPr>
            <a:r>
              <a:rPr lang="en-US" altLang="zh-CN" dirty="0">
                <a:solidFill>
                  <a:schemeClr val="tx1"/>
                </a:solidFill>
              </a:rPr>
              <a:t>module </a:t>
            </a:r>
            <a:r>
              <a:rPr lang="zh-CN" altLang="en-US" dirty="0">
                <a:solidFill>
                  <a:schemeClr val="tx1"/>
                </a:solidFill>
              </a:rPr>
              <a:t>变量是一个对象，它的 </a:t>
            </a:r>
            <a:r>
              <a:rPr lang="en-US" altLang="zh-CN" dirty="0">
                <a:solidFill>
                  <a:schemeClr val="tx1"/>
                </a:solidFill>
              </a:rPr>
              <a:t>exports </a:t>
            </a:r>
            <a:r>
              <a:rPr lang="zh-CN" altLang="en-US" dirty="0">
                <a:solidFill>
                  <a:schemeClr val="tx1"/>
                </a:solidFill>
              </a:rPr>
              <a:t>属性（即 </a:t>
            </a:r>
            <a:r>
              <a:rPr lang="en-US" altLang="zh-CN" dirty="0">
                <a:solidFill>
                  <a:srgbClr val="FF0000"/>
                </a:solidFill>
              </a:rPr>
              <a:t>module.exports</a:t>
            </a:r>
            <a:r>
              <a:rPr lang="zh-CN" altLang="en-US" dirty="0">
                <a:solidFill>
                  <a:schemeClr val="tx1"/>
                </a:solidFill>
              </a:rPr>
              <a:t>）</a:t>
            </a:r>
            <a:r>
              <a:rPr lang="zh-CN" altLang="en-US" dirty="0">
                <a:solidFill>
                  <a:srgbClr val="FF0000"/>
                </a:solidFill>
              </a:rPr>
              <a:t>是对外的接口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加载某个模块，其实是加载该模块的 </a:t>
            </a:r>
            <a:r>
              <a:rPr lang="en-US" altLang="zh-CN" dirty="0">
                <a:solidFill>
                  <a:schemeClr val="tx1"/>
                </a:solidFill>
              </a:rPr>
              <a:t>module.exports </a:t>
            </a:r>
            <a:r>
              <a:rPr lang="zh-CN" altLang="en-US" dirty="0">
                <a:solidFill>
                  <a:schemeClr val="tx1"/>
                </a:solidFill>
              </a:rPr>
              <a:t>属性。</a:t>
            </a:r>
            <a:r>
              <a:rPr lang="en-US" altLang="zh-CN" dirty="0">
                <a:solidFill>
                  <a:srgbClr val="FF0000"/>
                </a:solidFill>
              </a:rPr>
              <a:t>require() </a:t>
            </a:r>
            <a:r>
              <a:rPr lang="zh-CN" altLang="en-US" dirty="0">
                <a:solidFill>
                  <a:srgbClr val="FF0000"/>
                </a:solidFill>
              </a:rPr>
              <a:t>方法用于加载模块</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170454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rgbClr val="FF0000"/>
                </a:solidFill>
              </a:rPr>
              <a:t>npm</a:t>
            </a:r>
            <a:r>
              <a:rPr lang="zh-CN" altLang="en-US" dirty="0">
                <a:solidFill>
                  <a:srgbClr val="FF0000"/>
                </a:solidFill>
              </a:rPr>
              <a:t>与包</a:t>
            </a:r>
            <a:endParaRPr lang="en-US" altLang="zh-CN" dirty="0">
              <a:solidFill>
                <a:srgbClr val="FF0000"/>
              </a:solidFill>
            </a:endParaRPr>
          </a:p>
          <a:p>
            <a:r>
              <a:rPr lang="zh-CN" altLang="en-US" dirty="0"/>
              <a:t>模块的加载机制</a:t>
            </a:r>
            <a:endParaRPr lang="en-US" altLang="zh-CN" dirty="0"/>
          </a:p>
        </p:txBody>
      </p:sp>
    </p:spTree>
    <p:extLst>
      <p:ext uri="{BB962C8B-B14F-4D97-AF65-F5344CB8AC3E}">
        <p14:creationId xmlns:p14="http://schemas.microsoft.com/office/powerpoint/2010/main" val="140227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rgbClr val="FF0000"/>
                </a:solidFill>
              </a:rPr>
              <a:t>模块化的基本概念</a:t>
            </a:r>
            <a:endParaRPr lang="en-US" altLang="zh-CN" dirty="0">
              <a:solidFill>
                <a:srgbClr val="FF0000"/>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extLst>
      <p:ext uri="{BB962C8B-B14F-4D97-AF65-F5344CB8AC3E}">
        <p14:creationId xmlns:p14="http://schemas.microsoft.com/office/powerpoint/2010/main" val="354928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96771DA7-9962-4F18-8915-0DED21D437A9}"/>
              </a:ext>
            </a:extLst>
          </p:cNvPr>
          <p:cNvSpPr>
            <a:spLocks noGrp="1"/>
          </p:cNvSpPr>
          <p:nvPr>
            <p:ph sz="half" idx="14"/>
          </p:nvPr>
        </p:nvSpPr>
        <p:spPr>
          <a:xfrm>
            <a:off x="848376" y="2123999"/>
            <a:ext cx="7141381" cy="2083501"/>
          </a:xfrm>
        </p:spPr>
        <p:txBody>
          <a:bodyPr>
            <a:noAutofit/>
          </a:bodyPr>
          <a:lstStyle/>
          <a:p>
            <a:r>
              <a:rPr lang="en-US" altLang="zh-CN" dirty="0">
                <a:solidFill>
                  <a:schemeClr val="tx1"/>
                </a:solidFill>
              </a:rPr>
              <a:t>Node.js </a:t>
            </a:r>
            <a:r>
              <a:rPr lang="zh-CN" altLang="en-US" dirty="0">
                <a:solidFill>
                  <a:schemeClr val="tx1"/>
                </a:solidFill>
              </a:rPr>
              <a:t>中的</a:t>
            </a:r>
            <a:r>
              <a:rPr lang="zh-CN" altLang="en-US" dirty="0">
                <a:solidFill>
                  <a:srgbClr val="FF0000"/>
                </a:solidFill>
              </a:rPr>
              <a:t>第三方模块</a:t>
            </a:r>
            <a:r>
              <a:rPr lang="zh-CN" altLang="en-US" dirty="0">
                <a:solidFill>
                  <a:schemeClr val="tx1"/>
                </a:solidFill>
              </a:rPr>
              <a:t>又叫做</a:t>
            </a:r>
            <a:r>
              <a:rPr lang="zh-CN" altLang="en-US" dirty="0">
                <a:solidFill>
                  <a:srgbClr val="FF0000"/>
                </a:solidFill>
              </a:rPr>
              <a:t>包</a:t>
            </a:r>
            <a:r>
              <a:rPr lang="zh-CN" altLang="en-US" dirty="0">
                <a:solidFill>
                  <a:schemeClr val="tx1"/>
                </a:solidFill>
              </a:rPr>
              <a:t>。</a:t>
            </a:r>
            <a:endParaRPr lang="en-US" altLang="zh-CN" dirty="0">
              <a:solidFill>
                <a:schemeClr val="tx1"/>
              </a:solidFill>
            </a:endParaRPr>
          </a:p>
          <a:p>
            <a:r>
              <a:rPr lang="zh-CN" altLang="en-US" dirty="0">
                <a:solidFill>
                  <a:schemeClr val="tx1"/>
                </a:solidFill>
              </a:rPr>
              <a:t>就像</a:t>
            </a:r>
            <a:r>
              <a:rPr lang="zh-CN" altLang="en-US" dirty="0">
                <a:solidFill>
                  <a:srgbClr val="047FFD"/>
                </a:solidFill>
              </a:rPr>
              <a:t>电脑</a:t>
            </a:r>
            <a:r>
              <a:rPr lang="zh-CN" altLang="en-US" dirty="0">
                <a:solidFill>
                  <a:schemeClr val="tx1"/>
                </a:solidFill>
              </a:rPr>
              <a:t>和</a:t>
            </a:r>
            <a:r>
              <a:rPr lang="zh-CN" altLang="en-US" dirty="0">
                <a:solidFill>
                  <a:srgbClr val="047FFD"/>
                </a:solidFill>
              </a:rPr>
              <a:t>计算机</a:t>
            </a:r>
            <a:r>
              <a:rPr lang="zh-CN" altLang="en-US" dirty="0">
                <a:solidFill>
                  <a:schemeClr val="tx1"/>
                </a:solidFill>
              </a:rPr>
              <a:t>指的是相同的东西，</a:t>
            </a:r>
            <a:r>
              <a:rPr lang="zh-CN" altLang="en-US" dirty="0">
                <a:solidFill>
                  <a:srgbClr val="047FFD"/>
                </a:solidFill>
              </a:rPr>
              <a:t>第三方模块</a:t>
            </a:r>
            <a:r>
              <a:rPr lang="zh-CN" altLang="en-US" dirty="0">
                <a:solidFill>
                  <a:schemeClr val="tx1"/>
                </a:solidFill>
              </a:rPr>
              <a:t>和</a:t>
            </a:r>
            <a:r>
              <a:rPr lang="zh-CN" altLang="en-US" dirty="0">
                <a:solidFill>
                  <a:srgbClr val="047FFD"/>
                </a:solidFill>
              </a:rPr>
              <a:t>包</a:t>
            </a:r>
            <a:r>
              <a:rPr lang="zh-CN" altLang="en-US" dirty="0">
                <a:solidFill>
                  <a:schemeClr val="tx1"/>
                </a:solidFill>
              </a:rPr>
              <a:t>指的是同一个概念，只不过叫法不同。</a:t>
            </a:r>
            <a:endParaRPr lang="en-US" altLang="zh-CN" dirty="0">
              <a:solidFill>
                <a:schemeClr val="tx1"/>
              </a:solidFill>
            </a:endParaRPr>
          </a:p>
        </p:txBody>
      </p:sp>
    </p:spTree>
    <p:extLst>
      <p:ext uri="{BB962C8B-B14F-4D97-AF65-F5344CB8AC3E}">
        <p14:creationId xmlns:p14="http://schemas.microsoft.com/office/powerpoint/2010/main" val="15769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包的来源</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1D9F876-E530-44E0-8836-FAD82177F781}"/>
              </a:ext>
            </a:extLst>
          </p:cNvPr>
          <p:cNvSpPr>
            <a:spLocks noGrp="1"/>
          </p:cNvSpPr>
          <p:nvPr>
            <p:ph sz="half" idx="14"/>
          </p:nvPr>
        </p:nvSpPr>
        <p:spPr>
          <a:xfrm>
            <a:off x="848376" y="2123999"/>
            <a:ext cx="7141381" cy="2083501"/>
          </a:xfrm>
        </p:spPr>
        <p:txBody>
          <a:bodyPr>
            <a:noAutofit/>
          </a:bodyPr>
          <a:lstStyle/>
          <a:p>
            <a:r>
              <a:rPr lang="zh-CN" altLang="en-US" dirty="0">
                <a:solidFill>
                  <a:schemeClr val="tx1"/>
                </a:solidFill>
              </a:rPr>
              <a:t>不同于 </a:t>
            </a:r>
            <a:r>
              <a:rPr lang="en-US" altLang="zh-CN" dirty="0">
                <a:solidFill>
                  <a:schemeClr val="tx1"/>
                </a:solidFill>
              </a:rPr>
              <a:t>Node.js </a:t>
            </a:r>
            <a:r>
              <a:rPr lang="zh-CN" altLang="en-US" dirty="0">
                <a:solidFill>
                  <a:schemeClr val="tx1"/>
                </a:solidFill>
              </a:rPr>
              <a:t>中的内置模块与自定义模块，</a:t>
            </a:r>
            <a:r>
              <a:rPr lang="zh-CN" altLang="en-US" dirty="0">
                <a:solidFill>
                  <a:srgbClr val="FF0000"/>
                </a:solidFill>
              </a:rPr>
              <a:t>包是由第三方个人或团队开发出来的</a:t>
            </a:r>
            <a:r>
              <a:rPr lang="zh-CN" altLang="en-US" dirty="0">
                <a:solidFill>
                  <a:schemeClr val="tx1"/>
                </a:solidFill>
              </a:rPr>
              <a:t>，免费供所有人使用。</a:t>
            </a:r>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a:t>
            </a:r>
            <a:r>
              <a:rPr lang="en-US" altLang="zh-CN" dirty="0">
                <a:solidFill>
                  <a:schemeClr val="tx1"/>
                </a:solidFill>
              </a:rPr>
              <a:t>Node.js </a:t>
            </a:r>
            <a:r>
              <a:rPr lang="zh-CN" altLang="en-US" dirty="0">
                <a:solidFill>
                  <a:schemeClr val="tx1"/>
                </a:solidFill>
              </a:rPr>
              <a:t>中的包都是免费且开源的，不需要付费即可免费下载使用。</a:t>
            </a:r>
            <a:endParaRPr lang="en-US" altLang="zh-CN" dirty="0">
              <a:solidFill>
                <a:schemeClr val="tx1"/>
              </a:solidFill>
            </a:endParaRPr>
          </a:p>
        </p:txBody>
      </p:sp>
    </p:spTree>
    <p:extLst>
      <p:ext uri="{BB962C8B-B14F-4D97-AF65-F5344CB8AC3E}">
        <p14:creationId xmlns:p14="http://schemas.microsoft.com/office/powerpoint/2010/main" val="130706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为什么需要包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1D9F876-E530-44E0-8836-FAD82177F781}"/>
              </a:ext>
            </a:extLst>
          </p:cNvPr>
          <p:cNvSpPr>
            <a:spLocks noGrp="1"/>
          </p:cNvSpPr>
          <p:nvPr>
            <p:ph sz="half" idx="14"/>
          </p:nvPr>
        </p:nvSpPr>
        <p:spPr>
          <a:xfrm>
            <a:off x="848376" y="2123999"/>
            <a:ext cx="7141381" cy="2083501"/>
          </a:xfrm>
        </p:spPr>
        <p:txBody>
          <a:bodyPr>
            <a:noAutofit/>
          </a:bodyPr>
          <a:lstStyle/>
          <a:p>
            <a:r>
              <a:rPr lang="zh-CN" altLang="en-US" dirty="0">
                <a:solidFill>
                  <a:schemeClr val="tx1"/>
                </a:solidFill>
              </a:rPr>
              <a:t>由于 </a:t>
            </a:r>
            <a:r>
              <a:rPr lang="en-US" altLang="zh-CN" dirty="0">
                <a:solidFill>
                  <a:schemeClr val="tx1"/>
                </a:solidFill>
              </a:rPr>
              <a:t>Node.js </a:t>
            </a:r>
            <a:r>
              <a:rPr lang="zh-CN" altLang="en-US" dirty="0">
                <a:solidFill>
                  <a:schemeClr val="tx1"/>
                </a:solidFill>
              </a:rPr>
              <a:t>的内置模块仅提供了一些底层的 </a:t>
            </a:r>
            <a:r>
              <a:rPr lang="en-US" altLang="zh-CN" dirty="0">
                <a:solidFill>
                  <a:schemeClr val="tx1"/>
                </a:solidFill>
              </a:rPr>
              <a:t>API</a:t>
            </a:r>
            <a:r>
              <a:rPr lang="zh-CN" altLang="en-US" dirty="0">
                <a:solidFill>
                  <a:schemeClr val="tx1"/>
                </a:solidFill>
              </a:rPr>
              <a:t>，导致在基于内置模块进行项目开发的时，效率很低。</a:t>
            </a:r>
            <a:endParaRPr lang="en-US" altLang="zh-CN" dirty="0">
              <a:solidFill>
                <a:schemeClr val="tx1"/>
              </a:solidFill>
            </a:endParaRPr>
          </a:p>
          <a:p>
            <a:r>
              <a:rPr lang="zh-CN" altLang="en-US" dirty="0">
                <a:solidFill>
                  <a:srgbClr val="FF0000"/>
                </a:solidFill>
              </a:rPr>
              <a:t>包是基于内置模块封装出来的</a:t>
            </a:r>
            <a:r>
              <a:rPr lang="zh-CN" altLang="en-US" dirty="0">
                <a:solidFill>
                  <a:schemeClr val="tx1"/>
                </a:solidFill>
              </a:rPr>
              <a:t>，提供了更高级、更方便的 </a:t>
            </a:r>
            <a:r>
              <a:rPr lang="en-US" altLang="zh-CN" dirty="0">
                <a:solidFill>
                  <a:schemeClr val="tx1"/>
                </a:solidFill>
              </a:rPr>
              <a:t>API</a:t>
            </a:r>
            <a:r>
              <a:rPr lang="zh-CN" altLang="en-US" dirty="0">
                <a:solidFill>
                  <a:schemeClr val="tx1"/>
                </a:solidFill>
              </a:rPr>
              <a:t>，</a:t>
            </a:r>
            <a:r>
              <a:rPr lang="zh-CN" altLang="en-US" dirty="0">
                <a:solidFill>
                  <a:srgbClr val="FF0000"/>
                </a:solidFill>
              </a:rPr>
              <a:t>极大的提高了开发效率</a:t>
            </a:r>
            <a:r>
              <a:rPr lang="zh-CN" altLang="en-US" dirty="0">
                <a:solidFill>
                  <a:schemeClr val="tx1"/>
                </a:solidFill>
              </a:rPr>
              <a:t>。</a:t>
            </a:r>
          </a:p>
          <a:p>
            <a:r>
              <a:rPr lang="zh-CN" altLang="en-US" dirty="0">
                <a:solidFill>
                  <a:srgbClr val="FF0000"/>
                </a:solidFill>
              </a:rPr>
              <a:t>包</a:t>
            </a:r>
            <a:r>
              <a:rPr lang="zh-CN" altLang="en-US" dirty="0">
                <a:solidFill>
                  <a:schemeClr val="tx1"/>
                </a:solidFill>
              </a:rPr>
              <a:t>和</a:t>
            </a:r>
            <a:r>
              <a:rPr lang="zh-CN" altLang="en-US" dirty="0">
                <a:solidFill>
                  <a:srgbClr val="047FFD"/>
                </a:solidFill>
              </a:rPr>
              <a:t>内置模块</a:t>
            </a:r>
            <a:r>
              <a:rPr lang="zh-CN" altLang="en-US" dirty="0">
                <a:solidFill>
                  <a:schemeClr val="tx1"/>
                </a:solidFill>
              </a:rPr>
              <a:t>之间的关系，类似于 </a:t>
            </a:r>
            <a:r>
              <a:rPr lang="en-US" altLang="zh-CN" dirty="0">
                <a:solidFill>
                  <a:srgbClr val="FF0000"/>
                </a:solidFill>
              </a:rPr>
              <a:t>jQuery</a:t>
            </a:r>
            <a:r>
              <a:rPr lang="en-US" altLang="zh-CN" dirty="0">
                <a:solidFill>
                  <a:schemeClr val="tx1"/>
                </a:solidFill>
              </a:rPr>
              <a:t> </a:t>
            </a:r>
            <a:r>
              <a:rPr lang="zh-CN" altLang="en-US" dirty="0">
                <a:solidFill>
                  <a:schemeClr val="tx1"/>
                </a:solidFill>
              </a:rPr>
              <a:t>和 </a:t>
            </a:r>
            <a:r>
              <a:rPr lang="zh-CN" altLang="en-US" dirty="0">
                <a:solidFill>
                  <a:srgbClr val="047FFD"/>
                </a:solidFill>
              </a:rPr>
              <a:t>浏览器内置 </a:t>
            </a:r>
            <a:r>
              <a:rPr lang="en-US" altLang="zh-CN" dirty="0">
                <a:solidFill>
                  <a:srgbClr val="047FFD"/>
                </a:solidFill>
              </a:rPr>
              <a:t>API </a:t>
            </a:r>
            <a:r>
              <a:rPr lang="zh-CN" altLang="en-US" dirty="0">
                <a:solidFill>
                  <a:schemeClr val="tx1"/>
                </a:solidFill>
              </a:rPr>
              <a:t>之间的关系。</a:t>
            </a:r>
            <a:endParaRPr lang="en-US" altLang="zh-CN" dirty="0">
              <a:solidFill>
                <a:schemeClr val="tx1"/>
              </a:solidFill>
            </a:endParaRPr>
          </a:p>
        </p:txBody>
      </p:sp>
    </p:spTree>
    <p:extLst>
      <p:ext uri="{BB962C8B-B14F-4D97-AF65-F5344CB8AC3E}">
        <p14:creationId xmlns:p14="http://schemas.microsoft.com/office/powerpoint/2010/main" val="30741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从哪里下载包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1D9F876-E530-44E0-8836-FAD82177F781}"/>
              </a:ext>
            </a:extLst>
          </p:cNvPr>
          <p:cNvSpPr>
            <a:spLocks noGrp="1"/>
          </p:cNvSpPr>
          <p:nvPr>
            <p:ph sz="half" idx="14"/>
          </p:nvPr>
        </p:nvSpPr>
        <p:spPr>
          <a:xfrm>
            <a:off x="848376" y="2123999"/>
            <a:ext cx="7141381" cy="2888268"/>
          </a:xfrm>
        </p:spPr>
        <p:txBody>
          <a:bodyPr>
            <a:noAutofit/>
          </a:bodyPr>
          <a:lstStyle/>
          <a:p>
            <a:r>
              <a:rPr lang="zh-CN" altLang="en-US" dirty="0">
                <a:solidFill>
                  <a:schemeClr val="tx1"/>
                </a:solidFill>
              </a:rPr>
              <a:t>国外有一家 </a:t>
            </a:r>
            <a:r>
              <a:rPr lang="en-US" altLang="zh-CN" dirty="0">
                <a:solidFill>
                  <a:schemeClr val="tx1"/>
                </a:solidFill>
              </a:rPr>
              <a:t>IT </a:t>
            </a:r>
            <a:r>
              <a:rPr lang="zh-CN" altLang="en-US" dirty="0">
                <a:solidFill>
                  <a:schemeClr val="tx1"/>
                </a:solidFill>
              </a:rPr>
              <a:t>公司，叫做 </a:t>
            </a:r>
            <a:r>
              <a:rPr lang="en-US" altLang="zh-CN" b="1" dirty="0">
                <a:solidFill>
                  <a:srgbClr val="FF0000"/>
                </a:solidFill>
              </a:rPr>
              <a:t>npm, Inc. </a:t>
            </a:r>
            <a:r>
              <a:rPr lang="zh-CN" altLang="en-US" dirty="0">
                <a:solidFill>
                  <a:schemeClr val="tx1"/>
                </a:solidFill>
              </a:rPr>
              <a:t>这家公司旗下有一个非常著名的网站： </a:t>
            </a:r>
            <a:r>
              <a:rPr lang="en-US" altLang="zh-CN" dirty="0">
                <a:hlinkClick r:id="rId2"/>
              </a:rPr>
              <a:t>https://www.npmjs.com/</a:t>
            </a:r>
            <a:r>
              <a:rPr lang="en-US" altLang="zh-CN" dirty="0"/>
              <a:t> </a:t>
            </a:r>
            <a:r>
              <a:rPr lang="zh-CN" altLang="en-US" dirty="0"/>
              <a:t>，它是</a:t>
            </a:r>
            <a:r>
              <a:rPr lang="zh-CN" altLang="en-US" b="1" dirty="0">
                <a:solidFill>
                  <a:srgbClr val="FF0000"/>
                </a:solidFill>
              </a:rPr>
              <a:t>全球最大的包共享平台</a:t>
            </a:r>
            <a:r>
              <a:rPr lang="zh-CN" altLang="en-US" dirty="0"/>
              <a:t>，你可以从这个网站上搜索到任何你需要的包，只要你有足够的耐心！</a:t>
            </a:r>
            <a:endParaRPr lang="en-US" altLang="zh-CN" dirty="0"/>
          </a:p>
          <a:p>
            <a:r>
              <a:rPr lang="zh-CN" altLang="en-US" dirty="0"/>
              <a:t>到目前位置，全球约 </a:t>
            </a:r>
            <a:r>
              <a:rPr lang="en-US" altLang="zh-CN" dirty="0">
                <a:solidFill>
                  <a:srgbClr val="047FFD"/>
                </a:solidFill>
              </a:rPr>
              <a:t>1100 </a:t>
            </a:r>
            <a:r>
              <a:rPr lang="zh-CN" altLang="en-US" dirty="0">
                <a:solidFill>
                  <a:srgbClr val="047FFD"/>
                </a:solidFill>
              </a:rPr>
              <a:t>多万</a:t>
            </a:r>
            <a:r>
              <a:rPr lang="zh-CN" altLang="en-US" dirty="0"/>
              <a:t>的开发人员，通过这个包共享平台，开发并共享了超过 </a:t>
            </a:r>
            <a:r>
              <a:rPr lang="en-US" altLang="zh-CN" dirty="0">
                <a:solidFill>
                  <a:srgbClr val="047FFD"/>
                </a:solidFill>
              </a:rPr>
              <a:t>120 </a:t>
            </a:r>
            <a:r>
              <a:rPr lang="zh-CN" altLang="en-US" dirty="0">
                <a:solidFill>
                  <a:srgbClr val="047FFD"/>
                </a:solidFill>
              </a:rPr>
              <a:t>多万个包</a:t>
            </a:r>
            <a:r>
              <a:rPr lang="zh-CN" altLang="en-US" dirty="0"/>
              <a:t> 供我们使用。</a:t>
            </a:r>
            <a:endParaRPr lang="en-US" altLang="zh-CN" dirty="0"/>
          </a:p>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提供了一个地址为 </a:t>
            </a:r>
            <a:r>
              <a:rPr lang="en-US" altLang="zh-CN" dirty="0">
                <a:hlinkClick r:id="rId3"/>
              </a:rPr>
              <a:t>https://registry.npmjs.org/</a:t>
            </a:r>
            <a:r>
              <a:rPr lang="zh-CN" altLang="en-US" dirty="0">
                <a:solidFill>
                  <a:schemeClr val="tx1"/>
                </a:solidFill>
              </a:rPr>
              <a:t> 的服务器，来对外共享所有的包，我们可以从这个服务器上下载自己所需要的包。</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endParaRPr lang="en-US" altLang="zh-CN" b="1" dirty="0">
              <a:solidFill>
                <a:srgbClr val="FF0000"/>
              </a:solidFill>
            </a:endParaRPr>
          </a:p>
          <a:p>
            <a:pPr marL="171450" indent="-171450">
              <a:buFont typeface="Wingdings" panose="05000000000000000000" pitchFamily="2" charset="2"/>
              <a:buChar char="l"/>
            </a:pPr>
            <a:r>
              <a:rPr lang="zh-CN" altLang="en-US" dirty="0">
                <a:solidFill>
                  <a:schemeClr val="tx1"/>
                </a:solidFill>
              </a:rPr>
              <a:t> 从 </a:t>
            </a:r>
            <a:r>
              <a:rPr lang="en-US" altLang="zh-CN" dirty="0">
                <a:hlinkClick r:id="rId2"/>
              </a:rPr>
              <a:t>https://www.npmjs.com/</a:t>
            </a:r>
            <a:r>
              <a:rPr lang="en-US" altLang="zh-CN" dirty="0"/>
              <a:t> </a:t>
            </a:r>
            <a:r>
              <a:rPr lang="zh-CN" altLang="en-US" dirty="0"/>
              <a:t>网站上搜索自己所需要的包</a:t>
            </a:r>
            <a:endParaRPr lang="en-US" altLang="zh-CN" dirty="0"/>
          </a:p>
          <a:p>
            <a:pPr marL="171450" indent="-171450">
              <a:buFont typeface="Wingdings" panose="05000000000000000000" pitchFamily="2" charset="2"/>
              <a:buChar char="l"/>
            </a:pPr>
            <a:r>
              <a:rPr lang="zh-CN" altLang="en-US" dirty="0">
                <a:solidFill>
                  <a:schemeClr val="tx1"/>
                </a:solidFill>
              </a:rPr>
              <a:t> 从 </a:t>
            </a:r>
            <a:r>
              <a:rPr lang="en-US" altLang="zh-CN" dirty="0">
                <a:hlinkClick r:id="rId3"/>
              </a:rPr>
              <a:t>https://registry.npmjs.org/</a:t>
            </a:r>
            <a:r>
              <a:rPr lang="zh-CN" altLang="en-US" dirty="0">
                <a:solidFill>
                  <a:schemeClr val="tx1"/>
                </a:solidFill>
              </a:rPr>
              <a:t>  服务器上下载自己需要的包</a:t>
            </a:r>
            <a:endParaRPr lang="en-US" altLang="zh-CN" dirty="0">
              <a:solidFill>
                <a:schemeClr val="tx1"/>
              </a:solidFill>
            </a:endParaRPr>
          </a:p>
        </p:txBody>
      </p:sp>
    </p:spTree>
    <p:extLst>
      <p:ext uri="{BB962C8B-B14F-4D97-AF65-F5344CB8AC3E}">
        <p14:creationId xmlns:p14="http://schemas.microsoft.com/office/powerpoint/2010/main" val="160710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如何下载包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1D9F876-E530-44E0-8836-FAD82177F781}"/>
              </a:ext>
            </a:extLst>
          </p:cNvPr>
          <p:cNvSpPr>
            <a:spLocks noGrp="1"/>
          </p:cNvSpPr>
          <p:nvPr>
            <p:ph sz="half" idx="14"/>
          </p:nvPr>
        </p:nvSpPr>
        <p:spPr>
          <a:xfrm>
            <a:off x="848376" y="2123999"/>
            <a:ext cx="7141381" cy="1541945"/>
          </a:xfrm>
        </p:spPr>
        <p:txBody>
          <a:bodyPr>
            <a:noAutofit/>
          </a:bodyPr>
          <a:lstStyle/>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提供了一个包管理工具，我们可以使用这个包管理工具，从 </a:t>
            </a:r>
            <a:r>
              <a:rPr lang="en-US" altLang="zh-CN" dirty="0">
                <a:hlinkClick r:id="rId2"/>
              </a:rPr>
              <a:t>https://registry.npmjs.org/</a:t>
            </a:r>
            <a:r>
              <a:rPr lang="zh-CN" altLang="en-US" dirty="0">
                <a:solidFill>
                  <a:schemeClr val="tx1"/>
                </a:solidFill>
              </a:rPr>
              <a:t> 服务器把需要的包下载到本地使用。</a:t>
            </a:r>
            <a:endParaRPr lang="en-US" altLang="zh-CN" dirty="0">
              <a:solidFill>
                <a:schemeClr val="tx1"/>
              </a:solidFill>
            </a:endParaRPr>
          </a:p>
          <a:p>
            <a:r>
              <a:rPr lang="zh-CN" altLang="en-US" dirty="0">
                <a:solidFill>
                  <a:schemeClr val="tx1"/>
                </a:solidFill>
              </a:rPr>
              <a:t>这个包管理工具的名字叫做 </a:t>
            </a:r>
            <a:r>
              <a:rPr lang="en-US" altLang="zh-CN" dirty="0">
                <a:solidFill>
                  <a:srgbClr val="047FFD"/>
                </a:solidFill>
              </a:rPr>
              <a:t>Node Package Manager</a:t>
            </a:r>
            <a:r>
              <a:rPr lang="zh-CN" altLang="en-US" dirty="0">
                <a:solidFill>
                  <a:schemeClr val="tx1"/>
                </a:solidFill>
              </a:rPr>
              <a:t>（简称 </a:t>
            </a:r>
            <a:r>
              <a:rPr lang="en-US" altLang="zh-CN" dirty="0">
                <a:solidFill>
                  <a:srgbClr val="FF0000"/>
                </a:solidFill>
              </a:rPr>
              <a:t>npm </a:t>
            </a:r>
            <a:r>
              <a:rPr lang="zh-CN" altLang="en-US" dirty="0">
                <a:solidFill>
                  <a:srgbClr val="FF0000"/>
                </a:solidFill>
              </a:rPr>
              <a:t>包管理工具</a:t>
            </a:r>
            <a:r>
              <a:rPr lang="zh-CN" altLang="en-US" dirty="0">
                <a:solidFill>
                  <a:schemeClr val="tx1"/>
                </a:solidFill>
              </a:rPr>
              <a:t>），这个包管理工具随着 </a:t>
            </a:r>
            <a:r>
              <a:rPr lang="en-US" altLang="zh-CN" dirty="0">
                <a:solidFill>
                  <a:schemeClr val="tx1"/>
                </a:solidFill>
              </a:rPr>
              <a:t>Node.js </a:t>
            </a:r>
            <a:r>
              <a:rPr lang="zh-CN" altLang="en-US" dirty="0">
                <a:solidFill>
                  <a:schemeClr val="tx1"/>
                </a:solidFill>
              </a:rPr>
              <a:t>的安装包一起被安装到了用户的电脑上。</a:t>
            </a:r>
            <a:endParaRPr lang="en-US" altLang="zh-CN" dirty="0">
              <a:solidFill>
                <a:schemeClr val="tx1"/>
              </a:solidFill>
            </a:endParaRPr>
          </a:p>
          <a:p>
            <a:r>
              <a:rPr lang="zh-CN" altLang="en-US" dirty="0">
                <a:solidFill>
                  <a:schemeClr val="tx1"/>
                </a:solidFill>
              </a:rPr>
              <a:t>大家可以在终端中执行 </a:t>
            </a:r>
            <a:r>
              <a:rPr lang="en-US" altLang="zh-CN" b="1" dirty="0">
                <a:solidFill>
                  <a:srgbClr val="FF0000"/>
                </a:solidFill>
              </a:rPr>
              <a:t>npm -v</a:t>
            </a:r>
            <a:r>
              <a:rPr lang="en-US" altLang="zh-CN" dirty="0">
                <a:solidFill>
                  <a:schemeClr val="tx1"/>
                </a:solidFill>
              </a:rPr>
              <a:t> </a:t>
            </a:r>
            <a:r>
              <a:rPr lang="zh-CN" altLang="en-US" dirty="0">
                <a:solidFill>
                  <a:schemeClr val="tx1"/>
                </a:solidFill>
              </a:rPr>
              <a:t>命令，来查看自己电脑上所安装的 </a:t>
            </a:r>
            <a:r>
              <a:rPr lang="en-US" altLang="zh-CN" dirty="0">
                <a:solidFill>
                  <a:schemeClr val="tx1"/>
                </a:solidFill>
              </a:rPr>
              <a:t>npm </a:t>
            </a:r>
            <a:r>
              <a:rPr lang="zh-CN" altLang="en-US" dirty="0">
                <a:solidFill>
                  <a:schemeClr val="tx1"/>
                </a:solidFill>
              </a:rPr>
              <a:t>包管理工具的版本号：</a:t>
            </a:r>
            <a:endParaRPr lang="en-US" altLang="zh-CN" dirty="0">
              <a:solidFill>
                <a:schemeClr val="tx1"/>
              </a:solidFill>
            </a:endParaRPr>
          </a:p>
        </p:txBody>
      </p:sp>
      <p:pic>
        <p:nvPicPr>
          <p:cNvPr id="2" name="图片 1">
            <a:extLst>
              <a:ext uri="{FF2B5EF4-FFF2-40B4-BE49-F238E27FC236}">
                <a16:creationId xmlns:a16="http://schemas.microsoft.com/office/drawing/2014/main" id="{A1B75DD3-7169-4CC0-A017-0195C27F9DBB}"/>
              </a:ext>
            </a:extLst>
          </p:cNvPr>
          <p:cNvPicPr>
            <a:picLocks noChangeAspect="1"/>
          </p:cNvPicPr>
          <p:nvPr/>
        </p:nvPicPr>
        <p:blipFill>
          <a:blip r:embed="rId3"/>
          <a:stretch>
            <a:fillRect/>
          </a:stretch>
        </p:blipFill>
        <p:spPr>
          <a:xfrm>
            <a:off x="955319" y="3665945"/>
            <a:ext cx="2742921" cy="1374584"/>
          </a:xfrm>
          <a:prstGeom prst="rect">
            <a:avLst/>
          </a:prstGeom>
        </p:spPr>
      </p:pic>
    </p:spTree>
    <p:extLst>
      <p:ext uri="{BB962C8B-B14F-4D97-AF65-F5344CB8AC3E}">
        <p14:creationId xmlns:p14="http://schemas.microsoft.com/office/powerpoint/2010/main" val="3369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格式化时间的传统做法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96771DA7-9962-4F18-8915-0DED21D437A9}"/>
              </a:ext>
            </a:extLst>
          </p:cNvPr>
          <p:cNvSpPr>
            <a:spLocks noGrp="1"/>
          </p:cNvSpPr>
          <p:nvPr>
            <p:ph sz="half" idx="14"/>
          </p:nvPr>
        </p:nvSpPr>
        <p:spPr>
          <a:xfrm>
            <a:off x="6007947" y="2123999"/>
            <a:ext cx="2858346" cy="2083501"/>
          </a:xfrm>
        </p:spPr>
        <p:txBody>
          <a:bodyPr>
            <a:noAutofit/>
          </a:bodyPr>
          <a:lstStyle/>
          <a:p>
            <a:pPr marL="228600" indent="-228600">
              <a:buFont typeface="+mj-ea"/>
              <a:buAutoNum type="circleNumDbPlain"/>
            </a:pPr>
            <a:r>
              <a:rPr lang="zh-CN" altLang="en-US" dirty="0">
                <a:solidFill>
                  <a:schemeClr val="tx1"/>
                </a:solidFill>
              </a:rPr>
              <a:t>创建格式化时间的自定义模块</a:t>
            </a:r>
            <a:endParaRPr lang="en-US" altLang="zh-CN" dirty="0">
              <a:solidFill>
                <a:schemeClr val="tx1"/>
              </a:solidFill>
            </a:endParaRPr>
          </a:p>
          <a:p>
            <a:pPr marL="228600" indent="-228600">
              <a:buFont typeface="+mj-ea"/>
              <a:buAutoNum type="circleNumDbPlain"/>
            </a:pPr>
            <a:r>
              <a:rPr lang="zh-CN" altLang="en-US" dirty="0">
                <a:solidFill>
                  <a:schemeClr val="tx1"/>
                </a:solidFill>
              </a:rPr>
              <a:t>定义格式化时间的方法</a:t>
            </a:r>
            <a:endParaRPr lang="en-US" altLang="zh-CN" dirty="0">
              <a:solidFill>
                <a:schemeClr val="tx1"/>
              </a:solidFill>
            </a:endParaRPr>
          </a:p>
          <a:p>
            <a:pPr marL="228600" indent="-228600">
              <a:buFont typeface="+mj-ea"/>
              <a:buAutoNum type="circleNumDbPlain"/>
            </a:pPr>
            <a:r>
              <a:rPr lang="zh-CN" altLang="en-US" dirty="0">
                <a:solidFill>
                  <a:schemeClr val="tx1"/>
                </a:solidFill>
              </a:rPr>
              <a:t>创建补零函数</a:t>
            </a:r>
            <a:endParaRPr lang="en-US" altLang="zh-CN" dirty="0">
              <a:solidFill>
                <a:schemeClr val="tx1"/>
              </a:solidFill>
            </a:endParaRPr>
          </a:p>
          <a:p>
            <a:pPr marL="228600" indent="-228600">
              <a:buFont typeface="+mj-ea"/>
              <a:buAutoNum type="circleNumDbPlain"/>
            </a:pPr>
            <a:r>
              <a:rPr lang="zh-CN" altLang="en-US" dirty="0">
                <a:solidFill>
                  <a:schemeClr val="tx1"/>
                </a:solidFill>
              </a:rPr>
              <a:t>从自定义模块中导出格式化时间的函数</a:t>
            </a:r>
            <a:endParaRPr lang="en-US" altLang="zh-CN" dirty="0">
              <a:solidFill>
                <a:schemeClr val="tx1"/>
              </a:solidFill>
            </a:endParaRPr>
          </a:p>
          <a:p>
            <a:pPr marL="228600" indent="-228600">
              <a:buFont typeface="+mj-ea"/>
              <a:buAutoNum type="circleNumDbPlain"/>
            </a:pPr>
            <a:r>
              <a:rPr lang="zh-CN" altLang="en-US" dirty="0">
                <a:solidFill>
                  <a:srgbClr val="FF0000"/>
                </a:solidFill>
              </a:rPr>
              <a:t>导入格式化时间的自定义模块</a:t>
            </a:r>
            <a:endParaRPr lang="en-US" altLang="zh-CN" dirty="0">
              <a:solidFill>
                <a:srgbClr val="FF0000"/>
              </a:solidFill>
            </a:endParaRPr>
          </a:p>
          <a:p>
            <a:pPr marL="228600" indent="-228600">
              <a:buFont typeface="+mj-ea"/>
              <a:buAutoNum type="circleNumDbPlain"/>
            </a:pPr>
            <a:r>
              <a:rPr lang="zh-CN" altLang="en-US" dirty="0">
                <a:solidFill>
                  <a:srgbClr val="FF0000"/>
                </a:solidFill>
              </a:rPr>
              <a:t>调用格式化时间的函数</a:t>
            </a:r>
            <a:endParaRPr lang="en-US" altLang="zh-CN" dirty="0">
              <a:solidFill>
                <a:srgbClr val="FF0000"/>
              </a:solidFill>
            </a:endParaRPr>
          </a:p>
        </p:txBody>
      </p:sp>
      <p:pic>
        <p:nvPicPr>
          <p:cNvPr id="3" name="图片 2">
            <a:extLst>
              <a:ext uri="{FF2B5EF4-FFF2-40B4-BE49-F238E27FC236}">
                <a16:creationId xmlns:a16="http://schemas.microsoft.com/office/drawing/2014/main" id="{C21CF7C3-E22C-4467-9632-8FC66E554678}"/>
              </a:ext>
            </a:extLst>
          </p:cNvPr>
          <p:cNvPicPr>
            <a:picLocks noChangeAspect="1"/>
          </p:cNvPicPr>
          <p:nvPr/>
        </p:nvPicPr>
        <p:blipFill>
          <a:blip r:embed="rId2"/>
          <a:stretch>
            <a:fillRect/>
          </a:stretch>
        </p:blipFill>
        <p:spPr>
          <a:xfrm>
            <a:off x="941114" y="2142275"/>
            <a:ext cx="4967176" cy="2854401"/>
          </a:xfrm>
          <a:prstGeom prst="rect">
            <a:avLst/>
          </a:prstGeom>
        </p:spPr>
      </p:pic>
    </p:spTree>
    <p:extLst>
      <p:ext uri="{BB962C8B-B14F-4D97-AF65-F5344CB8AC3E}">
        <p14:creationId xmlns:p14="http://schemas.microsoft.com/office/powerpoint/2010/main" val="391596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格式化时间的高级做法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7141381" cy="1034352"/>
          </a:xfrm>
        </p:spPr>
        <p:txBody>
          <a:bodyPr>
            <a:noAutofit/>
          </a:bodyPr>
          <a:lstStyle/>
          <a:p>
            <a:pPr marL="228600" indent="-228600">
              <a:buFont typeface="+mj-ea"/>
              <a:buAutoNum type="circleNumDbPlain"/>
            </a:pPr>
            <a:r>
              <a:rPr lang="zh-CN" altLang="en-US" dirty="0">
                <a:solidFill>
                  <a:srgbClr val="FF0000"/>
                </a:solidFill>
              </a:rPr>
              <a:t>使用 </a:t>
            </a:r>
            <a:r>
              <a:rPr lang="en-US" altLang="zh-CN" dirty="0">
                <a:solidFill>
                  <a:srgbClr val="FF0000"/>
                </a:solidFill>
              </a:rPr>
              <a:t>npm </a:t>
            </a:r>
            <a:r>
              <a:rPr lang="zh-CN" altLang="en-US" dirty="0">
                <a:solidFill>
                  <a:srgbClr val="FF0000"/>
                </a:solidFill>
              </a:rPr>
              <a:t>包管理工具，在项目中安装格式化时间的包 </a:t>
            </a:r>
            <a:r>
              <a:rPr lang="en-US" altLang="zh-CN" dirty="0">
                <a:solidFill>
                  <a:srgbClr val="FF0000"/>
                </a:solidFill>
              </a:rPr>
              <a:t>moment</a:t>
            </a:r>
          </a:p>
          <a:p>
            <a:pPr marL="228600" indent="-228600">
              <a:buFont typeface="+mj-ea"/>
              <a:buAutoNum type="circleNumDbPlain"/>
            </a:pPr>
            <a:r>
              <a:rPr lang="zh-CN" altLang="en-US" dirty="0">
                <a:solidFill>
                  <a:schemeClr val="tx1"/>
                </a:solidFill>
              </a:rPr>
              <a:t>使用 </a:t>
            </a:r>
            <a:r>
              <a:rPr lang="en-US" altLang="zh-CN" dirty="0">
                <a:solidFill>
                  <a:schemeClr val="tx1"/>
                </a:solidFill>
              </a:rPr>
              <a:t>require() </a:t>
            </a:r>
            <a:r>
              <a:rPr lang="zh-CN" altLang="en-US" dirty="0">
                <a:solidFill>
                  <a:schemeClr val="tx1"/>
                </a:solidFill>
              </a:rPr>
              <a:t>导入格式化时间的包</a:t>
            </a:r>
            <a:endParaRPr lang="en-US" altLang="zh-CN" dirty="0">
              <a:solidFill>
                <a:schemeClr val="tx1"/>
              </a:solidFill>
            </a:endParaRPr>
          </a:p>
          <a:p>
            <a:pPr marL="228600" indent="-228600">
              <a:buFont typeface="+mj-ea"/>
              <a:buAutoNum type="circleNumDbPlain"/>
            </a:pPr>
            <a:r>
              <a:rPr lang="zh-CN" altLang="en-US" dirty="0">
                <a:solidFill>
                  <a:schemeClr val="tx1"/>
                </a:solidFill>
              </a:rPr>
              <a:t>参考 </a:t>
            </a:r>
            <a:r>
              <a:rPr lang="en-US" altLang="zh-CN" dirty="0">
                <a:solidFill>
                  <a:schemeClr val="tx1"/>
                </a:solidFill>
              </a:rPr>
              <a:t>moment </a:t>
            </a:r>
            <a:r>
              <a:rPr lang="zh-CN" altLang="en-US" dirty="0">
                <a:solidFill>
                  <a:schemeClr val="tx1"/>
                </a:solidFill>
              </a:rPr>
              <a:t>的官方 </a:t>
            </a:r>
            <a:r>
              <a:rPr lang="en-US" altLang="zh-CN" dirty="0">
                <a:solidFill>
                  <a:schemeClr val="tx1"/>
                </a:solidFill>
              </a:rPr>
              <a:t>API </a:t>
            </a:r>
            <a:r>
              <a:rPr lang="zh-CN" altLang="en-US" dirty="0">
                <a:solidFill>
                  <a:schemeClr val="tx1"/>
                </a:solidFill>
              </a:rPr>
              <a:t>文档对时间进行格式化</a:t>
            </a:r>
            <a:endParaRPr lang="en-US" altLang="zh-CN" dirty="0">
              <a:solidFill>
                <a:schemeClr val="tx1"/>
              </a:solidFill>
            </a:endParaRPr>
          </a:p>
        </p:txBody>
      </p:sp>
      <p:pic>
        <p:nvPicPr>
          <p:cNvPr id="5" name="图片 4">
            <a:extLst>
              <a:ext uri="{FF2B5EF4-FFF2-40B4-BE49-F238E27FC236}">
                <a16:creationId xmlns:a16="http://schemas.microsoft.com/office/drawing/2014/main" id="{79E59076-0F54-4228-AB5C-DCA9ECBF2833}"/>
              </a:ext>
            </a:extLst>
          </p:cNvPr>
          <p:cNvPicPr>
            <a:picLocks noChangeAspect="1"/>
          </p:cNvPicPr>
          <p:nvPr/>
        </p:nvPicPr>
        <p:blipFill>
          <a:blip r:embed="rId2"/>
          <a:stretch>
            <a:fillRect/>
          </a:stretch>
        </p:blipFill>
        <p:spPr>
          <a:xfrm>
            <a:off x="929691" y="3158351"/>
            <a:ext cx="3730362" cy="1878347"/>
          </a:xfrm>
          <a:prstGeom prst="rect">
            <a:avLst/>
          </a:prstGeom>
        </p:spPr>
      </p:pic>
    </p:spTree>
    <p:extLst>
      <p:ext uri="{BB962C8B-B14F-4D97-AF65-F5344CB8AC3E}">
        <p14:creationId xmlns:p14="http://schemas.microsoft.com/office/powerpoint/2010/main" val="268424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在项目中安装包的命令</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7141381" cy="361813"/>
          </a:xfrm>
        </p:spPr>
        <p:txBody>
          <a:bodyPr>
            <a:noAutofit/>
          </a:bodyPr>
          <a:lstStyle/>
          <a:p>
            <a:r>
              <a:rPr lang="zh-CN" altLang="en-US" dirty="0">
                <a:solidFill>
                  <a:schemeClr val="tx1"/>
                </a:solidFill>
              </a:rPr>
              <a:t>如果想在项目中安装指定名称的包，需要运行如下的命令：</a:t>
            </a:r>
            <a:endParaRPr lang="en-US" altLang="zh-CN" dirty="0">
              <a:solidFill>
                <a:schemeClr val="tx1"/>
              </a:solidFill>
            </a:endParaRPr>
          </a:p>
        </p:txBody>
      </p:sp>
      <p:pic>
        <p:nvPicPr>
          <p:cNvPr id="2" name="图片 1">
            <a:extLst>
              <a:ext uri="{FF2B5EF4-FFF2-40B4-BE49-F238E27FC236}">
                <a16:creationId xmlns:a16="http://schemas.microsoft.com/office/drawing/2014/main" id="{2A5BE54A-2287-44D4-90B4-86308FC59E7D}"/>
              </a:ext>
            </a:extLst>
          </p:cNvPr>
          <p:cNvPicPr>
            <a:picLocks noChangeAspect="1"/>
          </p:cNvPicPr>
          <p:nvPr/>
        </p:nvPicPr>
        <p:blipFill>
          <a:blip r:embed="rId2"/>
          <a:stretch>
            <a:fillRect/>
          </a:stretch>
        </p:blipFill>
        <p:spPr>
          <a:xfrm>
            <a:off x="942624" y="2509589"/>
            <a:ext cx="5544000" cy="847906"/>
          </a:xfrm>
          <a:prstGeom prst="rect">
            <a:avLst/>
          </a:prstGeom>
        </p:spPr>
      </p:pic>
      <p:sp>
        <p:nvSpPr>
          <p:cNvPr id="9" name="内容占位符 5">
            <a:extLst>
              <a:ext uri="{FF2B5EF4-FFF2-40B4-BE49-F238E27FC236}">
                <a16:creationId xmlns:a16="http://schemas.microsoft.com/office/drawing/2014/main" id="{046D220B-8009-4561-B2F0-5F2A049DEDE1}"/>
              </a:ext>
            </a:extLst>
          </p:cNvPr>
          <p:cNvSpPr txBox="1">
            <a:spLocks/>
          </p:cNvSpPr>
          <p:nvPr/>
        </p:nvSpPr>
        <p:spPr>
          <a:xfrm>
            <a:off x="861924" y="3395041"/>
            <a:ext cx="7141381" cy="36181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上述的装包命令，可以简写成如下格式：</a:t>
            </a:r>
            <a:endParaRPr lang="en-US" altLang="zh-CN" dirty="0">
              <a:solidFill>
                <a:schemeClr val="tx1"/>
              </a:solidFill>
            </a:endParaRPr>
          </a:p>
        </p:txBody>
      </p:sp>
      <p:pic>
        <p:nvPicPr>
          <p:cNvPr id="3" name="图片 2">
            <a:extLst>
              <a:ext uri="{FF2B5EF4-FFF2-40B4-BE49-F238E27FC236}">
                <a16:creationId xmlns:a16="http://schemas.microsoft.com/office/drawing/2014/main" id="{0B4CF957-B4EC-4B2E-ABE9-568D24E3789E}"/>
              </a:ext>
            </a:extLst>
          </p:cNvPr>
          <p:cNvPicPr>
            <a:picLocks noChangeAspect="1"/>
          </p:cNvPicPr>
          <p:nvPr/>
        </p:nvPicPr>
        <p:blipFill>
          <a:blip r:embed="rId3"/>
          <a:stretch>
            <a:fillRect/>
          </a:stretch>
        </p:blipFill>
        <p:spPr>
          <a:xfrm>
            <a:off x="942624" y="3793262"/>
            <a:ext cx="5544000" cy="847906"/>
          </a:xfrm>
          <a:prstGeom prst="rect">
            <a:avLst/>
          </a:prstGeom>
        </p:spPr>
      </p:pic>
    </p:spTree>
    <p:extLst>
      <p:ext uri="{BB962C8B-B14F-4D97-AF65-F5344CB8AC3E}">
        <p14:creationId xmlns:p14="http://schemas.microsoft.com/office/powerpoint/2010/main" val="94426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初次装包后</a:t>
            </a:r>
            <a:r>
              <a:rPr lang="zh-CN" altLang="en-US" sz="1400" b="1" dirty="0">
                <a:solidFill>
                  <a:srgbClr val="FF0000"/>
                </a:solidFill>
                <a:latin typeface="微软雅黑" panose="020B0503020204020204" pitchFamily="34" charset="-122"/>
                <a:ea typeface="微软雅黑" panose="020B0503020204020204" pitchFamily="34" charset="-122"/>
              </a:rPr>
              <a:t>多了哪些文件</a:t>
            </a: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7489597" cy="2590240"/>
          </a:xfrm>
        </p:spPr>
        <p:txBody>
          <a:bodyPr>
            <a:noAutofit/>
          </a:bodyPr>
          <a:lstStyle/>
          <a:p>
            <a:r>
              <a:rPr lang="zh-CN" altLang="en-US" dirty="0">
                <a:solidFill>
                  <a:schemeClr val="tx1"/>
                </a:solidFill>
              </a:rPr>
              <a:t>初次装包完成后，在项目文件夹下多一个叫做 </a:t>
            </a:r>
            <a:r>
              <a:rPr lang="en-US" altLang="zh-CN" dirty="0">
                <a:solidFill>
                  <a:srgbClr val="FF0000"/>
                </a:solidFill>
              </a:rPr>
              <a:t>node_modules</a:t>
            </a:r>
            <a:r>
              <a:rPr lang="en-US" altLang="zh-CN" dirty="0">
                <a:solidFill>
                  <a:schemeClr val="tx1"/>
                </a:solidFill>
              </a:rPr>
              <a:t> </a:t>
            </a:r>
            <a:r>
              <a:rPr lang="zh-CN" altLang="en-US" dirty="0">
                <a:solidFill>
                  <a:schemeClr val="tx1"/>
                </a:solidFill>
              </a:rPr>
              <a:t>的文件夹和 </a:t>
            </a:r>
            <a:r>
              <a:rPr lang="en-US" altLang="zh-CN" dirty="0">
                <a:solidFill>
                  <a:srgbClr val="FF0000"/>
                </a:solidFill>
              </a:rPr>
              <a:t>package-</a:t>
            </a:r>
            <a:r>
              <a:rPr lang="en-US" altLang="zh-CN" dirty="0" err="1">
                <a:solidFill>
                  <a:srgbClr val="FF0000"/>
                </a:solidFill>
              </a:rPr>
              <a:t>lock.json</a:t>
            </a:r>
            <a:r>
              <a:rPr lang="en-US" altLang="zh-CN" dirty="0">
                <a:solidFill>
                  <a:srgbClr val="FF0000"/>
                </a:solidFill>
              </a:rPr>
              <a:t> </a:t>
            </a:r>
            <a:r>
              <a:rPr lang="zh-CN" altLang="en-US" dirty="0">
                <a:solidFill>
                  <a:schemeClr val="tx1"/>
                </a:solidFill>
              </a:rPr>
              <a:t>的配置文件。</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en-US" altLang="zh-CN" dirty="0">
                <a:solidFill>
                  <a:srgbClr val="047FFD"/>
                </a:solidFill>
              </a:rPr>
              <a:t>node_modules </a:t>
            </a:r>
            <a:r>
              <a:rPr lang="zh-CN" altLang="en-US" dirty="0">
                <a:solidFill>
                  <a:srgbClr val="047FFD"/>
                </a:solidFill>
              </a:rPr>
              <a:t>文件夹</a:t>
            </a:r>
            <a:r>
              <a:rPr lang="zh-CN" altLang="en-US" dirty="0">
                <a:solidFill>
                  <a:schemeClr val="tx1"/>
                </a:solidFill>
              </a:rPr>
              <a:t>用来</a:t>
            </a:r>
            <a:r>
              <a:rPr lang="zh-CN" altLang="en-US" dirty="0">
                <a:solidFill>
                  <a:srgbClr val="FF0000"/>
                </a:solidFill>
              </a:rPr>
              <a:t>存放所有已安装到项目中的包</a:t>
            </a:r>
            <a:r>
              <a:rPr lang="zh-CN" altLang="en-US" dirty="0">
                <a:solidFill>
                  <a:schemeClr val="tx1"/>
                </a:solidFill>
              </a:rPr>
              <a:t>。</a:t>
            </a:r>
            <a:r>
              <a:rPr lang="en-US" altLang="zh-CN" dirty="0">
                <a:solidFill>
                  <a:schemeClr val="tx1"/>
                </a:solidFill>
              </a:rPr>
              <a:t>require() </a:t>
            </a:r>
            <a:r>
              <a:rPr lang="zh-CN" altLang="en-US" dirty="0">
                <a:solidFill>
                  <a:schemeClr val="tx1"/>
                </a:solidFill>
              </a:rPr>
              <a:t>导入第三方包时，就是从这个目录中查找并加载包。</a:t>
            </a:r>
            <a:endParaRPr lang="en-US" altLang="zh-CN" dirty="0">
              <a:solidFill>
                <a:srgbClr val="FF0000"/>
              </a:solidFill>
            </a:endParaRPr>
          </a:p>
          <a:p>
            <a:r>
              <a:rPr lang="en-US" altLang="zh-CN" dirty="0">
                <a:solidFill>
                  <a:srgbClr val="047FFD"/>
                </a:solidFill>
              </a:rPr>
              <a:t>package-</a:t>
            </a:r>
            <a:r>
              <a:rPr lang="en-US" altLang="zh-CN" dirty="0" err="1">
                <a:solidFill>
                  <a:srgbClr val="047FFD"/>
                </a:solidFill>
              </a:rPr>
              <a:t>lock.json</a:t>
            </a:r>
            <a:r>
              <a:rPr lang="en-US" altLang="zh-CN" dirty="0">
                <a:solidFill>
                  <a:srgbClr val="047FFD"/>
                </a:solidFill>
              </a:rPr>
              <a:t> </a:t>
            </a:r>
            <a:r>
              <a:rPr lang="zh-CN" altLang="en-US" dirty="0">
                <a:solidFill>
                  <a:srgbClr val="047FFD"/>
                </a:solidFill>
              </a:rPr>
              <a:t>配置文件</a:t>
            </a:r>
            <a:r>
              <a:rPr lang="zh-CN" altLang="en-US" dirty="0">
                <a:solidFill>
                  <a:schemeClr val="tx1"/>
                </a:solidFill>
              </a:rPr>
              <a:t>用来</a:t>
            </a:r>
            <a:r>
              <a:rPr lang="zh-CN" altLang="en-US" dirty="0">
                <a:solidFill>
                  <a:srgbClr val="FF0000"/>
                </a:solidFill>
              </a:rPr>
              <a:t>记录 </a:t>
            </a:r>
            <a:r>
              <a:rPr lang="en-US" altLang="zh-CN" dirty="0">
                <a:solidFill>
                  <a:srgbClr val="FF0000"/>
                </a:solidFill>
              </a:rPr>
              <a:t>node_modules </a:t>
            </a:r>
            <a:r>
              <a:rPr lang="zh-CN" altLang="en-US" dirty="0">
                <a:solidFill>
                  <a:srgbClr val="FF0000"/>
                </a:solidFill>
              </a:rPr>
              <a:t>目录下的每一个包的下载信息</a:t>
            </a:r>
            <a:r>
              <a:rPr lang="zh-CN" altLang="en-US" dirty="0">
                <a:solidFill>
                  <a:schemeClr val="tx1"/>
                </a:solidFill>
              </a:rPr>
              <a:t>，例如包的名字、版本号、下载地址等。</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注意：程序员不要手动修改 </a:t>
            </a:r>
            <a:r>
              <a:rPr lang="en-US" altLang="zh-CN" dirty="0">
                <a:solidFill>
                  <a:schemeClr val="tx1"/>
                </a:solidFill>
              </a:rPr>
              <a:t>node_modules </a:t>
            </a:r>
            <a:r>
              <a:rPr lang="zh-CN" altLang="en-US" dirty="0">
                <a:solidFill>
                  <a:schemeClr val="tx1"/>
                </a:solidFill>
              </a:rPr>
              <a:t>或 </a:t>
            </a:r>
            <a:r>
              <a:rPr lang="en-US" altLang="zh-CN" dirty="0">
                <a:solidFill>
                  <a:schemeClr val="tx1"/>
                </a:solidFill>
              </a:rPr>
              <a:t>package-</a:t>
            </a:r>
            <a:r>
              <a:rPr lang="en-US" altLang="zh-CN" dirty="0" err="1">
                <a:solidFill>
                  <a:schemeClr val="tx1"/>
                </a:solidFill>
              </a:rPr>
              <a:t>lock.json</a:t>
            </a:r>
            <a:r>
              <a:rPr lang="en-US" altLang="zh-CN" dirty="0">
                <a:solidFill>
                  <a:schemeClr val="tx1"/>
                </a:solidFill>
              </a:rPr>
              <a:t> </a:t>
            </a:r>
            <a:r>
              <a:rPr lang="zh-CN" altLang="en-US" dirty="0">
                <a:solidFill>
                  <a:schemeClr val="tx1"/>
                </a:solidFill>
              </a:rPr>
              <a:t>文件中的任何代码，</a:t>
            </a:r>
            <a:r>
              <a:rPr lang="en-US" altLang="zh-CN" dirty="0">
                <a:solidFill>
                  <a:schemeClr val="tx1"/>
                </a:solidFill>
              </a:rPr>
              <a:t>npm </a:t>
            </a:r>
            <a:r>
              <a:rPr lang="zh-CN" altLang="en-US" dirty="0">
                <a:solidFill>
                  <a:schemeClr val="tx1"/>
                </a:solidFill>
              </a:rPr>
              <a:t>包管理工具会自动维护它们。</a:t>
            </a:r>
            <a:endParaRPr lang="en-US" altLang="zh-CN" dirty="0">
              <a:solidFill>
                <a:schemeClr val="tx1"/>
              </a:solidFill>
            </a:endParaRPr>
          </a:p>
        </p:txBody>
      </p:sp>
    </p:spTree>
    <p:extLst>
      <p:ext uri="{BB962C8B-B14F-4D97-AF65-F5344CB8AC3E}">
        <p14:creationId xmlns:p14="http://schemas.microsoft.com/office/powerpoint/2010/main" val="38325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安装指定版本的包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7141381" cy="639520"/>
          </a:xfrm>
        </p:spPr>
        <p:txBody>
          <a:bodyPr>
            <a:noAutofit/>
          </a:bodyPr>
          <a:lstStyle/>
          <a:p>
            <a:r>
              <a:rPr lang="zh-CN" altLang="en-US" dirty="0">
                <a:solidFill>
                  <a:schemeClr val="tx1"/>
                </a:solidFill>
              </a:rPr>
              <a:t>默认情况下，使用 </a:t>
            </a:r>
            <a:r>
              <a:rPr lang="en-US" altLang="zh-CN" dirty="0">
                <a:solidFill>
                  <a:schemeClr val="tx1"/>
                </a:solidFill>
              </a:rPr>
              <a:t>npm install </a:t>
            </a:r>
            <a:r>
              <a:rPr lang="zh-CN" altLang="en-US" dirty="0">
                <a:solidFill>
                  <a:schemeClr val="tx1"/>
                </a:solidFill>
              </a:rPr>
              <a:t>命令安装包的时候，</a:t>
            </a:r>
            <a:r>
              <a:rPr lang="zh-CN" altLang="en-US" dirty="0">
                <a:solidFill>
                  <a:srgbClr val="FF0000"/>
                </a:solidFill>
              </a:rPr>
              <a:t>会自动安装最新版本的包</a:t>
            </a:r>
            <a:r>
              <a:rPr lang="zh-CN" altLang="en-US" dirty="0">
                <a:solidFill>
                  <a:schemeClr val="tx1"/>
                </a:solidFill>
              </a:rPr>
              <a:t>。如果需要安装指定版本的包，可以在包名之后，通过 </a:t>
            </a:r>
            <a:r>
              <a:rPr lang="en-US" altLang="zh-CN" dirty="0">
                <a:solidFill>
                  <a:srgbClr val="FF0000"/>
                </a:solidFill>
              </a:rPr>
              <a:t>@ </a:t>
            </a:r>
            <a:r>
              <a:rPr lang="zh-CN" altLang="en-US" dirty="0">
                <a:solidFill>
                  <a:srgbClr val="FF0000"/>
                </a:solidFill>
              </a:rPr>
              <a:t>符号</a:t>
            </a:r>
            <a:r>
              <a:rPr lang="zh-CN" altLang="en-US" dirty="0">
                <a:solidFill>
                  <a:schemeClr val="tx1"/>
                </a:solidFill>
              </a:rPr>
              <a:t>指定具体的版本，例如：</a:t>
            </a:r>
            <a:endParaRPr lang="en-US" altLang="zh-CN" dirty="0">
              <a:solidFill>
                <a:schemeClr val="tx1"/>
              </a:solidFill>
            </a:endParaRPr>
          </a:p>
        </p:txBody>
      </p:sp>
      <p:pic>
        <p:nvPicPr>
          <p:cNvPr id="4" name="图片 3">
            <a:extLst>
              <a:ext uri="{FF2B5EF4-FFF2-40B4-BE49-F238E27FC236}">
                <a16:creationId xmlns:a16="http://schemas.microsoft.com/office/drawing/2014/main" id="{6DCF2D7E-BA47-4095-B3FC-BEBA3C3C241B}"/>
              </a:ext>
            </a:extLst>
          </p:cNvPr>
          <p:cNvPicPr>
            <a:picLocks noChangeAspect="1"/>
          </p:cNvPicPr>
          <p:nvPr/>
        </p:nvPicPr>
        <p:blipFill>
          <a:blip r:embed="rId2"/>
          <a:stretch>
            <a:fillRect/>
          </a:stretch>
        </p:blipFill>
        <p:spPr>
          <a:xfrm>
            <a:off x="908758" y="2719872"/>
            <a:ext cx="5544000" cy="847906"/>
          </a:xfrm>
          <a:prstGeom prst="rect">
            <a:avLst/>
          </a:prstGeom>
        </p:spPr>
      </p:pic>
    </p:spTree>
    <p:extLst>
      <p:ext uri="{BB962C8B-B14F-4D97-AF65-F5344CB8AC3E}">
        <p14:creationId xmlns:p14="http://schemas.microsoft.com/office/powerpoint/2010/main" val="53315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p>
        </p:txBody>
      </p:sp>
      <p:sp>
        <p:nvSpPr>
          <p:cNvPr id="14" name="内容占位符 5">
            <a:extLst>
              <a:ext uri="{FF2B5EF4-FFF2-40B4-BE49-F238E27FC236}">
                <a16:creationId xmlns:a16="http://schemas.microsoft.com/office/drawing/2014/main" id="{AFCBBE7C-9620-4EAB-B6A3-C3283F98C2F3}"/>
              </a:ext>
            </a:extLst>
          </p:cNvPr>
          <p:cNvSpPr>
            <a:spLocks noGrp="1"/>
          </p:cNvSpPr>
          <p:nvPr>
            <p:ph sz="half" idx="14"/>
          </p:nvPr>
        </p:nvSpPr>
        <p:spPr>
          <a:xfrm>
            <a:off x="848377" y="1393200"/>
            <a:ext cx="6737350" cy="3033657"/>
          </a:xfrm>
        </p:spPr>
        <p:txBody>
          <a:bodyPr>
            <a:noAutofit/>
          </a:bodyPr>
          <a:lstStyle/>
          <a:p>
            <a:r>
              <a:rPr lang="zh-CN" altLang="en-US" b="1" dirty="0">
                <a:solidFill>
                  <a:srgbClr val="FF0000"/>
                </a:solidFill>
              </a:rPr>
              <a:t>模块化</a:t>
            </a:r>
            <a:r>
              <a:rPr lang="zh-CN" altLang="en-US" dirty="0"/>
              <a:t>是指解决一个</a:t>
            </a:r>
            <a:r>
              <a:rPr lang="zh-CN" altLang="en-US" dirty="0">
                <a:solidFill>
                  <a:srgbClr val="047FFD"/>
                </a:solidFill>
              </a:rPr>
              <a:t>复杂问题</a:t>
            </a:r>
            <a:r>
              <a:rPr lang="zh-CN" altLang="en-US" dirty="0"/>
              <a:t>时，自顶向下逐层</a:t>
            </a:r>
            <a:r>
              <a:rPr lang="zh-CN" altLang="en-US" dirty="0">
                <a:solidFill>
                  <a:srgbClr val="FF0000"/>
                </a:solidFill>
              </a:rPr>
              <a:t>把系统划分成若干模块的过程</a:t>
            </a:r>
            <a:r>
              <a:rPr lang="zh-CN" altLang="en-US" dirty="0"/>
              <a:t>。对于整个系统来说，</a:t>
            </a:r>
            <a:r>
              <a:rPr lang="zh-CN" altLang="en-US" dirty="0">
                <a:solidFill>
                  <a:srgbClr val="047FFD"/>
                </a:solidFill>
              </a:rPr>
              <a:t>模块是可组合、分解和更换的单元</a:t>
            </a:r>
            <a:r>
              <a:rPr lang="zh-CN" altLang="en-US" dirty="0"/>
              <a:t>。</a:t>
            </a:r>
            <a:endParaRPr lang="en-US" altLang="zh-CN" dirty="0">
              <a:solidFill>
                <a:schemeClr val="tx1"/>
              </a:solidFill>
            </a:endParaRPr>
          </a:p>
        </p:txBody>
      </p:sp>
    </p:spTree>
    <p:extLst>
      <p:ext uri="{BB962C8B-B14F-4D97-AF65-F5344CB8AC3E}">
        <p14:creationId xmlns:p14="http://schemas.microsoft.com/office/powerpoint/2010/main" val="347582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包的</a:t>
            </a:r>
            <a:r>
              <a:rPr lang="zh-CN" altLang="en-US" sz="1400" b="1" dirty="0">
                <a:solidFill>
                  <a:srgbClr val="FF0000"/>
                </a:solidFill>
                <a:latin typeface="微软雅黑" panose="020B0503020204020204" pitchFamily="34" charset="-122"/>
                <a:ea typeface="微软雅黑" panose="020B0503020204020204" pitchFamily="34" charset="-122"/>
              </a:rPr>
              <a:t>语义化版本规范</a:t>
            </a: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7141381" cy="2518338"/>
          </a:xfrm>
        </p:spPr>
        <p:txBody>
          <a:bodyPr>
            <a:noAutofit/>
          </a:bodyPr>
          <a:lstStyle/>
          <a:p>
            <a:r>
              <a:rPr lang="zh-CN" altLang="en-US" dirty="0">
                <a:solidFill>
                  <a:schemeClr val="tx1"/>
                </a:solidFill>
              </a:rPr>
              <a:t>包的版本号是以“点分十进制”形式进行定义的，总共有三位数字，例如 </a:t>
            </a:r>
            <a:r>
              <a:rPr lang="en-US" altLang="zh-CN" b="1" dirty="0">
                <a:solidFill>
                  <a:srgbClr val="FF0000"/>
                </a:solidFill>
              </a:rPr>
              <a:t>2.24.0</a:t>
            </a:r>
          </a:p>
          <a:p>
            <a:r>
              <a:rPr lang="zh-CN" altLang="en-US" dirty="0">
                <a:solidFill>
                  <a:schemeClr val="tx1"/>
                </a:solidFill>
              </a:rPr>
              <a:t>其中每一位数字所代表的的含义如下：</a:t>
            </a:r>
            <a:endParaRPr lang="en-US" altLang="zh-CN" dirty="0">
              <a:solidFill>
                <a:schemeClr val="tx1"/>
              </a:solidFill>
            </a:endParaRPr>
          </a:p>
          <a:p>
            <a:r>
              <a:rPr lang="zh-CN" altLang="en-US" dirty="0">
                <a:solidFill>
                  <a:schemeClr val="tx1"/>
                </a:solidFill>
              </a:rPr>
              <a:t>第</a:t>
            </a:r>
            <a:r>
              <a:rPr lang="en-US" altLang="zh-CN" dirty="0">
                <a:solidFill>
                  <a:schemeClr val="tx1"/>
                </a:solidFill>
              </a:rPr>
              <a:t>1</a:t>
            </a:r>
            <a:r>
              <a:rPr lang="zh-CN" altLang="en-US" dirty="0">
                <a:solidFill>
                  <a:schemeClr val="tx1"/>
                </a:solidFill>
              </a:rPr>
              <a:t>位数字：</a:t>
            </a:r>
            <a:r>
              <a:rPr lang="zh-CN" altLang="en-US" dirty="0">
                <a:solidFill>
                  <a:srgbClr val="FF0000"/>
                </a:solidFill>
              </a:rPr>
              <a:t>大版本</a:t>
            </a:r>
            <a:endParaRPr lang="en-US" altLang="zh-CN" dirty="0">
              <a:solidFill>
                <a:srgbClr val="FF0000"/>
              </a:solidFill>
            </a:endParaRPr>
          </a:p>
          <a:p>
            <a:r>
              <a:rPr lang="zh-CN" altLang="en-US" dirty="0">
                <a:solidFill>
                  <a:schemeClr val="tx1"/>
                </a:solidFill>
              </a:rPr>
              <a:t>第</a:t>
            </a:r>
            <a:r>
              <a:rPr lang="en-US" altLang="zh-CN" dirty="0">
                <a:solidFill>
                  <a:schemeClr val="tx1"/>
                </a:solidFill>
              </a:rPr>
              <a:t>2</a:t>
            </a:r>
            <a:r>
              <a:rPr lang="zh-CN" altLang="en-US" dirty="0">
                <a:solidFill>
                  <a:schemeClr val="tx1"/>
                </a:solidFill>
              </a:rPr>
              <a:t>位数字：</a:t>
            </a:r>
            <a:r>
              <a:rPr lang="zh-CN" altLang="en-US" dirty="0">
                <a:solidFill>
                  <a:srgbClr val="047FFD"/>
                </a:solidFill>
              </a:rPr>
              <a:t>功能版本</a:t>
            </a:r>
            <a:endParaRPr lang="en-US" altLang="zh-CN" dirty="0">
              <a:solidFill>
                <a:srgbClr val="047FFD"/>
              </a:solidFill>
            </a:endParaRPr>
          </a:p>
          <a:p>
            <a:r>
              <a:rPr lang="zh-CN" altLang="en-US" dirty="0">
                <a:solidFill>
                  <a:schemeClr val="tx1"/>
                </a:solidFill>
              </a:rPr>
              <a:t>第</a:t>
            </a:r>
            <a:r>
              <a:rPr lang="en-US" altLang="zh-CN" dirty="0">
                <a:solidFill>
                  <a:schemeClr val="tx1"/>
                </a:solidFill>
              </a:rPr>
              <a:t>3</a:t>
            </a:r>
            <a:r>
              <a:rPr lang="zh-CN" altLang="en-US" dirty="0">
                <a:solidFill>
                  <a:schemeClr val="tx1"/>
                </a:solidFill>
              </a:rPr>
              <a:t>位数字：</a:t>
            </a:r>
            <a:r>
              <a:rPr lang="en-US" altLang="zh-CN" dirty="0">
                <a:solidFill>
                  <a:schemeClr val="tx1"/>
                </a:solidFill>
              </a:rPr>
              <a:t>Bug</a:t>
            </a:r>
            <a:r>
              <a:rPr lang="zh-CN" altLang="en-US" dirty="0">
                <a:solidFill>
                  <a:schemeClr val="tx1"/>
                </a:solidFill>
              </a:rPr>
              <a:t>修复版本</a:t>
            </a:r>
            <a:endParaRPr lang="en-US" altLang="zh-CN" dirty="0">
              <a:solidFill>
                <a:schemeClr val="tx1"/>
              </a:solidFill>
            </a:endParaRPr>
          </a:p>
          <a:p>
            <a:endParaRPr lang="en-US" altLang="zh-CN" dirty="0">
              <a:solidFill>
                <a:schemeClr val="tx1"/>
              </a:solidFill>
            </a:endParaRPr>
          </a:p>
          <a:p>
            <a:r>
              <a:rPr lang="zh-CN" altLang="en-US" dirty="0">
                <a:solidFill>
                  <a:srgbClr val="FF0000"/>
                </a:solidFill>
              </a:rPr>
              <a:t>版本号提升的规则</a:t>
            </a:r>
            <a:r>
              <a:rPr lang="zh-CN" altLang="en-US" dirty="0">
                <a:solidFill>
                  <a:schemeClr val="tx1"/>
                </a:solidFill>
              </a:rPr>
              <a:t>：只要前面的版本号增长了，则后面的版本号</a:t>
            </a:r>
            <a:r>
              <a:rPr lang="zh-CN" altLang="en-US" dirty="0">
                <a:solidFill>
                  <a:srgbClr val="FF0000"/>
                </a:solidFill>
              </a:rPr>
              <a:t>归零</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62193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9" name="内容占位符 5">
            <a:extLst>
              <a:ext uri="{FF2B5EF4-FFF2-40B4-BE49-F238E27FC236}">
                <a16:creationId xmlns:a16="http://schemas.microsoft.com/office/drawing/2014/main" id="{51CEBA76-2B97-4448-BF81-5BB039884F49}"/>
              </a:ext>
            </a:extLst>
          </p:cNvPr>
          <p:cNvSpPr>
            <a:spLocks noGrp="1"/>
          </p:cNvSpPr>
          <p:nvPr>
            <p:ph sz="half" idx="14"/>
          </p:nvPr>
        </p:nvSpPr>
        <p:spPr>
          <a:xfrm>
            <a:off x="848377" y="1393200"/>
            <a:ext cx="7069650" cy="3033657"/>
          </a:xfrm>
        </p:spPr>
        <p:txBody>
          <a:bodyPr>
            <a:noAutofit/>
          </a:bodyPr>
          <a:lstStyle/>
          <a:p>
            <a:r>
              <a:rPr lang="en-US" altLang="zh-CN" dirty="0" err="1">
                <a:solidFill>
                  <a:schemeClr val="tx1"/>
                </a:solidFill>
              </a:rPr>
              <a:t>npm</a:t>
            </a:r>
            <a:r>
              <a:rPr lang="en-US" altLang="zh-CN" dirty="0">
                <a:solidFill>
                  <a:schemeClr val="tx1"/>
                </a:solidFill>
              </a:rPr>
              <a:t> </a:t>
            </a:r>
            <a:r>
              <a:rPr lang="zh-CN" altLang="en-US" dirty="0">
                <a:solidFill>
                  <a:schemeClr val="tx1"/>
                </a:solidFill>
              </a:rPr>
              <a:t>规定，在</a:t>
            </a:r>
            <a:r>
              <a:rPr lang="zh-CN" altLang="en-US" dirty="0">
                <a:solidFill>
                  <a:srgbClr val="FF0000"/>
                </a:solidFill>
              </a:rPr>
              <a:t>项目根目录</a:t>
            </a:r>
            <a:r>
              <a:rPr lang="zh-CN" altLang="en-US" dirty="0">
                <a:solidFill>
                  <a:schemeClr val="tx1"/>
                </a:solidFill>
              </a:rPr>
              <a:t>中，</a:t>
            </a:r>
            <a:r>
              <a:rPr lang="zh-CN" altLang="en-US" b="1" dirty="0">
                <a:solidFill>
                  <a:srgbClr val="FF0000"/>
                </a:solidFill>
              </a:rPr>
              <a:t>必须</a:t>
            </a:r>
            <a:r>
              <a:rPr lang="zh-CN" altLang="en-US" dirty="0">
                <a:solidFill>
                  <a:schemeClr val="tx1"/>
                </a:solidFill>
              </a:rPr>
              <a:t>提供一个叫做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的包管理配置文件。用来记录与项目有关的一些配置信息。例如：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项目的名称、版本号、描述等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项目中都用到了哪些包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哪些包只在</a:t>
            </a:r>
            <a:r>
              <a:rPr lang="zh-CN" altLang="en-US" dirty="0">
                <a:solidFill>
                  <a:srgbClr val="FF0000"/>
                </a:solidFill>
              </a:rPr>
              <a:t>开发期间</a:t>
            </a:r>
            <a:r>
              <a:rPr lang="zh-CN" altLang="en-US" dirty="0">
                <a:solidFill>
                  <a:schemeClr val="tx1"/>
                </a:solidFill>
              </a:rPr>
              <a:t>会用到</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那些包在</a:t>
            </a:r>
            <a:r>
              <a:rPr lang="zh-CN" altLang="en-US" dirty="0">
                <a:solidFill>
                  <a:srgbClr val="FF0000"/>
                </a:solidFill>
              </a:rPr>
              <a:t>开发</a:t>
            </a:r>
            <a:r>
              <a:rPr lang="zh-CN" altLang="en-US" dirty="0">
                <a:solidFill>
                  <a:schemeClr val="tx1"/>
                </a:solidFill>
              </a:rPr>
              <a:t>和</a:t>
            </a:r>
            <a:r>
              <a:rPr lang="zh-CN" altLang="en-US" dirty="0">
                <a:solidFill>
                  <a:srgbClr val="FF0000"/>
                </a:solidFill>
              </a:rPr>
              <a:t>部署</a:t>
            </a:r>
            <a:r>
              <a:rPr lang="zh-CN" altLang="en-US" dirty="0">
                <a:solidFill>
                  <a:schemeClr val="tx1"/>
                </a:solidFill>
              </a:rPr>
              <a:t>时都需要用到</a:t>
            </a:r>
            <a:endParaRPr lang="en-US" altLang="zh-CN" dirty="0">
              <a:solidFill>
                <a:schemeClr val="tx1"/>
              </a:solidFill>
            </a:endParaRPr>
          </a:p>
        </p:txBody>
      </p:sp>
    </p:spTree>
    <p:extLst>
      <p:ext uri="{BB962C8B-B14F-4D97-AF65-F5344CB8AC3E}">
        <p14:creationId xmlns:p14="http://schemas.microsoft.com/office/powerpoint/2010/main" val="188352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多人协作的问题</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6308206" y="2124000"/>
            <a:ext cx="2490354" cy="2910632"/>
          </a:xfrm>
        </p:spPr>
        <p:txBody>
          <a:bodyPr>
            <a:noAutofit/>
          </a:bodyPr>
          <a:lstStyle/>
          <a:p>
            <a:r>
              <a:rPr lang="zh-CN" altLang="en-US" dirty="0">
                <a:solidFill>
                  <a:schemeClr val="tx1"/>
                </a:solidFill>
              </a:rPr>
              <a:t>整个项目的体积是 </a:t>
            </a:r>
            <a:r>
              <a:rPr lang="en-US" altLang="zh-CN" dirty="0">
                <a:solidFill>
                  <a:schemeClr val="tx1"/>
                </a:solidFill>
              </a:rPr>
              <a:t>30.4M</a:t>
            </a:r>
          </a:p>
          <a:p>
            <a:r>
              <a:rPr lang="zh-CN" altLang="en-US" dirty="0">
                <a:solidFill>
                  <a:schemeClr val="tx1"/>
                </a:solidFill>
              </a:rPr>
              <a:t>第三方包的体积是 </a:t>
            </a:r>
            <a:r>
              <a:rPr lang="en-US" altLang="zh-CN" dirty="0">
                <a:solidFill>
                  <a:srgbClr val="FF0000"/>
                </a:solidFill>
              </a:rPr>
              <a:t>28.8M</a:t>
            </a:r>
          </a:p>
          <a:p>
            <a:r>
              <a:rPr lang="zh-CN" altLang="en-US" dirty="0">
                <a:solidFill>
                  <a:schemeClr val="tx1"/>
                </a:solidFill>
              </a:rPr>
              <a:t>项目源代码的体积 </a:t>
            </a:r>
            <a:r>
              <a:rPr lang="en-US" altLang="zh-CN" dirty="0">
                <a:solidFill>
                  <a:srgbClr val="047FFD"/>
                </a:solidFill>
              </a:rPr>
              <a:t>1.6M</a:t>
            </a:r>
          </a:p>
          <a:p>
            <a:endParaRPr lang="en-US" altLang="zh-CN" dirty="0">
              <a:solidFill>
                <a:schemeClr val="tx1"/>
              </a:solidFill>
            </a:endParaRPr>
          </a:p>
          <a:p>
            <a:r>
              <a:rPr lang="zh-CN" altLang="en-US" dirty="0">
                <a:solidFill>
                  <a:schemeClr val="tx1"/>
                </a:solidFill>
              </a:rPr>
              <a:t>遇到的问题：</a:t>
            </a:r>
            <a:r>
              <a:rPr lang="zh-CN" altLang="en-US" dirty="0">
                <a:solidFill>
                  <a:srgbClr val="FF0000"/>
                </a:solidFill>
              </a:rPr>
              <a:t>第三方包的体积过大</a:t>
            </a:r>
            <a:r>
              <a:rPr lang="zh-CN" altLang="en-US" dirty="0">
                <a:solidFill>
                  <a:schemeClr val="tx1"/>
                </a:solidFill>
              </a:rPr>
              <a:t>，不方便团队成员之间共享项目源代码。</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解决方案：</a:t>
            </a:r>
            <a:r>
              <a:rPr lang="zh-CN" altLang="en-US" dirty="0">
                <a:solidFill>
                  <a:srgbClr val="FF0000"/>
                </a:solidFill>
              </a:rPr>
              <a:t>共享时剔除</a:t>
            </a:r>
            <a:r>
              <a:rPr lang="en-US" altLang="zh-CN" dirty="0">
                <a:solidFill>
                  <a:srgbClr val="FF0000"/>
                </a:solidFill>
              </a:rPr>
              <a:t>node_modules</a:t>
            </a:r>
          </a:p>
        </p:txBody>
      </p:sp>
      <p:pic>
        <p:nvPicPr>
          <p:cNvPr id="2" name="图片 1">
            <a:extLst>
              <a:ext uri="{FF2B5EF4-FFF2-40B4-BE49-F238E27FC236}">
                <a16:creationId xmlns:a16="http://schemas.microsoft.com/office/drawing/2014/main" id="{1C560132-FF10-4C92-8071-F32647EC1F11}"/>
              </a:ext>
            </a:extLst>
          </p:cNvPr>
          <p:cNvPicPr>
            <a:picLocks noChangeAspect="1"/>
          </p:cNvPicPr>
          <p:nvPr/>
        </p:nvPicPr>
        <p:blipFill>
          <a:blip r:embed="rId2"/>
          <a:stretch>
            <a:fillRect/>
          </a:stretch>
        </p:blipFill>
        <p:spPr>
          <a:xfrm>
            <a:off x="970296" y="2142275"/>
            <a:ext cx="5337909" cy="2910632"/>
          </a:xfrm>
          <a:prstGeom prst="rect">
            <a:avLst/>
          </a:prstGeom>
        </p:spPr>
      </p:pic>
    </p:spTree>
    <p:extLst>
      <p:ext uri="{BB962C8B-B14F-4D97-AF65-F5344CB8AC3E}">
        <p14:creationId xmlns:p14="http://schemas.microsoft.com/office/powerpoint/2010/main" val="154628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如何记录项目中安装了哪些包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7141381" cy="2083500"/>
          </a:xfrm>
        </p:spPr>
        <p:txBody>
          <a:bodyPr>
            <a:noAutofit/>
          </a:bodyPr>
          <a:lstStyle/>
          <a:p>
            <a:r>
              <a:rPr lang="zh-CN" altLang="en-US" dirty="0">
                <a:solidFill>
                  <a:schemeClr val="tx1"/>
                </a:solidFill>
              </a:rPr>
              <a:t>在</a:t>
            </a:r>
            <a:r>
              <a:rPr lang="zh-CN" altLang="en-US" dirty="0">
                <a:solidFill>
                  <a:srgbClr val="FF0000"/>
                </a:solidFill>
              </a:rPr>
              <a:t>项目根目录</a:t>
            </a:r>
            <a:r>
              <a:rPr lang="zh-CN" altLang="en-US" dirty="0">
                <a:solidFill>
                  <a:schemeClr val="tx1"/>
                </a:solidFill>
              </a:rPr>
              <a:t>中，创建一个叫做</a:t>
            </a:r>
            <a:r>
              <a:rPr lang="zh-CN" altLang="en-US" dirty="0">
                <a:solidFill>
                  <a:srgbClr val="FF0000"/>
                </a:solidFill>
              </a:rPr>
              <a:t>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的配置文件，即可用来记录项目中安装了哪些包。从而方便剔除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目录之后，在团队成员之间共享项目的源代码。</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：今后在项目开发中，一定要把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文件夹，添加到 </a:t>
            </a:r>
            <a:r>
              <a:rPr lang="en-US" altLang="zh-CN" dirty="0">
                <a:solidFill>
                  <a:schemeClr val="tx1"/>
                </a:solidFill>
              </a:rPr>
              <a:t>.</a:t>
            </a:r>
            <a:r>
              <a:rPr lang="en-US" altLang="zh-CN" dirty="0" err="1">
                <a:solidFill>
                  <a:schemeClr val="tx1"/>
                </a:solidFill>
              </a:rPr>
              <a:t>gitignore</a:t>
            </a:r>
            <a:r>
              <a:rPr lang="en-US" altLang="zh-CN" dirty="0">
                <a:solidFill>
                  <a:schemeClr val="tx1"/>
                </a:solidFill>
              </a:rPr>
              <a:t> </a:t>
            </a:r>
            <a:r>
              <a:rPr lang="zh-CN" altLang="en-US" dirty="0">
                <a:solidFill>
                  <a:schemeClr val="tx1"/>
                </a:solidFill>
              </a:rPr>
              <a:t>忽略文件中。</a:t>
            </a:r>
            <a:endParaRPr lang="en-US" altLang="zh-CN" dirty="0">
              <a:solidFill>
                <a:schemeClr val="tx1"/>
              </a:solidFill>
            </a:endParaRPr>
          </a:p>
        </p:txBody>
      </p:sp>
    </p:spTree>
    <p:extLst>
      <p:ext uri="{BB962C8B-B14F-4D97-AF65-F5344CB8AC3E}">
        <p14:creationId xmlns:p14="http://schemas.microsoft.com/office/powerpoint/2010/main" val="420786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快速创建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848376" y="2124000"/>
            <a:ext cx="6663251" cy="703832"/>
          </a:xfrm>
        </p:spPr>
        <p:txBody>
          <a:bodyPr>
            <a:noAutofit/>
          </a:bodyPr>
          <a:lstStyle/>
          <a:p>
            <a:r>
              <a:rPr lang="en-US" altLang="zh-CN" dirty="0">
                <a:solidFill>
                  <a:schemeClr val="tx1"/>
                </a:solidFill>
              </a:rPr>
              <a:t>npm </a:t>
            </a:r>
            <a:r>
              <a:rPr lang="zh-CN" altLang="en-US" dirty="0">
                <a:solidFill>
                  <a:schemeClr val="tx1"/>
                </a:solidFill>
              </a:rPr>
              <a:t>包管理工具提供了一个</a:t>
            </a:r>
            <a:r>
              <a:rPr lang="zh-CN" altLang="en-US" dirty="0">
                <a:solidFill>
                  <a:srgbClr val="FF0000"/>
                </a:solidFill>
              </a:rPr>
              <a:t>快捷命令</a:t>
            </a:r>
            <a:r>
              <a:rPr lang="zh-CN" altLang="en-US" dirty="0">
                <a:solidFill>
                  <a:schemeClr val="tx1"/>
                </a:solidFill>
              </a:rPr>
              <a:t>，可以在</a:t>
            </a:r>
            <a:r>
              <a:rPr lang="zh-CN" altLang="en-US" dirty="0">
                <a:solidFill>
                  <a:srgbClr val="FF0000"/>
                </a:solidFill>
              </a:rPr>
              <a:t>执行命令时所处的目录中</a:t>
            </a:r>
            <a:r>
              <a:rPr lang="zh-CN" altLang="en-US" dirty="0">
                <a:solidFill>
                  <a:schemeClr val="tx1"/>
                </a:solidFill>
              </a:rPr>
              <a:t>，快速创建 </a:t>
            </a:r>
            <a:r>
              <a:rPr lang="en-US" altLang="zh-CN" dirty="0">
                <a:solidFill>
                  <a:schemeClr val="tx1"/>
                </a:solidFill>
              </a:rPr>
              <a:t>package.json </a:t>
            </a:r>
            <a:r>
              <a:rPr lang="zh-CN" altLang="en-US" dirty="0">
                <a:solidFill>
                  <a:schemeClr val="tx1"/>
                </a:solidFill>
              </a:rPr>
              <a:t>这个包管理配置文件：</a:t>
            </a:r>
            <a:endParaRPr lang="en-US" altLang="zh-CN" dirty="0">
              <a:solidFill>
                <a:schemeClr val="tx1"/>
              </a:solidFill>
            </a:endParaRPr>
          </a:p>
        </p:txBody>
      </p:sp>
      <p:pic>
        <p:nvPicPr>
          <p:cNvPr id="2" name="图片 1">
            <a:extLst>
              <a:ext uri="{FF2B5EF4-FFF2-40B4-BE49-F238E27FC236}">
                <a16:creationId xmlns:a16="http://schemas.microsoft.com/office/drawing/2014/main" id="{CD54C8F7-941D-43B7-B64B-CD92EAF03FA3}"/>
              </a:ext>
            </a:extLst>
          </p:cNvPr>
          <p:cNvPicPr>
            <a:picLocks noChangeAspect="1"/>
          </p:cNvPicPr>
          <p:nvPr/>
        </p:nvPicPr>
        <p:blipFill>
          <a:blip r:embed="rId2"/>
          <a:stretch>
            <a:fillRect/>
          </a:stretch>
        </p:blipFill>
        <p:spPr>
          <a:xfrm>
            <a:off x="940366" y="2794230"/>
            <a:ext cx="5544000" cy="1095755"/>
          </a:xfrm>
          <a:prstGeom prst="rect">
            <a:avLst/>
          </a:prstGeom>
        </p:spPr>
      </p:pic>
      <p:sp>
        <p:nvSpPr>
          <p:cNvPr id="7" name="内容占位符 5">
            <a:extLst>
              <a:ext uri="{FF2B5EF4-FFF2-40B4-BE49-F238E27FC236}">
                <a16:creationId xmlns:a16="http://schemas.microsoft.com/office/drawing/2014/main" id="{6253B5BF-2013-4614-9A37-DB741388DF10}"/>
              </a:ext>
            </a:extLst>
          </p:cNvPr>
          <p:cNvSpPr txBox="1">
            <a:spLocks/>
          </p:cNvSpPr>
          <p:nvPr/>
        </p:nvSpPr>
        <p:spPr>
          <a:xfrm>
            <a:off x="848378" y="3984002"/>
            <a:ext cx="7511851" cy="9798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endParaRPr lang="en-US" altLang="zh-CN" dirty="0">
              <a:solidFill>
                <a:schemeClr val="tx1"/>
              </a:solidFill>
            </a:endParaRPr>
          </a:p>
          <a:p>
            <a:pPr marL="228600" indent="-228600">
              <a:buFont typeface="+mj-ea"/>
              <a:buAutoNum type="circleNumDbPlain"/>
            </a:pPr>
            <a:r>
              <a:rPr lang="zh-CN" altLang="en-US" dirty="0">
                <a:solidFill>
                  <a:schemeClr val="tx1"/>
                </a:solidFill>
              </a:rPr>
              <a:t>上述命令</a:t>
            </a:r>
            <a:r>
              <a:rPr lang="zh-CN" altLang="en-US" dirty="0">
                <a:solidFill>
                  <a:srgbClr val="FF0000"/>
                </a:solidFill>
              </a:rPr>
              <a:t>只能在英文的目录下成功运行</a:t>
            </a:r>
            <a:r>
              <a:rPr lang="zh-CN" altLang="en-US" dirty="0">
                <a:solidFill>
                  <a:schemeClr val="tx1"/>
                </a:solidFill>
              </a:rPr>
              <a:t>！所以，项目文件夹的名称一定要使用英文命名，</a:t>
            </a:r>
            <a:r>
              <a:rPr lang="zh-CN" altLang="en-US" dirty="0">
                <a:solidFill>
                  <a:srgbClr val="FF0000"/>
                </a:solidFill>
              </a:rPr>
              <a:t>不要使用中文</a:t>
            </a:r>
            <a:r>
              <a:rPr lang="zh-CN" altLang="en-US" dirty="0">
                <a:solidFill>
                  <a:schemeClr val="tx1"/>
                </a:solidFill>
              </a:rPr>
              <a:t>，</a:t>
            </a:r>
            <a:r>
              <a:rPr lang="zh-CN" altLang="en-US" dirty="0">
                <a:solidFill>
                  <a:srgbClr val="FF0000"/>
                </a:solidFill>
              </a:rPr>
              <a:t>不能出现空格</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运行 </a:t>
            </a:r>
            <a:r>
              <a:rPr lang="en-US" altLang="zh-CN" dirty="0" err="1">
                <a:solidFill>
                  <a:schemeClr val="tx1"/>
                </a:solidFill>
              </a:rPr>
              <a:t>npm</a:t>
            </a:r>
            <a:r>
              <a:rPr lang="en-US" altLang="zh-CN" dirty="0">
                <a:solidFill>
                  <a:schemeClr val="tx1"/>
                </a:solidFill>
              </a:rPr>
              <a:t> install </a:t>
            </a:r>
            <a:r>
              <a:rPr lang="zh-CN" altLang="en-US" dirty="0">
                <a:solidFill>
                  <a:schemeClr val="tx1"/>
                </a:solidFill>
              </a:rPr>
              <a:t>命令安装包的时候，</a:t>
            </a:r>
            <a:r>
              <a:rPr lang="en-US" altLang="zh-CN" dirty="0" err="1">
                <a:solidFill>
                  <a:schemeClr val="tx1"/>
                </a:solidFill>
              </a:rPr>
              <a:t>npm</a:t>
            </a:r>
            <a:r>
              <a:rPr lang="en-US" altLang="zh-CN" dirty="0">
                <a:solidFill>
                  <a:schemeClr val="tx1"/>
                </a:solidFill>
              </a:rPr>
              <a:t> </a:t>
            </a:r>
            <a:r>
              <a:rPr lang="zh-CN" altLang="en-US" dirty="0">
                <a:solidFill>
                  <a:schemeClr val="tx1"/>
                </a:solidFill>
              </a:rPr>
              <a:t>包管理工具会自动把</a:t>
            </a:r>
            <a:r>
              <a:rPr lang="zh-CN" altLang="en-US" dirty="0">
                <a:solidFill>
                  <a:srgbClr val="FF0000"/>
                </a:solidFill>
              </a:rPr>
              <a:t>包的名称</a:t>
            </a:r>
            <a:r>
              <a:rPr lang="zh-CN" altLang="en-US" dirty="0">
                <a:solidFill>
                  <a:schemeClr val="tx1"/>
                </a:solidFill>
              </a:rPr>
              <a:t>和</a:t>
            </a:r>
            <a:r>
              <a:rPr lang="zh-CN" altLang="en-US" dirty="0">
                <a:solidFill>
                  <a:srgbClr val="FF0000"/>
                </a:solidFill>
              </a:rPr>
              <a:t>版本号</a:t>
            </a:r>
            <a:r>
              <a:rPr lang="zh-CN" altLang="en-US" dirty="0">
                <a:solidFill>
                  <a:schemeClr val="tx1"/>
                </a:solidFill>
              </a:rPr>
              <a:t>，记录到 </a:t>
            </a:r>
            <a:r>
              <a:rPr lang="en-US" altLang="zh-CN" dirty="0" err="1">
                <a:solidFill>
                  <a:schemeClr val="tx1"/>
                </a:solidFill>
              </a:rPr>
              <a:t>package.json</a:t>
            </a:r>
            <a:r>
              <a:rPr lang="en-US" altLang="zh-CN" dirty="0">
                <a:solidFill>
                  <a:schemeClr val="tx1"/>
                </a:solidFill>
              </a:rPr>
              <a:t> </a:t>
            </a:r>
            <a:r>
              <a:rPr lang="zh-CN" altLang="en-US" dirty="0">
                <a:solidFill>
                  <a:schemeClr val="tx1"/>
                </a:solidFill>
              </a:rPr>
              <a:t>中。</a:t>
            </a:r>
            <a:endParaRPr lang="en-US" altLang="zh-CN" dirty="0">
              <a:solidFill>
                <a:schemeClr val="tx1"/>
              </a:solidFill>
            </a:endParaRPr>
          </a:p>
        </p:txBody>
      </p:sp>
    </p:spTree>
    <p:extLst>
      <p:ext uri="{BB962C8B-B14F-4D97-AF65-F5344CB8AC3E}">
        <p14:creationId xmlns:p14="http://schemas.microsoft.com/office/powerpoint/2010/main" val="361507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94EFEEE1-4B2C-416F-8249-E8DEFD8F52AB}"/>
              </a:ext>
            </a:extLst>
          </p:cNvPr>
          <p:cNvSpPr>
            <a:spLocks noGrp="1"/>
          </p:cNvSpPr>
          <p:nvPr>
            <p:ph sz="half" idx="14"/>
          </p:nvPr>
        </p:nvSpPr>
        <p:spPr>
          <a:xfrm>
            <a:off x="3014135" y="2123999"/>
            <a:ext cx="5303518" cy="2914516"/>
          </a:xfrm>
        </p:spPr>
        <p:txBody>
          <a:bodyPr>
            <a:noAutofit/>
          </a:bodyPr>
          <a:lstStyle/>
          <a:p>
            <a:r>
              <a:rPr lang="en-US" altLang="zh-CN" dirty="0">
                <a:solidFill>
                  <a:schemeClr val="tx1"/>
                </a:solidFill>
              </a:rPr>
              <a:t>package.json </a:t>
            </a:r>
            <a:r>
              <a:rPr lang="zh-CN" altLang="en-US" dirty="0">
                <a:solidFill>
                  <a:schemeClr val="tx1"/>
                </a:solidFill>
              </a:rPr>
              <a:t>文件中，有一个 </a:t>
            </a:r>
            <a:r>
              <a:rPr lang="en-US" altLang="zh-CN" dirty="0">
                <a:solidFill>
                  <a:srgbClr val="FF0000"/>
                </a:solidFill>
              </a:rPr>
              <a:t>dependencies</a:t>
            </a:r>
            <a:r>
              <a:rPr lang="en-US" altLang="zh-CN" dirty="0">
                <a:solidFill>
                  <a:schemeClr val="tx1"/>
                </a:solidFill>
              </a:rPr>
              <a:t> </a:t>
            </a:r>
            <a:r>
              <a:rPr lang="zh-CN" altLang="en-US" dirty="0">
                <a:solidFill>
                  <a:schemeClr val="tx1"/>
                </a:solidFill>
              </a:rPr>
              <a:t>节点，专门用来记录您使用 </a:t>
            </a:r>
            <a:r>
              <a:rPr lang="en-US" altLang="zh-CN" dirty="0">
                <a:solidFill>
                  <a:schemeClr val="tx1"/>
                </a:solidFill>
              </a:rPr>
              <a:t>npm install </a:t>
            </a:r>
            <a:r>
              <a:rPr lang="zh-CN" altLang="en-US" dirty="0">
                <a:solidFill>
                  <a:schemeClr val="tx1"/>
                </a:solidFill>
              </a:rPr>
              <a:t>命令安装了哪些包。</a:t>
            </a:r>
            <a:endParaRPr lang="en-US" altLang="zh-CN" dirty="0">
              <a:solidFill>
                <a:schemeClr val="tx1"/>
              </a:solidFill>
            </a:endParaRPr>
          </a:p>
        </p:txBody>
      </p:sp>
      <p:pic>
        <p:nvPicPr>
          <p:cNvPr id="4" name="图片 3">
            <a:extLst>
              <a:ext uri="{FF2B5EF4-FFF2-40B4-BE49-F238E27FC236}">
                <a16:creationId xmlns:a16="http://schemas.microsoft.com/office/drawing/2014/main" id="{4CF9AC79-3581-4A29-8F1F-497E413EE440}"/>
              </a:ext>
            </a:extLst>
          </p:cNvPr>
          <p:cNvPicPr>
            <a:picLocks noChangeAspect="1"/>
          </p:cNvPicPr>
          <p:nvPr/>
        </p:nvPicPr>
        <p:blipFill>
          <a:blip r:embed="rId2"/>
          <a:stretch>
            <a:fillRect/>
          </a:stretch>
        </p:blipFill>
        <p:spPr>
          <a:xfrm>
            <a:off x="918500" y="2209683"/>
            <a:ext cx="1946620" cy="2828832"/>
          </a:xfrm>
          <a:prstGeom prst="rect">
            <a:avLst/>
          </a:prstGeom>
        </p:spPr>
      </p:pic>
    </p:spTree>
    <p:extLst>
      <p:ext uri="{BB962C8B-B14F-4D97-AF65-F5344CB8AC3E}">
        <p14:creationId xmlns:p14="http://schemas.microsoft.com/office/powerpoint/2010/main" val="209458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A482B406-8BF6-453F-A8E4-4F6F2AD2C5DC}"/>
              </a:ext>
            </a:extLst>
          </p:cNvPr>
          <p:cNvSpPr>
            <a:spLocks noGrp="1"/>
          </p:cNvSpPr>
          <p:nvPr>
            <p:ph sz="half" idx="14"/>
          </p:nvPr>
        </p:nvSpPr>
        <p:spPr>
          <a:xfrm>
            <a:off x="848376" y="2124000"/>
            <a:ext cx="7141381" cy="605653"/>
          </a:xfrm>
        </p:spPr>
        <p:txBody>
          <a:bodyPr>
            <a:noAutofit/>
          </a:bodyPr>
          <a:lstStyle/>
          <a:p>
            <a:r>
              <a:rPr lang="zh-CN" altLang="en-US" dirty="0">
                <a:solidFill>
                  <a:schemeClr val="tx1"/>
                </a:solidFill>
              </a:rPr>
              <a:t>当我们拿到一个</a:t>
            </a:r>
            <a:r>
              <a:rPr lang="zh-CN" altLang="en-US" dirty="0">
                <a:solidFill>
                  <a:srgbClr val="FF0000"/>
                </a:solidFill>
              </a:rPr>
              <a:t>剔除了 </a:t>
            </a:r>
            <a:r>
              <a:rPr lang="en-US" altLang="zh-CN" dirty="0">
                <a:solidFill>
                  <a:srgbClr val="FF0000"/>
                </a:solidFill>
              </a:rPr>
              <a:t>node_modules </a:t>
            </a:r>
            <a:r>
              <a:rPr lang="zh-CN" altLang="en-US" dirty="0">
                <a:solidFill>
                  <a:schemeClr val="tx1"/>
                </a:solidFill>
              </a:rPr>
              <a:t>的项目之后，需要先把所有的包下载到项目中，才能将项目运行起来。</a:t>
            </a:r>
            <a:endParaRPr lang="en-US" altLang="zh-CN" dirty="0">
              <a:solidFill>
                <a:schemeClr val="tx1"/>
              </a:solidFill>
            </a:endParaRPr>
          </a:p>
          <a:p>
            <a:r>
              <a:rPr lang="zh-CN" altLang="en-US" dirty="0">
                <a:solidFill>
                  <a:schemeClr val="tx1"/>
                </a:solidFill>
              </a:rPr>
              <a:t>否则会报类似于下面的错误：</a:t>
            </a:r>
            <a:endParaRPr lang="en-US" altLang="zh-CN" dirty="0">
              <a:solidFill>
                <a:schemeClr val="tx1"/>
              </a:solidFill>
            </a:endParaRPr>
          </a:p>
        </p:txBody>
      </p:sp>
      <p:pic>
        <p:nvPicPr>
          <p:cNvPr id="5" name="图片 4">
            <a:extLst>
              <a:ext uri="{FF2B5EF4-FFF2-40B4-BE49-F238E27FC236}">
                <a16:creationId xmlns:a16="http://schemas.microsoft.com/office/drawing/2014/main" id="{A2CF6CFF-FB99-44B7-8F1B-0176045B6B6B}"/>
              </a:ext>
            </a:extLst>
          </p:cNvPr>
          <p:cNvPicPr>
            <a:picLocks noChangeAspect="1"/>
          </p:cNvPicPr>
          <p:nvPr/>
        </p:nvPicPr>
        <p:blipFill>
          <a:blip r:embed="rId2"/>
          <a:stretch>
            <a:fillRect/>
          </a:stretch>
        </p:blipFill>
        <p:spPr>
          <a:xfrm>
            <a:off x="940366" y="2889480"/>
            <a:ext cx="5544000" cy="1095755"/>
          </a:xfrm>
          <a:prstGeom prst="rect">
            <a:avLst/>
          </a:prstGeom>
        </p:spPr>
      </p:pic>
    </p:spTree>
    <p:extLst>
      <p:ext uri="{BB962C8B-B14F-4D97-AF65-F5344CB8AC3E}">
        <p14:creationId xmlns:p14="http://schemas.microsoft.com/office/powerpoint/2010/main" val="360200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3" name="内容占位符 5">
            <a:extLst>
              <a:ext uri="{FF2B5EF4-FFF2-40B4-BE49-F238E27FC236}">
                <a16:creationId xmlns:a16="http://schemas.microsoft.com/office/drawing/2014/main" id="{FABFF449-985A-426F-A981-2B3A389BA8B0}"/>
              </a:ext>
            </a:extLst>
          </p:cNvPr>
          <p:cNvSpPr txBox="1">
            <a:spLocks/>
          </p:cNvSpPr>
          <p:nvPr/>
        </p:nvSpPr>
        <p:spPr>
          <a:xfrm>
            <a:off x="848375" y="2124000"/>
            <a:ext cx="7141381" cy="36930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可以运行 </a:t>
            </a:r>
            <a:r>
              <a:rPr lang="en-US" altLang="zh-CN" dirty="0">
                <a:solidFill>
                  <a:srgbClr val="FF0000"/>
                </a:solidFill>
              </a:rPr>
              <a:t>npm install </a:t>
            </a:r>
            <a:r>
              <a:rPr lang="zh-CN" altLang="en-US" dirty="0">
                <a:solidFill>
                  <a:schemeClr val="tx1"/>
                </a:solidFill>
              </a:rPr>
              <a:t>命令（或 </a:t>
            </a:r>
            <a:r>
              <a:rPr lang="en-US" altLang="zh-CN" dirty="0">
                <a:solidFill>
                  <a:srgbClr val="047FFD"/>
                </a:solidFill>
              </a:rPr>
              <a:t>npm i</a:t>
            </a:r>
            <a:r>
              <a:rPr lang="zh-CN" altLang="en-US" dirty="0">
                <a:solidFill>
                  <a:schemeClr val="tx1"/>
                </a:solidFill>
              </a:rPr>
              <a:t>）一次性安装所有的依赖包：</a:t>
            </a:r>
            <a:endParaRPr lang="en-US" altLang="zh-CN" dirty="0">
              <a:solidFill>
                <a:schemeClr val="tx1"/>
              </a:solidFill>
            </a:endParaRPr>
          </a:p>
        </p:txBody>
      </p:sp>
      <p:pic>
        <p:nvPicPr>
          <p:cNvPr id="6" name="图片 5">
            <a:extLst>
              <a:ext uri="{FF2B5EF4-FFF2-40B4-BE49-F238E27FC236}">
                <a16:creationId xmlns:a16="http://schemas.microsoft.com/office/drawing/2014/main" id="{5BFF2725-3A47-4C33-BF26-E3CEC825265C}"/>
              </a:ext>
            </a:extLst>
          </p:cNvPr>
          <p:cNvPicPr>
            <a:picLocks noChangeAspect="1"/>
          </p:cNvPicPr>
          <p:nvPr/>
        </p:nvPicPr>
        <p:blipFill>
          <a:blip r:embed="rId2"/>
          <a:stretch>
            <a:fillRect/>
          </a:stretch>
        </p:blipFill>
        <p:spPr>
          <a:xfrm>
            <a:off x="926512" y="2546885"/>
            <a:ext cx="5544000" cy="1207018"/>
          </a:xfrm>
          <a:prstGeom prst="rect">
            <a:avLst/>
          </a:prstGeom>
        </p:spPr>
      </p:pic>
    </p:spTree>
    <p:extLst>
      <p:ext uri="{BB962C8B-B14F-4D97-AF65-F5344CB8AC3E}">
        <p14:creationId xmlns:p14="http://schemas.microsoft.com/office/powerpoint/2010/main" val="76967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卸载包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5809412-D673-4BC5-BAC3-9FA0F4A0AD94}"/>
              </a:ext>
            </a:extLst>
          </p:cNvPr>
          <p:cNvPicPr>
            <a:picLocks noChangeAspect="1"/>
          </p:cNvPicPr>
          <p:nvPr/>
        </p:nvPicPr>
        <p:blipFill>
          <a:blip r:embed="rId2"/>
          <a:stretch>
            <a:fillRect/>
          </a:stretch>
        </p:blipFill>
        <p:spPr>
          <a:xfrm>
            <a:off x="940366" y="2552373"/>
            <a:ext cx="5544000" cy="1095755"/>
          </a:xfrm>
          <a:prstGeom prst="rect">
            <a:avLst/>
          </a:prstGeom>
        </p:spPr>
      </p:pic>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4000"/>
            <a:ext cx="7141381" cy="368587"/>
          </a:xfrm>
        </p:spPr>
        <p:txBody>
          <a:bodyPr>
            <a:noAutofit/>
          </a:bodyPr>
          <a:lstStyle/>
          <a:p>
            <a:r>
              <a:rPr lang="zh-CN" altLang="en-US" dirty="0">
                <a:solidFill>
                  <a:schemeClr val="tx1"/>
                </a:solidFill>
              </a:rPr>
              <a:t>可以运行 </a:t>
            </a:r>
            <a:r>
              <a:rPr lang="en-US" altLang="zh-CN" dirty="0">
                <a:solidFill>
                  <a:srgbClr val="FF0000"/>
                </a:solidFill>
              </a:rPr>
              <a:t>npm uninstall </a:t>
            </a:r>
            <a:r>
              <a:rPr lang="zh-CN" altLang="en-US" dirty="0">
                <a:solidFill>
                  <a:schemeClr val="tx1"/>
                </a:solidFill>
              </a:rPr>
              <a:t>命令，来卸载指定的包：</a:t>
            </a:r>
            <a:endParaRPr lang="en-US" altLang="zh-CN" dirty="0">
              <a:solidFill>
                <a:schemeClr val="tx1"/>
              </a:solidFill>
            </a:endParaRPr>
          </a:p>
        </p:txBody>
      </p:sp>
      <p:sp>
        <p:nvSpPr>
          <p:cNvPr id="12" name="内容占位符 5">
            <a:extLst>
              <a:ext uri="{FF2B5EF4-FFF2-40B4-BE49-F238E27FC236}">
                <a16:creationId xmlns:a16="http://schemas.microsoft.com/office/drawing/2014/main" id="{0E5C295D-8E33-4A1E-8A3B-696563D9FAE8}"/>
              </a:ext>
            </a:extLst>
          </p:cNvPr>
          <p:cNvSpPr txBox="1">
            <a:spLocks/>
          </p:cNvSpPr>
          <p:nvPr/>
        </p:nvSpPr>
        <p:spPr>
          <a:xfrm>
            <a:off x="848378" y="3735567"/>
            <a:ext cx="7141381" cy="36858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r>
              <a:rPr lang="en-US" altLang="zh-CN" dirty="0">
                <a:solidFill>
                  <a:schemeClr val="tx1"/>
                </a:solidFill>
              </a:rPr>
              <a:t>npm uninstall </a:t>
            </a:r>
            <a:r>
              <a:rPr lang="zh-CN" altLang="en-US" dirty="0">
                <a:solidFill>
                  <a:schemeClr val="tx1"/>
                </a:solidFill>
              </a:rPr>
              <a:t>命令执行成功后，会把卸载的包，自动从 </a:t>
            </a:r>
            <a:r>
              <a:rPr lang="en-US" altLang="zh-CN" dirty="0">
                <a:solidFill>
                  <a:schemeClr val="tx1"/>
                </a:solidFill>
              </a:rPr>
              <a:t>package.json </a:t>
            </a:r>
            <a:r>
              <a:rPr lang="zh-CN" altLang="en-US" dirty="0">
                <a:solidFill>
                  <a:schemeClr val="tx1"/>
                </a:solidFill>
              </a:rPr>
              <a:t>的 </a:t>
            </a:r>
            <a:r>
              <a:rPr lang="en-US" altLang="zh-CN" dirty="0">
                <a:solidFill>
                  <a:schemeClr val="tx1"/>
                </a:solidFill>
              </a:rPr>
              <a:t>dependencies </a:t>
            </a:r>
            <a:r>
              <a:rPr lang="zh-CN" altLang="en-US" dirty="0">
                <a:solidFill>
                  <a:schemeClr val="tx1"/>
                </a:solidFill>
              </a:rPr>
              <a:t>中移除掉。</a:t>
            </a:r>
            <a:endParaRPr lang="en-US" altLang="zh-CN" dirty="0">
              <a:solidFill>
                <a:schemeClr val="tx1"/>
              </a:solidFill>
            </a:endParaRPr>
          </a:p>
        </p:txBody>
      </p:sp>
    </p:spTree>
    <p:extLst>
      <p:ext uri="{BB962C8B-B14F-4D97-AF65-F5344CB8AC3E}">
        <p14:creationId xmlns:p14="http://schemas.microsoft.com/office/powerpoint/2010/main" val="407260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en-US" altLang="zh-CN" sz="1400" b="1" dirty="0" err="1">
                <a:solidFill>
                  <a:srgbClr val="FF0000"/>
                </a:solidFill>
                <a:latin typeface="微软雅黑" panose="020B0503020204020204" pitchFamily="34" charset="-122"/>
                <a:ea typeface="微软雅黑" panose="020B0503020204020204" pitchFamily="34" charset="-122"/>
              </a:rPr>
              <a:t>devDependencies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4000"/>
            <a:ext cx="7141381" cy="1392406"/>
          </a:xfrm>
        </p:spPr>
        <p:txBody>
          <a:bodyPr>
            <a:noAutofit/>
          </a:bodyPr>
          <a:lstStyle/>
          <a:p>
            <a:r>
              <a:rPr lang="zh-CN" altLang="en-US" dirty="0">
                <a:solidFill>
                  <a:schemeClr val="tx1"/>
                </a:solidFill>
              </a:rPr>
              <a:t>如果某些包</a:t>
            </a:r>
            <a:r>
              <a:rPr lang="zh-CN" altLang="en-US" b="1" dirty="0">
                <a:solidFill>
                  <a:srgbClr val="FF0000"/>
                </a:solidFill>
              </a:rPr>
              <a:t>只在项目开发阶段</a:t>
            </a:r>
            <a:r>
              <a:rPr lang="zh-CN" altLang="en-US" dirty="0">
                <a:solidFill>
                  <a:schemeClr val="tx1"/>
                </a:solidFill>
              </a:rPr>
              <a:t>会用到，在</a:t>
            </a:r>
            <a:r>
              <a:rPr lang="zh-CN" altLang="en-US" b="1" dirty="0">
                <a:solidFill>
                  <a:srgbClr val="FF0000"/>
                </a:solidFill>
              </a:rPr>
              <a:t>项目上线之后不会用到</a:t>
            </a:r>
            <a:r>
              <a:rPr lang="zh-CN" altLang="en-US" dirty="0">
                <a:solidFill>
                  <a:schemeClr val="tx1"/>
                </a:solidFill>
              </a:rPr>
              <a:t>，则建议把这些包记录到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a:p>
            <a:r>
              <a:rPr lang="zh-CN" altLang="en-US" dirty="0">
                <a:solidFill>
                  <a:schemeClr val="tx1"/>
                </a:solidFill>
              </a:rPr>
              <a:t>与之对应的，如果某些包在</a:t>
            </a:r>
            <a:r>
              <a:rPr lang="zh-CN" altLang="en-US" dirty="0">
                <a:solidFill>
                  <a:srgbClr val="047FFD"/>
                </a:solidFill>
              </a:rPr>
              <a:t>开发</a:t>
            </a:r>
            <a:r>
              <a:rPr lang="zh-CN" altLang="en-US" dirty="0">
                <a:solidFill>
                  <a:schemeClr val="tx1"/>
                </a:solidFill>
              </a:rPr>
              <a:t>和</a:t>
            </a:r>
            <a:r>
              <a:rPr lang="zh-CN" altLang="en-US" dirty="0">
                <a:solidFill>
                  <a:srgbClr val="047FFD"/>
                </a:solidFill>
              </a:rPr>
              <a:t>项目上线之后</a:t>
            </a:r>
            <a:r>
              <a:rPr lang="zh-CN" altLang="en-US" dirty="0">
                <a:solidFill>
                  <a:schemeClr val="tx1"/>
                </a:solidFill>
              </a:rPr>
              <a:t>都需要用到，则建议把这些包记录到 </a:t>
            </a:r>
            <a:r>
              <a:rPr lang="en-US" altLang="zh-CN" dirty="0">
                <a:solidFill>
                  <a:schemeClr val="tx1"/>
                </a:solidFill>
              </a:rPr>
              <a:t>dependencies </a:t>
            </a:r>
            <a:r>
              <a:rPr lang="zh-CN" altLang="en-US" dirty="0">
                <a:solidFill>
                  <a:schemeClr val="tx1"/>
                </a:solidFill>
              </a:rPr>
              <a:t>节点中。</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您可以使用如下的命令，将包记录到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p:txBody>
      </p:sp>
      <p:pic>
        <p:nvPicPr>
          <p:cNvPr id="2" name="图片 1">
            <a:extLst>
              <a:ext uri="{FF2B5EF4-FFF2-40B4-BE49-F238E27FC236}">
                <a16:creationId xmlns:a16="http://schemas.microsoft.com/office/drawing/2014/main" id="{FCAC3728-A70E-4CD3-8A8A-9946AFA58BF0}"/>
              </a:ext>
            </a:extLst>
          </p:cNvPr>
          <p:cNvPicPr>
            <a:picLocks noChangeAspect="1"/>
          </p:cNvPicPr>
          <p:nvPr/>
        </p:nvPicPr>
        <p:blipFill>
          <a:blip r:embed="rId2"/>
          <a:stretch>
            <a:fillRect/>
          </a:stretch>
        </p:blipFill>
        <p:spPr>
          <a:xfrm>
            <a:off x="936531" y="3533313"/>
            <a:ext cx="5298014" cy="1508376"/>
          </a:xfrm>
          <a:prstGeom prst="rect">
            <a:avLst/>
          </a:prstGeom>
        </p:spPr>
      </p:pic>
    </p:spTree>
    <p:extLst>
      <p:ext uri="{BB962C8B-B14F-4D97-AF65-F5344CB8AC3E}">
        <p14:creationId xmlns:p14="http://schemas.microsoft.com/office/powerpoint/2010/main" val="183613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p>
        </p:txBody>
      </p:sp>
      <p:sp>
        <p:nvSpPr>
          <p:cNvPr id="8" name="TextBox 3">
            <a:extLst>
              <a:ext uri="{FF2B5EF4-FFF2-40B4-BE49-F238E27FC236}">
                <a16:creationId xmlns:a16="http://schemas.microsoft.com/office/drawing/2014/main" id="{1AAF8382-DEAA-46ED-A01E-1F0B168422FB}"/>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A5B1D908-54B6-4152-B5FF-4AA6A5512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73" y="2115183"/>
            <a:ext cx="4689060" cy="234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37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为什么下包速度慢</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4000"/>
            <a:ext cx="7141381" cy="2844688"/>
          </a:xfrm>
        </p:spPr>
        <p:txBody>
          <a:bodyPr>
            <a:noAutofit/>
          </a:bodyPr>
          <a:lstStyle/>
          <a:p>
            <a:r>
              <a:rPr lang="zh-CN" altLang="en-US" dirty="0">
                <a:solidFill>
                  <a:schemeClr val="tx1"/>
                </a:solidFill>
              </a:rPr>
              <a:t>在使用 </a:t>
            </a:r>
            <a:r>
              <a:rPr lang="en-US" altLang="zh-CN" dirty="0">
                <a:solidFill>
                  <a:schemeClr val="tx1"/>
                </a:solidFill>
              </a:rPr>
              <a:t>npm </a:t>
            </a:r>
            <a:r>
              <a:rPr lang="zh-CN" altLang="en-US" dirty="0">
                <a:solidFill>
                  <a:schemeClr val="tx1"/>
                </a:solidFill>
              </a:rPr>
              <a:t>下包的时候，默认从国外的 </a:t>
            </a:r>
            <a:r>
              <a:rPr lang="en-US" altLang="zh-CN" dirty="0">
                <a:solidFill>
                  <a:schemeClr val="tx1"/>
                </a:solidFill>
                <a:hlinkClick r:id="rId2"/>
              </a:rPr>
              <a:t>https://registry.npmjs.org/</a:t>
            </a:r>
            <a:r>
              <a:rPr lang="en-US" altLang="zh-CN" dirty="0">
                <a:solidFill>
                  <a:schemeClr val="tx1"/>
                </a:solidFill>
              </a:rPr>
              <a:t> </a:t>
            </a:r>
            <a:r>
              <a:rPr lang="zh-CN" altLang="en-US" dirty="0">
                <a:solidFill>
                  <a:schemeClr val="tx1"/>
                </a:solidFill>
              </a:rPr>
              <a:t>服务器进行下载，此时，网络数据的传输需要经过漫长的海底光缆</a:t>
            </a:r>
            <a:r>
              <a:rPr lang="zh-CN" altLang="en-US" dirty="0"/>
              <a:t>，</a:t>
            </a:r>
            <a:r>
              <a:rPr lang="zh-CN" altLang="en-US" dirty="0">
                <a:solidFill>
                  <a:schemeClr val="tx1"/>
                </a:solidFill>
              </a:rPr>
              <a:t>因此下包速度会很慢。</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扩展阅读 </a:t>
            </a:r>
            <a:r>
              <a:rPr lang="en-US" altLang="zh-CN" dirty="0">
                <a:solidFill>
                  <a:schemeClr val="tx1"/>
                </a:solidFill>
              </a:rPr>
              <a:t>- </a:t>
            </a:r>
            <a:r>
              <a:rPr lang="zh-CN" altLang="en-US" dirty="0"/>
              <a:t>海底光缆</a:t>
            </a:r>
            <a:r>
              <a:rPr lang="zh-CN" altLang="en-US" dirty="0">
                <a:solidFill>
                  <a:schemeClr val="tx1"/>
                </a:solidFill>
              </a:rPr>
              <a:t>：</a:t>
            </a:r>
            <a:endParaRPr lang="en-US" altLang="zh-CN" dirty="0">
              <a:solidFill>
                <a:schemeClr val="tx1"/>
              </a:solidFill>
            </a:endParaRPr>
          </a:p>
          <a:p>
            <a:pPr marL="171450" indent="-171450">
              <a:buFont typeface="Wingdings" panose="05000000000000000000" pitchFamily="2" charset="2"/>
              <a:buChar char="l"/>
            </a:pPr>
            <a:r>
              <a:rPr lang="en-US" altLang="zh-CN" dirty="0">
                <a:hlinkClick r:id="rId3"/>
              </a:rPr>
              <a:t>https://baike.baidu.com/item/%E6%B5%B7%E5%BA%95%E5%85%89%E7%BC%86/4107830</a:t>
            </a:r>
            <a:endParaRPr lang="en-US" altLang="zh-CN" dirty="0"/>
          </a:p>
          <a:p>
            <a:pPr marL="171450" indent="-171450">
              <a:buFont typeface="Wingdings" panose="05000000000000000000" pitchFamily="2" charset="2"/>
              <a:buChar char="l"/>
            </a:pPr>
            <a:r>
              <a:rPr lang="en-US" altLang="zh-CN" dirty="0">
                <a:hlinkClick r:id="rId4"/>
              </a:rPr>
              <a:t>https://baike.baidu.com/item/%E4%B8%AD%E7%BE%8E%E6%B5%B7%E5%BA%95%E5%85%89%E7%BC%86/10520363</a:t>
            </a:r>
            <a:endParaRPr lang="en-US" altLang="zh-CN" dirty="0"/>
          </a:p>
          <a:p>
            <a:pPr marL="171450" indent="-171450">
              <a:buFont typeface="Wingdings" panose="05000000000000000000" pitchFamily="2" charset="2"/>
              <a:buChar char="l"/>
            </a:pPr>
            <a:r>
              <a:rPr lang="en-US" altLang="zh-CN" dirty="0">
                <a:hlinkClick r:id="rId5"/>
              </a:rPr>
              <a:t>https://baike.baidu.com/item/APG/23647721?fr=aladdin</a:t>
            </a:r>
            <a:endParaRPr lang="en-US" altLang="zh-CN" dirty="0">
              <a:solidFill>
                <a:schemeClr val="tx1"/>
              </a:solidFill>
            </a:endParaRPr>
          </a:p>
        </p:txBody>
      </p:sp>
    </p:spTree>
    <p:extLst>
      <p:ext uri="{BB962C8B-B14F-4D97-AF65-F5344CB8AC3E}">
        <p14:creationId xmlns:p14="http://schemas.microsoft.com/office/powerpoint/2010/main" val="16224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淘宝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镜像服务器</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4973934" y="2124000"/>
            <a:ext cx="3553378" cy="2844688"/>
          </a:xfrm>
        </p:spPr>
        <p:txBody>
          <a:bodyPr>
            <a:noAutofit/>
          </a:bodyPr>
          <a:lstStyle/>
          <a:p>
            <a:r>
              <a:rPr lang="zh-CN" altLang="en-US" dirty="0">
                <a:solidFill>
                  <a:schemeClr val="tx1"/>
                </a:solidFill>
              </a:rPr>
              <a:t>淘宝在国内搭建了一个服务器，专门把国外官方服务器上的包</a:t>
            </a:r>
            <a:r>
              <a:rPr lang="zh-CN" altLang="en-US" dirty="0">
                <a:solidFill>
                  <a:srgbClr val="FF0000"/>
                </a:solidFill>
              </a:rPr>
              <a:t>同步</a:t>
            </a:r>
            <a:r>
              <a:rPr lang="zh-CN" altLang="en-US" dirty="0">
                <a:solidFill>
                  <a:schemeClr val="tx1"/>
                </a:solidFill>
              </a:rPr>
              <a:t>到国内的服务器，然后在国内提供下包的服务。从而极大的提高了下包的速度。</a:t>
            </a:r>
            <a:endParaRPr lang="en-US" altLang="zh-CN" dirty="0"/>
          </a:p>
          <a:p>
            <a:endParaRPr lang="en-US" altLang="zh-CN" dirty="0"/>
          </a:p>
          <a:p>
            <a:r>
              <a:rPr lang="zh-CN" altLang="en-US" dirty="0"/>
              <a:t>扩展：</a:t>
            </a:r>
            <a:endParaRPr lang="en-US" altLang="zh-CN" dirty="0"/>
          </a:p>
          <a:p>
            <a:r>
              <a:rPr lang="zh-CN" altLang="en-US" b="1" dirty="0">
                <a:solidFill>
                  <a:srgbClr val="FF0000"/>
                </a:solidFill>
              </a:rPr>
              <a:t>镜像</a:t>
            </a:r>
            <a:r>
              <a:rPr lang="zh-CN" altLang="en-US" dirty="0"/>
              <a:t>（</a:t>
            </a:r>
            <a:r>
              <a:rPr lang="en-US" altLang="zh-CN" dirty="0"/>
              <a:t>Mirroring</a:t>
            </a:r>
            <a:r>
              <a:rPr lang="zh-CN" altLang="en-US" dirty="0"/>
              <a:t>）是一种文件存储形式，一个磁盘上的数据在另一个磁盘上存在一个完全相同的副本即为镜像。</a:t>
            </a:r>
            <a:endParaRPr lang="en-US" altLang="zh-CN" dirty="0"/>
          </a:p>
        </p:txBody>
      </p:sp>
      <p:pic>
        <p:nvPicPr>
          <p:cNvPr id="2" name="图片 1">
            <a:extLst>
              <a:ext uri="{FF2B5EF4-FFF2-40B4-BE49-F238E27FC236}">
                <a16:creationId xmlns:a16="http://schemas.microsoft.com/office/drawing/2014/main" id="{9C394509-0664-4A11-9B32-C49817081CBA}"/>
              </a:ext>
            </a:extLst>
          </p:cNvPr>
          <p:cNvPicPr>
            <a:picLocks noChangeAspect="1"/>
          </p:cNvPicPr>
          <p:nvPr/>
        </p:nvPicPr>
        <p:blipFill>
          <a:blip r:embed="rId2"/>
          <a:stretch>
            <a:fillRect/>
          </a:stretch>
        </p:blipFill>
        <p:spPr>
          <a:xfrm>
            <a:off x="755142" y="2075508"/>
            <a:ext cx="4088163" cy="992728"/>
          </a:xfrm>
          <a:prstGeom prst="rect">
            <a:avLst/>
          </a:prstGeom>
        </p:spPr>
      </p:pic>
      <p:pic>
        <p:nvPicPr>
          <p:cNvPr id="3" name="图片 2">
            <a:extLst>
              <a:ext uri="{FF2B5EF4-FFF2-40B4-BE49-F238E27FC236}">
                <a16:creationId xmlns:a16="http://schemas.microsoft.com/office/drawing/2014/main" id="{DC8461DA-8C3E-4179-97DC-EAD912606B44}"/>
              </a:ext>
            </a:extLst>
          </p:cNvPr>
          <p:cNvPicPr>
            <a:picLocks noChangeAspect="1"/>
          </p:cNvPicPr>
          <p:nvPr/>
        </p:nvPicPr>
        <p:blipFill>
          <a:blip r:embed="rId3"/>
          <a:stretch>
            <a:fillRect/>
          </a:stretch>
        </p:blipFill>
        <p:spPr>
          <a:xfrm>
            <a:off x="755143" y="3259152"/>
            <a:ext cx="4089260" cy="1604248"/>
          </a:xfrm>
          <a:prstGeom prst="rect">
            <a:avLst/>
          </a:prstGeom>
        </p:spPr>
      </p:pic>
    </p:spTree>
    <p:extLst>
      <p:ext uri="{BB962C8B-B14F-4D97-AF65-F5344CB8AC3E}">
        <p14:creationId xmlns:p14="http://schemas.microsoft.com/office/powerpoint/2010/main" val="189872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FF0000"/>
                </a:solidFill>
                <a:latin typeface="微软雅黑" panose="020B0503020204020204" pitchFamily="34" charset="-122"/>
                <a:ea typeface="微软雅黑" panose="020B0503020204020204" pitchFamily="34" charset="-122"/>
              </a:rPr>
              <a:t>切换</a:t>
            </a:r>
            <a:r>
              <a:rPr lang="zh-CN" altLang="en-US" sz="1400" b="1" dirty="0">
                <a:solidFill>
                  <a:srgbClr val="404040"/>
                </a:solidFill>
                <a:latin typeface="微软雅黑" panose="020B0503020204020204" pitchFamily="34" charset="-122"/>
                <a:ea typeface="微软雅黑" panose="020B0503020204020204" pitchFamily="34" charset="-122"/>
              </a:rPr>
              <a:t>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的下包镜像源</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318554-2A11-48F0-997C-60CD9C761506}"/>
              </a:ext>
            </a:extLst>
          </p:cNvPr>
          <p:cNvPicPr>
            <a:picLocks noChangeAspect="1"/>
          </p:cNvPicPr>
          <p:nvPr/>
        </p:nvPicPr>
        <p:blipFill>
          <a:blip r:embed="rId2"/>
          <a:stretch>
            <a:fillRect/>
          </a:stretch>
        </p:blipFill>
        <p:spPr>
          <a:xfrm>
            <a:off x="949761" y="2500526"/>
            <a:ext cx="5544000" cy="2061064"/>
          </a:xfrm>
          <a:prstGeom prst="rect">
            <a:avLst/>
          </a:prstGeom>
        </p:spPr>
      </p:pic>
      <p:sp>
        <p:nvSpPr>
          <p:cNvPr id="6" name="内容占位符 5">
            <a:extLst>
              <a:ext uri="{FF2B5EF4-FFF2-40B4-BE49-F238E27FC236}">
                <a16:creationId xmlns:a16="http://schemas.microsoft.com/office/drawing/2014/main" id="{7676D9AE-CFBB-4939-9E91-E2DF87B3B293}"/>
              </a:ext>
            </a:extLst>
          </p:cNvPr>
          <p:cNvSpPr>
            <a:spLocks noGrp="1"/>
          </p:cNvSpPr>
          <p:nvPr>
            <p:ph sz="half" idx="14"/>
          </p:nvPr>
        </p:nvSpPr>
        <p:spPr>
          <a:xfrm>
            <a:off x="848376" y="2124000"/>
            <a:ext cx="7141381" cy="286232"/>
          </a:xfrm>
        </p:spPr>
        <p:txBody>
          <a:bodyPr>
            <a:noAutofit/>
          </a:bodyPr>
          <a:lstStyle/>
          <a:p>
            <a:r>
              <a:rPr lang="zh-CN" altLang="en-US" dirty="0"/>
              <a:t>下包的镜像源，指的就是</a:t>
            </a:r>
            <a:r>
              <a:rPr lang="zh-CN" altLang="en-US" dirty="0">
                <a:solidFill>
                  <a:srgbClr val="FF0000"/>
                </a:solidFill>
              </a:rPr>
              <a:t>下包的服务器地址</a:t>
            </a:r>
            <a:r>
              <a:rPr lang="zh-CN" altLang="en-US" dirty="0"/>
              <a:t>。</a:t>
            </a:r>
            <a:endParaRPr lang="en-US" altLang="zh-CN" dirty="0"/>
          </a:p>
        </p:txBody>
      </p:sp>
    </p:spTree>
    <p:extLst>
      <p:ext uri="{BB962C8B-B14F-4D97-AF65-F5344CB8AC3E}">
        <p14:creationId xmlns:p14="http://schemas.microsoft.com/office/powerpoint/2010/main" val="92247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err="1">
                <a:solidFill>
                  <a:srgbClr val="404040"/>
                </a:solidFill>
                <a:latin typeface="微软雅黑" panose="020B0503020204020204" pitchFamily="34" charset="-122"/>
                <a:ea typeface="微软雅黑" panose="020B0503020204020204" pitchFamily="34" charset="-122"/>
              </a:rPr>
              <a:t>nrm</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27D95895-D28A-4525-9303-B807BECA7328}"/>
              </a:ext>
            </a:extLst>
          </p:cNvPr>
          <p:cNvSpPr>
            <a:spLocks noGrp="1"/>
          </p:cNvSpPr>
          <p:nvPr>
            <p:ph sz="half" idx="14"/>
          </p:nvPr>
        </p:nvSpPr>
        <p:spPr>
          <a:xfrm>
            <a:off x="848376" y="2124000"/>
            <a:ext cx="7141381" cy="619200"/>
          </a:xfrm>
        </p:spPr>
        <p:txBody>
          <a:bodyPr>
            <a:noAutofit/>
          </a:bodyPr>
          <a:lstStyle/>
          <a:p>
            <a:r>
              <a:rPr lang="zh-CN" altLang="en-US" dirty="0">
                <a:solidFill>
                  <a:schemeClr val="tx1"/>
                </a:solidFill>
              </a:rPr>
              <a:t>为了更方便的切换下包的镜像源，我们可以安装</a:t>
            </a:r>
            <a:r>
              <a:rPr lang="zh-CN" altLang="en-US" b="1" dirty="0">
                <a:solidFill>
                  <a:srgbClr val="FF0000"/>
                </a:solidFill>
              </a:rPr>
              <a:t> </a:t>
            </a:r>
            <a:r>
              <a:rPr lang="en-US" altLang="zh-CN" b="1" dirty="0" err="1">
                <a:solidFill>
                  <a:srgbClr val="FF0000"/>
                </a:solidFill>
              </a:rPr>
              <a:t>nrm</a:t>
            </a:r>
            <a:r>
              <a:rPr lang="en-US" altLang="zh-CN" b="1" dirty="0">
                <a:solidFill>
                  <a:srgbClr val="FF0000"/>
                </a:solidFill>
              </a:rPr>
              <a:t> </a:t>
            </a:r>
            <a:r>
              <a:rPr lang="zh-CN" altLang="en-US" dirty="0">
                <a:solidFill>
                  <a:schemeClr val="tx1"/>
                </a:solidFill>
              </a:rPr>
              <a:t>这个小工具，利用 </a:t>
            </a:r>
            <a:r>
              <a:rPr lang="en-US" altLang="zh-CN" dirty="0" err="1">
                <a:solidFill>
                  <a:schemeClr val="tx1"/>
                </a:solidFill>
              </a:rPr>
              <a:t>nrm</a:t>
            </a:r>
            <a:r>
              <a:rPr lang="en-US" altLang="zh-CN" dirty="0">
                <a:solidFill>
                  <a:schemeClr val="tx1"/>
                </a:solidFill>
              </a:rPr>
              <a:t> </a:t>
            </a:r>
            <a:r>
              <a:rPr lang="zh-CN" altLang="en-US" dirty="0">
                <a:solidFill>
                  <a:schemeClr val="tx1"/>
                </a:solidFill>
              </a:rPr>
              <a:t>提供的终端命令，可以快速查看和切换下包的镜像源。</a:t>
            </a:r>
            <a:endParaRPr lang="en-US" altLang="zh-CN" dirty="0"/>
          </a:p>
        </p:txBody>
      </p:sp>
      <p:pic>
        <p:nvPicPr>
          <p:cNvPr id="3" name="图片 2">
            <a:extLst>
              <a:ext uri="{FF2B5EF4-FFF2-40B4-BE49-F238E27FC236}">
                <a16:creationId xmlns:a16="http://schemas.microsoft.com/office/drawing/2014/main" id="{7ED3B271-8B43-442E-92A6-05D45E407847}"/>
              </a:ext>
            </a:extLst>
          </p:cNvPr>
          <p:cNvPicPr>
            <a:picLocks noChangeAspect="1"/>
          </p:cNvPicPr>
          <p:nvPr/>
        </p:nvPicPr>
        <p:blipFill>
          <a:blip r:embed="rId2"/>
          <a:stretch>
            <a:fillRect/>
          </a:stretch>
        </p:blipFill>
        <p:spPr>
          <a:xfrm>
            <a:off x="949978" y="2772578"/>
            <a:ext cx="5544000" cy="2061064"/>
          </a:xfrm>
          <a:prstGeom prst="rect">
            <a:avLst/>
          </a:prstGeom>
        </p:spPr>
      </p:pic>
    </p:spTree>
    <p:extLst>
      <p:ext uri="{BB962C8B-B14F-4D97-AF65-F5344CB8AC3E}">
        <p14:creationId xmlns:p14="http://schemas.microsoft.com/office/powerpoint/2010/main" val="2495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p>
        </p:txBody>
      </p:sp>
      <p:sp>
        <p:nvSpPr>
          <p:cNvPr id="7" name="内容占位符 5">
            <a:extLst>
              <a:ext uri="{FF2B5EF4-FFF2-40B4-BE49-F238E27FC236}">
                <a16:creationId xmlns:a16="http://schemas.microsoft.com/office/drawing/2014/main" id="{4EBDF18C-4FAB-48D7-BE2E-881CAE1F0A56}"/>
              </a:ext>
            </a:extLst>
          </p:cNvPr>
          <p:cNvSpPr>
            <a:spLocks noGrp="1"/>
          </p:cNvSpPr>
          <p:nvPr>
            <p:ph sz="half" idx="14"/>
          </p:nvPr>
        </p:nvSpPr>
        <p:spPr>
          <a:xfrm>
            <a:off x="848377" y="1393200"/>
            <a:ext cx="7069650" cy="3033657"/>
          </a:xfrm>
        </p:spPr>
        <p:txBody>
          <a:bodyPr>
            <a:noAutofit/>
          </a:bodyPr>
          <a:lstStyle/>
          <a:p>
            <a:r>
              <a:rPr lang="zh-CN" altLang="en-US" dirty="0">
                <a:solidFill>
                  <a:schemeClr val="tx1"/>
                </a:solidFill>
              </a:rPr>
              <a:t>使用 </a:t>
            </a:r>
            <a:r>
              <a:rPr lang="en-US" altLang="zh-CN" dirty="0">
                <a:solidFill>
                  <a:schemeClr val="tx1"/>
                </a:solidFill>
              </a:rPr>
              <a:t>npm </a:t>
            </a:r>
            <a:r>
              <a:rPr lang="zh-CN" altLang="en-US" dirty="0">
                <a:solidFill>
                  <a:schemeClr val="tx1"/>
                </a:solidFill>
              </a:rPr>
              <a:t>包管理工具下载的包，共分为两大类，分别是：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全局包</a:t>
            </a:r>
            <a:endParaRPr lang="en-US" altLang="zh-CN" dirty="0">
              <a:solidFill>
                <a:schemeClr val="tx1"/>
              </a:solidFill>
            </a:endParaRPr>
          </a:p>
        </p:txBody>
      </p:sp>
    </p:spTree>
    <p:extLst>
      <p:ext uri="{BB962C8B-B14F-4D97-AF65-F5344CB8AC3E}">
        <p14:creationId xmlns:p14="http://schemas.microsoft.com/office/powerpoint/2010/main" val="419864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项目包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4000"/>
            <a:ext cx="7141381" cy="1708412"/>
          </a:xfrm>
        </p:spPr>
        <p:txBody>
          <a:bodyPr>
            <a:noAutofit/>
          </a:bodyPr>
          <a:lstStyle/>
          <a:p>
            <a:r>
              <a:rPr lang="zh-CN" altLang="en-US" dirty="0"/>
              <a:t>那些被安装到</a:t>
            </a:r>
            <a:r>
              <a:rPr lang="zh-CN" altLang="en-US" dirty="0">
                <a:solidFill>
                  <a:srgbClr val="FF0000"/>
                </a:solidFill>
              </a:rPr>
              <a:t>项目</a:t>
            </a:r>
            <a:r>
              <a:rPr lang="zh-CN" altLang="en-US" dirty="0"/>
              <a:t>的 </a:t>
            </a:r>
            <a:r>
              <a:rPr lang="en-US" altLang="zh-CN" dirty="0">
                <a:solidFill>
                  <a:srgbClr val="047FFD"/>
                </a:solidFill>
              </a:rPr>
              <a:t>node_modules </a:t>
            </a:r>
            <a:r>
              <a:rPr lang="zh-CN" altLang="en-US" dirty="0">
                <a:solidFill>
                  <a:srgbClr val="047FFD"/>
                </a:solidFill>
              </a:rPr>
              <a:t>目录</a:t>
            </a:r>
            <a:r>
              <a:rPr lang="zh-CN" altLang="en-US" dirty="0"/>
              <a:t>中的包，都是项目包。</a:t>
            </a:r>
            <a:endParaRPr lang="en-US" altLang="zh-CN" dirty="0"/>
          </a:p>
          <a:p>
            <a:endParaRPr lang="en-US" altLang="zh-CN" dirty="0"/>
          </a:p>
          <a:p>
            <a:r>
              <a:rPr lang="zh-CN" altLang="en-US" dirty="0"/>
              <a:t>项目包又分为两类，分别是：</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开发依赖包</a:t>
            </a:r>
            <a:r>
              <a:rPr lang="zh-CN" altLang="en-US" dirty="0"/>
              <a:t>（被记录到 </a:t>
            </a:r>
            <a:r>
              <a:rPr lang="en-US" altLang="zh-CN" dirty="0" err="1">
                <a:solidFill>
                  <a:srgbClr val="047FFD"/>
                </a:solidFill>
              </a:rPr>
              <a:t>devDependencies</a:t>
            </a:r>
            <a:r>
              <a:rPr lang="en-US" altLang="zh-CN" dirty="0"/>
              <a:t> </a:t>
            </a:r>
            <a:r>
              <a:rPr lang="zh-CN" altLang="en-US" dirty="0"/>
              <a:t>节点中的包，只在开发期间会用到）</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核心依赖包</a:t>
            </a:r>
            <a:r>
              <a:rPr lang="zh-CN" altLang="en-US" dirty="0"/>
              <a:t>（被记录到 </a:t>
            </a:r>
            <a:r>
              <a:rPr lang="en-US" altLang="zh-CN" dirty="0">
                <a:solidFill>
                  <a:srgbClr val="047FFD"/>
                </a:solidFill>
              </a:rPr>
              <a:t>dependencies</a:t>
            </a:r>
            <a:r>
              <a:rPr lang="en-US" altLang="zh-CN" dirty="0"/>
              <a:t> </a:t>
            </a:r>
            <a:r>
              <a:rPr lang="zh-CN" altLang="en-US" dirty="0"/>
              <a:t>节点中的包，在开发期间和项目上线之后都会用到）</a:t>
            </a:r>
            <a:endParaRPr lang="en-US" altLang="zh-CN" dirty="0"/>
          </a:p>
        </p:txBody>
      </p:sp>
      <p:pic>
        <p:nvPicPr>
          <p:cNvPr id="4" name="图片 3">
            <a:extLst>
              <a:ext uri="{FF2B5EF4-FFF2-40B4-BE49-F238E27FC236}">
                <a16:creationId xmlns:a16="http://schemas.microsoft.com/office/drawing/2014/main" id="{7F226AE3-3AA2-42B2-9896-D538FDB792E3}"/>
              </a:ext>
            </a:extLst>
          </p:cNvPr>
          <p:cNvPicPr>
            <a:picLocks noChangeAspect="1"/>
          </p:cNvPicPr>
          <p:nvPr/>
        </p:nvPicPr>
        <p:blipFill>
          <a:blip r:embed="rId2"/>
          <a:stretch>
            <a:fillRect/>
          </a:stretch>
        </p:blipFill>
        <p:spPr>
          <a:xfrm>
            <a:off x="949978" y="3911037"/>
            <a:ext cx="5544000" cy="1095755"/>
          </a:xfrm>
          <a:prstGeom prst="rect">
            <a:avLst/>
          </a:prstGeom>
        </p:spPr>
      </p:pic>
    </p:spTree>
    <p:extLst>
      <p:ext uri="{BB962C8B-B14F-4D97-AF65-F5344CB8AC3E}">
        <p14:creationId xmlns:p14="http://schemas.microsoft.com/office/powerpoint/2010/main" val="385648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全局包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4000"/>
            <a:ext cx="7141381" cy="703832"/>
          </a:xfrm>
        </p:spPr>
        <p:txBody>
          <a:bodyPr>
            <a:noAutofit/>
          </a:bodyPr>
          <a:lstStyle/>
          <a:p>
            <a:r>
              <a:rPr lang="zh-CN" altLang="en-US" dirty="0"/>
              <a:t>在执行 </a:t>
            </a:r>
            <a:r>
              <a:rPr lang="en-US" altLang="zh-CN" dirty="0"/>
              <a:t>npm install </a:t>
            </a:r>
            <a:r>
              <a:rPr lang="zh-CN" altLang="en-US" dirty="0"/>
              <a:t>命令时，如果提供了 </a:t>
            </a:r>
            <a:r>
              <a:rPr lang="en-US" altLang="zh-CN" dirty="0">
                <a:solidFill>
                  <a:srgbClr val="FF0000"/>
                </a:solidFill>
              </a:rPr>
              <a:t>-g</a:t>
            </a:r>
            <a:r>
              <a:rPr lang="en-US" altLang="zh-CN" dirty="0"/>
              <a:t> </a:t>
            </a:r>
            <a:r>
              <a:rPr lang="zh-CN" altLang="en-US" dirty="0"/>
              <a:t>参数，则会把包安装为</a:t>
            </a:r>
            <a:r>
              <a:rPr lang="zh-CN" altLang="en-US" dirty="0">
                <a:solidFill>
                  <a:srgbClr val="FF0000"/>
                </a:solidFill>
              </a:rPr>
              <a:t>全局包</a:t>
            </a:r>
            <a:r>
              <a:rPr lang="zh-CN" altLang="en-US" dirty="0"/>
              <a:t>。</a:t>
            </a:r>
            <a:endParaRPr lang="en-US" altLang="zh-CN" dirty="0"/>
          </a:p>
          <a:p>
            <a:r>
              <a:rPr lang="zh-CN" altLang="en-US" dirty="0"/>
              <a:t>全局包会被安装到 </a:t>
            </a:r>
            <a:r>
              <a:rPr lang="en-US" altLang="zh-CN" dirty="0">
                <a:solidFill>
                  <a:srgbClr val="047FFD"/>
                </a:solidFill>
              </a:rPr>
              <a:t>C:\Users\</a:t>
            </a:r>
            <a:r>
              <a:rPr lang="zh-CN" altLang="en-US" dirty="0">
                <a:solidFill>
                  <a:srgbClr val="047FFD"/>
                </a:solidFill>
              </a:rPr>
              <a:t>用户目录</a:t>
            </a:r>
            <a:r>
              <a:rPr lang="en-US" altLang="zh-CN" dirty="0">
                <a:solidFill>
                  <a:srgbClr val="047FFD"/>
                </a:solidFill>
              </a:rPr>
              <a:t>\</a:t>
            </a:r>
            <a:r>
              <a:rPr lang="en-US" altLang="zh-CN" dirty="0" err="1">
                <a:solidFill>
                  <a:srgbClr val="047FFD"/>
                </a:solidFill>
              </a:rPr>
              <a:t>AppData</a:t>
            </a:r>
            <a:r>
              <a:rPr lang="en-US" altLang="zh-CN" dirty="0">
                <a:solidFill>
                  <a:srgbClr val="047FFD"/>
                </a:solidFill>
              </a:rPr>
              <a:t>\Roaming\npm\node_modules </a:t>
            </a:r>
            <a:r>
              <a:rPr lang="zh-CN" altLang="en-US" dirty="0"/>
              <a:t>目录下。</a:t>
            </a:r>
            <a:endParaRPr lang="en-US" altLang="zh-CN" dirty="0"/>
          </a:p>
        </p:txBody>
      </p:sp>
      <p:pic>
        <p:nvPicPr>
          <p:cNvPr id="2" name="图片 1">
            <a:extLst>
              <a:ext uri="{FF2B5EF4-FFF2-40B4-BE49-F238E27FC236}">
                <a16:creationId xmlns:a16="http://schemas.microsoft.com/office/drawing/2014/main" id="{F07DF2CB-A5A0-44C0-8F15-8884DC333DEC}"/>
              </a:ext>
            </a:extLst>
          </p:cNvPr>
          <p:cNvPicPr>
            <a:picLocks noChangeAspect="1"/>
          </p:cNvPicPr>
          <p:nvPr/>
        </p:nvPicPr>
        <p:blipFill>
          <a:blip r:embed="rId2"/>
          <a:stretch>
            <a:fillRect/>
          </a:stretch>
        </p:blipFill>
        <p:spPr>
          <a:xfrm>
            <a:off x="949978" y="2879561"/>
            <a:ext cx="5544000" cy="1095755"/>
          </a:xfrm>
          <a:prstGeom prst="rect">
            <a:avLst/>
          </a:prstGeom>
        </p:spPr>
      </p:pic>
      <p:sp>
        <p:nvSpPr>
          <p:cNvPr id="12" name="内容占位符 5">
            <a:extLst>
              <a:ext uri="{FF2B5EF4-FFF2-40B4-BE49-F238E27FC236}">
                <a16:creationId xmlns:a16="http://schemas.microsoft.com/office/drawing/2014/main" id="{85B1EEE5-C753-4949-90F6-0CF737C60EC2}"/>
              </a:ext>
            </a:extLst>
          </p:cNvPr>
          <p:cNvSpPr txBox="1">
            <a:spLocks/>
          </p:cNvSpPr>
          <p:nvPr/>
        </p:nvSpPr>
        <p:spPr>
          <a:xfrm>
            <a:off x="848378" y="4031878"/>
            <a:ext cx="7141381" cy="956982"/>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zh-CN" altLang="en-US" dirty="0"/>
              <a:t>只有</a:t>
            </a:r>
            <a:r>
              <a:rPr lang="zh-CN" altLang="en-US" dirty="0">
                <a:solidFill>
                  <a:srgbClr val="FF0000"/>
                </a:solidFill>
              </a:rPr>
              <a:t>工具性质的包</a:t>
            </a:r>
            <a:r>
              <a:rPr lang="zh-CN" altLang="en-US" dirty="0"/>
              <a:t>，才有全局安装的必要性。因为它们提供了好用的终端命令。</a:t>
            </a:r>
            <a:endParaRPr lang="en-US" altLang="zh-CN" dirty="0"/>
          </a:p>
          <a:p>
            <a:pPr marL="228600" indent="-228600">
              <a:buFont typeface="+mj-ea"/>
              <a:buAutoNum type="circleNumDbPlain"/>
            </a:pPr>
            <a:r>
              <a:rPr lang="zh-CN" altLang="en-US" dirty="0"/>
              <a:t>判断某个包是否需要全局安装后才能使用，可以</a:t>
            </a:r>
            <a:r>
              <a:rPr lang="zh-CN" altLang="en-US" dirty="0">
                <a:solidFill>
                  <a:srgbClr val="FF0000"/>
                </a:solidFill>
              </a:rPr>
              <a:t>参考官方提供的使用说明</a:t>
            </a:r>
            <a:r>
              <a:rPr lang="zh-CN" altLang="en-US" dirty="0"/>
              <a:t>即可。</a:t>
            </a:r>
            <a:endParaRPr lang="en-US" altLang="zh-CN" dirty="0"/>
          </a:p>
        </p:txBody>
      </p:sp>
    </p:spTree>
    <p:extLst>
      <p:ext uri="{BB962C8B-B14F-4D97-AF65-F5344CB8AC3E}">
        <p14:creationId xmlns:p14="http://schemas.microsoft.com/office/powerpoint/2010/main" val="250572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i5ting_toc</a:t>
            </a: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4000"/>
            <a:ext cx="7141381" cy="390600"/>
          </a:xfrm>
        </p:spPr>
        <p:txBody>
          <a:bodyPr>
            <a:noAutofit/>
          </a:bodyPr>
          <a:lstStyle/>
          <a:p>
            <a:r>
              <a:rPr lang="en-US" altLang="zh-CN" dirty="0"/>
              <a:t>i5ting_toc </a:t>
            </a:r>
            <a:r>
              <a:rPr lang="zh-CN" altLang="en-US" dirty="0"/>
              <a:t>是一个可以把 </a:t>
            </a:r>
            <a:r>
              <a:rPr lang="en-US" altLang="zh-CN" dirty="0"/>
              <a:t>md </a:t>
            </a:r>
            <a:r>
              <a:rPr lang="zh-CN" altLang="en-US" dirty="0"/>
              <a:t>文档转为 </a:t>
            </a:r>
            <a:r>
              <a:rPr lang="en-US" altLang="zh-CN" dirty="0"/>
              <a:t>html </a:t>
            </a:r>
            <a:r>
              <a:rPr lang="zh-CN" altLang="en-US" dirty="0"/>
              <a:t>页面的小工具，使用步骤如下：</a:t>
            </a:r>
            <a:endParaRPr lang="en-US" altLang="zh-CN" dirty="0"/>
          </a:p>
        </p:txBody>
      </p:sp>
      <p:pic>
        <p:nvPicPr>
          <p:cNvPr id="2" name="图片 1">
            <a:extLst>
              <a:ext uri="{FF2B5EF4-FFF2-40B4-BE49-F238E27FC236}">
                <a16:creationId xmlns:a16="http://schemas.microsoft.com/office/drawing/2014/main" id="{77635F70-CD4D-49A0-BC75-E474A025FE58}"/>
              </a:ext>
            </a:extLst>
          </p:cNvPr>
          <p:cNvPicPr>
            <a:picLocks noChangeAspect="1"/>
          </p:cNvPicPr>
          <p:nvPr/>
        </p:nvPicPr>
        <p:blipFill>
          <a:blip r:embed="rId2"/>
          <a:stretch>
            <a:fillRect/>
          </a:stretch>
        </p:blipFill>
        <p:spPr>
          <a:xfrm>
            <a:off x="949977" y="2558304"/>
            <a:ext cx="5544000" cy="1578410"/>
          </a:xfrm>
          <a:prstGeom prst="rect">
            <a:avLst/>
          </a:prstGeom>
        </p:spPr>
      </p:pic>
    </p:spTree>
    <p:extLst>
      <p:ext uri="{BB962C8B-B14F-4D97-AF65-F5344CB8AC3E}">
        <p14:creationId xmlns:p14="http://schemas.microsoft.com/office/powerpoint/2010/main" val="413140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规范的包结构</a:t>
            </a:r>
          </a:p>
        </p:txBody>
      </p:sp>
      <p:sp>
        <p:nvSpPr>
          <p:cNvPr id="7" name="内容占位符 5">
            <a:extLst>
              <a:ext uri="{FF2B5EF4-FFF2-40B4-BE49-F238E27FC236}">
                <a16:creationId xmlns:a16="http://schemas.microsoft.com/office/drawing/2014/main" id="{2223C60D-4B59-4418-B358-7AB280026237}"/>
              </a:ext>
            </a:extLst>
          </p:cNvPr>
          <p:cNvSpPr>
            <a:spLocks noGrp="1"/>
          </p:cNvSpPr>
          <p:nvPr>
            <p:ph sz="half" idx="14"/>
          </p:nvPr>
        </p:nvSpPr>
        <p:spPr>
          <a:xfrm>
            <a:off x="848377" y="1393200"/>
            <a:ext cx="7069650" cy="3367059"/>
          </a:xfrm>
        </p:spPr>
        <p:txBody>
          <a:bodyPr>
            <a:noAutofit/>
          </a:bodyPr>
          <a:lstStyle/>
          <a:p>
            <a:r>
              <a:rPr lang="zh-CN" altLang="en-US" dirty="0">
                <a:solidFill>
                  <a:schemeClr val="tx1"/>
                </a:solidFill>
              </a:rPr>
              <a:t>在清楚了包的概念、以及如何下载和使用包之后，接下来，我们深入了解一下</a:t>
            </a:r>
            <a:r>
              <a:rPr lang="zh-CN" altLang="en-US" dirty="0">
                <a:solidFill>
                  <a:srgbClr val="FF0000"/>
                </a:solidFill>
              </a:rPr>
              <a:t>包的内部结构</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一个规范的包，它的组成结构，必须符合以下 </a:t>
            </a:r>
            <a:r>
              <a:rPr lang="en-US" altLang="zh-CN" dirty="0">
                <a:solidFill>
                  <a:schemeClr val="tx1"/>
                </a:solidFill>
              </a:rPr>
              <a:t>3 </a:t>
            </a:r>
            <a:r>
              <a:rPr lang="zh-CN" altLang="en-US" dirty="0">
                <a:solidFill>
                  <a:schemeClr val="tx1"/>
                </a:solidFill>
              </a:rPr>
              <a:t>点要求：</a:t>
            </a:r>
            <a:endParaRPr lang="en-US" altLang="zh-CN" dirty="0">
              <a:solidFill>
                <a:schemeClr val="tx1"/>
              </a:solidFill>
            </a:endParaRPr>
          </a:p>
          <a:p>
            <a:pPr marL="228600" indent="-228600">
              <a:buFont typeface="+mj-ea"/>
              <a:buAutoNum type="circleNumDbPlain"/>
            </a:pPr>
            <a:r>
              <a:rPr lang="zh-CN" altLang="en-US" dirty="0">
                <a:solidFill>
                  <a:schemeClr val="tx1"/>
                </a:solidFill>
              </a:rPr>
              <a:t>包必须以</a:t>
            </a:r>
            <a:r>
              <a:rPr lang="zh-CN" altLang="en-US" dirty="0">
                <a:solidFill>
                  <a:srgbClr val="FF0000"/>
                </a:solidFill>
              </a:rPr>
              <a:t>单独的目录</a:t>
            </a:r>
            <a:r>
              <a:rPr lang="zh-CN" altLang="en-US" dirty="0">
                <a:solidFill>
                  <a:schemeClr val="tx1"/>
                </a:solidFill>
              </a:rPr>
              <a:t>而存在</a:t>
            </a:r>
            <a:endParaRPr lang="en-US" altLang="zh-CN" dirty="0">
              <a:solidFill>
                <a:schemeClr val="tx1"/>
              </a:solidFill>
            </a:endParaRPr>
          </a:p>
          <a:p>
            <a:pPr marL="228600" indent="-228600">
              <a:buFont typeface="+mj-ea"/>
              <a:buAutoNum type="circleNumDbPlain"/>
            </a:pPr>
            <a:r>
              <a:rPr lang="zh-CN" altLang="en-US" dirty="0">
                <a:solidFill>
                  <a:schemeClr val="tx1"/>
                </a:solidFill>
              </a:rPr>
              <a:t>包的顶级目录下要必须包含 </a:t>
            </a:r>
            <a:r>
              <a:rPr lang="en-US" altLang="zh-CN" dirty="0">
                <a:solidFill>
                  <a:srgbClr val="FF0000"/>
                </a:solidFill>
              </a:rPr>
              <a:t>package.json </a:t>
            </a:r>
            <a:r>
              <a:rPr lang="zh-CN" altLang="en-US" dirty="0">
                <a:solidFill>
                  <a:schemeClr val="tx1"/>
                </a:solidFill>
              </a:rPr>
              <a:t>这个包管理配置文件</a:t>
            </a:r>
            <a:endParaRPr lang="en-US" altLang="zh-CN" dirty="0">
              <a:solidFill>
                <a:schemeClr val="tx1"/>
              </a:solidFill>
            </a:endParaRPr>
          </a:p>
          <a:p>
            <a:pPr marL="228600" indent="-228600">
              <a:buFont typeface="+mj-ea"/>
              <a:buAutoNum type="circleNumDbPlain"/>
            </a:pPr>
            <a:r>
              <a:rPr lang="en-US" altLang="zh-CN" dirty="0">
                <a:solidFill>
                  <a:schemeClr val="tx1"/>
                </a:solidFill>
              </a:rPr>
              <a:t>package.json </a:t>
            </a:r>
            <a:r>
              <a:rPr lang="zh-CN" altLang="en-US" dirty="0">
                <a:solidFill>
                  <a:schemeClr val="tx1"/>
                </a:solidFill>
              </a:rPr>
              <a:t>中必须包含 </a:t>
            </a:r>
            <a:r>
              <a:rPr lang="en-US" altLang="zh-CN" dirty="0">
                <a:solidFill>
                  <a:srgbClr val="FF0000"/>
                </a:solidFill>
              </a:rPr>
              <a:t>name</a:t>
            </a:r>
            <a:r>
              <a:rPr lang="zh-CN" altLang="en-US" dirty="0">
                <a:solidFill>
                  <a:schemeClr val="tx1"/>
                </a:solidFill>
              </a:rPr>
              <a:t>，</a:t>
            </a:r>
            <a:r>
              <a:rPr lang="en-US" altLang="zh-CN" dirty="0">
                <a:solidFill>
                  <a:srgbClr val="FF0000"/>
                </a:solidFill>
              </a:rPr>
              <a:t>version</a:t>
            </a:r>
            <a:r>
              <a:rPr lang="zh-CN" altLang="en-US" dirty="0">
                <a:solidFill>
                  <a:schemeClr val="tx1"/>
                </a:solidFill>
              </a:rPr>
              <a:t>，</a:t>
            </a:r>
            <a:r>
              <a:rPr lang="en-US" altLang="zh-CN" dirty="0">
                <a:solidFill>
                  <a:srgbClr val="FF0000"/>
                </a:solidFill>
              </a:rPr>
              <a:t>main</a:t>
            </a:r>
            <a:r>
              <a:rPr lang="en-US" altLang="zh-CN" dirty="0">
                <a:solidFill>
                  <a:schemeClr val="tx1"/>
                </a:solidFill>
              </a:rPr>
              <a:t> </a:t>
            </a:r>
            <a:r>
              <a:rPr lang="zh-CN" altLang="en-US" dirty="0">
                <a:solidFill>
                  <a:schemeClr val="tx1"/>
                </a:solidFill>
              </a:rPr>
              <a:t>这三个属性，分别代表</a:t>
            </a:r>
            <a:r>
              <a:rPr lang="zh-CN" altLang="en-US" dirty="0">
                <a:solidFill>
                  <a:srgbClr val="047FFD"/>
                </a:solidFill>
              </a:rPr>
              <a:t>包的名字</a:t>
            </a:r>
            <a:r>
              <a:rPr lang="zh-CN" altLang="en-US" dirty="0">
                <a:solidFill>
                  <a:schemeClr val="tx1"/>
                </a:solidFill>
              </a:rPr>
              <a:t>、</a:t>
            </a:r>
            <a:r>
              <a:rPr lang="zh-CN" altLang="en-US" dirty="0">
                <a:solidFill>
                  <a:srgbClr val="047FFD"/>
                </a:solidFill>
              </a:rPr>
              <a:t>版本号</a:t>
            </a:r>
            <a:r>
              <a:rPr lang="zh-CN" altLang="en-US" dirty="0">
                <a:solidFill>
                  <a:schemeClr val="tx1"/>
                </a:solidFill>
              </a:rPr>
              <a:t>、</a:t>
            </a:r>
            <a:r>
              <a:rPr lang="zh-CN" altLang="en-US" dirty="0">
                <a:solidFill>
                  <a:srgbClr val="047FFD"/>
                </a:solidFill>
              </a:rPr>
              <a:t>包的入口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endParaRPr lang="en-US" altLang="zh-CN" dirty="0">
              <a:solidFill>
                <a:schemeClr val="tx1"/>
              </a:solidFill>
            </a:endParaRPr>
          </a:p>
          <a:p>
            <a:r>
              <a:rPr lang="zh-CN" altLang="en-US" dirty="0">
                <a:solidFill>
                  <a:schemeClr val="tx1"/>
                </a:solidFill>
              </a:rPr>
              <a:t>注意：以上 </a:t>
            </a:r>
            <a:r>
              <a:rPr lang="en-US" altLang="zh-CN" dirty="0">
                <a:solidFill>
                  <a:schemeClr val="tx1"/>
                </a:solidFill>
              </a:rPr>
              <a:t>3 </a:t>
            </a:r>
            <a:r>
              <a:rPr lang="zh-CN" altLang="en-US" dirty="0">
                <a:solidFill>
                  <a:schemeClr val="tx1"/>
                </a:solidFill>
              </a:rPr>
              <a:t>点要求是一个规范的包结构必须遵守的格式，关于更多的约束，可以参考如下网址：</a:t>
            </a:r>
            <a:endParaRPr lang="en-US" altLang="zh-CN" dirty="0">
              <a:solidFill>
                <a:schemeClr val="tx1"/>
              </a:solidFill>
            </a:endParaRPr>
          </a:p>
          <a:p>
            <a:r>
              <a:rPr lang="en-US" altLang="zh-CN" dirty="0">
                <a:hlinkClick r:id="rId2"/>
              </a:rPr>
              <a:t>https://yarnpkg.com/zh-Hans/docs/package-json</a:t>
            </a:r>
            <a:endParaRPr lang="en-US" altLang="zh-CN" dirty="0">
              <a:solidFill>
                <a:schemeClr val="tx1"/>
              </a:solidFill>
            </a:endParaRPr>
          </a:p>
        </p:txBody>
      </p:sp>
    </p:spTree>
    <p:extLst>
      <p:ext uri="{BB962C8B-B14F-4D97-AF65-F5344CB8AC3E}">
        <p14:creationId xmlns:p14="http://schemas.microsoft.com/office/powerpoint/2010/main" val="284655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3999"/>
            <a:ext cx="7141381" cy="1264659"/>
          </a:xfrm>
        </p:spPr>
        <p:txBody>
          <a:bodyPr>
            <a:noAutofit/>
          </a:bodyPr>
          <a:lstStyle/>
          <a:p>
            <a:pPr marL="228600" indent="-228600">
              <a:buFont typeface="+mj-ea"/>
              <a:buAutoNum type="circleNumDbPlain"/>
            </a:pPr>
            <a:r>
              <a:rPr lang="zh-CN" altLang="en-US" dirty="0"/>
              <a:t> </a:t>
            </a:r>
            <a:r>
              <a:rPr lang="zh-CN" altLang="en-US" dirty="0">
                <a:solidFill>
                  <a:srgbClr val="FF0000"/>
                </a:solidFill>
              </a:rPr>
              <a:t>格式化日期</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转义</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还原</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p:txBody>
      </p:sp>
    </p:spTree>
    <p:extLst>
      <p:ext uri="{BB962C8B-B14F-4D97-AF65-F5344CB8AC3E}">
        <p14:creationId xmlns:p14="http://schemas.microsoft.com/office/powerpoint/2010/main" val="345041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p>
        </p:txBody>
      </p:sp>
      <p:sp>
        <p:nvSpPr>
          <p:cNvPr id="8" name="TextBox 3">
            <a:extLst>
              <a:ext uri="{FF2B5EF4-FFF2-40B4-BE49-F238E27FC236}">
                <a16:creationId xmlns:a16="http://schemas.microsoft.com/office/drawing/2014/main" id="{1AAF8382-DEAA-46ED-A01E-1F0B168422FB}"/>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8" name="Picture 4">
            <a:extLst>
              <a:ext uri="{FF2B5EF4-FFF2-40B4-BE49-F238E27FC236}">
                <a16:creationId xmlns:a16="http://schemas.microsoft.com/office/drawing/2014/main" id="{3E1AA747-C1DF-47EB-9197-A4C5FC455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07" y="1953032"/>
            <a:ext cx="4085996" cy="276521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F181747-A832-4574-8A2B-1FB6C86D0EDE}"/>
              </a:ext>
            </a:extLst>
          </p:cNvPr>
          <p:cNvPicPr>
            <a:picLocks noChangeAspect="1"/>
          </p:cNvPicPr>
          <p:nvPr/>
        </p:nvPicPr>
        <p:blipFill>
          <a:blip r:embed="rId3"/>
          <a:stretch>
            <a:fillRect/>
          </a:stretch>
        </p:blipFill>
        <p:spPr>
          <a:xfrm rot="16200000">
            <a:off x="4511083" y="2256594"/>
            <a:ext cx="2694591" cy="2350348"/>
          </a:xfrm>
          <a:prstGeom prst="rect">
            <a:avLst/>
          </a:prstGeom>
        </p:spPr>
      </p:pic>
    </p:spTree>
    <p:extLst>
      <p:ext uri="{BB962C8B-B14F-4D97-AF65-F5344CB8AC3E}">
        <p14:creationId xmlns:p14="http://schemas.microsoft.com/office/powerpoint/2010/main" val="5523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18885CD-B372-464B-8DE8-C65E0885C6D4}"/>
              </a:ext>
            </a:extLst>
          </p:cNvPr>
          <p:cNvPicPr>
            <a:picLocks noChangeAspect="1"/>
          </p:cNvPicPr>
          <p:nvPr/>
        </p:nvPicPr>
        <p:blipFill>
          <a:blip r:embed="rId2"/>
          <a:stretch>
            <a:fillRect/>
          </a:stretch>
        </p:blipFill>
        <p:spPr>
          <a:xfrm>
            <a:off x="963425" y="2077189"/>
            <a:ext cx="5544000" cy="2308913"/>
          </a:xfrm>
          <a:prstGeom prst="rect">
            <a:avLst/>
          </a:prstGeom>
        </p:spPr>
      </p:pic>
    </p:spTree>
    <p:extLst>
      <p:ext uri="{BB962C8B-B14F-4D97-AF65-F5344CB8AC3E}">
        <p14:creationId xmlns:p14="http://schemas.microsoft.com/office/powerpoint/2010/main" val="142585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94F73E7-8E9D-43F3-A680-1798D22C9395}"/>
              </a:ext>
            </a:extLst>
          </p:cNvPr>
          <p:cNvPicPr>
            <a:picLocks noChangeAspect="1"/>
          </p:cNvPicPr>
          <p:nvPr/>
        </p:nvPicPr>
        <p:blipFill>
          <a:blip r:embed="rId2"/>
          <a:stretch>
            <a:fillRect/>
          </a:stretch>
        </p:blipFill>
        <p:spPr>
          <a:xfrm>
            <a:off x="964800" y="2077200"/>
            <a:ext cx="7157530" cy="2492070"/>
          </a:xfrm>
          <a:prstGeom prst="rect">
            <a:avLst/>
          </a:prstGeom>
        </p:spPr>
      </p:pic>
    </p:spTree>
    <p:extLst>
      <p:ext uri="{BB962C8B-B14F-4D97-AF65-F5344CB8AC3E}">
        <p14:creationId xmlns:p14="http://schemas.microsoft.com/office/powerpoint/2010/main" val="209746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3C38B13-8F0E-4AB1-8F21-CFD047AC732D}"/>
              </a:ext>
            </a:extLst>
          </p:cNvPr>
          <p:cNvPicPr>
            <a:picLocks noChangeAspect="1"/>
          </p:cNvPicPr>
          <p:nvPr/>
        </p:nvPicPr>
        <p:blipFill>
          <a:blip r:embed="rId2"/>
          <a:stretch>
            <a:fillRect/>
          </a:stretch>
        </p:blipFill>
        <p:spPr>
          <a:xfrm>
            <a:off x="964800" y="2077201"/>
            <a:ext cx="5544000" cy="2308913"/>
          </a:xfrm>
          <a:prstGeom prst="rect">
            <a:avLst/>
          </a:prstGeom>
        </p:spPr>
      </p:pic>
    </p:spTree>
    <p:extLst>
      <p:ext uri="{BB962C8B-B14F-4D97-AF65-F5344CB8AC3E}">
        <p14:creationId xmlns:p14="http://schemas.microsoft.com/office/powerpoint/2010/main" val="1386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初始化包的基本结构</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7774FAD6-C8CF-4767-A28E-CD2D1DE47C0B}"/>
              </a:ext>
            </a:extLst>
          </p:cNvPr>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新建 </a:t>
            </a:r>
            <a:r>
              <a:rPr lang="en-US" altLang="zh-CN" dirty="0" err="1"/>
              <a:t>itheima</a:t>
            </a:r>
            <a:r>
              <a:rPr lang="en-US" altLang="zh-CN" dirty="0"/>
              <a:t>-tools </a:t>
            </a:r>
            <a:r>
              <a:rPr lang="zh-CN" altLang="en-US" dirty="0"/>
              <a:t>文件夹，作为</a:t>
            </a:r>
            <a:r>
              <a:rPr lang="zh-CN" altLang="en-US" dirty="0">
                <a:solidFill>
                  <a:srgbClr val="FF0000"/>
                </a:solidFill>
              </a:rPr>
              <a:t>包的根目录</a:t>
            </a:r>
            <a:endParaRPr lang="en-US" altLang="zh-CN" dirty="0">
              <a:solidFill>
                <a:srgbClr val="FF0000"/>
              </a:solidFill>
            </a:endParaRPr>
          </a:p>
          <a:p>
            <a:pPr marL="228600" indent="-228600">
              <a:buFont typeface="+mj-ea"/>
              <a:buAutoNum type="circleNumDbPlain"/>
            </a:pPr>
            <a:r>
              <a:rPr lang="zh-CN" altLang="en-US" dirty="0"/>
              <a:t>在 </a:t>
            </a:r>
            <a:r>
              <a:rPr lang="en-US" altLang="zh-CN" dirty="0" err="1"/>
              <a:t>itheima</a:t>
            </a:r>
            <a:r>
              <a:rPr lang="en-US" altLang="zh-CN" dirty="0"/>
              <a:t>-tools </a:t>
            </a:r>
            <a:r>
              <a:rPr lang="zh-CN" altLang="en-US" dirty="0"/>
              <a:t>文件夹中，新建如下三个文件：</a:t>
            </a:r>
            <a:endParaRPr lang="en-US" altLang="zh-CN" dirty="0"/>
          </a:p>
          <a:p>
            <a:pPr lvl="1">
              <a:lnSpc>
                <a:spcPct val="150000"/>
              </a:lnSpc>
              <a:buFont typeface="Wingdings" panose="05000000000000000000" pitchFamily="2" charset="2"/>
              <a:buChar char="l"/>
            </a:pPr>
            <a:r>
              <a:rPr lang="en-US" altLang="zh-CN" sz="1050" dirty="0"/>
              <a:t>package.json </a:t>
            </a:r>
            <a:r>
              <a:rPr lang="zh-CN" altLang="en-US" sz="1050" dirty="0"/>
              <a:t>（包管理配置文件）</a:t>
            </a:r>
            <a:endParaRPr lang="en-US" altLang="zh-CN" sz="1050" dirty="0"/>
          </a:p>
          <a:p>
            <a:pPr lvl="1">
              <a:lnSpc>
                <a:spcPct val="150000"/>
              </a:lnSpc>
              <a:buFont typeface="Wingdings" panose="05000000000000000000" pitchFamily="2" charset="2"/>
              <a:buChar char="l"/>
            </a:pPr>
            <a:r>
              <a:rPr lang="en-US" altLang="zh-CN" sz="1050" dirty="0"/>
              <a:t>index.js          </a:t>
            </a:r>
            <a:r>
              <a:rPr lang="zh-CN" altLang="en-US" sz="1050" dirty="0"/>
              <a:t>（包的入口文件）</a:t>
            </a:r>
            <a:endParaRPr lang="en-US" altLang="zh-CN" sz="1050" dirty="0"/>
          </a:p>
          <a:p>
            <a:pPr lvl="1">
              <a:lnSpc>
                <a:spcPct val="150000"/>
              </a:lnSpc>
              <a:buFont typeface="Wingdings" panose="05000000000000000000" pitchFamily="2" charset="2"/>
              <a:buChar char="l"/>
            </a:pPr>
            <a:r>
              <a:rPr lang="en-US" altLang="zh-CN" sz="1050" dirty="0"/>
              <a:t>README.md  </a:t>
            </a:r>
            <a:r>
              <a:rPr lang="zh-CN" altLang="en-US" sz="1050" dirty="0"/>
              <a:t>（包的说明文档）</a:t>
            </a:r>
            <a:endParaRPr lang="en-US" altLang="zh-CN" sz="1050" dirty="0"/>
          </a:p>
        </p:txBody>
      </p:sp>
    </p:spTree>
    <p:extLst>
      <p:ext uri="{BB962C8B-B14F-4D97-AF65-F5344CB8AC3E}">
        <p14:creationId xmlns:p14="http://schemas.microsoft.com/office/powerpoint/2010/main" val="25001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初始化 </a:t>
            </a:r>
            <a:r>
              <a:rPr lang="en-US" altLang="zh-CN" sz="1400" b="1" dirty="0">
                <a:solidFill>
                  <a:srgbClr val="404040"/>
                </a:solidFill>
                <a:latin typeface="微软雅黑" panose="020B0503020204020204" pitchFamily="34" charset="-122"/>
                <a:ea typeface="微软雅黑" panose="020B0503020204020204" pitchFamily="34" charset="-122"/>
              </a:rPr>
              <a:t>package.json</a:t>
            </a:r>
          </a:p>
        </p:txBody>
      </p:sp>
      <p:sp>
        <p:nvSpPr>
          <p:cNvPr id="6" name="文本框 5">
            <a:extLst>
              <a:ext uri="{FF2B5EF4-FFF2-40B4-BE49-F238E27FC236}">
                <a16:creationId xmlns:a16="http://schemas.microsoft.com/office/drawing/2014/main" id="{97BD1016-FD45-4DB3-8F74-F605261E5C46}"/>
              </a:ext>
            </a:extLst>
          </p:cNvPr>
          <p:cNvSpPr txBox="1"/>
          <p:nvPr/>
        </p:nvSpPr>
        <p:spPr>
          <a:xfrm>
            <a:off x="848378" y="4731437"/>
            <a:ext cx="5847478"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关于更多 </a:t>
            </a:r>
            <a:r>
              <a:rPr lang="en-US" altLang="zh-CN" sz="1050" dirty="0">
                <a:latin typeface="微软雅黑" panose="020B0503020204020204" pitchFamily="34" charset="-122"/>
                <a:ea typeface="微软雅黑" panose="020B0503020204020204" pitchFamily="34" charset="-122"/>
              </a:rPr>
              <a:t>license </a:t>
            </a:r>
            <a:r>
              <a:rPr lang="zh-CN" altLang="en-US" sz="1050" dirty="0">
                <a:latin typeface="微软雅黑" panose="020B0503020204020204" pitchFamily="34" charset="-122"/>
                <a:ea typeface="微软雅黑" panose="020B0503020204020204" pitchFamily="34" charset="-122"/>
              </a:rPr>
              <a:t>许可协议相关的内容，可参考 </a:t>
            </a:r>
            <a:r>
              <a:rPr lang="en-US" altLang="zh-CN" sz="1050" dirty="0">
                <a:latin typeface="微软雅黑" panose="020B0503020204020204" pitchFamily="34" charset="-122"/>
                <a:ea typeface="微软雅黑" panose="020B0503020204020204" pitchFamily="34" charset="-122"/>
                <a:hlinkClick r:id="rId2"/>
              </a:rPr>
              <a:t>https://www.jianshu.com/p/86251523e898</a:t>
            </a:r>
            <a:endParaRPr lang="zh-CN" altLang="en-US" sz="105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4624B20-09DF-4B61-9B78-D4268E096AD9}"/>
              </a:ext>
            </a:extLst>
          </p:cNvPr>
          <p:cNvPicPr>
            <a:picLocks noChangeAspect="1"/>
          </p:cNvPicPr>
          <p:nvPr/>
        </p:nvPicPr>
        <p:blipFill>
          <a:blip r:embed="rId3"/>
          <a:stretch>
            <a:fillRect/>
          </a:stretch>
        </p:blipFill>
        <p:spPr>
          <a:xfrm>
            <a:off x="947306" y="2071299"/>
            <a:ext cx="5544000" cy="2556264"/>
          </a:xfrm>
          <a:prstGeom prst="rect">
            <a:avLst/>
          </a:prstGeom>
        </p:spPr>
      </p:pic>
    </p:spTree>
    <p:extLst>
      <p:ext uri="{BB962C8B-B14F-4D97-AF65-F5344CB8AC3E}">
        <p14:creationId xmlns:p14="http://schemas.microsoft.com/office/powerpoint/2010/main" val="380190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中定义格式化时间的方法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D38DF97-18D4-4DA6-A524-27290EF506C6}"/>
              </a:ext>
            </a:extLst>
          </p:cNvPr>
          <p:cNvPicPr>
            <a:picLocks noChangeAspect="1"/>
          </p:cNvPicPr>
          <p:nvPr/>
        </p:nvPicPr>
        <p:blipFill>
          <a:blip r:embed="rId2"/>
          <a:stretch>
            <a:fillRect/>
          </a:stretch>
        </p:blipFill>
        <p:spPr>
          <a:xfrm>
            <a:off x="964800" y="2077199"/>
            <a:ext cx="5006096" cy="2962431"/>
          </a:xfrm>
          <a:prstGeom prst="rect">
            <a:avLst/>
          </a:prstGeom>
        </p:spPr>
      </p:pic>
    </p:spTree>
    <p:extLst>
      <p:ext uri="{BB962C8B-B14F-4D97-AF65-F5344CB8AC3E}">
        <p14:creationId xmlns:p14="http://schemas.microsoft.com/office/powerpoint/2010/main" val="35712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中定义转义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E106B7A-A5C7-4D4B-A54E-E1074A959077}"/>
              </a:ext>
            </a:extLst>
          </p:cNvPr>
          <p:cNvPicPr>
            <a:picLocks noChangeAspect="1"/>
          </p:cNvPicPr>
          <p:nvPr/>
        </p:nvPicPr>
        <p:blipFill>
          <a:blip r:embed="rId2"/>
          <a:stretch>
            <a:fillRect/>
          </a:stretch>
        </p:blipFill>
        <p:spPr>
          <a:xfrm>
            <a:off x="964800" y="2077199"/>
            <a:ext cx="4091696" cy="2955649"/>
          </a:xfrm>
          <a:prstGeom prst="rect">
            <a:avLst/>
          </a:prstGeom>
        </p:spPr>
      </p:pic>
    </p:spTree>
    <p:extLst>
      <p:ext uri="{BB962C8B-B14F-4D97-AF65-F5344CB8AC3E}">
        <p14:creationId xmlns:p14="http://schemas.microsoft.com/office/powerpoint/2010/main" val="32211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中定义还原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AB5F796-931D-4845-A54B-C9C3919859F0}"/>
              </a:ext>
            </a:extLst>
          </p:cNvPr>
          <p:cNvPicPr>
            <a:picLocks noChangeAspect="1"/>
          </p:cNvPicPr>
          <p:nvPr/>
        </p:nvPicPr>
        <p:blipFill>
          <a:blip r:embed="rId2"/>
          <a:stretch>
            <a:fillRect/>
          </a:stretch>
        </p:blipFill>
        <p:spPr>
          <a:xfrm>
            <a:off x="964799" y="2077200"/>
            <a:ext cx="4098519" cy="2960577"/>
          </a:xfrm>
          <a:prstGeom prst="rect">
            <a:avLst/>
          </a:prstGeom>
        </p:spPr>
      </p:pic>
    </p:spTree>
    <p:extLst>
      <p:ext uri="{BB962C8B-B14F-4D97-AF65-F5344CB8AC3E}">
        <p14:creationId xmlns:p14="http://schemas.microsoft.com/office/powerpoint/2010/main" val="16802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zh-CN" altLang="en-US" sz="1400" b="1" dirty="0">
                <a:solidFill>
                  <a:srgbClr val="404040"/>
                </a:solidFill>
                <a:latin typeface="微软雅黑" panose="020B0503020204020204" pitchFamily="34" charset="-122"/>
                <a:ea typeface="微软雅黑" panose="020B0503020204020204" pitchFamily="34" charset="-122"/>
              </a:rPr>
              <a:t>将不同的功能进行模块化拆分</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82AD9C4D-91B8-482A-8869-5BEEA9595D22}"/>
              </a:ext>
            </a:extLst>
          </p:cNvPr>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sz="1050" dirty="0"/>
              <a:t>将格式化时间的功能，拆分到 </a:t>
            </a:r>
            <a:r>
              <a:rPr lang="en-US" altLang="zh-CN" sz="1050" dirty="0"/>
              <a:t>src -&gt; </a:t>
            </a:r>
            <a:r>
              <a:rPr lang="en-US" altLang="zh-CN" sz="1050" dirty="0">
                <a:solidFill>
                  <a:srgbClr val="FF0000"/>
                </a:solidFill>
              </a:rPr>
              <a:t>dateFormat.js </a:t>
            </a:r>
            <a:r>
              <a:rPr lang="zh-CN" altLang="en-US" sz="1050" dirty="0"/>
              <a:t>中</a:t>
            </a:r>
            <a:endParaRPr lang="en-US" altLang="zh-CN" sz="1050" dirty="0"/>
          </a:p>
          <a:p>
            <a:pPr marL="228600" indent="-228600">
              <a:buFont typeface="+mj-ea"/>
              <a:buAutoNum type="circleNumDbPlain"/>
            </a:pPr>
            <a:r>
              <a:rPr lang="zh-CN" altLang="en-US" dirty="0"/>
              <a:t>将处理 </a:t>
            </a:r>
            <a:r>
              <a:rPr lang="en-US" altLang="zh-CN" dirty="0"/>
              <a:t>HTML </a:t>
            </a:r>
            <a:r>
              <a:rPr lang="zh-CN" altLang="en-US" dirty="0"/>
              <a:t>字符串的功能，拆分到 </a:t>
            </a:r>
            <a:r>
              <a:rPr lang="en-US" altLang="zh-CN" dirty="0"/>
              <a:t>src -&gt; </a:t>
            </a:r>
            <a:r>
              <a:rPr lang="en-US" altLang="zh-CN" dirty="0">
                <a:solidFill>
                  <a:srgbClr val="FF0000"/>
                </a:solidFill>
              </a:rPr>
              <a:t>htmlEscape.js </a:t>
            </a:r>
            <a:r>
              <a:rPr lang="zh-CN" altLang="en-US" dirty="0"/>
              <a:t>中</a:t>
            </a:r>
            <a:endParaRPr lang="en-US" altLang="zh-CN" dirty="0"/>
          </a:p>
          <a:p>
            <a:pPr marL="228600" indent="-228600">
              <a:buFont typeface="+mj-ea"/>
              <a:buAutoNum type="circleNumDbPlain"/>
            </a:pPr>
            <a:r>
              <a:rPr lang="zh-CN" altLang="en-US" sz="1050" dirty="0"/>
              <a:t>在 </a:t>
            </a:r>
            <a:r>
              <a:rPr lang="en-US" altLang="zh-CN" sz="1050" dirty="0"/>
              <a:t>index.js </a:t>
            </a:r>
            <a:r>
              <a:rPr lang="zh-CN" altLang="en-US" sz="1050" dirty="0"/>
              <a:t>中，导入两个模块，得到需要向外共享的方法</a:t>
            </a:r>
            <a:endParaRPr lang="en-US" altLang="zh-CN" sz="1050" dirty="0"/>
          </a:p>
          <a:p>
            <a:pPr marL="228600" indent="-228600">
              <a:buFont typeface="+mj-ea"/>
              <a:buAutoNum type="circleNumDbPlain"/>
            </a:pPr>
            <a:r>
              <a:rPr lang="zh-CN" altLang="en-US" dirty="0"/>
              <a:t>在 </a:t>
            </a:r>
            <a:r>
              <a:rPr lang="en-US" altLang="zh-CN" dirty="0"/>
              <a:t>index.js </a:t>
            </a:r>
            <a:r>
              <a:rPr lang="zh-CN" altLang="en-US" dirty="0"/>
              <a:t>中，使用 </a:t>
            </a:r>
            <a:r>
              <a:rPr lang="en-US" altLang="zh-CN" dirty="0"/>
              <a:t>module.exports </a:t>
            </a:r>
            <a:r>
              <a:rPr lang="zh-CN" altLang="en-US" dirty="0"/>
              <a:t>把对应的方法共享出去</a:t>
            </a:r>
            <a:endParaRPr lang="en-US" altLang="zh-CN" sz="1050" dirty="0"/>
          </a:p>
        </p:txBody>
      </p:sp>
    </p:spTree>
    <p:extLst>
      <p:ext uri="{BB962C8B-B14F-4D97-AF65-F5344CB8AC3E}">
        <p14:creationId xmlns:p14="http://schemas.microsoft.com/office/powerpoint/2010/main" val="88165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8. </a:t>
            </a:r>
            <a:r>
              <a:rPr lang="zh-CN" altLang="en-US" sz="1400" b="1" dirty="0">
                <a:solidFill>
                  <a:srgbClr val="404040"/>
                </a:solidFill>
                <a:latin typeface="微软雅黑" panose="020B0503020204020204" pitchFamily="34" charset="-122"/>
                <a:ea typeface="微软雅黑" panose="020B0503020204020204" pitchFamily="34" charset="-122"/>
              </a:rPr>
              <a:t>编写包的说明文档</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82AD9C4D-91B8-482A-8869-5BEEA9595D22}"/>
              </a:ext>
            </a:extLst>
          </p:cNvPr>
          <p:cNvSpPr>
            <a:spLocks noGrp="1"/>
          </p:cNvSpPr>
          <p:nvPr>
            <p:ph sz="half" idx="14"/>
          </p:nvPr>
        </p:nvSpPr>
        <p:spPr>
          <a:xfrm>
            <a:off x="848376" y="2123999"/>
            <a:ext cx="7141381" cy="2865601"/>
          </a:xfrm>
        </p:spPr>
        <p:txBody>
          <a:bodyPr>
            <a:noAutofit/>
          </a:bodyPr>
          <a:lstStyle/>
          <a:p>
            <a:r>
              <a:rPr lang="zh-CN" altLang="en-US" dirty="0"/>
              <a:t>包根目录中的 </a:t>
            </a:r>
            <a:r>
              <a:rPr lang="en-US" altLang="zh-CN" dirty="0">
                <a:solidFill>
                  <a:srgbClr val="FF0000"/>
                </a:solidFill>
              </a:rPr>
              <a:t>README.md </a:t>
            </a:r>
            <a:r>
              <a:rPr lang="zh-CN" altLang="en-US" dirty="0"/>
              <a:t>文件，是</a:t>
            </a:r>
            <a:r>
              <a:rPr lang="zh-CN" altLang="en-US" dirty="0">
                <a:solidFill>
                  <a:srgbClr val="FF0000"/>
                </a:solidFill>
              </a:rPr>
              <a:t>包的使用说明文档</a:t>
            </a:r>
            <a:r>
              <a:rPr lang="zh-CN" altLang="en-US" dirty="0"/>
              <a:t>。通过它，我们可以事先把包的使用说明，以 </a:t>
            </a:r>
            <a:r>
              <a:rPr lang="en-US" altLang="zh-CN" dirty="0"/>
              <a:t>markdown </a:t>
            </a:r>
            <a:r>
              <a:rPr lang="zh-CN" altLang="en-US" dirty="0"/>
              <a:t>的格式写出来，方便用户参考。</a:t>
            </a:r>
            <a:endParaRPr lang="en-US" altLang="zh-CN" dirty="0"/>
          </a:p>
          <a:p>
            <a:r>
              <a:rPr lang="en-US" altLang="zh-CN" sz="1050" dirty="0"/>
              <a:t>README </a:t>
            </a:r>
            <a:r>
              <a:rPr lang="zh-CN" altLang="en-US" sz="1050" dirty="0"/>
              <a:t>文件中具体写什么内容，没有强制性的要求；只要能够清晰地把包的作用、用法、注意事项等描述清楚即可。</a:t>
            </a:r>
            <a:endParaRPr lang="en-US" altLang="zh-CN" sz="1050" dirty="0"/>
          </a:p>
          <a:p>
            <a:r>
              <a:rPr lang="zh-CN" altLang="en-US" sz="1050" dirty="0"/>
              <a:t>我们所创建的这个包</a:t>
            </a:r>
            <a:r>
              <a:rPr lang="zh-CN" altLang="en-US" dirty="0"/>
              <a:t>的 </a:t>
            </a:r>
            <a:r>
              <a:rPr lang="en-US" altLang="zh-CN" sz="1050" dirty="0"/>
              <a:t>README</a:t>
            </a:r>
            <a:r>
              <a:rPr lang="en-US" altLang="zh-CN" dirty="0"/>
              <a:t>.md </a:t>
            </a:r>
            <a:r>
              <a:rPr lang="zh-CN" altLang="en-US" dirty="0"/>
              <a:t>文档中，会包含以下 </a:t>
            </a:r>
            <a:r>
              <a:rPr lang="en-US" altLang="zh-CN" dirty="0"/>
              <a:t>6 </a:t>
            </a:r>
            <a:r>
              <a:rPr lang="zh-CN" altLang="en-US" dirty="0"/>
              <a:t>项内容：</a:t>
            </a:r>
            <a:endParaRPr lang="en-US" altLang="zh-CN" dirty="0"/>
          </a:p>
          <a:p>
            <a:r>
              <a:rPr lang="zh-CN" altLang="en-US" sz="1050" dirty="0"/>
              <a:t>安装方式、导入方式、格式化时间、转义 </a:t>
            </a:r>
            <a:r>
              <a:rPr lang="en-US" altLang="zh-CN" sz="1050" dirty="0"/>
              <a:t>HTML </a:t>
            </a:r>
            <a:r>
              <a:rPr lang="zh-CN" altLang="en-US" sz="1050" dirty="0"/>
              <a:t>中的特殊字符、还原 </a:t>
            </a:r>
            <a:r>
              <a:rPr lang="en-US" altLang="zh-CN" sz="1050" dirty="0"/>
              <a:t>HTML </a:t>
            </a:r>
            <a:r>
              <a:rPr lang="zh-CN" altLang="en-US" sz="1050" dirty="0"/>
              <a:t>中的特殊字符、开源协议</a:t>
            </a:r>
            <a:endParaRPr lang="en-US" altLang="zh-CN" sz="1050" dirty="0"/>
          </a:p>
        </p:txBody>
      </p:sp>
    </p:spTree>
    <p:extLst>
      <p:ext uri="{BB962C8B-B14F-4D97-AF65-F5344CB8AC3E}">
        <p14:creationId xmlns:p14="http://schemas.microsoft.com/office/powerpoint/2010/main" val="5303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p>
        </p:txBody>
      </p:sp>
      <p:sp>
        <p:nvSpPr>
          <p:cNvPr id="8" name="TextBox 3">
            <a:extLst>
              <a:ext uri="{FF2B5EF4-FFF2-40B4-BE49-F238E27FC236}">
                <a16:creationId xmlns:a16="http://schemas.microsoft.com/office/drawing/2014/main" id="{1AAF8382-DEAA-46ED-A01E-1F0B168422FB}"/>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编程领域中的模块化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5DB5D7D2-5E14-4753-914B-C5C03E98435C}"/>
              </a:ext>
            </a:extLst>
          </p:cNvPr>
          <p:cNvSpPr>
            <a:spLocks noGrp="1"/>
          </p:cNvSpPr>
          <p:nvPr>
            <p:ph sz="half" idx="14"/>
          </p:nvPr>
        </p:nvSpPr>
        <p:spPr>
          <a:xfrm>
            <a:off x="848376" y="2123999"/>
            <a:ext cx="7665704" cy="2827308"/>
          </a:xfrm>
        </p:spPr>
        <p:txBody>
          <a:bodyPr>
            <a:noAutofit/>
          </a:bodyPr>
          <a:lstStyle/>
          <a:p>
            <a:r>
              <a:rPr lang="zh-CN" altLang="en-US" dirty="0">
                <a:solidFill>
                  <a:schemeClr val="tx1"/>
                </a:solidFill>
              </a:rPr>
              <a:t>编程领域中的模块化，就是</a:t>
            </a:r>
            <a:r>
              <a:rPr lang="zh-CN" altLang="en-US" b="1" dirty="0">
                <a:solidFill>
                  <a:srgbClr val="FF0000"/>
                </a:solidFill>
              </a:rPr>
              <a:t>遵守固定的规则</a:t>
            </a:r>
            <a:r>
              <a:rPr lang="zh-CN" altLang="en-US" dirty="0">
                <a:solidFill>
                  <a:schemeClr val="tx1"/>
                </a:solidFill>
              </a:rPr>
              <a:t>，把一个</a:t>
            </a:r>
            <a:r>
              <a:rPr lang="zh-CN" altLang="en-US" dirty="0">
                <a:solidFill>
                  <a:srgbClr val="FF0000"/>
                </a:solidFill>
              </a:rPr>
              <a:t>大文件</a:t>
            </a:r>
            <a:r>
              <a:rPr lang="zh-CN" altLang="en-US" dirty="0">
                <a:solidFill>
                  <a:schemeClr val="tx1"/>
                </a:solidFill>
              </a:rPr>
              <a:t>拆成</a:t>
            </a:r>
            <a:r>
              <a:rPr lang="zh-CN" altLang="en-US" dirty="0">
                <a:solidFill>
                  <a:srgbClr val="047FFD"/>
                </a:solidFill>
              </a:rPr>
              <a:t>独立并互相依赖</a:t>
            </a:r>
            <a:r>
              <a:rPr lang="zh-CN" altLang="en-US" dirty="0">
                <a:solidFill>
                  <a:schemeClr val="tx1"/>
                </a:solidFill>
              </a:rPr>
              <a:t>的</a:t>
            </a:r>
            <a:r>
              <a:rPr lang="zh-CN" altLang="en-US" dirty="0">
                <a:solidFill>
                  <a:srgbClr val="FF0000"/>
                </a:solidFill>
              </a:rPr>
              <a:t>多个小模块</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把代码进行模块化拆分的好处：</a:t>
            </a:r>
            <a:endParaRPr lang="en-US" altLang="zh-CN" dirty="0">
              <a:solidFill>
                <a:schemeClr val="tx1"/>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复用性</a:t>
            </a:r>
            <a:endParaRPr lang="en-US" altLang="zh-CN" dirty="0">
              <a:solidFill>
                <a:srgbClr val="FF0000"/>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可维护性</a:t>
            </a:r>
            <a:endParaRPr lang="en-US" altLang="zh-CN" dirty="0">
              <a:solidFill>
                <a:srgbClr val="FF0000"/>
              </a:solidFill>
            </a:endParaRPr>
          </a:p>
          <a:p>
            <a:pPr marL="228600" indent="-228600">
              <a:buFont typeface="+mj-ea"/>
              <a:buAutoNum type="circleNumDbPlain"/>
            </a:pPr>
            <a:r>
              <a:rPr lang="zh-CN" altLang="en-US" dirty="0">
                <a:solidFill>
                  <a:schemeClr val="tx1"/>
                </a:solidFill>
              </a:rPr>
              <a:t>可以实现</a:t>
            </a:r>
            <a:r>
              <a:rPr lang="zh-CN" altLang="en-US" dirty="0">
                <a:solidFill>
                  <a:srgbClr val="FF0000"/>
                </a:solidFill>
              </a:rPr>
              <a:t>按需加载</a:t>
            </a:r>
            <a:endParaRPr lang="en-US" altLang="zh-CN" dirty="0">
              <a:solidFill>
                <a:srgbClr val="FF0000"/>
              </a:solidFill>
            </a:endParaRPr>
          </a:p>
        </p:txBody>
      </p:sp>
    </p:spTree>
    <p:extLst>
      <p:ext uri="{BB962C8B-B14F-4D97-AF65-F5344CB8AC3E}">
        <p14:creationId xmlns:p14="http://schemas.microsoft.com/office/powerpoint/2010/main" val="29606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注册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82AD9C4D-91B8-482A-8869-5BEEA9595D22}"/>
              </a:ext>
            </a:extLst>
          </p:cNvPr>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访问 </a:t>
            </a:r>
            <a:r>
              <a:rPr lang="en-US" altLang="zh-CN" dirty="0">
                <a:hlinkClick r:id="rId2"/>
              </a:rPr>
              <a:t>https://www.npmjs.com/</a:t>
            </a:r>
            <a:r>
              <a:rPr lang="en-US" altLang="zh-CN" dirty="0"/>
              <a:t> </a:t>
            </a:r>
            <a:r>
              <a:rPr lang="zh-CN" altLang="en-US" dirty="0"/>
              <a:t>网站，点击 </a:t>
            </a:r>
            <a:r>
              <a:rPr lang="en-US" altLang="zh-CN" dirty="0">
                <a:solidFill>
                  <a:srgbClr val="FF0000"/>
                </a:solidFill>
              </a:rPr>
              <a:t>sign up </a:t>
            </a:r>
            <a:r>
              <a:rPr lang="zh-CN" altLang="en-US" dirty="0"/>
              <a:t>按钮，进入注册用户界面</a:t>
            </a:r>
            <a:endParaRPr lang="en-US" altLang="zh-CN" dirty="0"/>
          </a:p>
          <a:p>
            <a:pPr marL="228600" indent="-228600">
              <a:buFont typeface="+mj-ea"/>
              <a:buAutoNum type="circleNumDbPlain"/>
            </a:pPr>
            <a:r>
              <a:rPr lang="zh-CN" altLang="en-US" dirty="0"/>
              <a:t>填写账号相关的信息：</a:t>
            </a:r>
            <a:r>
              <a:rPr lang="en-US" altLang="zh-CN" dirty="0"/>
              <a:t>Full Name</a:t>
            </a:r>
            <a:r>
              <a:rPr lang="zh-CN" altLang="en-US" dirty="0"/>
              <a:t>、</a:t>
            </a:r>
            <a:r>
              <a:rPr lang="en-US" altLang="zh-CN" dirty="0">
                <a:solidFill>
                  <a:srgbClr val="FF0000"/>
                </a:solidFill>
              </a:rPr>
              <a:t>Public Email</a:t>
            </a:r>
            <a:r>
              <a:rPr lang="zh-CN" altLang="en-US" dirty="0"/>
              <a:t>、</a:t>
            </a:r>
            <a:r>
              <a:rPr lang="en-US" altLang="zh-CN" dirty="0">
                <a:solidFill>
                  <a:srgbClr val="FF0000"/>
                </a:solidFill>
              </a:rPr>
              <a:t>Username</a:t>
            </a:r>
            <a:r>
              <a:rPr lang="zh-CN" altLang="en-US" dirty="0"/>
              <a:t>、</a:t>
            </a:r>
            <a:r>
              <a:rPr lang="en-US" altLang="zh-CN" dirty="0">
                <a:solidFill>
                  <a:srgbClr val="FF0000"/>
                </a:solidFill>
              </a:rPr>
              <a:t>Password</a:t>
            </a:r>
          </a:p>
          <a:p>
            <a:pPr marL="228600" indent="-228600">
              <a:buFont typeface="+mj-ea"/>
              <a:buAutoNum type="circleNumDbPlain"/>
            </a:pPr>
            <a:r>
              <a:rPr lang="zh-CN" altLang="en-US" dirty="0"/>
              <a:t>点击 </a:t>
            </a:r>
            <a:r>
              <a:rPr lang="en-US" altLang="zh-CN" dirty="0">
                <a:solidFill>
                  <a:srgbClr val="FF0000"/>
                </a:solidFill>
              </a:rPr>
              <a:t>Create an Account </a:t>
            </a:r>
            <a:r>
              <a:rPr lang="zh-CN" altLang="en-US" dirty="0"/>
              <a:t>按钮，注册账号</a:t>
            </a:r>
            <a:endParaRPr lang="en-US" altLang="zh-CN" dirty="0"/>
          </a:p>
          <a:p>
            <a:pPr marL="228600" indent="-228600">
              <a:buFont typeface="+mj-ea"/>
              <a:buAutoNum type="circleNumDbPlain"/>
            </a:pPr>
            <a:r>
              <a:rPr lang="zh-CN" altLang="en-US" dirty="0"/>
              <a:t>登录邮箱，</a:t>
            </a:r>
            <a:r>
              <a:rPr lang="zh-CN" altLang="en-US" dirty="0">
                <a:solidFill>
                  <a:srgbClr val="FF0000"/>
                </a:solidFill>
              </a:rPr>
              <a:t>点击验证链接</a:t>
            </a:r>
            <a:r>
              <a:rPr lang="zh-CN" altLang="en-US" dirty="0"/>
              <a:t>，进行账号的验证</a:t>
            </a:r>
            <a:endParaRPr lang="en-US" altLang="zh-CN" dirty="0"/>
          </a:p>
        </p:txBody>
      </p:sp>
    </p:spTree>
    <p:extLst>
      <p:ext uri="{BB962C8B-B14F-4D97-AF65-F5344CB8AC3E}">
        <p14:creationId xmlns:p14="http://schemas.microsoft.com/office/powerpoint/2010/main" val="232064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登录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82AD9C4D-91B8-482A-8869-5BEEA9595D22}"/>
              </a:ext>
            </a:extLst>
          </p:cNvPr>
          <p:cNvSpPr>
            <a:spLocks noGrp="1"/>
          </p:cNvSpPr>
          <p:nvPr>
            <p:ph sz="half" idx="14"/>
          </p:nvPr>
        </p:nvSpPr>
        <p:spPr>
          <a:xfrm>
            <a:off x="848376" y="2123999"/>
            <a:ext cx="7141381" cy="363707"/>
          </a:xfrm>
        </p:spPr>
        <p:txBody>
          <a:bodyPr>
            <a:noAutofit/>
          </a:bodyPr>
          <a:lstStyle/>
          <a:p>
            <a:r>
              <a:rPr lang="en-US" altLang="zh-CN" dirty="0"/>
              <a:t>npm </a:t>
            </a:r>
            <a:r>
              <a:rPr lang="zh-CN" altLang="en-US" dirty="0"/>
              <a:t>账号注册完成后，可以在终端中执行 </a:t>
            </a:r>
            <a:r>
              <a:rPr lang="en-US" altLang="zh-CN" dirty="0">
                <a:solidFill>
                  <a:srgbClr val="FF0000"/>
                </a:solidFill>
              </a:rPr>
              <a:t>npm login </a:t>
            </a:r>
            <a:r>
              <a:rPr lang="zh-CN" altLang="en-US" dirty="0"/>
              <a:t>命令，依次输入用户名、密码、邮箱后，即可登录成功。</a:t>
            </a:r>
            <a:endParaRPr lang="en-US" altLang="zh-CN" dirty="0"/>
          </a:p>
        </p:txBody>
      </p:sp>
      <p:pic>
        <p:nvPicPr>
          <p:cNvPr id="2" name="图片 1">
            <a:extLst>
              <a:ext uri="{FF2B5EF4-FFF2-40B4-BE49-F238E27FC236}">
                <a16:creationId xmlns:a16="http://schemas.microsoft.com/office/drawing/2014/main" id="{2A8A4C03-F7B7-4D71-BA43-8F116390D626}"/>
              </a:ext>
            </a:extLst>
          </p:cNvPr>
          <p:cNvPicPr>
            <a:picLocks noChangeAspect="1"/>
          </p:cNvPicPr>
          <p:nvPr/>
        </p:nvPicPr>
        <p:blipFill>
          <a:blip r:embed="rId2"/>
          <a:stretch>
            <a:fillRect/>
          </a:stretch>
        </p:blipFill>
        <p:spPr>
          <a:xfrm>
            <a:off x="961469" y="2571749"/>
            <a:ext cx="4572000" cy="2388805"/>
          </a:xfrm>
          <a:prstGeom prst="rect">
            <a:avLst/>
          </a:prstGeom>
        </p:spPr>
      </p:pic>
      <p:sp>
        <p:nvSpPr>
          <p:cNvPr id="3" name="文本框 2">
            <a:extLst>
              <a:ext uri="{FF2B5EF4-FFF2-40B4-BE49-F238E27FC236}">
                <a16:creationId xmlns:a16="http://schemas.microsoft.com/office/drawing/2014/main" id="{B2BD5726-025D-41FE-853F-1800D6ED53C2}"/>
              </a:ext>
            </a:extLst>
          </p:cNvPr>
          <p:cNvSpPr txBox="1"/>
          <p:nvPr/>
        </p:nvSpPr>
        <p:spPr>
          <a:xfrm>
            <a:off x="5533469" y="4169632"/>
            <a:ext cx="2734654" cy="790922"/>
          </a:xfrm>
          <a:prstGeom prst="rect">
            <a:avLst/>
          </a:prstGeom>
          <a:noFill/>
        </p:spPr>
        <p:txBody>
          <a:bodyPr wrap="square" rtlCol="0">
            <a:spAutoFit/>
          </a:bodyPr>
          <a:lstStyle/>
          <a:p>
            <a:pPr>
              <a:lnSpc>
                <a:spcPct val="150000"/>
              </a:lnSpc>
            </a:pPr>
            <a:r>
              <a:rPr lang="zh-CN" altLang="en-US" sz="1050" dirty="0">
                <a:solidFill>
                  <a:schemeClr val="tx1">
                    <a:lumMod val="85000"/>
                    <a:lumOff val="15000"/>
                  </a:schemeClr>
                </a:solidFill>
                <a:latin typeface="微软雅黑" pitchFamily="34" charset="-122"/>
                <a:ea typeface="微软雅黑" pitchFamily="34" charset="-122"/>
              </a:rPr>
              <a:t>注意：在运行 </a:t>
            </a:r>
            <a:r>
              <a:rPr lang="en-US" altLang="zh-CN" sz="1050" dirty="0" err="1">
                <a:solidFill>
                  <a:schemeClr val="tx1">
                    <a:lumMod val="85000"/>
                    <a:lumOff val="15000"/>
                  </a:schemeClr>
                </a:solidFill>
                <a:latin typeface="微软雅黑" pitchFamily="34" charset="-122"/>
                <a:ea typeface="微软雅黑" pitchFamily="34" charset="-122"/>
              </a:rPr>
              <a:t>npm</a:t>
            </a:r>
            <a:r>
              <a:rPr lang="en-US" altLang="zh-CN" sz="1050" dirty="0">
                <a:solidFill>
                  <a:schemeClr val="tx1">
                    <a:lumMod val="85000"/>
                    <a:lumOff val="15000"/>
                  </a:schemeClr>
                </a:solidFill>
                <a:latin typeface="微软雅黑" pitchFamily="34" charset="-122"/>
                <a:ea typeface="微软雅黑" pitchFamily="34" charset="-122"/>
              </a:rPr>
              <a:t> login </a:t>
            </a:r>
            <a:r>
              <a:rPr lang="zh-CN" altLang="en-US" sz="1050" dirty="0">
                <a:solidFill>
                  <a:schemeClr val="tx1">
                    <a:lumMod val="85000"/>
                    <a:lumOff val="15000"/>
                  </a:schemeClr>
                </a:solidFill>
                <a:latin typeface="微软雅黑" pitchFamily="34" charset="-122"/>
                <a:ea typeface="微软雅黑" pitchFamily="34" charset="-122"/>
              </a:rPr>
              <a:t>命令之前，必须先把</a:t>
            </a:r>
            <a:r>
              <a:rPr lang="zh-CN" altLang="en-US" sz="1050" dirty="0">
                <a:solidFill>
                  <a:srgbClr val="FF0000"/>
                </a:solidFill>
                <a:latin typeface="微软雅黑" pitchFamily="34" charset="-122"/>
                <a:ea typeface="微软雅黑" pitchFamily="34" charset="-122"/>
              </a:rPr>
              <a:t>下包的服务器</a:t>
            </a:r>
            <a:r>
              <a:rPr lang="zh-CN" altLang="en-US" sz="1050" dirty="0">
                <a:solidFill>
                  <a:schemeClr val="tx1">
                    <a:lumMod val="85000"/>
                    <a:lumOff val="15000"/>
                  </a:schemeClr>
                </a:solidFill>
                <a:latin typeface="微软雅黑" pitchFamily="34" charset="-122"/>
                <a:ea typeface="微软雅黑" pitchFamily="34" charset="-122"/>
              </a:rPr>
              <a:t>地址切换为 </a:t>
            </a:r>
            <a:r>
              <a:rPr lang="en-US" altLang="zh-CN" sz="1050" dirty="0" err="1">
                <a:solidFill>
                  <a:srgbClr val="FF0000"/>
                </a:solidFill>
                <a:latin typeface="微软雅黑" pitchFamily="34" charset="-122"/>
                <a:ea typeface="微软雅黑" pitchFamily="34" charset="-122"/>
              </a:rPr>
              <a:t>npm</a:t>
            </a:r>
            <a:r>
              <a:rPr lang="en-US" altLang="zh-CN" sz="1050" dirty="0">
                <a:solidFill>
                  <a:srgbClr val="FF0000"/>
                </a:solidFill>
                <a:latin typeface="微软雅黑" pitchFamily="34" charset="-122"/>
                <a:ea typeface="微软雅黑" pitchFamily="34" charset="-122"/>
              </a:rPr>
              <a:t> </a:t>
            </a:r>
            <a:r>
              <a:rPr lang="zh-CN" altLang="en-US" sz="1050" dirty="0">
                <a:solidFill>
                  <a:srgbClr val="FF0000"/>
                </a:solidFill>
                <a:latin typeface="微软雅黑" pitchFamily="34" charset="-122"/>
                <a:ea typeface="微软雅黑" pitchFamily="34" charset="-122"/>
              </a:rPr>
              <a:t>的官方服务器</a:t>
            </a:r>
            <a:r>
              <a:rPr lang="zh-CN" altLang="en-US" sz="1050" dirty="0">
                <a:solidFill>
                  <a:schemeClr val="tx1">
                    <a:lumMod val="85000"/>
                    <a:lumOff val="15000"/>
                  </a:schemeClr>
                </a:solidFill>
                <a:latin typeface="微软雅黑" pitchFamily="34" charset="-122"/>
                <a:ea typeface="微软雅黑" pitchFamily="34" charset="-122"/>
              </a:rPr>
              <a:t>。否则会导致发布包</a:t>
            </a:r>
            <a:r>
              <a:rPr lang="zh-CN" altLang="en-US" sz="1050" dirty="0">
                <a:latin typeface="微软雅黑" panose="020B0503020204020204" pitchFamily="34" charset="-122"/>
                <a:ea typeface="微软雅黑" panose="020B0503020204020204" pitchFamily="34" charset="-122"/>
              </a:rPr>
              <a:t>失败！</a:t>
            </a:r>
          </a:p>
        </p:txBody>
      </p:sp>
    </p:spTree>
    <p:extLst>
      <p:ext uri="{BB962C8B-B14F-4D97-AF65-F5344CB8AC3E}">
        <p14:creationId xmlns:p14="http://schemas.microsoft.com/office/powerpoint/2010/main" val="259110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把包发布到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上</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82AD9C4D-91B8-482A-8869-5BEEA9595D22}"/>
              </a:ext>
            </a:extLst>
          </p:cNvPr>
          <p:cNvSpPr>
            <a:spLocks noGrp="1"/>
          </p:cNvSpPr>
          <p:nvPr>
            <p:ph sz="half" idx="14"/>
          </p:nvPr>
        </p:nvSpPr>
        <p:spPr>
          <a:xfrm>
            <a:off x="848376" y="2123999"/>
            <a:ext cx="7141381" cy="363707"/>
          </a:xfrm>
        </p:spPr>
        <p:txBody>
          <a:bodyPr>
            <a:noAutofit/>
          </a:bodyPr>
          <a:lstStyle/>
          <a:p>
            <a:r>
              <a:rPr lang="zh-CN" altLang="en-US" dirty="0"/>
              <a:t>将终端切换到包的根目录之后，运行 </a:t>
            </a:r>
            <a:r>
              <a:rPr lang="en-US" altLang="zh-CN" dirty="0">
                <a:solidFill>
                  <a:srgbClr val="FF0000"/>
                </a:solidFill>
              </a:rPr>
              <a:t>npm publish </a:t>
            </a:r>
            <a:r>
              <a:rPr lang="zh-CN" altLang="en-US" dirty="0"/>
              <a:t>命令，即可将包发布到 </a:t>
            </a:r>
            <a:r>
              <a:rPr lang="en-US" altLang="zh-CN" dirty="0"/>
              <a:t>npm </a:t>
            </a:r>
            <a:r>
              <a:rPr lang="zh-CN" altLang="en-US" dirty="0"/>
              <a:t>上（注意：</a:t>
            </a:r>
            <a:r>
              <a:rPr lang="zh-CN" altLang="en-US" dirty="0">
                <a:solidFill>
                  <a:srgbClr val="FF0000"/>
                </a:solidFill>
              </a:rPr>
              <a:t>包名不能雷同</a:t>
            </a:r>
            <a:r>
              <a:rPr lang="zh-CN" altLang="en-US" dirty="0"/>
              <a:t>）。</a:t>
            </a:r>
            <a:endParaRPr lang="en-US" altLang="zh-CN" dirty="0"/>
          </a:p>
        </p:txBody>
      </p:sp>
      <p:pic>
        <p:nvPicPr>
          <p:cNvPr id="3" name="图片 2">
            <a:extLst>
              <a:ext uri="{FF2B5EF4-FFF2-40B4-BE49-F238E27FC236}">
                <a16:creationId xmlns:a16="http://schemas.microsoft.com/office/drawing/2014/main" id="{18230544-AC92-4178-A389-6FD89D4C0FE6}"/>
              </a:ext>
            </a:extLst>
          </p:cNvPr>
          <p:cNvPicPr>
            <a:picLocks noChangeAspect="1"/>
          </p:cNvPicPr>
          <p:nvPr/>
        </p:nvPicPr>
        <p:blipFill>
          <a:blip r:embed="rId2"/>
          <a:stretch>
            <a:fillRect/>
          </a:stretch>
        </p:blipFill>
        <p:spPr>
          <a:xfrm>
            <a:off x="929827" y="2527145"/>
            <a:ext cx="4482614" cy="2502320"/>
          </a:xfrm>
          <a:prstGeom prst="rect">
            <a:avLst/>
          </a:prstGeom>
        </p:spPr>
      </p:pic>
    </p:spTree>
    <p:extLst>
      <p:ext uri="{BB962C8B-B14F-4D97-AF65-F5344CB8AC3E}">
        <p14:creationId xmlns:p14="http://schemas.microsoft.com/office/powerpoint/2010/main" val="9682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p>
        </p:txBody>
      </p:sp>
      <p:sp>
        <p:nvSpPr>
          <p:cNvPr id="8" name="TextBox 3">
            <a:extLst>
              <a:ext uri="{FF2B5EF4-FFF2-40B4-BE49-F238E27FC236}">
                <a16:creationId xmlns:a16="http://schemas.microsoft.com/office/drawing/2014/main" id="{3850627B-00B1-47FC-A909-0ECC103F9C0E}"/>
              </a:ext>
            </a:extLst>
          </p:cNvPr>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删除已发布的包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82AD9C4D-91B8-482A-8869-5BEEA9595D22}"/>
              </a:ext>
            </a:extLst>
          </p:cNvPr>
          <p:cNvSpPr>
            <a:spLocks noGrp="1"/>
          </p:cNvSpPr>
          <p:nvPr>
            <p:ph sz="half" idx="14"/>
          </p:nvPr>
        </p:nvSpPr>
        <p:spPr>
          <a:xfrm>
            <a:off x="848376" y="2123999"/>
            <a:ext cx="7141381" cy="363707"/>
          </a:xfrm>
        </p:spPr>
        <p:txBody>
          <a:bodyPr>
            <a:noAutofit/>
          </a:bodyPr>
          <a:lstStyle/>
          <a:p>
            <a:r>
              <a:rPr lang="zh-CN" altLang="en-US" dirty="0"/>
              <a:t>运行 </a:t>
            </a:r>
            <a:r>
              <a:rPr lang="en-US" altLang="zh-CN" dirty="0">
                <a:solidFill>
                  <a:srgbClr val="FF0000"/>
                </a:solidFill>
              </a:rPr>
              <a:t>npm unpublish </a:t>
            </a:r>
            <a:r>
              <a:rPr lang="zh-CN" altLang="en-US" dirty="0">
                <a:solidFill>
                  <a:srgbClr val="047FFD"/>
                </a:solidFill>
              </a:rPr>
              <a:t>包名 </a:t>
            </a:r>
            <a:r>
              <a:rPr lang="en-US" altLang="zh-CN" dirty="0">
                <a:solidFill>
                  <a:srgbClr val="FF0000"/>
                </a:solidFill>
              </a:rPr>
              <a:t>--force</a:t>
            </a:r>
            <a:r>
              <a:rPr lang="en-US" altLang="zh-CN" dirty="0"/>
              <a:t> </a:t>
            </a:r>
            <a:r>
              <a:rPr lang="zh-CN" altLang="en-US" dirty="0"/>
              <a:t>命令，即可从 </a:t>
            </a:r>
            <a:r>
              <a:rPr lang="en-US" altLang="zh-CN" dirty="0"/>
              <a:t>npm </a:t>
            </a:r>
            <a:r>
              <a:rPr lang="zh-CN" altLang="en-US" dirty="0"/>
              <a:t>删除已发布的包。</a:t>
            </a:r>
            <a:endParaRPr lang="en-US" altLang="zh-CN" dirty="0"/>
          </a:p>
        </p:txBody>
      </p:sp>
      <p:pic>
        <p:nvPicPr>
          <p:cNvPr id="4" name="图片 3">
            <a:extLst>
              <a:ext uri="{FF2B5EF4-FFF2-40B4-BE49-F238E27FC236}">
                <a16:creationId xmlns:a16="http://schemas.microsoft.com/office/drawing/2014/main" id="{47B89C8D-4C87-4EEF-8E5A-8A3006889FB1}"/>
              </a:ext>
            </a:extLst>
          </p:cNvPr>
          <p:cNvPicPr>
            <a:picLocks noChangeAspect="1"/>
          </p:cNvPicPr>
          <p:nvPr/>
        </p:nvPicPr>
        <p:blipFill>
          <a:blip r:embed="rId2"/>
          <a:stretch>
            <a:fillRect/>
          </a:stretch>
        </p:blipFill>
        <p:spPr>
          <a:xfrm>
            <a:off x="947902" y="2552651"/>
            <a:ext cx="5544000" cy="663092"/>
          </a:xfrm>
          <a:prstGeom prst="rect">
            <a:avLst/>
          </a:prstGeom>
        </p:spPr>
      </p:pic>
      <p:sp>
        <p:nvSpPr>
          <p:cNvPr id="9" name="内容占位符 5">
            <a:extLst>
              <a:ext uri="{FF2B5EF4-FFF2-40B4-BE49-F238E27FC236}">
                <a16:creationId xmlns:a16="http://schemas.microsoft.com/office/drawing/2014/main" id="{D3F76495-7138-40B7-99D0-5C97F9AE0D15}"/>
              </a:ext>
            </a:extLst>
          </p:cNvPr>
          <p:cNvSpPr txBox="1">
            <a:spLocks/>
          </p:cNvSpPr>
          <p:nvPr/>
        </p:nvSpPr>
        <p:spPr>
          <a:xfrm>
            <a:off x="848378" y="3280689"/>
            <a:ext cx="7141381" cy="1461908"/>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en-US" altLang="zh-CN" dirty="0"/>
              <a:t>npm unpublish </a:t>
            </a:r>
            <a:r>
              <a:rPr lang="zh-CN" altLang="en-US" dirty="0"/>
              <a:t>命令只能删除 </a:t>
            </a:r>
            <a:r>
              <a:rPr lang="en-US" altLang="zh-CN" dirty="0">
                <a:solidFill>
                  <a:srgbClr val="FF0000"/>
                </a:solidFill>
              </a:rPr>
              <a:t>72 </a:t>
            </a:r>
            <a:r>
              <a:rPr lang="zh-CN" altLang="en-US" dirty="0">
                <a:solidFill>
                  <a:srgbClr val="FF0000"/>
                </a:solidFill>
              </a:rPr>
              <a:t>小时以内</a:t>
            </a:r>
            <a:r>
              <a:rPr lang="zh-CN" altLang="en-US" dirty="0"/>
              <a:t>发布的包</a:t>
            </a:r>
            <a:endParaRPr lang="en-US" altLang="zh-CN" dirty="0"/>
          </a:p>
          <a:p>
            <a:pPr marL="228600" indent="-228600">
              <a:buFont typeface="+mj-ea"/>
              <a:buAutoNum type="circleNumDbPlain"/>
            </a:pPr>
            <a:r>
              <a:rPr lang="en-US" altLang="zh-CN" dirty="0"/>
              <a:t>npm unpublish </a:t>
            </a:r>
            <a:r>
              <a:rPr lang="zh-CN" altLang="en-US" dirty="0"/>
              <a:t>删除的包，在 </a:t>
            </a:r>
            <a:r>
              <a:rPr lang="en-US" altLang="zh-CN" dirty="0">
                <a:solidFill>
                  <a:srgbClr val="FF0000"/>
                </a:solidFill>
              </a:rPr>
              <a:t>24 </a:t>
            </a:r>
            <a:r>
              <a:rPr lang="zh-CN" altLang="en-US" dirty="0">
                <a:solidFill>
                  <a:srgbClr val="FF0000"/>
                </a:solidFill>
              </a:rPr>
              <a:t>小时内</a:t>
            </a:r>
            <a:r>
              <a:rPr lang="zh-CN" altLang="en-US" dirty="0"/>
              <a:t>不允许重复发布</a:t>
            </a:r>
            <a:endParaRPr lang="en-US" altLang="zh-CN" dirty="0"/>
          </a:p>
          <a:p>
            <a:pPr marL="228600" indent="-228600">
              <a:buFont typeface="+mj-ea"/>
              <a:buAutoNum type="circleNumDbPlain"/>
            </a:pPr>
            <a:r>
              <a:rPr lang="zh-CN" altLang="en-US" dirty="0"/>
              <a:t>发布包的时候要慎重，</a:t>
            </a:r>
            <a:r>
              <a:rPr lang="zh-CN" altLang="en-US" dirty="0">
                <a:solidFill>
                  <a:srgbClr val="FF0000"/>
                </a:solidFill>
              </a:rPr>
              <a:t>尽量不要往 </a:t>
            </a:r>
            <a:r>
              <a:rPr lang="en-US" altLang="zh-CN" dirty="0">
                <a:solidFill>
                  <a:srgbClr val="FF0000"/>
                </a:solidFill>
              </a:rPr>
              <a:t>npm </a:t>
            </a:r>
            <a:r>
              <a:rPr lang="zh-CN" altLang="en-US" dirty="0">
                <a:solidFill>
                  <a:srgbClr val="FF0000"/>
                </a:solidFill>
              </a:rPr>
              <a:t>上发布没有意义的包</a:t>
            </a:r>
            <a:r>
              <a:rPr lang="zh-CN" altLang="en-US" dirty="0"/>
              <a:t>！</a:t>
            </a:r>
            <a:endParaRPr lang="en-US" altLang="zh-CN" dirty="0"/>
          </a:p>
        </p:txBody>
      </p:sp>
    </p:spTree>
    <p:extLst>
      <p:ext uri="{BB962C8B-B14F-4D97-AF65-F5344CB8AC3E}">
        <p14:creationId xmlns:p14="http://schemas.microsoft.com/office/powerpoint/2010/main" val="40160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solidFill>
                  <a:srgbClr val="FF0000"/>
                </a:solidFill>
              </a:rPr>
              <a:t>模块的加载机制</a:t>
            </a:r>
            <a:endParaRPr lang="en-US" altLang="zh-CN" dirty="0">
              <a:solidFill>
                <a:srgbClr val="FF0000"/>
              </a:solidFill>
            </a:endParaRPr>
          </a:p>
        </p:txBody>
      </p:sp>
    </p:spTree>
    <p:extLst>
      <p:ext uri="{BB962C8B-B14F-4D97-AF65-F5344CB8AC3E}">
        <p14:creationId xmlns:p14="http://schemas.microsoft.com/office/powerpoint/2010/main" val="192823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Microsoft YaHei" panose="020B0503020204020204" pitchFamily="34" charset="-122"/>
                <a:ea typeface="Microsoft YaHei" panose="020B0503020204020204" pitchFamily="34" charset="-122"/>
                <a:cs typeface="+mj-cs"/>
              </a:rPr>
              <a:t>4.1 </a:t>
            </a:r>
            <a:r>
              <a:rPr lang="zh-CN" altLang="en-US" dirty="0">
                <a:solidFill>
                  <a:srgbClr val="595959"/>
                </a:solidFill>
                <a:latin typeface="Microsoft YaHei" panose="020B0503020204020204" pitchFamily="34" charset="-122"/>
                <a:ea typeface="Microsoft YaHei" panose="020B0503020204020204" pitchFamily="34" charset="-122"/>
                <a:cs typeface="+mj-cs"/>
              </a:rPr>
              <a:t>优先从缓存中加载</a:t>
            </a:r>
          </a:p>
        </p:txBody>
      </p:sp>
      <p:sp>
        <p:nvSpPr>
          <p:cNvPr id="12" name="内容占位符 5">
            <a:extLst>
              <a:ext uri="{FF2B5EF4-FFF2-40B4-BE49-F238E27FC236}">
                <a16:creationId xmlns:a16="http://schemas.microsoft.com/office/drawing/2014/main" id="{3C8832B5-762F-4C4A-A86C-D4FB9FD99644}"/>
              </a:ext>
            </a:extLst>
          </p:cNvPr>
          <p:cNvSpPr>
            <a:spLocks noGrp="1"/>
          </p:cNvSpPr>
          <p:nvPr>
            <p:ph sz="half" idx="14"/>
          </p:nvPr>
        </p:nvSpPr>
        <p:spPr>
          <a:xfrm>
            <a:off x="848377" y="1393200"/>
            <a:ext cx="7246752" cy="3033657"/>
          </a:xfrm>
        </p:spPr>
        <p:txBody>
          <a:bodyPr>
            <a:noAutofit/>
          </a:bodyPr>
          <a:lstStyle/>
          <a:p>
            <a:r>
              <a:rPr lang="zh-CN" altLang="en-US" b="1" dirty="0">
                <a:solidFill>
                  <a:srgbClr val="FF0000"/>
                </a:solidFill>
              </a:rPr>
              <a:t>模块在第一次加载后会被缓存</a:t>
            </a:r>
            <a:r>
              <a:rPr lang="zh-CN" altLang="en-US" dirty="0"/>
              <a:t>。 这也意味着多次调用 </a:t>
            </a:r>
            <a:r>
              <a:rPr lang="en-US" altLang="zh-CN" dirty="0">
                <a:solidFill>
                  <a:srgbClr val="047FFD"/>
                </a:solidFill>
              </a:rPr>
              <a:t>require() </a:t>
            </a:r>
            <a:r>
              <a:rPr lang="zh-CN" altLang="en-US" dirty="0"/>
              <a:t>不会导致模块的代码被执行多次。</a:t>
            </a:r>
            <a:endParaRPr lang="en-US" altLang="zh-CN" dirty="0"/>
          </a:p>
          <a:p>
            <a:r>
              <a:rPr lang="zh-CN" altLang="en-US" dirty="0"/>
              <a:t>注意：不论是内置模块、用户自定义模块、还是第三方模块，它们都会优先从缓存中加载，从而</a:t>
            </a:r>
            <a:r>
              <a:rPr lang="zh-CN" altLang="en-US" dirty="0">
                <a:solidFill>
                  <a:srgbClr val="FF0000"/>
                </a:solidFill>
              </a:rPr>
              <a:t>提高模块的加载效率</a:t>
            </a:r>
            <a:r>
              <a:rPr lang="zh-CN" altLang="en-US" dirty="0"/>
              <a:t>。</a:t>
            </a:r>
            <a:endParaRPr lang="en-US" altLang="zh-CN" dirty="0"/>
          </a:p>
        </p:txBody>
      </p:sp>
    </p:spTree>
    <p:extLst>
      <p:ext uri="{BB962C8B-B14F-4D97-AF65-F5344CB8AC3E}">
        <p14:creationId xmlns:p14="http://schemas.microsoft.com/office/powerpoint/2010/main" val="15964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Microsoft YaHei" panose="020B0503020204020204" pitchFamily="34" charset="-122"/>
                <a:ea typeface="Microsoft YaHei" panose="020B0503020204020204" pitchFamily="34" charset="-122"/>
                <a:cs typeface="+mj-cs"/>
              </a:rPr>
              <a:t>4.2 </a:t>
            </a:r>
            <a:r>
              <a:rPr lang="zh-CN" altLang="en-US" dirty="0">
                <a:solidFill>
                  <a:srgbClr val="FF0000"/>
                </a:solidFill>
                <a:latin typeface="Microsoft YaHei" panose="020B0503020204020204" pitchFamily="34" charset="-122"/>
                <a:ea typeface="Microsoft YaHei" panose="020B0503020204020204" pitchFamily="34" charset="-122"/>
                <a:cs typeface="+mj-cs"/>
              </a:rPr>
              <a:t>内置模块</a:t>
            </a:r>
            <a:r>
              <a:rPr lang="zh-CN" altLang="en-US" dirty="0">
                <a:solidFill>
                  <a:srgbClr val="595959"/>
                </a:solidFill>
                <a:latin typeface="Microsoft YaHei" panose="020B0503020204020204" pitchFamily="34" charset="-122"/>
                <a:ea typeface="Microsoft YaHei" panose="020B0503020204020204" pitchFamily="34" charset="-122"/>
                <a:cs typeface="+mj-cs"/>
              </a:rPr>
              <a:t>的加载机制</a:t>
            </a:r>
          </a:p>
        </p:txBody>
      </p:sp>
      <p:sp>
        <p:nvSpPr>
          <p:cNvPr id="12" name="内容占位符 5">
            <a:extLst>
              <a:ext uri="{FF2B5EF4-FFF2-40B4-BE49-F238E27FC236}">
                <a16:creationId xmlns:a16="http://schemas.microsoft.com/office/drawing/2014/main" id="{3C8832B5-762F-4C4A-A86C-D4FB9FD99644}"/>
              </a:ext>
            </a:extLst>
          </p:cNvPr>
          <p:cNvSpPr>
            <a:spLocks noGrp="1"/>
          </p:cNvSpPr>
          <p:nvPr>
            <p:ph sz="half" idx="14"/>
          </p:nvPr>
        </p:nvSpPr>
        <p:spPr>
          <a:xfrm>
            <a:off x="848377" y="1393200"/>
            <a:ext cx="7246752" cy="3033657"/>
          </a:xfrm>
        </p:spPr>
        <p:txBody>
          <a:bodyPr>
            <a:noAutofit/>
          </a:bodyPr>
          <a:lstStyle/>
          <a:p>
            <a:r>
              <a:rPr lang="zh-CN" altLang="en-US" dirty="0"/>
              <a:t>内置模块是由 </a:t>
            </a:r>
            <a:r>
              <a:rPr lang="en-US" altLang="zh-CN" dirty="0"/>
              <a:t>Node.js </a:t>
            </a:r>
            <a:r>
              <a:rPr lang="zh-CN" altLang="en-US" dirty="0"/>
              <a:t>官方提供的模块，</a:t>
            </a:r>
            <a:r>
              <a:rPr lang="zh-CN" altLang="en-US" dirty="0">
                <a:solidFill>
                  <a:srgbClr val="FF0000"/>
                </a:solidFill>
              </a:rPr>
              <a:t>内置模块的加载优先级最高</a:t>
            </a:r>
            <a:r>
              <a:rPr lang="zh-CN" altLang="en-US" dirty="0"/>
              <a:t>。</a:t>
            </a:r>
            <a:endParaRPr lang="en-US" altLang="zh-CN" dirty="0"/>
          </a:p>
          <a:p>
            <a:r>
              <a:rPr lang="zh-CN" altLang="en-US" dirty="0"/>
              <a:t>例如，</a:t>
            </a:r>
            <a:r>
              <a:rPr lang="en-US" altLang="zh-CN" dirty="0"/>
              <a:t>require('fs') </a:t>
            </a:r>
            <a:r>
              <a:rPr lang="zh-CN" altLang="en-US" dirty="0"/>
              <a:t>始终返回内置的 </a:t>
            </a:r>
            <a:r>
              <a:rPr lang="en-US" altLang="zh-CN" dirty="0"/>
              <a:t>fs </a:t>
            </a:r>
            <a:r>
              <a:rPr lang="zh-CN" altLang="en-US" dirty="0"/>
              <a:t>模块，即使在 </a:t>
            </a:r>
            <a:r>
              <a:rPr lang="en-US" altLang="zh-CN" dirty="0"/>
              <a:t>node_modules </a:t>
            </a:r>
            <a:r>
              <a:rPr lang="zh-CN" altLang="en-US" dirty="0"/>
              <a:t>目录下有名字相同的包也叫做 </a:t>
            </a:r>
            <a:r>
              <a:rPr lang="en-US" altLang="zh-CN" dirty="0"/>
              <a:t>fs</a:t>
            </a:r>
            <a:r>
              <a:rPr lang="zh-CN" altLang="en-US" dirty="0"/>
              <a:t>。</a:t>
            </a:r>
            <a:endParaRPr lang="en-US" altLang="zh-CN" dirty="0"/>
          </a:p>
        </p:txBody>
      </p:sp>
    </p:spTree>
    <p:extLst>
      <p:ext uri="{BB962C8B-B14F-4D97-AF65-F5344CB8AC3E}">
        <p14:creationId xmlns:p14="http://schemas.microsoft.com/office/powerpoint/2010/main" val="399954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Microsoft YaHei" panose="020B0503020204020204" pitchFamily="34" charset="-122"/>
                <a:ea typeface="Microsoft YaHei" panose="020B0503020204020204" pitchFamily="34" charset="-122"/>
                <a:cs typeface="+mj-cs"/>
              </a:rPr>
              <a:t>4.3 </a:t>
            </a:r>
            <a:r>
              <a:rPr lang="zh-CN" altLang="en-US" dirty="0">
                <a:solidFill>
                  <a:srgbClr val="FF0000"/>
                </a:solidFill>
                <a:latin typeface="Microsoft YaHei" panose="020B0503020204020204" pitchFamily="34" charset="-122"/>
                <a:ea typeface="Microsoft YaHei" panose="020B0503020204020204" pitchFamily="34" charset="-122"/>
                <a:cs typeface="+mj-cs"/>
              </a:rPr>
              <a:t>自定义模块</a:t>
            </a:r>
            <a:r>
              <a:rPr lang="zh-CN" altLang="en-US" dirty="0">
                <a:solidFill>
                  <a:srgbClr val="595959"/>
                </a:solidFill>
                <a:latin typeface="Microsoft YaHei" panose="020B0503020204020204" pitchFamily="34" charset="-122"/>
                <a:ea typeface="Microsoft YaHei" panose="020B0503020204020204" pitchFamily="34" charset="-122"/>
                <a:cs typeface="+mj-cs"/>
              </a:rPr>
              <a:t>的加载机制</a:t>
            </a:r>
          </a:p>
        </p:txBody>
      </p:sp>
      <p:sp>
        <p:nvSpPr>
          <p:cNvPr id="12" name="内容占位符 5">
            <a:extLst>
              <a:ext uri="{FF2B5EF4-FFF2-40B4-BE49-F238E27FC236}">
                <a16:creationId xmlns:a16="http://schemas.microsoft.com/office/drawing/2014/main" id="{3C8832B5-762F-4C4A-A86C-D4FB9FD99644}"/>
              </a:ext>
            </a:extLst>
          </p:cNvPr>
          <p:cNvSpPr>
            <a:spLocks noGrp="1"/>
          </p:cNvSpPr>
          <p:nvPr>
            <p:ph sz="half" idx="14"/>
          </p:nvPr>
        </p:nvSpPr>
        <p:spPr>
          <a:xfrm>
            <a:off x="848377" y="1393200"/>
            <a:ext cx="7246752" cy="3033657"/>
          </a:xfrm>
        </p:spPr>
        <p:txBody>
          <a:bodyPr>
            <a:noAutofit/>
          </a:bodyPr>
          <a:lstStyle/>
          <a:p>
            <a:r>
              <a:rPr lang="zh-CN" altLang="en-US" dirty="0"/>
              <a:t>使用 </a:t>
            </a:r>
            <a:r>
              <a:rPr lang="en-US" altLang="zh-CN" dirty="0"/>
              <a:t>require() </a:t>
            </a:r>
            <a:r>
              <a:rPr lang="zh-CN" altLang="en-US" dirty="0"/>
              <a:t>加载自定义模块时，必须指定以 </a:t>
            </a:r>
            <a:r>
              <a:rPr lang="en-US" altLang="zh-CN" dirty="0">
                <a:solidFill>
                  <a:srgbClr val="047FFD"/>
                </a:solidFill>
              </a:rPr>
              <a:t>./</a:t>
            </a:r>
            <a:r>
              <a:rPr lang="en-US" altLang="zh-CN" dirty="0"/>
              <a:t> </a:t>
            </a:r>
            <a:r>
              <a:rPr lang="zh-CN" altLang="en-US" dirty="0"/>
              <a:t>或 </a:t>
            </a:r>
            <a:r>
              <a:rPr lang="en-US" altLang="zh-CN" dirty="0">
                <a:solidFill>
                  <a:srgbClr val="047FFD"/>
                </a:solidFill>
              </a:rPr>
              <a:t>../</a:t>
            </a:r>
            <a:r>
              <a:rPr lang="en-US" altLang="zh-CN" dirty="0"/>
              <a:t> </a:t>
            </a:r>
            <a:r>
              <a:rPr lang="zh-CN" altLang="en-US" dirty="0"/>
              <a:t>开头的</a:t>
            </a:r>
            <a:r>
              <a:rPr lang="zh-CN" altLang="en-US" dirty="0">
                <a:solidFill>
                  <a:srgbClr val="FF0000"/>
                </a:solidFill>
              </a:rPr>
              <a:t>路径标识符</a:t>
            </a:r>
            <a:r>
              <a:rPr lang="zh-CN" altLang="en-US" dirty="0"/>
              <a:t>。在加载自定义模块时，如果没有指定 </a:t>
            </a:r>
            <a:r>
              <a:rPr lang="en-US" altLang="zh-CN" dirty="0"/>
              <a:t>./ </a:t>
            </a:r>
            <a:r>
              <a:rPr lang="zh-CN" altLang="en-US" dirty="0"/>
              <a:t>或 </a:t>
            </a:r>
            <a:r>
              <a:rPr lang="en-US" altLang="zh-CN" dirty="0"/>
              <a:t>../ </a:t>
            </a:r>
            <a:r>
              <a:rPr lang="zh-CN" altLang="en-US" dirty="0"/>
              <a:t>这样的路径标识符，则 </a:t>
            </a:r>
            <a:r>
              <a:rPr lang="en-US" altLang="zh-CN" dirty="0"/>
              <a:t>node </a:t>
            </a:r>
            <a:r>
              <a:rPr lang="zh-CN" altLang="en-US" dirty="0"/>
              <a:t>会把它当作</a:t>
            </a:r>
            <a:r>
              <a:rPr lang="zh-CN" altLang="en-US" dirty="0">
                <a:solidFill>
                  <a:srgbClr val="047FFD"/>
                </a:solidFill>
              </a:rPr>
              <a:t>内置模块</a:t>
            </a:r>
            <a:r>
              <a:rPr lang="zh-CN" altLang="en-US" dirty="0"/>
              <a:t>或</a:t>
            </a:r>
            <a:r>
              <a:rPr lang="zh-CN" altLang="en-US" dirty="0">
                <a:solidFill>
                  <a:srgbClr val="047FFD"/>
                </a:solidFill>
              </a:rPr>
              <a:t>第三方模块</a:t>
            </a:r>
            <a:r>
              <a:rPr lang="zh-CN" altLang="en-US" dirty="0"/>
              <a:t>进行加载。</a:t>
            </a:r>
            <a:endParaRPr lang="en-US" altLang="zh-CN" dirty="0"/>
          </a:p>
          <a:p>
            <a:endParaRPr lang="en-US" altLang="zh-CN" dirty="0"/>
          </a:p>
          <a:p>
            <a:r>
              <a:rPr lang="zh-CN" altLang="en-US" dirty="0"/>
              <a:t>同时，在使用 </a:t>
            </a:r>
            <a:r>
              <a:rPr lang="en-US" altLang="zh-CN" dirty="0"/>
              <a:t>require() </a:t>
            </a:r>
            <a:r>
              <a:rPr lang="zh-CN" altLang="en-US" dirty="0"/>
              <a:t>导入自定义模块时，如果省略了文件的扩展名，则 </a:t>
            </a:r>
            <a:r>
              <a:rPr lang="en-US" altLang="zh-CN" dirty="0"/>
              <a:t>Node.js </a:t>
            </a:r>
            <a:r>
              <a:rPr lang="zh-CN" altLang="en-US" dirty="0"/>
              <a:t>会</a:t>
            </a:r>
            <a:r>
              <a:rPr lang="zh-CN" altLang="en-US" dirty="0">
                <a:solidFill>
                  <a:srgbClr val="FF0000"/>
                </a:solidFill>
              </a:rPr>
              <a:t>按顺序</a:t>
            </a:r>
            <a:r>
              <a:rPr lang="zh-CN" altLang="en-US" dirty="0"/>
              <a:t>分别尝试加载以下的文件：</a:t>
            </a:r>
            <a:endParaRPr lang="en-US" altLang="zh-CN" dirty="0"/>
          </a:p>
          <a:p>
            <a:pPr marL="228600" indent="-228600">
              <a:buFont typeface="+mj-ea"/>
              <a:buAutoNum type="circleNumDbPlain"/>
            </a:pPr>
            <a:r>
              <a:rPr lang="zh-CN" altLang="en-US" dirty="0"/>
              <a:t>按照</a:t>
            </a:r>
            <a:r>
              <a:rPr lang="zh-CN" altLang="en-US" dirty="0">
                <a:solidFill>
                  <a:srgbClr val="FF0000"/>
                </a:solidFill>
              </a:rPr>
              <a:t>确切的文件名</a:t>
            </a:r>
            <a:r>
              <a:rPr lang="zh-CN" altLang="en-US" dirty="0"/>
              <a:t>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a:t>
            </a:r>
            <a:r>
              <a:rPr lang="en-US" altLang="zh-CN" dirty="0" err="1">
                <a:solidFill>
                  <a:srgbClr val="FF0000"/>
                </a:solidFill>
              </a:rPr>
              <a:t>js</a:t>
            </a:r>
            <a:r>
              <a:rPr lang="en-US" altLang="zh-CN" dirty="0">
                <a:solidFill>
                  <a:srgbClr val="FF0000"/>
                </a:solidFill>
              </a:rPr>
              <a:t>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.json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.node </a:t>
            </a:r>
            <a:r>
              <a:rPr lang="zh-CN" altLang="en-US" dirty="0"/>
              <a:t>扩展名进行加载</a:t>
            </a:r>
            <a:endParaRPr lang="en-US" altLang="zh-CN" dirty="0"/>
          </a:p>
          <a:p>
            <a:pPr marL="228600" indent="-228600">
              <a:buFont typeface="+mj-ea"/>
              <a:buAutoNum type="circleNumDbPlain"/>
            </a:pPr>
            <a:r>
              <a:rPr lang="zh-CN" altLang="en-US" dirty="0"/>
              <a:t>加载失败，终端报错</a:t>
            </a:r>
          </a:p>
        </p:txBody>
      </p:sp>
    </p:spTree>
    <p:extLst>
      <p:ext uri="{BB962C8B-B14F-4D97-AF65-F5344CB8AC3E}">
        <p14:creationId xmlns:p14="http://schemas.microsoft.com/office/powerpoint/2010/main" val="4572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Microsoft YaHei" panose="020B0503020204020204" pitchFamily="34" charset="-122"/>
                <a:ea typeface="Microsoft YaHei" panose="020B0503020204020204" pitchFamily="34" charset="-122"/>
                <a:cs typeface="+mj-cs"/>
              </a:rPr>
              <a:t>4.4 </a:t>
            </a:r>
            <a:r>
              <a:rPr lang="zh-CN" altLang="en-US" dirty="0">
                <a:solidFill>
                  <a:srgbClr val="FF0000"/>
                </a:solidFill>
                <a:latin typeface="Microsoft YaHei" panose="020B0503020204020204" pitchFamily="34" charset="-122"/>
                <a:ea typeface="Microsoft YaHei" panose="020B0503020204020204" pitchFamily="34" charset="-122"/>
                <a:cs typeface="+mj-cs"/>
              </a:rPr>
              <a:t>第三方模块</a:t>
            </a:r>
            <a:r>
              <a:rPr lang="zh-CN" altLang="en-US" dirty="0">
                <a:solidFill>
                  <a:srgbClr val="595959"/>
                </a:solidFill>
                <a:latin typeface="Microsoft YaHei" panose="020B0503020204020204" pitchFamily="34" charset="-122"/>
                <a:ea typeface="Microsoft YaHei" panose="020B0503020204020204" pitchFamily="34" charset="-122"/>
                <a:cs typeface="+mj-cs"/>
              </a:rPr>
              <a:t>的加载机制</a:t>
            </a:r>
          </a:p>
        </p:txBody>
      </p:sp>
      <p:sp>
        <p:nvSpPr>
          <p:cNvPr id="12" name="内容占位符 5">
            <a:extLst>
              <a:ext uri="{FF2B5EF4-FFF2-40B4-BE49-F238E27FC236}">
                <a16:creationId xmlns:a16="http://schemas.microsoft.com/office/drawing/2014/main" id="{3C8832B5-762F-4C4A-A86C-D4FB9FD99644}"/>
              </a:ext>
            </a:extLst>
          </p:cNvPr>
          <p:cNvSpPr>
            <a:spLocks noGrp="1"/>
          </p:cNvSpPr>
          <p:nvPr>
            <p:ph sz="half" idx="14"/>
          </p:nvPr>
        </p:nvSpPr>
        <p:spPr>
          <a:xfrm>
            <a:off x="848377" y="1393200"/>
            <a:ext cx="7246752" cy="3033657"/>
          </a:xfrm>
        </p:spPr>
        <p:txBody>
          <a:bodyPr>
            <a:noAutofit/>
          </a:bodyPr>
          <a:lstStyle/>
          <a:p>
            <a:r>
              <a:rPr lang="zh-CN" altLang="en-US" dirty="0"/>
              <a:t>如果传递给 </a:t>
            </a:r>
            <a:r>
              <a:rPr lang="en-US" altLang="zh-CN" dirty="0"/>
              <a:t>require() </a:t>
            </a:r>
            <a:r>
              <a:rPr lang="zh-CN" altLang="en-US" dirty="0"/>
              <a:t>的模块标识符不是一个内置模块，也没有以 </a:t>
            </a:r>
            <a:r>
              <a:rPr lang="en-US" altLang="zh-CN" dirty="0"/>
              <a:t>‘./’ </a:t>
            </a:r>
            <a:r>
              <a:rPr lang="zh-CN" altLang="en-US" dirty="0"/>
              <a:t>或 </a:t>
            </a:r>
            <a:r>
              <a:rPr lang="en-US" altLang="zh-CN" dirty="0"/>
              <a:t>‘../’ </a:t>
            </a:r>
            <a:r>
              <a:rPr lang="zh-CN" altLang="en-US" dirty="0"/>
              <a:t>开头，则 </a:t>
            </a:r>
            <a:r>
              <a:rPr lang="en-US" altLang="zh-CN" dirty="0"/>
              <a:t>Node.js </a:t>
            </a:r>
            <a:r>
              <a:rPr lang="zh-CN" altLang="en-US" dirty="0"/>
              <a:t>会从当前模块的父目录开始，尝试从 </a:t>
            </a:r>
            <a:r>
              <a:rPr lang="en-US" altLang="zh-CN" dirty="0"/>
              <a:t>/</a:t>
            </a:r>
            <a:r>
              <a:rPr lang="en-US" altLang="zh-CN" dirty="0" err="1"/>
              <a:t>node_modules</a:t>
            </a:r>
            <a:r>
              <a:rPr lang="en-US" altLang="zh-CN" dirty="0"/>
              <a:t> </a:t>
            </a:r>
            <a:r>
              <a:rPr lang="zh-CN" altLang="en-US" dirty="0"/>
              <a:t>文件夹中加载第三方模块。</a:t>
            </a:r>
          </a:p>
          <a:p>
            <a:r>
              <a:rPr lang="zh-CN" altLang="en-US" dirty="0">
                <a:solidFill>
                  <a:srgbClr val="FF0000"/>
                </a:solidFill>
              </a:rPr>
              <a:t>如果</a:t>
            </a:r>
            <a:r>
              <a:rPr lang="zh-CN" altLang="en-US">
                <a:solidFill>
                  <a:srgbClr val="FF0000"/>
                </a:solidFill>
              </a:rPr>
              <a:t>没有找到对应的第三方模块，</a:t>
            </a:r>
            <a:r>
              <a:rPr lang="zh-CN" altLang="en-US" dirty="0">
                <a:solidFill>
                  <a:srgbClr val="FF0000"/>
                </a:solidFill>
              </a:rPr>
              <a:t>则移动到再上一</a:t>
            </a:r>
            <a:r>
              <a:rPr lang="zh-CN" altLang="en-US">
                <a:solidFill>
                  <a:srgbClr val="FF0000"/>
                </a:solidFill>
              </a:rPr>
              <a:t>层父目录中，进行加载，</a:t>
            </a:r>
            <a:r>
              <a:rPr lang="zh-CN" altLang="en-US" dirty="0">
                <a:solidFill>
                  <a:srgbClr val="FF0000"/>
                </a:solidFill>
              </a:rPr>
              <a:t>直到文件系统的根目录。</a:t>
            </a:r>
            <a:endParaRPr lang="en-US" altLang="zh-CN" dirty="0">
              <a:solidFill>
                <a:srgbClr val="FF0000"/>
              </a:solidFill>
            </a:endParaRPr>
          </a:p>
          <a:p>
            <a:r>
              <a:rPr lang="zh-CN" altLang="en-US" dirty="0"/>
              <a:t>例如，假设在 </a:t>
            </a:r>
            <a:r>
              <a:rPr lang="en-US" altLang="zh-CN" dirty="0"/>
              <a:t>'</a:t>
            </a:r>
            <a:r>
              <a:rPr lang="en-US" altLang="zh-CN" dirty="0">
                <a:solidFill>
                  <a:srgbClr val="FF0000"/>
                </a:solidFill>
              </a:rPr>
              <a:t>C:\Users\</a:t>
            </a:r>
            <a:r>
              <a:rPr lang="en-US" altLang="zh-CN" dirty="0" err="1">
                <a:solidFill>
                  <a:srgbClr val="FF0000"/>
                </a:solidFill>
              </a:rPr>
              <a:t>itheima</a:t>
            </a:r>
            <a:r>
              <a:rPr lang="en-US" altLang="zh-CN" dirty="0">
                <a:solidFill>
                  <a:srgbClr val="FF0000"/>
                </a:solidFill>
              </a:rPr>
              <a:t>\project\</a:t>
            </a:r>
            <a:r>
              <a:rPr lang="en-US" altLang="zh-CN" dirty="0"/>
              <a:t>foo.js' </a:t>
            </a:r>
            <a:r>
              <a:rPr lang="zh-CN" altLang="en-US" dirty="0"/>
              <a:t>文件里调用了 </a:t>
            </a:r>
            <a:r>
              <a:rPr lang="en-US" altLang="zh-CN" dirty="0">
                <a:solidFill>
                  <a:srgbClr val="047FFD"/>
                </a:solidFill>
              </a:rPr>
              <a:t>require('tools')</a:t>
            </a:r>
            <a:r>
              <a:rPr lang="zh-CN" altLang="en-US" dirty="0"/>
              <a:t>，则 </a:t>
            </a:r>
            <a:r>
              <a:rPr lang="en-US" altLang="zh-CN" dirty="0"/>
              <a:t>Node.js </a:t>
            </a:r>
            <a:r>
              <a:rPr lang="zh-CN" altLang="en-US" dirty="0"/>
              <a:t>会按以下顺序查找：</a:t>
            </a:r>
          </a:p>
          <a:p>
            <a:pPr marL="228600" indent="-228600">
              <a:buFont typeface="+mj-ea"/>
              <a:buAutoNum type="circleNumDbPlain"/>
            </a:pPr>
            <a:r>
              <a:rPr lang="en-US" altLang="zh-CN" dirty="0"/>
              <a:t> </a:t>
            </a:r>
            <a:r>
              <a:rPr lang="en-US" altLang="zh-CN" dirty="0">
                <a:solidFill>
                  <a:srgbClr val="FF0000"/>
                </a:solidFill>
              </a:rPr>
              <a:t>C:\Users\itheima\project\</a:t>
            </a:r>
            <a:r>
              <a:rPr lang="en-US" altLang="zh-CN" dirty="0">
                <a:solidFill>
                  <a:srgbClr val="047FFD"/>
                </a:solidFill>
              </a:rPr>
              <a:t>node_modules\</a:t>
            </a:r>
            <a:r>
              <a:rPr lang="en-US" altLang="zh-CN" dirty="0"/>
              <a:t>tools</a:t>
            </a:r>
          </a:p>
          <a:p>
            <a:pPr marL="228600" indent="-228600">
              <a:buFont typeface="+mj-ea"/>
              <a:buAutoNum type="circleNumDbPlain"/>
            </a:pPr>
            <a:r>
              <a:rPr lang="en-US" altLang="zh-CN" dirty="0"/>
              <a:t> </a:t>
            </a:r>
            <a:r>
              <a:rPr lang="en-US" altLang="zh-CN" dirty="0">
                <a:solidFill>
                  <a:srgbClr val="FF0000"/>
                </a:solidFill>
              </a:rPr>
              <a:t>C:\Users\itheima\</a:t>
            </a:r>
            <a:r>
              <a:rPr lang="en-US" altLang="zh-CN" dirty="0">
                <a:solidFill>
                  <a:srgbClr val="047FFD"/>
                </a:solidFill>
              </a:rPr>
              <a:t>node_modules\</a:t>
            </a:r>
            <a:r>
              <a:rPr lang="en-US" altLang="zh-CN" dirty="0"/>
              <a:t>tools</a:t>
            </a:r>
          </a:p>
          <a:p>
            <a:pPr marL="228600" indent="-228600">
              <a:buFont typeface="+mj-ea"/>
              <a:buAutoNum type="circleNumDbPlain"/>
            </a:pPr>
            <a:r>
              <a:rPr lang="en-US" altLang="zh-CN" dirty="0"/>
              <a:t> </a:t>
            </a:r>
            <a:r>
              <a:rPr lang="en-US" altLang="zh-CN" dirty="0">
                <a:solidFill>
                  <a:srgbClr val="FF0000"/>
                </a:solidFill>
              </a:rPr>
              <a:t>C:\Users\</a:t>
            </a:r>
            <a:r>
              <a:rPr lang="en-US" altLang="zh-CN" dirty="0">
                <a:solidFill>
                  <a:srgbClr val="047FFD"/>
                </a:solidFill>
              </a:rPr>
              <a:t>node_modules\</a:t>
            </a:r>
            <a:r>
              <a:rPr lang="en-US" altLang="zh-CN" dirty="0"/>
              <a:t>tools</a:t>
            </a:r>
          </a:p>
          <a:p>
            <a:pPr marL="228600" indent="-228600">
              <a:buFont typeface="+mj-ea"/>
              <a:buAutoNum type="circleNumDbPlain"/>
            </a:pPr>
            <a:r>
              <a:rPr lang="en-US" altLang="zh-CN" dirty="0"/>
              <a:t> </a:t>
            </a:r>
            <a:r>
              <a:rPr lang="en-US" altLang="zh-CN" dirty="0">
                <a:solidFill>
                  <a:srgbClr val="FF0000"/>
                </a:solidFill>
              </a:rPr>
              <a:t>C:\</a:t>
            </a:r>
            <a:r>
              <a:rPr lang="en-US" altLang="zh-CN" dirty="0">
                <a:solidFill>
                  <a:srgbClr val="047FFD"/>
                </a:solidFill>
              </a:rPr>
              <a:t>node_modules\</a:t>
            </a:r>
            <a:r>
              <a:rPr lang="en-US" altLang="zh-CN" dirty="0"/>
              <a:t>tools</a:t>
            </a:r>
          </a:p>
        </p:txBody>
      </p:sp>
    </p:spTree>
    <p:extLst>
      <p:ext uri="{BB962C8B-B14F-4D97-AF65-F5344CB8AC3E}">
        <p14:creationId xmlns:p14="http://schemas.microsoft.com/office/powerpoint/2010/main" val="269755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Microsoft YaHei" panose="020B0503020204020204" pitchFamily="34" charset="-122"/>
                <a:ea typeface="Microsoft YaHei" panose="020B0503020204020204" pitchFamily="34" charset="-122"/>
                <a:cs typeface="+mj-cs"/>
              </a:rPr>
              <a:t>4.5 </a:t>
            </a:r>
            <a:r>
              <a:rPr lang="zh-CN" altLang="en-US" dirty="0">
                <a:solidFill>
                  <a:srgbClr val="FF0000"/>
                </a:solidFill>
                <a:latin typeface="Microsoft YaHei" panose="020B0503020204020204" pitchFamily="34" charset="-122"/>
                <a:ea typeface="Microsoft YaHei" panose="020B0503020204020204" pitchFamily="34" charset="-122"/>
                <a:cs typeface="+mj-cs"/>
              </a:rPr>
              <a:t>目录</a:t>
            </a:r>
            <a:r>
              <a:rPr lang="zh-CN" altLang="en-US" dirty="0">
                <a:solidFill>
                  <a:srgbClr val="595959"/>
                </a:solidFill>
                <a:latin typeface="Microsoft YaHei" panose="020B0503020204020204" pitchFamily="34" charset="-122"/>
                <a:ea typeface="Microsoft YaHei" panose="020B0503020204020204" pitchFamily="34" charset="-122"/>
                <a:cs typeface="+mj-cs"/>
              </a:rPr>
              <a:t>作为模块</a:t>
            </a:r>
          </a:p>
        </p:txBody>
      </p:sp>
      <p:sp>
        <p:nvSpPr>
          <p:cNvPr id="12" name="内容占位符 5">
            <a:extLst>
              <a:ext uri="{FF2B5EF4-FFF2-40B4-BE49-F238E27FC236}">
                <a16:creationId xmlns:a16="http://schemas.microsoft.com/office/drawing/2014/main" id="{3C8832B5-762F-4C4A-A86C-D4FB9FD99644}"/>
              </a:ext>
            </a:extLst>
          </p:cNvPr>
          <p:cNvSpPr>
            <a:spLocks noGrp="1"/>
          </p:cNvSpPr>
          <p:nvPr>
            <p:ph sz="half" idx="14"/>
          </p:nvPr>
        </p:nvSpPr>
        <p:spPr>
          <a:xfrm>
            <a:off x="848376" y="1393200"/>
            <a:ext cx="7757741" cy="3033657"/>
          </a:xfrm>
        </p:spPr>
        <p:txBody>
          <a:bodyPr>
            <a:noAutofit/>
          </a:bodyPr>
          <a:lstStyle/>
          <a:p>
            <a:r>
              <a:rPr lang="zh-CN" altLang="en-US" dirty="0"/>
              <a:t>当把目录作为模块标识符，传递给 </a:t>
            </a:r>
            <a:r>
              <a:rPr lang="en-US" altLang="zh-CN" dirty="0"/>
              <a:t>require() </a:t>
            </a:r>
            <a:r>
              <a:rPr lang="zh-CN" altLang="en-US" dirty="0"/>
              <a:t>进行加载的时候，有三种加载方式：</a:t>
            </a:r>
            <a:endParaRPr lang="en-US" altLang="zh-CN" dirty="0"/>
          </a:p>
          <a:p>
            <a:pPr marL="228600" indent="-228600">
              <a:buFont typeface="+mj-ea"/>
              <a:buAutoNum type="circleNumDbPlain"/>
            </a:pPr>
            <a:r>
              <a:rPr lang="zh-CN" altLang="en-US" dirty="0"/>
              <a:t>在被加载的目录下查找一个叫做 </a:t>
            </a:r>
            <a:r>
              <a:rPr lang="en-US" altLang="zh-CN" dirty="0"/>
              <a:t>package.json </a:t>
            </a:r>
            <a:r>
              <a:rPr lang="zh-CN" altLang="en-US" dirty="0"/>
              <a:t>的文件，并寻找 </a:t>
            </a:r>
            <a:r>
              <a:rPr lang="en-US" altLang="zh-CN" dirty="0"/>
              <a:t>main </a:t>
            </a:r>
            <a:r>
              <a:rPr lang="zh-CN" altLang="en-US" dirty="0"/>
              <a:t>属性，作为 </a:t>
            </a:r>
            <a:r>
              <a:rPr lang="en-US" altLang="zh-CN" dirty="0"/>
              <a:t>require() </a:t>
            </a:r>
            <a:r>
              <a:rPr lang="zh-CN" altLang="en-US" dirty="0"/>
              <a:t>加载的入口</a:t>
            </a:r>
            <a:endParaRPr lang="en-US" altLang="zh-CN" dirty="0"/>
          </a:p>
          <a:p>
            <a:pPr marL="228600" indent="-228600">
              <a:buFont typeface="+mj-ea"/>
              <a:buAutoNum type="circleNumDbPlain"/>
            </a:pPr>
            <a:r>
              <a:rPr lang="zh-CN" altLang="en-US" dirty="0"/>
              <a:t>如果目录里没有 </a:t>
            </a:r>
            <a:r>
              <a:rPr lang="en-US" altLang="zh-CN" dirty="0"/>
              <a:t>package.json </a:t>
            </a:r>
            <a:r>
              <a:rPr lang="zh-CN" altLang="en-US" dirty="0"/>
              <a:t>文件，或者 </a:t>
            </a:r>
            <a:r>
              <a:rPr lang="en-US" altLang="zh-CN" dirty="0"/>
              <a:t>main </a:t>
            </a:r>
            <a:r>
              <a:rPr lang="zh-CN" altLang="en-US" dirty="0"/>
              <a:t>入口不存在或无法解析，则 </a:t>
            </a:r>
            <a:r>
              <a:rPr lang="en-US" altLang="zh-CN" dirty="0"/>
              <a:t>Node.js </a:t>
            </a:r>
            <a:r>
              <a:rPr lang="zh-CN" altLang="en-US" dirty="0"/>
              <a:t>将会试图加载目录下的 </a:t>
            </a:r>
            <a:r>
              <a:rPr lang="en-US" altLang="zh-CN" dirty="0">
                <a:solidFill>
                  <a:srgbClr val="FF0000"/>
                </a:solidFill>
              </a:rPr>
              <a:t>index.js </a:t>
            </a:r>
            <a:r>
              <a:rPr lang="zh-CN" altLang="en-US" dirty="0">
                <a:solidFill>
                  <a:srgbClr val="FF0000"/>
                </a:solidFill>
              </a:rPr>
              <a:t>文件</a:t>
            </a:r>
            <a:r>
              <a:rPr lang="zh-CN" altLang="en-US" dirty="0"/>
              <a:t>。</a:t>
            </a:r>
            <a:endParaRPr lang="en-US" altLang="zh-CN" dirty="0"/>
          </a:p>
          <a:p>
            <a:pPr marL="228600" indent="-228600">
              <a:buFont typeface="+mj-ea"/>
              <a:buAutoNum type="circleNumDbPlain"/>
            </a:pPr>
            <a:r>
              <a:rPr lang="zh-CN" altLang="en-US" dirty="0"/>
              <a:t>如果以上两步都失败了，则 </a:t>
            </a:r>
            <a:r>
              <a:rPr lang="en-US" altLang="zh-CN" dirty="0"/>
              <a:t>Node.js </a:t>
            </a:r>
            <a:r>
              <a:rPr lang="zh-CN" altLang="en-US" dirty="0"/>
              <a:t>会在终端打印错误消息，报告模块的缺失：</a:t>
            </a:r>
            <a:r>
              <a:rPr lang="en-US" altLang="zh-CN" dirty="0"/>
              <a:t>Error: Cannot find module 'xxx'</a:t>
            </a:r>
          </a:p>
        </p:txBody>
      </p:sp>
    </p:spTree>
    <p:extLst>
      <p:ext uri="{BB962C8B-B14F-4D97-AF65-F5344CB8AC3E}">
        <p14:creationId xmlns:p14="http://schemas.microsoft.com/office/powerpoint/2010/main" val="149920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模块化规范</a:t>
            </a:r>
          </a:p>
        </p:txBody>
      </p:sp>
      <p:sp>
        <p:nvSpPr>
          <p:cNvPr id="7" name="内容占位符 5">
            <a:extLst>
              <a:ext uri="{FF2B5EF4-FFF2-40B4-BE49-F238E27FC236}">
                <a16:creationId xmlns:a16="http://schemas.microsoft.com/office/drawing/2014/main" id="{EAEC455A-6815-4C26-9F53-F5FC02923DEF}"/>
              </a:ext>
            </a:extLst>
          </p:cNvPr>
          <p:cNvSpPr>
            <a:spLocks noGrp="1"/>
          </p:cNvSpPr>
          <p:nvPr>
            <p:ph sz="half" idx="14"/>
          </p:nvPr>
        </p:nvSpPr>
        <p:spPr>
          <a:xfrm>
            <a:off x="848377" y="1393200"/>
            <a:ext cx="7069650" cy="3033657"/>
          </a:xfrm>
        </p:spPr>
        <p:txBody>
          <a:bodyPr>
            <a:noAutofit/>
          </a:bodyPr>
          <a:lstStyle/>
          <a:p>
            <a:r>
              <a:rPr lang="zh-CN" altLang="en-US" b="1" dirty="0">
                <a:solidFill>
                  <a:srgbClr val="FF0000"/>
                </a:solidFill>
              </a:rPr>
              <a:t>模块化规范</a:t>
            </a:r>
            <a:r>
              <a:rPr lang="zh-CN" altLang="en-US" dirty="0">
                <a:solidFill>
                  <a:schemeClr val="tx1"/>
                </a:solidFill>
              </a:rPr>
              <a:t>就是对代码进行模块化的拆分与组合时，需要遵守的那些规则。</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使用什么样的语法格式来</a:t>
            </a:r>
            <a:r>
              <a:rPr lang="zh-CN" altLang="en-US" dirty="0">
                <a:solidFill>
                  <a:srgbClr val="047FFD"/>
                </a:solidFill>
              </a:rPr>
              <a:t>引用模块</a:t>
            </a:r>
            <a:endParaRPr lang="en-US" altLang="zh-CN" dirty="0">
              <a:solidFill>
                <a:srgbClr val="047FFD"/>
              </a:solidFill>
            </a:endParaRPr>
          </a:p>
          <a:p>
            <a:pPr marL="171450" indent="-171450">
              <a:buFont typeface="Wingdings" panose="05000000000000000000" pitchFamily="2" charset="2"/>
              <a:buChar char="l"/>
            </a:pPr>
            <a:r>
              <a:rPr lang="zh-CN" altLang="en-US" dirty="0">
                <a:solidFill>
                  <a:schemeClr val="tx1"/>
                </a:solidFill>
              </a:rPr>
              <a:t>在模块中使用什么样的语法格式</a:t>
            </a:r>
            <a:r>
              <a:rPr lang="zh-CN" altLang="en-US" dirty="0">
                <a:solidFill>
                  <a:srgbClr val="047FFD"/>
                </a:solidFill>
              </a:rPr>
              <a:t>向外暴露成员</a:t>
            </a:r>
            <a:endParaRPr lang="en-US" altLang="zh-CN" dirty="0">
              <a:solidFill>
                <a:srgbClr val="047FFD"/>
              </a:solidFill>
            </a:endParaRPr>
          </a:p>
          <a:p>
            <a:endParaRPr lang="en-US" altLang="zh-CN" dirty="0">
              <a:solidFill>
                <a:schemeClr val="tx1"/>
              </a:solidFill>
            </a:endParaRPr>
          </a:p>
          <a:p>
            <a:r>
              <a:rPr lang="zh-CN" altLang="en-US" b="1" dirty="0">
                <a:solidFill>
                  <a:srgbClr val="FF0000"/>
                </a:solidFill>
              </a:rPr>
              <a:t>模块化规范的好处</a:t>
            </a:r>
            <a:r>
              <a:rPr lang="zh-CN" altLang="en-US" dirty="0">
                <a:solidFill>
                  <a:schemeClr val="tx1"/>
                </a:solidFill>
              </a:rPr>
              <a:t>：大家都遵守同样的模块化规范写代码，降低了沟通的成本，极大方便了各个模块之间的相互调用，利人利己。</a:t>
            </a:r>
            <a:endParaRPr lang="en-US" altLang="zh-CN" dirty="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118794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26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rgbClr val="FF0000"/>
                </a:solidFill>
              </a:rPr>
              <a:t>Node.js </a:t>
            </a:r>
            <a:r>
              <a:rPr lang="zh-CN" altLang="en-US" dirty="0">
                <a:solidFill>
                  <a:srgbClr val="FF0000"/>
                </a:solidFill>
              </a:rPr>
              <a:t>中模块化</a:t>
            </a:r>
            <a:endParaRPr lang="en-US" altLang="zh-CN" dirty="0">
              <a:solidFill>
                <a:srgbClr val="FF0000"/>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extLst>
      <p:ext uri="{BB962C8B-B14F-4D97-AF65-F5344CB8AC3E}">
        <p14:creationId xmlns:p14="http://schemas.microsoft.com/office/powerpoint/2010/main" val="217240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2.1 Node.js</a:t>
            </a:r>
            <a:r>
              <a:rPr lang="zh-CN" altLang="en-US" dirty="0"/>
              <a:t> 中模块的分类</a:t>
            </a:r>
          </a:p>
        </p:txBody>
      </p:sp>
      <p:sp>
        <p:nvSpPr>
          <p:cNvPr id="7" name="内容占位符 5">
            <a:extLst>
              <a:ext uri="{FF2B5EF4-FFF2-40B4-BE49-F238E27FC236}">
                <a16:creationId xmlns:a16="http://schemas.microsoft.com/office/drawing/2014/main" id="{EAEC455A-6815-4C26-9F53-F5FC02923DEF}"/>
              </a:ext>
            </a:extLst>
          </p:cNvPr>
          <p:cNvSpPr>
            <a:spLocks noGrp="1"/>
          </p:cNvSpPr>
          <p:nvPr>
            <p:ph sz="half" idx="14"/>
          </p:nvPr>
        </p:nvSpPr>
        <p:spPr>
          <a:xfrm>
            <a:off x="848376" y="1393200"/>
            <a:ext cx="7447245" cy="1499013"/>
          </a:xfrm>
        </p:spPr>
        <p:txBody>
          <a:bodyPr>
            <a:noAutofit/>
          </a:bodyPr>
          <a:lstStyle/>
          <a:p>
            <a:r>
              <a:rPr lang="en-US" altLang="zh-CN" dirty="0">
                <a:solidFill>
                  <a:schemeClr val="tx1"/>
                </a:solidFill>
              </a:rPr>
              <a:t>Node.js </a:t>
            </a:r>
            <a:r>
              <a:rPr lang="zh-CN" altLang="en-US" dirty="0">
                <a:solidFill>
                  <a:schemeClr val="tx1"/>
                </a:solidFill>
              </a:rPr>
              <a:t>中根据模块来源的不同，将模块分为了</a:t>
            </a:r>
            <a:r>
              <a:rPr lang="en-US" altLang="zh-CN" dirty="0">
                <a:solidFill>
                  <a:schemeClr val="tx1"/>
                </a:solidFill>
              </a:rPr>
              <a:t> 3 </a:t>
            </a:r>
            <a:r>
              <a:rPr lang="zh-CN" altLang="en-US" dirty="0">
                <a:solidFill>
                  <a:schemeClr val="tx1"/>
                </a:solidFill>
              </a:rPr>
              <a:t>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内置模块</a:t>
            </a:r>
            <a:r>
              <a:rPr lang="zh-CN" altLang="en-US" dirty="0">
                <a:solidFill>
                  <a:schemeClr val="tx1"/>
                </a:solidFill>
              </a:rPr>
              <a:t>（内置模块是由 </a:t>
            </a:r>
            <a:r>
              <a:rPr lang="en-US" altLang="zh-CN" dirty="0">
                <a:solidFill>
                  <a:schemeClr val="tx1"/>
                </a:solidFill>
              </a:rPr>
              <a:t>Node.js </a:t>
            </a:r>
            <a:r>
              <a:rPr lang="zh-CN" altLang="en-US" dirty="0">
                <a:solidFill>
                  <a:schemeClr val="tx1"/>
                </a:solidFill>
              </a:rPr>
              <a:t>官方提供的，例如 </a:t>
            </a:r>
            <a:r>
              <a:rPr lang="en-US" altLang="zh-CN" dirty="0">
                <a:solidFill>
                  <a:schemeClr val="tx1"/>
                </a:solidFill>
              </a:rPr>
              <a:t>fs</a:t>
            </a:r>
            <a:r>
              <a:rPr lang="zh-CN" altLang="en-US" dirty="0">
                <a:solidFill>
                  <a:schemeClr val="tx1"/>
                </a:solidFill>
              </a:rPr>
              <a:t>、</a:t>
            </a:r>
            <a:r>
              <a:rPr lang="en-US" altLang="zh-CN" dirty="0">
                <a:solidFill>
                  <a:schemeClr val="tx1"/>
                </a:solidFill>
              </a:rPr>
              <a:t>path</a:t>
            </a:r>
            <a:r>
              <a:rPr lang="zh-CN" altLang="en-US" dirty="0">
                <a:solidFill>
                  <a:schemeClr val="tx1"/>
                </a:solidFill>
              </a:rPr>
              <a:t>、</a:t>
            </a:r>
            <a:r>
              <a:rPr lang="en-US" altLang="zh-CN" dirty="0">
                <a:solidFill>
                  <a:schemeClr val="tx1"/>
                </a:solidFill>
              </a:rPr>
              <a:t>http </a:t>
            </a:r>
            <a:r>
              <a:rPr lang="zh-CN" altLang="en-US" dirty="0">
                <a:solidFill>
                  <a:schemeClr val="tx1"/>
                </a:solidFill>
              </a:rPr>
              <a:t>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自定义模块</a:t>
            </a:r>
            <a:r>
              <a:rPr lang="zh-CN" altLang="en-US" dirty="0">
                <a:solidFill>
                  <a:schemeClr val="tx1"/>
                </a:solidFill>
              </a:rPr>
              <a:t>（用户创建的每个 </a:t>
            </a:r>
            <a:r>
              <a:rPr lang="en-US" altLang="zh-CN" dirty="0">
                <a:solidFill>
                  <a:schemeClr val="tx1"/>
                </a:solidFill>
              </a:rPr>
              <a:t>.js </a:t>
            </a:r>
            <a:r>
              <a:rPr lang="zh-CN" altLang="en-US" dirty="0">
                <a:solidFill>
                  <a:schemeClr val="tx1"/>
                </a:solidFill>
              </a:rPr>
              <a:t>文件，都是自定义模块）</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第三方模块</a:t>
            </a:r>
            <a:r>
              <a:rPr lang="zh-CN" altLang="en-US" dirty="0">
                <a:solidFill>
                  <a:schemeClr val="tx1"/>
                </a:solidFill>
              </a:rPr>
              <a:t>（</a:t>
            </a:r>
            <a:r>
              <a:rPr lang="zh-CN" altLang="en-US" dirty="0">
                <a:solidFill>
                  <a:srgbClr val="047FFD"/>
                </a:solidFill>
              </a:rPr>
              <a:t>由第三方开发出来的模块</a:t>
            </a:r>
            <a:r>
              <a:rPr lang="zh-CN" altLang="en-US" dirty="0">
                <a:solidFill>
                  <a:schemeClr val="tx1"/>
                </a:solidFill>
              </a:rPr>
              <a:t>，并非官方提供的内置模块，也不是用户创建的自定义模块，</a:t>
            </a:r>
            <a:r>
              <a:rPr lang="zh-CN" altLang="en-US" dirty="0">
                <a:solidFill>
                  <a:srgbClr val="047FFD"/>
                </a:solidFill>
              </a:rPr>
              <a:t>使用前需要先下载</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404369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22871</TotalTime>
  <Words>4590</Words>
  <Application>Microsoft Office PowerPoint</Application>
  <PresentationFormat>全屏显示(16:9)</PresentationFormat>
  <Paragraphs>395</Paragraphs>
  <Slides>70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等线</vt:lpstr>
      <vt:lpstr>Microsoft YaHei</vt:lpstr>
      <vt:lpstr>Microsoft YaHei</vt:lpstr>
      <vt:lpstr>Arial</vt:lpstr>
      <vt:lpstr>Calibri</vt:lpstr>
      <vt:lpstr>Segoe UI</vt:lpstr>
      <vt:lpstr>Wingdings</vt:lpstr>
      <vt:lpstr>黑马程序员主题​​</vt:lpstr>
      <vt:lpstr>模块化</vt:lpstr>
      <vt:lpstr>PowerPoint 演示文稿</vt:lpstr>
      <vt:lpstr>1. 模块化的基本概念</vt:lpstr>
      <vt:lpstr>1. 模块化的基本概念</vt:lpstr>
      <vt:lpstr>1. 模块化的基本概念</vt:lpstr>
      <vt:lpstr>1. 模块化的基本概念</vt:lpstr>
      <vt:lpstr>1. 模块化的基本概念</vt:lpstr>
      <vt:lpstr>PowerPoint 演示文稿</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PowerPoint 演示文稿</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PowerPoint 演示文稿</vt:lpstr>
      <vt:lpstr>4. 模块的加载机制</vt:lpstr>
      <vt:lpstr>4. 模块的加载机制</vt:lpstr>
      <vt:lpstr>4. 模块的加载机制</vt:lpstr>
      <vt:lpstr>4. 模块的加载机制</vt:lpstr>
      <vt:lpstr>4. 模块的加载机制</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escook</cp:lastModifiedBy>
  <cp:revision>4860</cp:revision>
  <dcterms:created xsi:type="dcterms:W3CDTF">2018-10-05T21:01:23Z</dcterms:created>
  <dcterms:modified xsi:type="dcterms:W3CDTF">2020-04-05T10:01:00Z</dcterms:modified>
</cp:coreProperties>
</file>