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2"/>
  </p:notesMasterIdLst>
  <p:sldIdLst>
    <p:sldId id="261" r:id="rId2"/>
    <p:sldId id="456" r:id="rId3"/>
    <p:sldId id="695" r:id="rId4"/>
    <p:sldId id="694" r:id="rId5"/>
    <p:sldId id="744" r:id="rId6"/>
    <p:sldId id="763" r:id="rId7"/>
    <p:sldId id="696" r:id="rId8"/>
    <p:sldId id="697" r:id="rId9"/>
    <p:sldId id="698" r:id="rId10"/>
    <p:sldId id="701" r:id="rId11"/>
    <p:sldId id="699" r:id="rId12"/>
    <p:sldId id="700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66" r:id="rId36"/>
    <p:sldId id="726" r:id="rId37"/>
    <p:sldId id="765" r:id="rId38"/>
    <p:sldId id="768" r:id="rId39"/>
    <p:sldId id="771" r:id="rId40"/>
    <p:sldId id="769" r:id="rId41"/>
    <p:sldId id="725" r:id="rId42"/>
    <p:sldId id="770" r:id="rId43"/>
    <p:sldId id="727" r:id="rId44"/>
    <p:sldId id="728" r:id="rId45"/>
    <p:sldId id="729" r:id="rId46"/>
    <p:sldId id="730" r:id="rId47"/>
    <p:sldId id="731" r:id="rId48"/>
    <p:sldId id="772" r:id="rId49"/>
    <p:sldId id="733" r:id="rId50"/>
    <p:sldId id="734" r:id="rId51"/>
    <p:sldId id="735" r:id="rId52"/>
    <p:sldId id="736" r:id="rId53"/>
    <p:sldId id="737" r:id="rId54"/>
    <p:sldId id="738" r:id="rId55"/>
    <p:sldId id="739" r:id="rId56"/>
    <p:sldId id="741" r:id="rId57"/>
    <p:sldId id="740" r:id="rId58"/>
    <p:sldId id="742" r:id="rId59"/>
    <p:sldId id="743" r:id="rId60"/>
    <p:sldId id="745" r:id="rId61"/>
    <p:sldId id="746" r:id="rId62"/>
    <p:sldId id="747" r:id="rId63"/>
    <p:sldId id="748" r:id="rId64"/>
    <p:sldId id="749" r:id="rId65"/>
    <p:sldId id="773" r:id="rId66"/>
    <p:sldId id="751" r:id="rId67"/>
    <p:sldId id="752" r:id="rId68"/>
    <p:sldId id="753" r:id="rId69"/>
    <p:sldId id="754" r:id="rId70"/>
    <p:sldId id="755" r:id="rId71"/>
    <p:sldId id="756" r:id="rId72"/>
    <p:sldId id="774" r:id="rId73"/>
    <p:sldId id="757" r:id="rId74"/>
    <p:sldId id="775" r:id="rId75"/>
    <p:sldId id="758" r:id="rId76"/>
    <p:sldId id="759" r:id="rId77"/>
    <p:sldId id="761" r:id="rId78"/>
    <p:sldId id="762" r:id="rId79"/>
    <p:sldId id="760" r:id="rId80"/>
    <p:sldId id="262" r:id="rId81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595959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5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4/10/2020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4/10/2020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ressjs.com.cn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Express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把内容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响应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给客户端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res.send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方法，可以把处理好的内容，发送给客户端：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FA1C41-4F95-447E-9BA6-9979443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0" y="2514602"/>
            <a:ext cx="5141459" cy="25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中携带的查询参数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req.query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对象，可以访问到客户端通过</a:t>
            </a:r>
            <a:r>
              <a:rPr lang="zh-CN" altLang="en-US" dirty="0">
                <a:solidFill>
                  <a:srgbClr val="FF0000"/>
                </a:solidFill>
              </a:rPr>
              <a:t>查询字符串</a:t>
            </a:r>
            <a:r>
              <a:rPr lang="zh-CN" altLang="en-US" dirty="0">
                <a:solidFill>
                  <a:schemeClr val="tx1"/>
                </a:solidFill>
              </a:rPr>
              <a:t>的形式，发送到服务器的参数：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F7107D-EE57-4BE4-831A-70D3844F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2509201"/>
            <a:ext cx="5544000" cy="23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动态参数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req.params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中，通过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匹配到的</a:t>
            </a:r>
            <a:r>
              <a:rPr lang="zh-CN" altLang="en-US" dirty="0">
                <a:solidFill>
                  <a:srgbClr val="FF0000"/>
                </a:solidFill>
              </a:rPr>
              <a:t>动态参数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C23F0-8A47-46B6-A693-4B6ECE1E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2509200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托管静态资源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express.static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()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提供了一个非常好用的函数，叫做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，通过它，我们可以</a:t>
            </a:r>
            <a:r>
              <a:rPr lang="zh-CN" altLang="en-US" dirty="0">
                <a:solidFill>
                  <a:srgbClr val="FF0000"/>
                </a:solidFill>
              </a:rPr>
              <a:t>非常方便地创建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dirty="0">
                <a:solidFill>
                  <a:srgbClr val="FF0000"/>
                </a:solidFill>
              </a:rPr>
              <a:t>静态资源服务器</a:t>
            </a:r>
            <a:r>
              <a:rPr lang="zh-CN" altLang="en-US" dirty="0">
                <a:solidFill>
                  <a:schemeClr val="tx1"/>
                </a:solidFill>
              </a:rPr>
              <a:t>，例如，通过如下代码就可以将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目录下的图片、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文件对外开放访问了：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C8A615-9456-4F85-8C02-A202D165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3" y="2789688"/>
            <a:ext cx="5544000" cy="847906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EEBE8A7-3ECF-4F4C-8501-F576DD05A30A}"/>
              </a:ext>
            </a:extLst>
          </p:cNvPr>
          <p:cNvSpPr txBox="1">
            <a:spLocks/>
          </p:cNvSpPr>
          <p:nvPr/>
        </p:nvSpPr>
        <p:spPr>
          <a:xfrm>
            <a:off x="848378" y="3637594"/>
            <a:ext cx="3291622" cy="1384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目录中的所有文件了：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/images/bg.jpg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/css/style.css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/js/login.js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A3DB3-B180-42DD-8064-70810C442E21}"/>
              </a:ext>
            </a:extLst>
          </p:cNvPr>
          <p:cNvSpPr txBox="1"/>
          <p:nvPr/>
        </p:nvSpPr>
        <p:spPr>
          <a:xfrm>
            <a:off x="3628800" y="4435656"/>
            <a:ext cx="48253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静态目录中查找文件，并对外提供资源的访问路径。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存放静态文件的目录名不会出现在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145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托管静态资源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托管多个静态资源目录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如果要托管多个静态资源目录，请多次调用 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259CE-C566-4745-AC5F-29096822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554941"/>
            <a:ext cx="5544000" cy="1095755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5811EC46-0ECF-408B-82E7-344B553393B5}"/>
              </a:ext>
            </a:extLst>
          </p:cNvPr>
          <p:cNvSpPr txBox="1">
            <a:spLocks/>
          </p:cNvSpPr>
          <p:nvPr/>
        </p:nvSpPr>
        <p:spPr>
          <a:xfrm>
            <a:off x="848378" y="3728567"/>
            <a:ext cx="7038324" cy="353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访问静态资源文件时，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函数会根据目录的添加顺序查找所需的文件。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托管静态资源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挂载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路径前缀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如果希望在托管的</a:t>
            </a:r>
            <a:r>
              <a:rPr lang="zh-CN" altLang="en-US" dirty="0">
                <a:solidFill>
                  <a:srgbClr val="FF0000"/>
                </a:solidFill>
              </a:rPr>
              <a:t>静态资源访问路径</a:t>
            </a:r>
            <a:r>
              <a:rPr lang="zh-CN" altLang="en-US" dirty="0">
                <a:solidFill>
                  <a:schemeClr val="tx1"/>
                </a:solidFill>
              </a:rPr>
              <a:t>之前，</a:t>
            </a:r>
            <a:r>
              <a:rPr lang="zh-CN" altLang="en-US" dirty="0">
                <a:solidFill>
                  <a:srgbClr val="FF0000"/>
                </a:solidFill>
              </a:rPr>
              <a:t>挂载路径前缀</a:t>
            </a:r>
            <a:r>
              <a:rPr lang="zh-CN" altLang="en-US" dirty="0">
                <a:solidFill>
                  <a:schemeClr val="tx1"/>
                </a:solidFill>
              </a:rPr>
              <a:t>，则可以使用如下的方式：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C768D8BA-C5B9-48E5-985B-7C1EB5D00CE6}"/>
              </a:ext>
            </a:extLst>
          </p:cNvPr>
          <p:cNvSpPr txBox="1">
            <a:spLocks/>
          </p:cNvSpPr>
          <p:nvPr/>
        </p:nvSpPr>
        <p:spPr>
          <a:xfrm>
            <a:off x="848376" y="3467282"/>
            <a:ext cx="7038324" cy="15550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现在，你就可以通过带有 </a:t>
            </a:r>
            <a:r>
              <a:rPr lang="en-US" altLang="zh-CN" dirty="0">
                <a:solidFill>
                  <a:srgbClr val="047FFD"/>
                </a:solidFill>
              </a:rPr>
              <a:t>/public </a:t>
            </a:r>
            <a:r>
              <a:rPr lang="zh-CN" altLang="en-US" dirty="0">
                <a:solidFill>
                  <a:schemeClr val="tx1"/>
                </a:solidFill>
              </a:rPr>
              <a:t>前缀地址来访问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/images/kitten.jpg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/css/style.css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/js/app.js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CC341-EBB1-41E6-9109-89666190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34" y="2529885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为什么要使用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5709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在编写调试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项目的时候，如果修改了项目的代码，则需要频繁的手动 </a:t>
            </a:r>
            <a:r>
              <a:rPr lang="en-US" altLang="zh-CN" dirty="0">
                <a:solidFill>
                  <a:schemeClr val="tx1"/>
                </a:solidFill>
              </a:rPr>
              <a:t>close </a:t>
            </a:r>
            <a:r>
              <a:rPr lang="zh-CN" altLang="en-US" dirty="0">
                <a:solidFill>
                  <a:schemeClr val="tx1"/>
                </a:solidFill>
              </a:rPr>
              <a:t>掉，然后再重新启动，非常繁琐。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现在，我们可以使用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hlinkClick r:id="rId2"/>
              </a:rPr>
              <a:t>https://www.npmjs.com/package/nodemon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这个工具，它能够</a:t>
            </a:r>
            <a:r>
              <a:rPr lang="zh-CN" altLang="en-US" dirty="0">
                <a:solidFill>
                  <a:srgbClr val="FF0000"/>
                </a:solidFill>
              </a:rPr>
              <a:t>监听项目文件的变动</a:t>
            </a:r>
            <a:r>
              <a:rPr lang="zh-CN" altLang="en-US" dirty="0">
                <a:solidFill>
                  <a:schemeClr val="tx1"/>
                </a:solidFill>
              </a:rPr>
              <a:t>，当代码被修改后，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lang="zh-CN" altLang="en-US" dirty="0">
                <a:solidFill>
                  <a:srgbClr val="FF0000"/>
                </a:solidFill>
              </a:rPr>
              <a:t>自动帮我们重启项目</a:t>
            </a:r>
            <a:r>
              <a:rPr lang="zh-CN" altLang="en-US" dirty="0">
                <a:solidFill>
                  <a:schemeClr val="tx1"/>
                </a:solidFill>
              </a:rPr>
              <a:t>，极大方便了开发和调试。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在终端中，运行如下命令，即可将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安装为全局可用的工具：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0842D7-5DB9-4B9A-AD83-0ECCB80D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1" y="2514289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当基于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编写了一个网站应用的时候，传统的方式，是运行 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命令，来启动项目。这样做的坏处是：代码被修改之后，需要手动重启项目。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现在，我们可以将 </a:t>
            </a:r>
            <a:r>
              <a:rPr lang="en-US" altLang="zh-CN" dirty="0">
                <a:solidFill>
                  <a:schemeClr val="tx1"/>
                </a:solidFill>
              </a:rPr>
              <a:t>node </a:t>
            </a:r>
            <a:r>
              <a:rPr lang="zh-CN" altLang="en-US" dirty="0">
                <a:solidFill>
                  <a:schemeClr val="tx1"/>
                </a:solidFill>
              </a:rPr>
              <a:t>命令替换为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命令，使用 </a:t>
            </a:r>
            <a:r>
              <a:rPr lang="en-US" altLang="zh-CN" dirty="0" err="1">
                <a:solidFill>
                  <a:srgbClr val="FF0000"/>
                </a:solidFill>
              </a:rPr>
              <a:t>nodemon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来启动项目。这样做的好处是：代码被修改之后，会被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监听到，从而实现自动重启项目的效果。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ABD64F-EB6A-4BB6-9C63-17E95F66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3" y="3335628"/>
            <a:ext cx="5544000" cy="1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路由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41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初识 </a:t>
            </a:r>
            <a:r>
              <a:rPr lang="en-US" altLang="zh-CN" dirty="0">
                <a:solidFill>
                  <a:srgbClr val="FF0000"/>
                </a:solidFill>
              </a:rPr>
              <a:t>Express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什么是路由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广义上来讲，路由就是</a:t>
            </a:r>
            <a:r>
              <a:rPr lang="zh-CN" altLang="en-US" dirty="0">
                <a:solidFill>
                  <a:srgbClr val="FF0000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现实生活中的路由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96308" y="2123999"/>
            <a:ext cx="5190391" cy="28641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1  -&gt;  </a:t>
            </a:r>
            <a:r>
              <a:rPr lang="zh-CN" altLang="en-US" dirty="0">
                <a:solidFill>
                  <a:schemeClr val="tx1"/>
                </a:solidFill>
              </a:rPr>
              <a:t>业务查询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2  -&gt;  </a:t>
            </a:r>
            <a:r>
              <a:rPr lang="zh-CN" altLang="en-US" dirty="0">
                <a:solidFill>
                  <a:schemeClr val="tx1"/>
                </a:solidFill>
              </a:rPr>
              <a:t>手机充值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3  -&gt;  </a:t>
            </a:r>
            <a:r>
              <a:rPr lang="zh-CN" altLang="en-US" dirty="0">
                <a:solidFill>
                  <a:schemeClr val="tx1"/>
                </a:solidFill>
              </a:rPr>
              <a:t>业务办理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4  -&gt;  </a:t>
            </a:r>
            <a:r>
              <a:rPr lang="zh-CN" altLang="en-US" dirty="0">
                <a:solidFill>
                  <a:schemeClr val="tx1"/>
                </a:solidFill>
              </a:rPr>
              <a:t>密码服务与停复机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5  -&gt;  </a:t>
            </a:r>
            <a:r>
              <a:rPr lang="zh-CN" altLang="en-US" dirty="0">
                <a:solidFill>
                  <a:schemeClr val="tx1"/>
                </a:solidFill>
              </a:rPr>
              <a:t>家庭宽带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6  -&gt;  </a:t>
            </a:r>
            <a:r>
              <a:rPr lang="zh-CN" altLang="en-US" dirty="0">
                <a:solidFill>
                  <a:schemeClr val="tx1"/>
                </a:solidFill>
              </a:rPr>
              <a:t>话费流量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8  -&gt;  </a:t>
            </a:r>
            <a:r>
              <a:rPr lang="zh-CN" altLang="en-US" dirty="0">
                <a:solidFill>
                  <a:schemeClr val="tx1"/>
                </a:solidFill>
              </a:rPr>
              <a:t>集团业务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0  -&gt;  </a:t>
            </a:r>
            <a:r>
              <a:rPr lang="zh-CN" altLang="en-US" dirty="0">
                <a:solidFill>
                  <a:schemeClr val="tx1"/>
                </a:solidFill>
              </a:rPr>
              <a:t>人工服务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50B9C1-E774-4BD9-966B-D77560FD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6" y="2123999"/>
            <a:ext cx="1634178" cy="29052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0CD086-C3D9-42C8-B3FB-BD6386626DBA}"/>
              </a:ext>
            </a:extLst>
          </p:cNvPr>
          <p:cNvSpPr txBox="1"/>
          <p:nvPr/>
        </p:nvSpPr>
        <p:spPr>
          <a:xfrm>
            <a:off x="4935412" y="3208133"/>
            <a:ext cx="2831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在这里，路由是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</a:p>
        </p:txBody>
      </p:sp>
    </p:spTree>
    <p:extLst>
      <p:ext uri="{BB962C8B-B14F-4D97-AF65-F5344CB8AC3E}">
        <p14:creationId xmlns:p14="http://schemas.microsoft.com/office/powerpoint/2010/main" val="9123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中的路由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5377292A-F841-4A5B-AD81-192E96DCC9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中，路由指的是</a:t>
            </a:r>
            <a:r>
              <a:rPr lang="zh-CN" altLang="en-US" dirty="0">
                <a:solidFill>
                  <a:srgbClr val="FF0000"/>
                </a:solidFill>
              </a:rPr>
              <a:t>客户端的请求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服务器处理函数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047FFD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中的路由分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部分组成，分别是</a:t>
            </a:r>
            <a:r>
              <a:rPr lang="zh-CN" altLang="en-US" dirty="0">
                <a:solidFill>
                  <a:srgbClr val="FF0000"/>
                </a:solidFill>
              </a:rPr>
              <a:t>请求的类型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0C5ECF-9A81-43A5-BCBD-267DF6BA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893097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中的路由的例子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B40577-152D-47A7-A73F-29182C19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7" y="2062418"/>
            <a:ext cx="5544000" cy="27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路由的匹配过程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737D8-1841-453C-9653-00A17C5191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88814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每当一个请求到达服务器之后，</a:t>
            </a:r>
            <a:r>
              <a:rPr lang="zh-CN" altLang="en-US" dirty="0">
                <a:solidFill>
                  <a:srgbClr val="FF0000"/>
                </a:solidFill>
              </a:rPr>
              <a:t>需要先经过路由的匹配</a:t>
            </a:r>
            <a:r>
              <a:rPr lang="zh-CN" altLang="en-US" dirty="0">
                <a:solidFill>
                  <a:schemeClr val="tx1"/>
                </a:solidFill>
              </a:rPr>
              <a:t>，只有匹配成功之后，才会调用对应的处理函数。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在匹配时，会按照路由的顺序进行匹配，如果</a:t>
            </a:r>
            <a:r>
              <a:rPr lang="zh-CN" altLang="en-US" dirty="0">
                <a:solidFill>
                  <a:srgbClr val="FF0000"/>
                </a:solidFill>
              </a:rPr>
              <a:t>请求类型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同时匹配成功，则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会将这次请求，转交给对应的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函数进行处理。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A7C950-E325-4B13-9AF4-D129C188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5" y="3082612"/>
            <a:ext cx="4859898" cy="19261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68F0C9-53DE-47DE-B61B-6C85DDB0FD23}"/>
              </a:ext>
            </a:extLst>
          </p:cNvPr>
          <p:cNvSpPr txBox="1"/>
          <p:nvPr/>
        </p:nvSpPr>
        <p:spPr>
          <a:xfrm>
            <a:off x="5964964" y="3563596"/>
            <a:ext cx="2563739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路由匹配的注意点：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按照定义的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先后顺序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同时匹配成功，才会调用对应的处理函数</a:t>
            </a:r>
          </a:p>
        </p:txBody>
      </p:sp>
    </p:spTree>
    <p:extLst>
      <p:ext uri="{BB962C8B-B14F-4D97-AF65-F5344CB8AC3E}">
        <p14:creationId xmlns:p14="http://schemas.microsoft.com/office/powerpoint/2010/main" val="9460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最简单的用法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737D8-1841-453C-9653-00A17C5191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中使用路由最简单的方式，就是把路由挂载到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2149E7-6671-47DC-8CEA-B2A9FC8F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2" y="2538286"/>
            <a:ext cx="4690964" cy="25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模块化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737D8-1841-453C-9653-00A17C5191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52195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047FFD"/>
                </a:solidFill>
              </a:rPr>
              <a:t>方便对路由进行模块化的管理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不建议</a:t>
            </a:r>
            <a:r>
              <a:rPr lang="zh-CN" altLang="en-US" dirty="0">
                <a:solidFill>
                  <a:schemeClr val="tx1"/>
                </a:solidFill>
              </a:rPr>
              <a:t>将路由直接挂载到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上，而是</a:t>
            </a:r>
            <a:r>
              <a:rPr lang="zh-CN" altLang="en-US" dirty="0">
                <a:solidFill>
                  <a:srgbClr val="FF0000"/>
                </a:solidFill>
              </a:rPr>
              <a:t>推荐将路由抽离为单独的模块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将路由抽离为单独模块的步骤如下：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创建路由模块对应的 </a:t>
            </a:r>
            <a:r>
              <a:rPr lang="en-US" altLang="zh-CN" dirty="0">
                <a:solidFill>
                  <a:schemeClr val="tx1"/>
                </a:solidFill>
              </a:rPr>
              <a:t>.js 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函数创建路由对象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向路由对象上挂载具体的路由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module.exports </a:t>
            </a:r>
            <a:r>
              <a:rPr lang="zh-CN" altLang="en-US" dirty="0">
                <a:solidFill>
                  <a:schemeClr val="tx1"/>
                </a:solidFill>
              </a:rPr>
              <a:t>向外共享路由对象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函数注册路由模块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创建路由模块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8BDCD-2FA0-4504-AAAC-3EB8983B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03" y="2040201"/>
            <a:ext cx="5068484" cy="29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注册路由模块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CF314A-C88C-40FF-A5E6-92438873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0" y="2041200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路由的使用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为路由模块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添加前缀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类似于托管静态资源时，为静态资源统一挂载访问前缀一样，路由模块添加前缀的方式也非常简单：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B8472B-9D71-4686-B895-646E734B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2504364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简介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AD65FD5-003E-4866-8B5B-9032BFAB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1CF1A4B-4A10-40BF-80D5-111FB24823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官方给出的概念：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基于 </a:t>
            </a: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快速、开放、极简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开发框架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通俗的理解：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的作用和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模块类似，</a:t>
            </a:r>
            <a:r>
              <a:rPr lang="zh-CN" altLang="en-US" dirty="0">
                <a:solidFill>
                  <a:srgbClr val="FF0000"/>
                </a:solidFill>
              </a:rPr>
              <a:t>是专门用来创建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服务器的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的本质</a:t>
            </a:r>
            <a:r>
              <a:rPr lang="zh-CN" altLang="en-US" dirty="0">
                <a:solidFill>
                  <a:schemeClr val="tx1"/>
                </a:solidFill>
              </a:rPr>
              <a:t>：就是一个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上的第三方包，提供了快速创建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服务器的便捷方法。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的中文官网：</a:t>
            </a:r>
            <a:r>
              <a:rPr lang="en-US" altLang="zh-CN" dirty="0">
                <a:hlinkClick r:id="rId2"/>
              </a:rPr>
              <a:t> http://www.expressjs.com.cn/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59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中间件（</a:t>
            </a:r>
            <a:r>
              <a:rPr lang="en-US" altLang="zh-CN" dirty="0">
                <a:solidFill>
                  <a:schemeClr val="tx1"/>
                </a:solidFill>
              </a:rPr>
              <a:t>Middleware </a:t>
            </a:r>
            <a:r>
              <a:rPr lang="zh-CN" altLang="en-US" dirty="0">
                <a:solidFill>
                  <a:schemeClr val="tx1"/>
                </a:solidFill>
              </a:rPr>
              <a:t>），特指</a:t>
            </a:r>
            <a:r>
              <a:rPr lang="zh-CN" altLang="en-US" dirty="0">
                <a:solidFill>
                  <a:srgbClr val="047FFD"/>
                </a:solidFill>
              </a:rPr>
              <a:t>业务流程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中间处理环节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现实生活中的例子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在处理污水的时候，一般都要经过</a:t>
            </a:r>
            <a:r>
              <a:rPr lang="zh-CN" altLang="en-US" dirty="0">
                <a:solidFill>
                  <a:srgbClr val="FF0000"/>
                </a:solidFill>
              </a:rPr>
              <a:t>三个处理环节</a:t>
            </a:r>
            <a:r>
              <a:rPr lang="zh-CN" altLang="en-US" dirty="0">
                <a:solidFill>
                  <a:schemeClr val="tx1"/>
                </a:solidFill>
              </a:rPr>
              <a:t>，从而保证处理过后的废水，达到排放标准。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64DF4-7359-4F6B-9AF9-831CBF9E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77" y="2712943"/>
            <a:ext cx="5240175" cy="11543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80AFDE-C599-4206-9C12-62D5133E2C4A}"/>
              </a:ext>
            </a:extLst>
          </p:cNvPr>
          <p:cNvSpPr/>
          <p:nvPr/>
        </p:nvSpPr>
        <p:spPr>
          <a:xfrm>
            <a:off x="1653988" y="2618662"/>
            <a:ext cx="3731559" cy="13885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4966B803-152C-408A-9F9D-C7C66D9A9829}"/>
              </a:ext>
            </a:extLst>
          </p:cNvPr>
          <p:cNvSpPr txBox="1">
            <a:spLocks/>
          </p:cNvSpPr>
          <p:nvPr/>
        </p:nvSpPr>
        <p:spPr>
          <a:xfrm>
            <a:off x="848376" y="4197900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处理污水的这三个中间处理环节，就可以叫做中间件。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调用流程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当一个请求到达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的服务器之后，可以连续调用多个中间件，从而对这次请求进行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DC41CA-CAB6-481D-9360-DE264CEF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格式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的中间件，</a:t>
            </a:r>
            <a:r>
              <a:rPr lang="zh-CN" altLang="en-US" dirty="0">
                <a:solidFill>
                  <a:srgbClr val="FF0000"/>
                </a:solidFill>
              </a:rPr>
              <a:t>本质</a:t>
            </a:r>
            <a:r>
              <a:rPr lang="zh-CN" altLang="en-US" dirty="0">
                <a:solidFill>
                  <a:schemeClr val="tx1"/>
                </a:solidFill>
              </a:rPr>
              <a:t>上就是一个 </a:t>
            </a:r>
            <a:r>
              <a:rPr lang="en-US" altLang="zh-CN" b="1" dirty="0">
                <a:solidFill>
                  <a:srgbClr val="FF0000"/>
                </a:solidFill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中间件的格式如下：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202B7-9D81-4995-BD81-2F17BC07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7" y="2571751"/>
            <a:ext cx="5902048" cy="18949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7128E1-3B01-4186-B25A-8252263BCB92}"/>
              </a:ext>
            </a:extLst>
          </p:cNvPr>
          <p:cNvSpPr/>
          <p:nvPr/>
        </p:nvSpPr>
        <p:spPr>
          <a:xfrm>
            <a:off x="3359012" y="3077467"/>
            <a:ext cx="1145756" cy="2657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5AE5B-F40D-444A-A97E-966DCDFCA02D}"/>
              </a:ext>
            </a:extLst>
          </p:cNvPr>
          <p:cNvSpPr/>
          <p:nvPr/>
        </p:nvSpPr>
        <p:spPr>
          <a:xfrm>
            <a:off x="2743201" y="3402101"/>
            <a:ext cx="34289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73B11F-2007-4F56-96AF-9018182D0A88}"/>
              </a:ext>
            </a:extLst>
          </p:cNvPr>
          <p:cNvSpPr/>
          <p:nvPr/>
        </p:nvSpPr>
        <p:spPr>
          <a:xfrm>
            <a:off x="1080242" y="3558164"/>
            <a:ext cx="51322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2D1643BF-435A-4ABB-AD82-5420D0686F9C}"/>
              </a:ext>
            </a:extLst>
          </p:cNvPr>
          <p:cNvSpPr txBox="1">
            <a:spLocks/>
          </p:cNvSpPr>
          <p:nvPr/>
        </p:nvSpPr>
        <p:spPr>
          <a:xfrm>
            <a:off x="848378" y="4490741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注意：中间件函数的形参列表中，</a:t>
            </a:r>
            <a:r>
              <a:rPr lang="zh-CN" altLang="en-US" dirty="0">
                <a:solidFill>
                  <a:srgbClr val="FF0000"/>
                </a:solidFill>
              </a:rPr>
              <a:t>必须包含 </a:t>
            </a:r>
            <a:r>
              <a:rPr lang="en-US" altLang="zh-CN" dirty="0">
                <a:solidFill>
                  <a:srgbClr val="FF0000"/>
                </a:solidFill>
              </a:rPr>
              <a:t>next 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。而路由处理函数中只包含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中间件的概念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next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函数的作用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219CE-E6FD-4826-B9BB-9AA81A8E71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next 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是实现</a:t>
            </a:r>
            <a:r>
              <a:rPr lang="zh-CN" altLang="en-US" dirty="0">
                <a:solidFill>
                  <a:srgbClr val="FF0000"/>
                </a:solidFill>
              </a:rPr>
              <a:t>多个中间件连续调用</a:t>
            </a:r>
            <a:r>
              <a:rPr lang="zh-CN" altLang="en-US" dirty="0">
                <a:solidFill>
                  <a:schemeClr val="tx1"/>
                </a:solidFill>
              </a:rPr>
              <a:t>的关键，它表示把流转关系</a:t>
            </a:r>
            <a:r>
              <a:rPr lang="zh-CN" altLang="en-US" dirty="0">
                <a:solidFill>
                  <a:srgbClr val="FF0000"/>
                </a:solidFill>
              </a:rPr>
              <a:t>转交</a:t>
            </a:r>
            <a:r>
              <a:rPr lang="zh-CN" altLang="en-US" dirty="0">
                <a:solidFill>
                  <a:schemeClr val="tx1"/>
                </a:solidFill>
              </a:rPr>
              <a:t>给下一个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路由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A7240C-14DD-4E84-A2D6-ED4016D0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E91708-D39D-4B74-B1A7-DFF9A4CC2EC8}"/>
              </a:ext>
            </a:extLst>
          </p:cNvPr>
          <p:cNvSpPr txBox="1"/>
          <p:nvPr/>
        </p:nvSpPr>
        <p:spPr>
          <a:xfrm>
            <a:off x="2987568" y="3020358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EFB54E-636C-43F6-A986-30F8664C11D7}"/>
              </a:ext>
            </a:extLst>
          </p:cNvPr>
          <p:cNvSpPr txBox="1"/>
          <p:nvPr/>
        </p:nvSpPr>
        <p:spPr>
          <a:xfrm>
            <a:off x="3975039" y="3288210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FDC02D-5CCE-4B50-9A18-EC9C50E9AE71}"/>
              </a:ext>
            </a:extLst>
          </p:cNvPr>
          <p:cNvSpPr txBox="1"/>
          <p:nvPr/>
        </p:nvSpPr>
        <p:spPr>
          <a:xfrm>
            <a:off x="3458672" y="3953584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7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可以通过如下的方式，定义一个最简单的中间件函数：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106EB-2338-4CAF-B0CE-265F97D7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8" y="2484268"/>
            <a:ext cx="5544000" cy="22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全局生效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客户端发起的</a:t>
            </a:r>
            <a:r>
              <a:rPr lang="zh-CN" altLang="en-US" dirty="0">
                <a:solidFill>
                  <a:srgbClr val="FF0000"/>
                </a:solidFill>
              </a:rPr>
              <a:t>任何请求</a:t>
            </a:r>
            <a:r>
              <a:rPr lang="zh-CN" altLang="en-US" dirty="0">
                <a:solidFill>
                  <a:schemeClr val="tx1"/>
                </a:solidFill>
              </a:rPr>
              <a:t>，到达服务器之后，</a:t>
            </a:r>
            <a:r>
              <a:rPr lang="zh-CN" altLang="en-US" dirty="0">
                <a:solidFill>
                  <a:srgbClr val="FF0000"/>
                </a:solidFill>
              </a:rPr>
              <a:t>都会触发的中间件</a:t>
            </a:r>
            <a:r>
              <a:rPr lang="zh-CN" altLang="en-US" dirty="0">
                <a:solidFill>
                  <a:schemeClr val="tx1"/>
                </a:solidFill>
              </a:rPr>
              <a:t>，叫做全局生效的中间件。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047FFD"/>
                </a:solidFill>
              </a:rPr>
              <a:t>中间件函数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，即可定义一个</a:t>
            </a:r>
            <a:r>
              <a:rPr lang="zh-CN" altLang="en-US" dirty="0">
                <a:solidFill>
                  <a:srgbClr val="FF0000"/>
                </a:solidFill>
              </a:rPr>
              <a:t>全局生效</a:t>
            </a:r>
            <a:r>
              <a:rPr lang="zh-CN" altLang="en-US" dirty="0">
                <a:solidFill>
                  <a:schemeClr val="tx1"/>
                </a:solidFill>
              </a:rPr>
              <a:t>的中间件，示例代码如下：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3D4430-DC4F-4963-B568-53BC30CA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71" y="2809557"/>
            <a:ext cx="4976460" cy="2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全局中间件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简化形式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0D215-B26D-4E6E-9BC2-AB4F7D6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8" y="2142275"/>
            <a:ext cx="5544000" cy="17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作用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FA55E-5FF3-41FD-948D-7D6417453BE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多个中间件之间，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047FFD"/>
                </a:solidFill>
              </a:rPr>
              <a:t>req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047FFD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。基于这样的特性，我们可以在</a:t>
            </a:r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的中间件中，</a:t>
            </a:r>
            <a:r>
              <a:rPr lang="zh-CN" altLang="en-US" b="1" dirty="0">
                <a:solidFill>
                  <a:srgbClr val="FF0000"/>
                </a:solidFill>
              </a:rPr>
              <a:t>统一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对象添加</a:t>
            </a:r>
            <a:r>
              <a:rPr lang="zh-CN" altLang="en-US" dirty="0">
                <a:solidFill>
                  <a:srgbClr val="047FFD"/>
                </a:solidFill>
              </a:rPr>
              <a:t>自定义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，供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的中间件或路由进行使用。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A0B0F5-A6FD-4511-B36B-6BB4BD35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6" y="2759966"/>
            <a:ext cx="4157365" cy="22610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D1F147-9AD0-44A1-8A5D-4252148F080C}"/>
              </a:ext>
            </a:extLst>
          </p:cNvPr>
          <p:cNvSpPr txBox="1"/>
          <p:nvPr/>
        </p:nvSpPr>
        <p:spPr>
          <a:xfrm>
            <a:off x="252694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C839AD-D1EC-4F2F-ACDC-DA724B8BCDD4}"/>
              </a:ext>
            </a:extLst>
          </p:cNvPr>
          <p:cNvSpPr txBox="1"/>
          <p:nvPr/>
        </p:nvSpPr>
        <p:spPr>
          <a:xfrm>
            <a:off x="368250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F2C8D2-44A2-4E6E-BA43-7D1EFF49E834}"/>
              </a:ext>
            </a:extLst>
          </p:cNvPr>
          <p:cNvSpPr txBox="1"/>
          <p:nvPr/>
        </p:nvSpPr>
        <p:spPr>
          <a:xfrm>
            <a:off x="2359403" y="4431656"/>
            <a:ext cx="1088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</a:p>
        </p:txBody>
      </p:sp>
    </p:spTree>
    <p:extLst>
      <p:ext uri="{BB962C8B-B14F-4D97-AF65-F5344CB8AC3E}">
        <p14:creationId xmlns:p14="http://schemas.microsoft.com/office/powerpoint/2010/main" val="286755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简介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AD65FD5-003E-4866-8B5B-9032BFAB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进一步理解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1CF1A4B-4A10-40BF-80D5-111FB24823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不使用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能否创建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能，使用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提供的原生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模块即可。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既生瑜何生亮（有了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内置模块，为什么还有用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）？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内置模块用起来很复杂，开发效率低；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是基于内置的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模块进一步封装出来的，能够极大的提高开发效率。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内置模块与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是什么关系？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类似于浏览器中 </a:t>
            </a:r>
            <a:r>
              <a:rPr lang="en-US" altLang="zh-CN" dirty="0">
                <a:solidFill>
                  <a:schemeClr val="tx1"/>
                </a:solidFill>
              </a:rPr>
              <a:t>Web API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的关系。后者是基于前者进一步封装出来的。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全局中间件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连续定义多个</a:t>
            </a:r>
            <a:r>
              <a:rPr lang="zh-CN" altLang="en-US" dirty="0">
                <a:solidFill>
                  <a:schemeClr val="tx1"/>
                </a:solidFill>
              </a:rPr>
              <a:t>全局中间件。客户端请求到达服务器之后，会按照中间件</a:t>
            </a:r>
            <a:r>
              <a:rPr lang="zh-CN" altLang="en-US" dirty="0">
                <a:solidFill>
                  <a:srgbClr val="FF0000"/>
                </a:solidFill>
              </a:rPr>
              <a:t>定义的先后顺序</a:t>
            </a:r>
            <a:r>
              <a:rPr lang="zh-CN" altLang="en-US" dirty="0">
                <a:solidFill>
                  <a:schemeClr val="tx1"/>
                </a:solidFill>
              </a:rPr>
              <a:t>依次进行调用，示例代码如下：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5E7E54-C37C-4AD4-B151-458B6D83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8" y="2699944"/>
            <a:ext cx="4062060" cy="23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局部生效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D2735B7-DC40-41DB-A060-893BFC7E45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不使用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定义的中间件，叫做</a:t>
            </a:r>
            <a:r>
              <a:rPr lang="zh-CN" altLang="en-US" dirty="0">
                <a:solidFill>
                  <a:srgbClr val="FF0000"/>
                </a:solidFill>
              </a:rPr>
              <a:t>局部生效的中间件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2099B-B0CC-4D64-AD9D-63165D67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16" y="2504365"/>
            <a:ext cx="4393655" cy="25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局部中间件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D2735B7-DC40-41DB-A060-893BFC7E45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可以在路由中，通过如下两种</a:t>
            </a:r>
            <a:r>
              <a:rPr lang="zh-CN" altLang="en-US" dirty="0">
                <a:solidFill>
                  <a:srgbClr val="FF00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的方式，</a:t>
            </a:r>
            <a:r>
              <a:rPr lang="zh-CN" altLang="en-US" dirty="0">
                <a:solidFill>
                  <a:srgbClr val="FF0000"/>
                </a:solidFill>
              </a:rPr>
              <a:t>使用多个局部中间件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4B492D-CA64-4172-895E-B0ED0C2E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8" y="2514412"/>
            <a:ext cx="5544000" cy="13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中间件的初体验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8.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了解中间件的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个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使用注意事项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43835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一定要在</a:t>
            </a:r>
            <a:r>
              <a:rPr lang="zh-CN" altLang="en-US" dirty="0">
                <a:solidFill>
                  <a:srgbClr val="FF0000"/>
                </a:solidFill>
              </a:rPr>
              <a:t>路由之前</a:t>
            </a:r>
            <a:r>
              <a:rPr lang="zh-CN" altLang="en-US" dirty="0">
                <a:solidFill>
                  <a:schemeClr val="tx1"/>
                </a:solidFill>
              </a:rPr>
              <a:t>注册中间件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客户端发送过来的请求，</a:t>
            </a:r>
            <a:r>
              <a:rPr lang="zh-CN" altLang="en-US" dirty="0">
                <a:solidFill>
                  <a:srgbClr val="FF0000"/>
                </a:solidFill>
              </a:rPr>
              <a:t>可以连续调用多个</a:t>
            </a:r>
            <a:r>
              <a:rPr lang="zh-CN" altLang="en-US" dirty="0">
                <a:solidFill>
                  <a:schemeClr val="tx1"/>
                </a:solidFill>
              </a:rPr>
              <a:t>中间件进行处理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执行完中间件的业务代码之后，</a:t>
            </a:r>
            <a:r>
              <a:rPr lang="zh-CN" altLang="en-US" dirty="0">
                <a:solidFill>
                  <a:srgbClr val="FF0000"/>
                </a:solidFill>
              </a:rPr>
              <a:t>不要忘记调用 </a:t>
            </a:r>
            <a:r>
              <a:rPr lang="en-US" altLang="zh-CN" dirty="0">
                <a:solidFill>
                  <a:srgbClr val="FF0000"/>
                </a:solidFill>
              </a:rPr>
              <a:t>next()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防止代码逻辑混乱</a:t>
            </a:r>
            <a:r>
              <a:rPr lang="zh-CN" altLang="en-US" dirty="0">
                <a:solidFill>
                  <a:schemeClr val="tx1"/>
                </a:solidFill>
              </a:rPr>
              <a:t>，调用 </a:t>
            </a:r>
            <a:r>
              <a:rPr lang="en-US" altLang="zh-CN" dirty="0">
                <a:solidFill>
                  <a:schemeClr val="tx1"/>
                </a:solidFill>
              </a:rPr>
              <a:t>next() </a:t>
            </a:r>
            <a:r>
              <a:rPr lang="zh-CN" altLang="en-US" dirty="0">
                <a:solidFill>
                  <a:schemeClr val="tx1"/>
                </a:solidFill>
              </a:rPr>
              <a:t>函数后不要再写额外的代码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连续调用多个中间件时，多个中间件之间，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7E4A604-FBCC-4194-B7C3-C0D6E2F5F1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25948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为了方便大家</a:t>
            </a:r>
            <a:r>
              <a:rPr lang="zh-CN" altLang="en-US" dirty="0">
                <a:solidFill>
                  <a:srgbClr val="FF0000"/>
                </a:solidFill>
              </a:rPr>
              <a:t>理解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记忆</a:t>
            </a:r>
            <a:r>
              <a:rPr lang="zh-CN" altLang="en-US" dirty="0">
                <a:solidFill>
                  <a:schemeClr val="tx1"/>
                </a:solidFill>
              </a:rPr>
              <a:t>中间件的使用，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官方把</a:t>
            </a:r>
            <a:r>
              <a:rPr lang="zh-CN" altLang="en-US" dirty="0">
                <a:solidFill>
                  <a:srgbClr val="FF0000"/>
                </a:solidFill>
              </a:rPr>
              <a:t>常见的中间件用法</a:t>
            </a:r>
            <a:r>
              <a:rPr lang="zh-CN" altLang="en-US" dirty="0">
                <a:solidFill>
                  <a:schemeClr val="tx1"/>
                </a:solidFill>
              </a:rPr>
              <a:t>，分成了 </a:t>
            </a:r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zh-CN" altLang="en-US" dirty="0">
                <a:solidFill>
                  <a:srgbClr val="FF0000"/>
                </a:solidFill>
              </a:rPr>
              <a:t>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应用级别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路由级别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错误级别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内置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第三方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7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应用级别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9"/>
            <a:ext cx="7250595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app.get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app.post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绑定到 </a:t>
            </a:r>
            <a:r>
              <a:rPr lang="en-US" altLang="zh-CN" dirty="0">
                <a:solidFill>
                  <a:srgbClr val="FF0000"/>
                </a:solidFill>
              </a:rPr>
              <a:t>app </a:t>
            </a:r>
            <a:r>
              <a:rPr lang="zh-CN" altLang="en-US" dirty="0">
                <a:solidFill>
                  <a:srgbClr val="FF0000"/>
                </a:solidFill>
              </a:rPr>
              <a:t>实例上的中间件</a:t>
            </a:r>
            <a:r>
              <a:rPr lang="zh-CN" altLang="en-US" dirty="0">
                <a:solidFill>
                  <a:schemeClr val="tx1"/>
                </a:solidFill>
              </a:rPr>
              <a:t>，叫做应用级别的中间件，代码示例如下：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BA49A4-B46B-4D3D-81DA-E3F01D6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8" y="2503860"/>
            <a:ext cx="5157330" cy="25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路由级别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19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绑定到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实例上的中间件，叫做路由级别的中间件。它的用法和应用级别中间件没有任何区别。只不过，</a:t>
            </a:r>
            <a:r>
              <a:rPr lang="zh-CN" altLang="en-US" dirty="0">
                <a:solidFill>
                  <a:srgbClr val="047FFD"/>
                </a:solidFill>
              </a:rPr>
              <a:t>应用级别中间件是绑定到 </a:t>
            </a:r>
            <a:r>
              <a:rPr lang="en-US" altLang="zh-CN" dirty="0">
                <a:solidFill>
                  <a:srgbClr val="047FFD"/>
                </a:solidFill>
              </a:rPr>
              <a:t>app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路由级别中间件绑定到 </a:t>
            </a:r>
            <a:r>
              <a:rPr lang="en-US" altLang="zh-CN" dirty="0">
                <a:solidFill>
                  <a:srgbClr val="047FFD"/>
                </a:solidFill>
              </a:rPr>
              <a:t>router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7198A-0451-4E98-A1C7-97C44148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7" y="2743199"/>
            <a:ext cx="4206970" cy="23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</a:t>
            </a:r>
            <a:r>
              <a:rPr lang="zh-CN" altLang="en-US" b="1" dirty="0">
                <a:solidFill>
                  <a:srgbClr val="FF0000"/>
                </a:solidFill>
              </a:rPr>
              <a:t>作用</a:t>
            </a:r>
            <a:r>
              <a:rPr lang="zh-CN" altLang="en-US" dirty="0">
                <a:solidFill>
                  <a:schemeClr val="tx1"/>
                </a:solidFill>
              </a:rPr>
              <a:t>：专门用来捕获整个项目中发生的异常错误，从而防止项目异常崩溃的问题。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dirty="0">
                <a:solidFill>
                  <a:schemeClr val="tx1"/>
                </a:solidFill>
              </a:rPr>
              <a:t>：错误级别中间件的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BFF9F5-5FF9-4304-9676-8F4C0C8B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5" y="2824731"/>
            <a:ext cx="4779839" cy="21987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BEB25E-FFCB-4E2C-875C-12DF896065D6}"/>
              </a:ext>
            </a:extLst>
          </p:cNvPr>
          <p:cNvSpPr txBox="1"/>
          <p:nvPr/>
        </p:nvSpPr>
        <p:spPr>
          <a:xfrm>
            <a:off x="6190146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924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BFF9F5-5FF9-4304-9676-8F4C0C8B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2494429"/>
            <a:ext cx="5497887" cy="25290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BEB25E-FFCB-4E2C-875C-12DF896065D6}"/>
              </a:ext>
            </a:extLst>
          </p:cNvPr>
          <p:cNvSpPr txBox="1"/>
          <p:nvPr/>
        </p:nvSpPr>
        <p:spPr>
          <a:xfrm>
            <a:off x="6501645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93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内置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14730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 </a:t>
            </a:r>
            <a:r>
              <a:rPr lang="en-US" altLang="zh-CN" dirty="0">
                <a:solidFill>
                  <a:schemeClr val="tx1"/>
                </a:solidFill>
              </a:rPr>
              <a:t>Express 4.16.0 </a:t>
            </a:r>
            <a:r>
              <a:rPr lang="zh-CN" altLang="en-US" dirty="0">
                <a:solidFill>
                  <a:schemeClr val="tx1"/>
                </a:solidFill>
              </a:rPr>
              <a:t>版本开始，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内置了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常用的中间件，极大的提高了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项目的开发效率和体验：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快速托管静态资源的内置中间件，例如：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文件、图片、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样式等（无兼容性）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express.json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express.urlencoded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7770CE-809C-41EA-87DA-422FCE39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1" y="3556144"/>
            <a:ext cx="5198439" cy="1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简介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AD65FD5-003E-4866-8B5B-9032BFAB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Express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能做什么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1CF1A4B-4A10-40BF-80D5-111FB24823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对于前端程序员来说，最常见的</a:t>
            </a:r>
            <a:r>
              <a:rPr lang="zh-CN" altLang="en-US" dirty="0">
                <a:solidFill>
                  <a:srgbClr val="047FFD"/>
                </a:solidFill>
              </a:rPr>
              <a:t>两种</a:t>
            </a:r>
            <a:r>
              <a:rPr lang="zh-CN" altLang="en-US" dirty="0">
                <a:solidFill>
                  <a:schemeClr val="tx1"/>
                </a:solidFill>
              </a:rPr>
              <a:t>服务器，分别是：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网站服务器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网页资源的服务器。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API </a:t>
            </a:r>
            <a:r>
              <a:rPr lang="zh-CN" altLang="en-US" dirty="0">
                <a:solidFill>
                  <a:srgbClr val="FF0000"/>
                </a:solidFill>
              </a:rPr>
              <a:t>接口服务器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，我们可以方便、快速的创建 </a:t>
            </a:r>
            <a:r>
              <a:rPr lang="en-US" altLang="zh-CN" dirty="0">
                <a:solidFill>
                  <a:srgbClr val="047FFD"/>
                </a:solidFill>
              </a:rPr>
              <a:t>Web </a:t>
            </a:r>
            <a:r>
              <a:rPr lang="zh-CN" altLang="en-US" dirty="0">
                <a:solidFill>
                  <a:srgbClr val="047FFD"/>
                </a:solidFill>
              </a:rPr>
              <a:t>网站</a:t>
            </a:r>
            <a:r>
              <a:rPr lang="zh-CN" altLang="en-US" dirty="0">
                <a:solidFill>
                  <a:schemeClr val="tx1"/>
                </a:solidFill>
              </a:rPr>
              <a:t>的服务器或 </a:t>
            </a:r>
            <a:r>
              <a:rPr lang="en-US" altLang="zh-CN" dirty="0">
                <a:solidFill>
                  <a:srgbClr val="047FFD"/>
                </a:solidFill>
              </a:rPr>
              <a:t>API 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的服务器。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中间件的分类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第三方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非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官方内置的，而是由第三方开发出来的中间件，叫做第三方中间件。在项目中，大家可以</a:t>
            </a:r>
            <a:r>
              <a:rPr lang="zh-CN" altLang="en-US" dirty="0">
                <a:solidFill>
                  <a:srgbClr val="FF0000"/>
                </a:solidFill>
              </a:rPr>
              <a:t>按需下载</a:t>
            </a:r>
            <a:r>
              <a:rPr lang="zh-CN" altLang="en-US" dirty="0">
                <a:solidFill>
                  <a:schemeClr val="tx1"/>
                </a:solidFill>
              </a:rPr>
              <a:t>并</a:t>
            </a:r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zh-CN" altLang="en-US" dirty="0">
                <a:solidFill>
                  <a:schemeClr val="tx1"/>
                </a:solidFill>
              </a:rPr>
              <a:t>第三方中间件，从而提高项目的开发效率。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例如：在 </a:t>
            </a:r>
            <a:r>
              <a:rPr lang="en-US" altLang="zh-CN" dirty="0">
                <a:solidFill>
                  <a:schemeClr val="tx1"/>
                </a:solidFill>
              </a:rPr>
              <a:t>express@4.16.0 </a:t>
            </a:r>
            <a:r>
              <a:rPr lang="zh-CN" altLang="en-US" dirty="0">
                <a:solidFill>
                  <a:schemeClr val="tx1"/>
                </a:solidFill>
              </a:rPr>
              <a:t>之前的版本中，经常使用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这个第三方中间件，来解析请求体数据。使用步骤如下：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>
                <a:solidFill>
                  <a:srgbClr val="FF0000"/>
                </a:solidFill>
              </a:rPr>
              <a:t>body-parser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导入中间件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注册并使用中间件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中间件，就是基于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需求描述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自己</a:t>
            </a:r>
            <a:r>
              <a:rPr lang="zh-CN" altLang="en-US" dirty="0">
                <a:solidFill>
                  <a:srgbClr val="FF0000"/>
                </a:solidFill>
              </a:rPr>
              <a:t>手动模拟</a:t>
            </a:r>
            <a:r>
              <a:rPr lang="zh-CN" altLang="en-US" dirty="0">
                <a:solidFill>
                  <a:schemeClr val="tx1"/>
                </a:solidFill>
              </a:rPr>
              <a:t>一个类似于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这样的中间件，来</a:t>
            </a:r>
            <a:r>
              <a:rPr lang="zh-CN" altLang="en-US" dirty="0">
                <a:solidFill>
                  <a:srgbClr val="047FFD"/>
                </a:solidFill>
              </a:rPr>
              <a:t>解析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提交到服务器的表单数据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模块解析请求体数据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将解析出来的数据对象挂载为 </a:t>
            </a:r>
            <a:r>
              <a:rPr lang="en-US" altLang="zh-CN" dirty="0" err="1">
                <a:solidFill>
                  <a:schemeClr val="tx1"/>
                </a:solidFill>
              </a:rPr>
              <a:t>req.body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将自定义中间件封装为模块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6370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来定义全局生效的中间件，代码如下：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4DCB7B-7BCB-4E7A-934F-D5C6E7DC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7724"/>
            <a:ext cx="5544000" cy="1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data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9567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在中间件中，需要监听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对象的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事件，来获取客户端发送到服务器的数据。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如果数据量比较大，无法一次性发送完毕，则客户端会</a:t>
            </a:r>
            <a:r>
              <a:rPr lang="zh-CN" altLang="en-US" dirty="0">
                <a:solidFill>
                  <a:srgbClr val="FF0000"/>
                </a:solidFill>
              </a:rPr>
              <a:t>把数据切割后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分批发送到服务器</a:t>
            </a:r>
            <a:r>
              <a:rPr lang="zh-CN" altLang="en-US" dirty="0">
                <a:solidFill>
                  <a:schemeClr val="tx1"/>
                </a:solidFill>
              </a:rPr>
              <a:t>。所以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事件可能会触发多次，每一次触发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事件时，</a:t>
            </a:r>
            <a:r>
              <a:rPr lang="zh-CN" altLang="en-US" dirty="0">
                <a:solidFill>
                  <a:srgbClr val="047FFD"/>
                </a:solidFill>
              </a:rPr>
              <a:t>获取到数据只是完整数据的一部分</a:t>
            </a:r>
            <a:r>
              <a:rPr lang="zh-CN" altLang="en-US" dirty="0">
                <a:solidFill>
                  <a:schemeClr val="tx1"/>
                </a:solidFill>
              </a:rPr>
              <a:t>，需要手动对接收到的数据进行拼接。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CA0DAA-BC59-4C55-AF5E-AA4570E0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3080776"/>
            <a:ext cx="4712261" cy="19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end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当请求体数据</a:t>
            </a:r>
            <a:r>
              <a:rPr lang="zh-CN" altLang="en-US" dirty="0">
                <a:solidFill>
                  <a:srgbClr val="FF0000"/>
                </a:solidFill>
              </a:rPr>
              <a:t>接收完毕</a:t>
            </a:r>
            <a:r>
              <a:rPr lang="zh-CN" altLang="en-US" dirty="0">
                <a:solidFill>
                  <a:schemeClr val="tx1"/>
                </a:solidFill>
              </a:rPr>
              <a:t>之后，会自动触发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因此，我们可以在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事件中，</a:t>
            </a:r>
            <a:r>
              <a:rPr lang="zh-CN" altLang="en-US" dirty="0">
                <a:solidFill>
                  <a:srgbClr val="FF0000"/>
                </a:solidFill>
              </a:rPr>
              <a:t>拿到并处理完整的请求体数据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DE6687-CDBD-49C6-9808-FF3997BC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8" y="2882587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querystring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模块解析请求体数据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内置了一个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模块，</a:t>
            </a:r>
            <a:r>
              <a:rPr lang="zh-CN" altLang="en-US" dirty="0">
                <a:solidFill>
                  <a:srgbClr val="FF0000"/>
                </a:solidFill>
              </a:rPr>
              <a:t>专门用来处理查询字符串</a:t>
            </a:r>
            <a:r>
              <a:rPr lang="zh-CN" altLang="en-US" dirty="0">
                <a:solidFill>
                  <a:schemeClr val="tx1"/>
                </a:solidFill>
              </a:rPr>
              <a:t>。通过这个模块提供的 </a:t>
            </a:r>
            <a:r>
              <a:rPr lang="en-US" altLang="zh-CN" dirty="0">
                <a:solidFill>
                  <a:srgbClr val="FF0000"/>
                </a:solidFill>
              </a:rPr>
              <a:t>parse() </a:t>
            </a:r>
            <a:r>
              <a:rPr lang="zh-CN" altLang="en-US" dirty="0">
                <a:solidFill>
                  <a:schemeClr val="tx1"/>
                </a:solidFill>
              </a:rPr>
              <a:t>函数，可以轻松把查询字符串，解析成对象的格式。示例代码如下：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B5BE85-CCCE-4E66-84BE-4578EC1B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759244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将解析出来的数据对象挂载为 </a:t>
            </a:r>
            <a:r>
              <a:rPr lang="en-US" altLang="zh-CN" sz="14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req.body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260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中间件及路由</a:t>
            </a:r>
            <a:r>
              <a:rPr lang="zh-CN" altLang="en-US" dirty="0">
                <a:solidFill>
                  <a:schemeClr val="tx1"/>
                </a:solidFill>
              </a:rPr>
              <a:t>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FF0000"/>
                </a:solidFill>
              </a:rPr>
              <a:t>req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。因此，我们可以将解析出来的数据，挂载为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的自定义属性，命名为 </a:t>
            </a:r>
            <a:r>
              <a:rPr lang="en-US" altLang="zh-CN" dirty="0" err="1">
                <a:solidFill>
                  <a:srgbClr val="FF0000"/>
                </a:solidFill>
              </a:rPr>
              <a:t>req.body</a:t>
            </a:r>
            <a:r>
              <a:rPr lang="zh-CN" altLang="en-US" dirty="0">
                <a:solidFill>
                  <a:schemeClr val="tx1"/>
                </a:solidFill>
              </a:rPr>
              <a:t>，供下游使用。示例代码如下：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C3C2D-450B-4F00-9C82-29AE3710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59" y="2750024"/>
            <a:ext cx="5544000" cy="2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自定义中间件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将自定义中间件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封装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为模块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E3E34-726B-4896-B52E-80963127151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为了优化代码的结构，我们可以把自定义的中间件函数，</a:t>
            </a:r>
            <a:r>
              <a:rPr lang="zh-CN" altLang="en-US" dirty="0">
                <a:solidFill>
                  <a:srgbClr val="FF0000"/>
                </a:solidFill>
              </a:rPr>
              <a:t>封装为独立的模块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3CB38-0A5E-4054-9911-B71A9E6E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497840"/>
            <a:ext cx="4287652" cy="25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写接口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78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创建基本的服务器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64052-15EB-4743-B136-204D60AE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1477557"/>
            <a:ext cx="5544000" cy="32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在项目所处的目录中，运行如下的终端命令，即可将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安装到项目中使用：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63B18E-C66F-4A8F-AE3A-42EE0A95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27" y="2506054"/>
            <a:ext cx="5544000" cy="8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路由模块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71CD75-D15F-4E92-A3EE-8E518BD9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1476001"/>
            <a:ext cx="5245365" cy="35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700B6-1266-4332-BF48-A5FA968D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7" y="1476000"/>
            <a:ext cx="5544000" cy="30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0C5941-3341-4258-B1DE-A1A3411E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1476000"/>
            <a:ext cx="5544000" cy="303289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B309BA4-D3C3-47C3-B023-3600655EA0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4607901"/>
            <a:ext cx="7640531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注意：如果要获取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格式的请求体数据，必须配置中间件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express</a:t>
            </a:r>
            <a:r>
              <a:rPr lang="en-US" altLang="zh-CN" dirty="0" err="1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({ extended: false }))</a:t>
            </a:r>
          </a:p>
        </p:txBody>
      </p:sp>
    </p:spTree>
    <p:extLst>
      <p:ext uri="{BB962C8B-B14F-4D97-AF65-F5344CB8AC3E}">
        <p14:creationId xmlns:p14="http://schemas.microsoft.com/office/powerpoint/2010/main" val="23292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接口的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跨域问题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刚才编写的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接口，存在一个很严重的问题：</a:t>
            </a:r>
            <a:r>
              <a:rPr lang="zh-CN" altLang="en-US" dirty="0">
                <a:solidFill>
                  <a:srgbClr val="FF0000"/>
                </a:solidFill>
              </a:rPr>
              <a:t>不支持跨域请求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解决接口跨域问题的方案主要有两种：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（主流的解决方案，</a:t>
            </a:r>
            <a:r>
              <a:rPr lang="zh-CN" altLang="en-US" dirty="0">
                <a:solidFill>
                  <a:srgbClr val="047FFD"/>
                </a:solidFill>
              </a:rPr>
              <a:t>推荐使用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（有缺陷的解决方案：只支持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cors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解决跨域问题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87158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的一个第三方中间件。通过安装和配置 </a:t>
            </a:r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中间件，可以很方便地解决跨域问题。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使用步骤分为如下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安装中间件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047FFD"/>
                </a:solidFill>
              </a:rPr>
              <a:t>const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= require('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') </a:t>
            </a:r>
            <a:r>
              <a:rPr lang="zh-CN" altLang="en-US" dirty="0">
                <a:solidFill>
                  <a:srgbClr val="FF0000"/>
                </a:solidFill>
              </a:rPr>
              <a:t>导入中间件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在路由之前</a:t>
            </a:r>
            <a:r>
              <a:rPr lang="zh-CN" altLang="en-US" dirty="0">
                <a:solidFill>
                  <a:srgbClr val="047FFD"/>
                </a:solidFill>
              </a:rPr>
              <a:t>调用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()) </a:t>
            </a:r>
            <a:r>
              <a:rPr lang="zh-CN" altLang="en-US" dirty="0">
                <a:solidFill>
                  <a:srgbClr val="FF0000"/>
                </a:solidFill>
              </a:rPr>
              <a:t>配置中间件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CORS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120200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Cross-Origin Resource Sharing</a:t>
            </a:r>
            <a:r>
              <a:rPr lang="zh-CN" altLang="en-US" dirty="0">
                <a:solidFill>
                  <a:schemeClr val="tx1"/>
                </a:solidFill>
              </a:rPr>
              <a:t>，跨域资源共享）由一系列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组成，</a:t>
            </a:r>
            <a:r>
              <a:rPr lang="zh-CN" altLang="en-US" b="1" dirty="0">
                <a:solidFill>
                  <a:srgbClr val="FF0000"/>
                </a:solidFill>
              </a:rPr>
              <a:t>这些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响应头决定浏览器是否阻止前端 </a:t>
            </a:r>
            <a:r>
              <a:rPr lang="en-US" altLang="zh-CN" b="1" dirty="0">
                <a:solidFill>
                  <a:srgbClr val="FF0000"/>
                </a:solidFill>
              </a:rPr>
              <a:t>JS </a:t>
            </a:r>
            <a:r>
              <a:rPr lang="zh-CN" altLang="en-US" b="1" dirty="0">
                <a:solidFill>
                  <a:srgbClr val="FF0000"/>
                </a:solidFill>
              </a:rPr>
              <a:t>代码跨域获取资源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浏览器的</a:t>
            </a:r>
            <a:r>
              <a:rPr lang="zh-CN" altLang="en-US" dirty="0">
                <a:solidFill>
                  <a:srgbClr val="047FFD"/>
                </a:solidFill>
              </a:rPr>
              <a:t>同源安全策略</a:t>
            </a:r>
            <a:r>
              <a:rPr lang="zh-CN" altLang="en-US" dirty="0">
                <a:solidFill>
                  <a:schemeClr val="tx1"/>
                </a:solidFill>
              </a:rPr>
              <a:t>默认会阻止网页“跨域”获取资源。但如果接口服务器</a:t>
            </a:r>
            <a:r>
              <a:rPr lang="zh-CN" altLang="en-US" dirty="0">
                <a:solidFill>
                  <a:srgbClr val="FF0000"/>
                </a:solidFill>
              </a:rPr>
              <a:t>配置了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相关的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，就可以</a:t>
            </a:r>
            <a:r>
              <a:rPr lang="zh-CN" altLang="en-US" dirty="0">
                <a:solidFill>
                  <a:srgbClr val="FF0000"/>
                </a:solidFill>
              </a:rPr>
              <a:t>解除浏览器端的跨域访问限制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4E15D5-E085-400C-998A-7AB42062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7" y="3285031"/>
            <a:ext cx="2650719" cy="169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643208-1F19-48DD-A1FD-B8E37926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9" y="3286181"/>
            <a:ext cx="3171025" cy="16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的注意事项</a:t>
            </a:r>
            <a:endParaRPr lang="en-US" altLang="zh-CN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287158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主要在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进行配置。客户端浏览器</a:t>
            </a:r>
            <a:r>
              <a:rPr lang="zh-CN" altLang="en-US" b="1" dirty="0">
                <a:solidFill>
                  <a:srgbClr val="FF0000"/>
                </a:solidFill>
              </a:rPr>
              <a:t>无须做任何额外的配置</a:t>
            </a:r>
            <a:r>
              <a:rPr lang="zh-CN" altLang="en-US" dirty="0">
                <a:solidFill>
                  <a:schemeClr val="tx1"/>
                </a:solidFill>
              </a:rPr>
              <a:t>，即可请求开启了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在浏览器中</a:t>
            </a:r>
            <a:r>
              <a:rPr lang="zh-CN" altLang="en-US" dirty="0">
                <a:solidFill>
                  <a:srgbClr val="FF0000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。只有支持 </a:t>
            </a:r>
            <a:r>
              <a:rPr lang="en-US" altLang="zh-CN" dirty="0">
                <a:solidFill>
                  <a:schemeClr val="tx1"/>
                </a:solidFill>
              </a:rPr>
              <a:t>XMLHttpRequest Level2 </a:t>
            </a:r>
            <a:r>
              <a:rPr lang="zh-CN" altLang="en-US" dirty="0">
                <a:solidFill>
                  <a:schemeClr val="tx1"/>
                </a:solidFill>
              </a:rPr>
              <a:t>的浏览器，才能正常访问开启了 </a:t>
            </a:r>
            <a:r>
              <a:rPr lang="en-US" altLang="zh-CN" dirty="0">
                <a:solidFill>
                  <a:schemeClr val="tx1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 的服务端接口（例如：</a:t>
            </a:r>
            <a:r>
              <a:rPr lang="en-US" altLang="zh-CN" dirty="0">
                <a:solidFill>
                  <a:schemeClr val="tx1"/>
                </a:solidFill>
              </a:rPr>
              <a:t>IE10+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Chrome4+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FireFox3.5+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Origin 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响应头部中可以携带一个 </a:t>
            </a:r>
            <a:r>
              <a:rPr lang="en-US" altLang="zh-CN" b="1" dirty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字段，其语法如下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B39F4-4F38-41A3-9058-A0F4D4BE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522028"/>
            <a:ext cx="5544000" cy="847906"/>
          </a:xfrm>
          <a:prstGeom prst="rect">
            <a:avLst/>
          </a:prstGeom>
        </p:spPr>
      </p:pic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84B1211B-DA66-4E21-A924-689C12ADAF19}"/>
              </a:ext>
            </a:extLst>
          </p:cNvPr>
          <p:cNvSpPr txBox="1">
            <a:spLocks/>
          </p:cNvSpPr>
          <p:nvPr/>
        </p:nvSpPr>
        <p:spPr>
          <a:xfrm>
            <a:off x="848378" y="3421744"/>
            <a:ext cx="6944193" cy="655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origin </a:t>
            </a:r>
            <a:r>
              <a:rPr lang="zh-CN" altLang="en-US" dirty="0"/>
              <a:t>参数的值指定了</a:t>
            </a:r>
            <a:r>
              <a:rPr lang="zh-CN" altLang="en-US" dirty="0">
                <a:solidFill>
                  <a:srgbClr val="FF0000"/>
                </a:solidFill>
              </a:rPr>
              <a:t>允许访问该资源的外域 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例如，下面的字段值将</a:t>
            </a:r>
            <a:r>
              <a:rPr lang="zh-CN" altLang="en-US" b="1" dirty="0">
                <a:solidFill>
                  <a:srgbClr val="FF0000"/>
                </a:solidFill>
              </a:rPr>
              <a:t>只允许</a:t>
            </a:r>
            <a:r>
              <a:rPr lang="zh-CN" altLang="en-US" dirty="0"/>
              <a:t>来自 </a:t>
            </a:r>
            <a:r>
              <a:rPr lang="en-US" altLang="zh-CN" dirty="0"/>
              <a:t>http://itcast.cn </a:t>
            </a:r>
            <a:r>
              <a:rPr lang="zh-CN" altLang="en-US" dirty="0"/>
              <a:t>的请求：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FC7D7A-58F1-4997-AE45-6DE75EB0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1" y="4171814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Origin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如果指定了 </a:t>
            </a:r>
            <a:r>
              <a:rPr lang="en-US" altLang="zh-CN" dirty="0">
                <a:solidFill>
                  <a:schemeClr val="tx1"/>
                </a:solidFill>
              </a:rPr>
              <a:t>Access-Control-Allow-Origin </a:t>
            </a:r>
            <a:r>
              <a:rPr lang="zh-CN" altLang="en-US" dirty="0">
                <a:solidFill>
                  <a:schemeClr val="tx1"/>
                </a:solidFill>
              </a:rPr>
              <a:t>字段的值为</a:t>
            </a:r>
            <a:r>
              <a:rPr lang="zh-CN" altLang="en-US" dirty="0">
                <a:solidFill>
                  <a:srgbClr val="047FFD"/>
                </a:solidFill>
              </a:rPr>
              <a:t>通配符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，表示允许来自任何域的请求，示例代码如下：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C6EA5C-7582-4275-A432-F8AE8360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3" y="2538130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Headers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148653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b="1" dirty="0">
                <a:solidFill>
                  <a:srgbClr val="FF0000"/>
                </a:solidFill>
              </a:rPr>
              <a:t>仅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047FFD"/>
                </a:solidFill>
              </a:rPr>
              <a:t>客户端向服务器</a:t>
            </a:r>
            <a:r>
              <a:rPr lang="zh-CN" altLang="en-US" dirty="0">
                <a:solidFill>
                  <a:schemeClr val="tx1"/>
                </a:solidFill>
              </a:rPr>
              <a:t>发送如下的 </a:t>
            </a:r>
            <a:r>
              <a:rPr lang="en-US" altLang="zh-CN" dirty="0">
                <a:solidFill>
                  <a:schemeClr val="tx1"/>
                </a:solidFill>
              </a:rPr>
              <a:t>9 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</a:t>
            </a:r>
            <a:r>
              <a:rPr lang="zh-CN" altLang="en-US" dirty="0">
                <a:solidFill>
                  <a:schemeClr val="tx1"/>
                </a:solidFill>
              </a:rPr>
              <a:t> 、</a:t>
            </a:r>
            <a:r>
              <a:rPr lang="en-US" altLang="zh-CN" dirty="0">
                <a:solidFill>
                  <a:schemeClr val="tx1"/>
                </a:solidFill>
              </a:rPr>
              <a:t>Content-Type </a:t>
            </a:r>
            <a:r>
              <a:rPr lang="zh-CN" altLang="en-US" dirty="0">
                <a:solidFill>
                  <a:schemeClr val="tx1"/>
                </a:solidFill>
              </a:rPr>
              <a:t>（值仅限于 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三者之一）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如果客户端向服务器</a:t>
            </a:r>
            <a:r>
              <a:rPr lang="zh-CN" altLang="en-US" dirty="0">
                <a:solidFill>
                  <a:srgbClr val="FF0000"/>
                </a:solidFill>
              </a:rPr>
              <a:t>发送了额外的请求头信息</a:t>
            </a:r>
            <a:r>
              <a:rPr lang="zh-CN" altLang="en-US" dirty="0">
                <a:solidFill>
                  <a:schemeClr val="tx1"/>
                </a:solidFill>
              </a:rPr>
              <a:t>，则需要在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，通过 </a:t>
            </a:r>
            <a:r>
              <a:rPr lang="en-US" altLang="zh-CN" dirty="0">
                <a:solidFill>
                  <a:schemeClr val="tx1"/>
                </a:solidFill>
              </a:rPr>
              <a:t>Access-Control-Allow-Headers </a:t>
            </a:r>
            <a:r>
              <a:rPr lang="zh-CN" altLang="en-US" dirty="0">
                <a:solidFill>
                  <a:srgbClr val="FF0000"/>
                </a:solidFill>
              </a:rPr>
              <a:t>对额外的请求头进行声明</a:t>
            </a:r>
            <a:r>
              <a:rPr lang="zh-CN" altLang="en-US" dirty="0">
                <a:solidFill>
                  <a:schemeClr val="tx1"/>
                </a:solidFill>
              </a:rPr>
              <a:t>，否则这次请求会失败！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259B8-F264-4829-A987-9955B40B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6" y="3686048"/>
            <a:ext cx="5544000" cy="12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创建基本的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A964E0-55E8-4240-B93F-DC8001A9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2" y="2062418"/>
            <a:ext cx="5544000" cy="27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Methods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2982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仅支持客户端发起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如果客户端希望通过 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 等方式请求服务器的资源，则需要在服务器端，通过 </a:t>
            </a:r>
            <a:r>
              <a:rPr lang="en-US" altLang="zh-CN" dirty="0">
                <a:solidFill>
                  <a:schemeClr val="tx1"/>
                </a:solidFill>
              </a:rPr>
              <a:t>Access-Control-</a:t>
            </a:r>
            <a:r>
              <a:rPr lang="en-US" altLang="zh-CN" dirty="0" err="1">
                <a:solidFill>
                  <a:schemeClr val="tx1"/>
                </a:solidFill>
              </a:rPr>
              <a:t>Alow</a:t>
            </a:r>
            <a:r>
              <a:rPr lang="en-US" altLang="zh-CN" dirty="0">
                <a:solidFill>
                  <a:schemeClr val="tx1"/>
                </a:solidFill>
              </a:rPr>
              <a:t>-Methods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指明实际请求所允许使用的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2D3D02-45C6-4317-A3C4-2F5B70AD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3443548"/>
            <a:ext cx="5544000" cy="1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CORS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请求的分类</a:t>
            </a:r>
            <a:endParaRPr lang="en-US" altLang="zh-CN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客户端在请求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接口时，根据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的不同，可以将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的请求分为</a:t>
            </a:r>
            <a:r>
              <a:rPr lang="zh-CN" altLang="en-US" dirty="0">
                <a:solidFill>
                  <a:srgbClr val="FF0000"/>
                </a:solidFill>
              </a:rPr>
              <a:t>两大类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简单请求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预检请求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简单请求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同时满足以下两大条件的请求，就属于简单请求：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三者之一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头部信息</a:t>
            </a:r>
            <a:r>
              <a:rPr lang="zh-CN" altLang="en-US" dirty="0">
                <a:solidFill>
                  <a:schemeClr val="tx1"/>
                </a:solidFill>
              </a:rPr>
              <a:t>不超过以下几种字段：</a:t>
            </a:r>
            <a:r>
              <a:rPr lang="zh-CN" altLang="en-US" dirty="0">
                <a:solidFill>
                  <a:srgbClr val="047FFD"/>
                </a:solidFill>
              </a:rPr>
              <a:t>无自定义头部字段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 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Content-Type</a:t>
            </a:r>
            <a:r>
              <a:rPr lang="zh-CN" altLang="en-US" dirty="0">
                <a:solidFill>
                  <a:schemeClr val="tx1"/>
                </a:solidFill>
              </a:rPr>
              <a:t>（只有三个值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10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预检请求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只要符合以下任何一个条件的请求，都需要进行预检请求：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请求方式为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HEAD </a:t>
            </a:r>
            <a:r>
              <a:rPr lang="zh-CN" altLang="en-US" dirty="0">
                <a:solidFill>
                  <a:srgbClr val="047FFD"/>
                </a:solidFill>
              </a:rPr>
              <a:t>之外的请求 </a:t>
            </a:r>
            <a:r>
              <a:rPr lang="en-US" altLang="zh-CN" dirty="0">
                <a:solidFill>
                  <a:srgbClr val="047FFD"/>
                </a:solidFill>
              </a:rPr>
              <a:t>Method </a:t>
            </a:r>
            <a:r>
              <a:rPr lang="zh-CN" altLang="en-US" dirty="0">
                <a:solidFill>
                  <a:srgbClr val="047FFD"/>
                </a:solidFill>
              </a:rPr>
              <a:t>类型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请求头中</a:t>
            </a:r>
            <a:r>
              <a:rPr lang="zh-CN" altLang="en-US" dirty="0">
                <a:solidFill>
                  <a:srgbClr val="047FFD"/>
                </a:solidFill>
              </a:rPr>
              <a:t>包含自定义头部字段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向服务器发送</a:t>
            </a:r>
            <a:r>
              <a:rPr lang="zh-CN" altLang="en-US" dirty="0">
                <a:solidFill>
                  <a:srgbClr val="047FFD"/>
                </a:solidFill>
              </a:rPr>
              <a:t>了 </a:t>
            </a:r>
            <a:r>
              <a:rPr lang="en-US" altLang="zh-CN" dirty="0">
                <a:solidFill>
                  <a:srgbClr val="047FFD"/>
                </a:solidFill>
              </a:rPr>
              <a:t>application/json </a:t>
            </a:r>
            <a:r>
              <a:rPr lang="zh-CN" altLang="en-US" dirty="0">
                <a:solidFill>
                  <a:srgbClr val="047FFD"/>
                </a:solidFill>
              </a:rPr>
              <a:t>格式的数据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在浏览器与服务器正式通信之前，浏览器会</a:t>
            </a:r>
            <a:r>
              <a:rPr lang="zh-CN" altLang="en-US" dirty="0">
                <a:solidFill>
                  <a:srgbClr val="FF0000"/>
                </a:solidFill>
              </a:rPr>
              <a:t>先发送 </a:t>
            </a:r>
            <a:r>
              <a:rPr lang="en-US" altLang="zh-CN" dirty="0">
                <a:solidFill>
                  <a:srgbClr val="FF0000"/>
                </a:solidFill>
              </a:rPr>
              <a:t>OPTION </a:t>
            </a:r>
            <a:r>
              <a:rPr lang="zh-CN" altLang="en-US" dirty="0">
                <a:solidFill>
                  <a:srgbClr val="FF0000"/>
                </a:solidFill>
              </a:rPr>
              <a:t>请求进行预检，以获知服务器是否允许该实际请求</a:t>
            </a:r>
            <a:r>
              <a:rPr lang="zh-CN" altLang="en-US" dirty="0">
                <a:solidFill>
                  <a:schemeClr val="tx1"/>
                </a:solidFill>
              </a:rPr>
              <a:t>，所以这一次的 </a:t>
            </a:r>
            <a:r>
              <a:rPr lang="en-US" altLang="zh-CN" dirty="0">
                <a:solidFill>
                  <a:schemeClr val="tx1"/>
                </a:solidFill>
              </a:rPr>
              <a:t>OPTION </a:t>
            </a:r>
            <a:r>
              <a:rPr lang="zh-CN" altLang="en-US" dirty="0">
                <a:solidFill>
                  <a:schemeClr val="tx1"/>
                </a:solidFill>
              </a:rPr>
              <a:t>请求称为“预检请求”。</a:t>
            </a:r>
            <a:r>
              <a:rPr lang="zh-CN" altLang="en-US" dirty="0">
                <a:solidFill>
                  <a:srgbClr val="FF0000"/>
                </a:solidFill>
              </a:rPr>
              <a:t>服务器成功响应预检请求后，才会发送真正的请求，并且携带真实数据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跨域资源共享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简单请求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预检请求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的区别</a:t>
            </a:r>
            <a:endParaRPr lang="en-US" altLang="zh-CN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</a:t>
            </a:r>
            <a:r>
              <a:rPr lang="zh-CN" altLang="en-US" dirty="0">
                <a:solidFill>
                  <a:srgbClr val="047FFD"/>
                </a:solidFill>
              </a:rPr>
              <a:t>只会发生一次请求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预检请求的特点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：客户端与服务器之间会发生两次请求，</a:t>
            </a:r>
            <a:r>
              <a:rPr lang="en-US" altLang="zh-CN" dirty="0">
                <a:solidFill>
                  <a:srgbClr val="047FFD"/>
                </a:solidFill>
              </a:rPr>
              <a:t>OPTION </a:t>
            </a:r>
            <a:r>
              <a:rPr lang="zh-CN" altLang="en-US" dirty="0">
                <a:solidFill>
                  <a:srgbClr val="047FFD"/>
                </a:solidFill>
              </a:rPr>
              <a:t>预检请求成功之后，才会发起真正的请求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JSONP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特点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：浏览器端通过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标签的 </a:t>
            </a:r>
            <a:r>
              <a:rPr lang="en-US" altLang="zh-CN" dirty="0">
                <a:solidFill>
                  <a:schemeClr val="tx1"/>
                </a:solidFill>
              </a:rPr>
              <a:t>src </a:t>
            </a:r>
            <a:r>
              <a:rPr lang="zh-CN" altLang="en-US" dirty="0">
                <a:solidFill>
                  <a:schemeClr val="tx1"/>
                </a:solidFill>
              </a:rPr>
              <a:t>属性，请求服务器上的数据，同时，服务器返回一个函数的调用。这种请求数据的方式叫做 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不属于真正的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请求，因为它没有使用 </a:t>
            </a:r>
            <a:r>
              <a:rPr lang="en-US" altLang="zh-CN" dirty="0" err="1">
                <a:solidFill>
                  <a:schemeClr val="tx1"/>
                </a:solidFill>
              </a:rPr>
              <a:t>XMLHttpRequest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仅支持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请求，不支持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等请求。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接口的注意事项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59902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如果项目中</a:t>
            </a:r>
            <a:r>
              <a:rPr lang="zh-CN" altLang="en-US" dirty="0">
                <a:solidFill>
                  <a:srgbClr val="FF0000"/>
                </a:solidFill>
              </a:rPr>
              <a:t>已经配置了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跨域资源共享，为了</a:t>
            </a:r>
            <a:r>
              <a:rPr lang="zh-CN" altLang="en-US" b="1" dirty="0">
                <a:solidFill>
                  <a:srgbClr val="FF0000"/>
                </a:solidFill>
              </a:rPr>
              <a:t>防止冲突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必须在配置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中间件之前声明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rgbClr val="FF0000"/>
                </a:solidFill>
              </a:rPr>
              <a:t> 的接口</a:t>
            </a:r>
            <a:r>
              <a:rPr lang="zh-CN" altLang="en-US" dirty="0">
                <a:solidFill>
                  <a:schemeClr val="tx1"/>
                </a:solidFill>
              </a:rPr>
              <a:t>。否则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接口会被处理成开启了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EC6B35-CCB5-4C70-A51B-19692885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6" y="2731109"/>
            <a:ext cx="5017687" cy="23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接口的步骤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42602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zh-CN" altLang="en-US" dirty="0"/>
              <a:t>客户端发送过来的</a:t>
            </a:r>
            <a:r>
              <a:rPr lang="zh-CN" altLang="en-US" dirty="0">
                <a:solidFill>
                  <a:srgbClr val="FF0000"/>
                </a:solidFill>
              </a:rPr>
              <a:t>回调函数的名字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得到要</a:t>
            </a: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形式</a:t>
            </a:r>
            <a:r>
              <a:rPr lang="zh-CN" altLang="en-US" dirty="0">
                <a:solidFill>
                  <a:srgbClr val="FF0000"/>
                </a:solidFill>
              </a:rPr>
              <a:t>发送给客户端的数据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根据前两步得到的数据，</a:t>
            </a:r>
            <a:r>
              <a:rPr lang="zh-CN" altLang="en-US" dirty="0">
                <a:solidFill>
                  <a:srgbClr val="FF0000"/>
                </a:solidFill>
              </a:rPr>
              <a:t>拼接出一个函数调用的字符串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把上一步拼接得到的字符串，响应给客户端的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标签进行解析执行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1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接口的具体代码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4022C-EB94-4580-92E9-47C57FB2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52" y="2057246"/>
            <a:ext cx="5450823" cy="2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56FCB7E-9E55-4B5D-AEB8-D9E3D7D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在网页中使用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jQuery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发起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3658758-CC57-4D18-974F-BEE4BD137E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38387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</a:t>
            </a:r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 JSONP </a:t>
            </a:r>
            <a:r>
              <a:rPr lang="zh-CN" altLang="en-US" dirty="0">
                <a:solidFill>
                  <a:srgbClr val="FF0000"/>
                </a:solidFill>
              </a:rPr>
              <a:t>的配置选项</a:t>
            </a:r>
            <a:r>
              <a:rPr lang="zh-CN" altLang="en-US" dirty="0">
                <a:solidFill>
                  <a:schemeClr val="tx1"/>
                </a:solidFill>
              </a:rPr>
              <a:t>，从而发起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05974-CDD3-479E-BD10-43CD4C0B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08" y="2507876"/>
            <a:ext cx="4600069" cy="25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GET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app.get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A5F7AF-1CDE-44E5-BAC5-03B6B9E4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的基本使用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C0C0378-1119-486E-870C-ADF3788A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监听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POST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64A42-0213-4D10-AF0E-5859A80118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app.post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C87C5-2AA3-47D8-8D13-2E448492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35161</TotalTime>
  <Words>4642</Words>
  <Application>Microsoft Office PowerPoint</Application>
  <PresentationFormat>全屏显示(16:9)</PresentationFormat>
  <Paragraphs>416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Express</vt:lpstr>
      <vt:lpstr>PowerPoint 演示文稿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PowerPoint 演示文稿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PowerPoint 演示文稿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PowerPoint 演示文稿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5377</cp:revision>
  <dcterms:created xsi:type="dcterms:W3CDTF">2018-10-05T21:01:23Z</dcterms:created>
  <dcterms:modified xsi:type="dcterms:W3CDTF">2020-04-10T11:11:40Z</dcterms:modified>
</cp:coreProperties>
</file>