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2"/>
  </p:notesMasterIdLst>
  <p:sldIdLst>
    <p:sldId id="261" r:id="rId2"/>
    <p:sldId id="456" r:id="rId3"/>
    <p:sldId id="558" r:id="rId4"/>
    <p:sldId id="659" r:id="rId5"/>
    <p:sldId id="661" r:id="rId6"/>
    <p:sldId id="657" r:id="rId7"/>
    <p:sldId id="658" r:id="rId8"/>
    <p:sldId id="663" r:id="rId9"/>
    <p:sldId id="664" r:id="rId10"/>
    <p:sldId id="665" r:id="rId11"/>
    <p:sldId id="667" r:id="rId12"/>
    <p:sldId id="668" r:id="rId13"/>
    <p:sldId id="669" r:id="rId14"/>
    <p:sldId id="670" r:id="rId15"/>
    <p:sldId id="671" r:id="rId16"/>
    <p:sldId id="672" r:id="rId17"/>
    <p:sldId id="673" r:id="rId18"/>
    <p:sldId id="674" r:id="rId19"/>
    <p:sldId id="675" r:id="rId20"/>
    <p:sldId id="677" r:id="rId21"/>
    <p:sldId id="676" r:id="rId22"/>
    <p:sldId id="678" r:id="rId23"/>
    <p:sldId id="679" r:id="rId24"/>
    <p:sldId id="680" r:id="rId25"/>
    <p:sldId id="681" r:id="rId26"/>
    <p:sldId id="682" r:id="rId27"/>
    <p:sldId id="683" r:id="rId28"/>
    <p:sldId id="684" r:id="rId29"/>
    <p:sldId id="685" r:id="rId30"/>
    <p:sldId id="686" r:id="rId31"/>
    <p:sldId id="687" r:id="rId32"/>
    <p:sldId id="688" r:id="rId33"/>
    <p:sldId id="689" r:id="rId34"/>
    <p:sldId id="690" r:id="rId35"/>
    <p:sldId id="691" r:id="rId36"/>
    <p:sldId id="692" r:id="rId37"/>
    <p:sldId id="693" r:id="rId38"/>
    <p:sldId id="694" r:id="rId39"/>
    <p:sldId id="695" r:id="rId40"/>
    <p:sldId id="262" r:id="rId41"/>
  </p:sldIdLst>
  <p:sldSz cx="9144000" cy="5143500" type="screen16x9"/>
  <p:notesSz cx="6858000" cy="9144000"/>
  <p:defaultTextStyle>
    <a:defPPr>
      <a:defRPr lang="zh-CN"/>
    </a:defPPr>
    <a:lvl1pPr marL="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1pPr>
    <a:lvl2pPr marL="34811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2pPr>
    <a:lvl3pPr marL="696224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3pPr>
    <a:lvl4pPr marL="1044336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4pPr>
    <a:lvl5pPr marL="1392448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5pPr>
    <a:lvl6pPr marL="174056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6pPr>
    <a:lvl7pPr marL="208867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7pPr>
    <a:lvl8pPr marL="2436785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8pPr>
    <a:lvl9pPr marL="2784897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>
    <p:extLst>
      <p:ext uri="{19B8F6BF-5375-455C-9EA6-DF929625EA0E}">
        <p15:presenceInfo xmlns:p15="http://schemas.microsoft.com/office/powerpoint/2012/main" userId="562901687bfa86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B3D9FF"/>
    <a:srgbClr val="EBF5FF"/>
    <a:srgbClr val="0070C0"/>
    <a:srgbClr val="FFFFFF"/>
    <a:srgbClr val="CC3300"/>
    <a:srgbClr val="404040"/>
    <a:srgbClr val="59595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27" autoAdjust="0"/>
  </p:normalViewPr>
  <p:slideViewPr>
    <p:cSldViewPr snapToGrid="0" snapToObjects="1">
      <p:cViewPr varScale="1">
        <p:scale>
          <a:sx n="95" d="100"/>
          <a:sy n="95" d="100"/>
        </p:scale>
        <p:origin x="822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3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82E194-5F4D-D546-B6AB-8CE76E701C5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036F9F-EA3B-B34F-A1C7-6344C095DFA6}"/>
              </a:ext>
            </a:extLst>
          </p:cNvPr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F245CF15-C21A-DB49-ADD6-938BF84900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E873955E-45C8-7D4D-96BD-0865F824821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AA5E4D1-0C15-6E42-8A96-56A2FAC2C932}"/>
                </a:ext>
              </a:extLst>
            </p:cNvPr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A5366ED-2C5C-7340-A404-02F8525C4AC5}"/>
                </a:ext>
              </a:extLst>
            </p:cNvPr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6DECA95E-7DA2-B244-8301-1CD29D3E46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B8F9C76-3A9D-1A46-9C81-F0ECE95B54C1}"/>
                </a:ext>
              </a:extLst>
            </p:cNvPr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>
              <a:extLst>
                <a:ext uri="{FF2B5EF4-FFF2-40B4-BE49-F238E27FC236}">
                  <a16:creationId xmlns:a16="http://schemas.microsoft.com/office/drawing/2014/main" id="{DBF3B39B-B4FD-2247-9D44-C71186917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1F6542C6-160B-3346-AEDE-4E05AA65D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>
              <a:extLst>
                <a:ext uri="{FF2B5EF4-FFF2-40B4-BE49-F238E27FC236}">
                  <a16:creationId xmlns:a16="http://schemas.microsoft.com/office/drawing/2014/main" id="{D575B4A6-57D6-B540-8875-E9A4A528321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E0B61E29-AD73-6D43-99A8-BDA8069AE19B}"/>
                  </a:ext>
                </a:extLst>
              </p:cNvPr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>
                <a:extLst>
                  <a:ext uri="{FF2B5EF4-FFF2-40B4-BE49-F238E27FC236}">
                    <a16:creationId xmlns:a16="http://schemas.microsoft.com/office/drawing/2014/main" id="{04658388-FAD7-3C44-96E5-42564D271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B056E1A4-E399-6E4B-9464-40823DC3C14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>
              <a:extLst>
                <a:ext uri="{FF2B5EF4-FFF2-40B4-BE49-F238E27FC236}">
                  <a16:creationId xmlns:a16="http://schemas.microsoft.com/office/drawing/2014/main" id="{87BA71F4-1A27-754F-86CE-DB2999D149C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EBE8769-D0A6-5B47-90E7-1334F3D3C00F}"/>
                  </a:ext>
                </a:extLst>
              </p:cNvPr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>
                <a:extLst>
                  <a:ext uri="{FF2B5EF4-FFF2-40B4-BE49-F238E27FC236}">
                    <a16:creationId xmlns:a16="http://schemas.microsoft.com/office/drawing/2014/main" id="{82954521-7FFF-5C46-8DBB-91728C8AB8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>
              <a:extLst>
                <a:ext uri="{FF2B5EF4-FFF2-40B4-BE49-F238E27FC236}">
                  <a16:creationId xmlns:a16="http://schemas.microsoft.com/office/drawing/2014/main" id="{E6EA9A00-7406-A646-9E8D-9BE3BCCEAF0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>
                <a:extLst>
                  <a:ext uri="{FF2B5EF4-FFF2-40B4-BE49-F238E27FC236}">
                    <a16:creationId xmlns:a16="http://schemas.microsoft.com/office/drawing/2014/main" id="{E4008259-F464-7643-B97C-500FBC31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>
                <a:extLst>
                  <a:ext uri="{FF2B5EF4-FFF2-40B4-BE49-F238E27FC236}">
                    <a16:creationId xmlns:a16="http://schemas.microsoft.com/office/drawing/2014/main" id="{B01752A9-819E-064A-862F-5B44950B6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16CF57F-3F2C-0F4F-A287-4497F9EE5C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2C9D2D-BEB4-1C4C-AACC-FC832DC28901}"/>
                </a:ext>
              </a:extLst>
            </p:cNvPr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>
              <a:extLst>
                <a:ext uri="{FF2B5EF4-FFF2-40B4-BE49-F238E27FC236}">
                  <a16:creationId xmlns:a16="http://schemas.microsoft.com/office/drawing/2014/main" id="{05DDD408-1105-D34E-84DF-C904D842D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>
              <a:extLst>
                <a:ext uri="{FF2B5EF4-FFF2-40B4-BE49-F238E27FC236}">
                  <a16:creationId xmlns:a16="http://schemas.microsoft.com/office/drawing/2014/main" id="{9785FDA3-6017-BC42-84B4-0276B18A9F1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5561C915-8632-7F4D-8AB1-417A6B8AB15A}"/>
                  </a:ext>
                </a:extLst>
              </p:cNvPr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7D60B098-4CC5-FF48-B0DA-16F8825E9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>
              <a:extLst>
                <a:ext uri="{FF2B5EF4-FFF2-40B4-BE49-F238E27FC236}">
                  <a16:creationId xmlns:a16="http://schemas.microsoft.com/office/drawing/2014/main" id="{249A807F-5D6F-CC4B-9F6D-297435140B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99FD700-7D22-5F49-9688-259DD42946C0}"/>
                  </a:ext>
                </a:extLst>
              </p:cNvPr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>
                <a:extLst>
                  <a:ext uri="{FF2B5EF4-FFF2-40B4-BE49-F238E27FC236}">
                    <a16:creationId xmlns:a16="http://schemas.microsoft.com/office/drawing/2014/main" id="{54C61C96-5084-684C-8AFC-4F924D5C10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>
              <a:extLst>
                <a:ext uri="{FF2B5EF4-FFF2-40B4-BE49-F238E27FC236}">
                  <a16:creationId xmlns:a16="http://schemas.microsoft.com/office/drawing/2014/main" id="{69055602-E253-E542-8FFD-E6309F40116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0071C20E-74F2-924B-BB3E-88459A3C087F}"/>
                  </a:ext>
                </a:extLst>
              </p:cNvPr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>
                <a:extLst>
                  <a:ext uri="{FF2B5EF4-FFF2-40B4-BE49-F238E27FC236}">
                    <a16:creationId xmlns:a16="http://schemas.microsoft.com/office/drawing/2014/main" id="{483F23F4-9384-2B4A-AD5B-8DA249586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>
              <a:extLst>
                <a:ext uri="{FF2B5EF4-FFF2-40B4-BE49-F238E27FC236}">
                  <a16:creationId xmlns:a16="http://schemas.microsoft.com/office/drawing/2014/main" id="{D253045B-5F92-2B4C-80CC-824BB326F0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ACD38376-2FF9-434C-9BA6-1163E990D739}"/>
                  </a:ext>
                </a:extLst>
              </p:cNvPr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>
                <a:extLst>
                  <a:ext uri="{FF2B5EF4-FFF2-40B4-BE49-F238E27FC236}">
                    <a16:creationId xmlns:a16="http://schemas.microsoft.com/office/drawing/2014/main" id="{01E57861-DE29-8C4B-9B0F-184D4258EA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>
              <a:extLst>
                <a:ext uri="{FF2B5EF4-FFF2-40B4-BE49-F238E27FC236}">
                  <a16:creationId xmlns:a16="http://schemas.microsoft.com/office/drawing/2014/main" id="{EE3B7FD3-E36F-8143-A1C7-8B7F671C702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E743FD9-E66E-D744-B3F6-B164D2EF772A}"/>
                  </a:ext>
                </a:extLst>
              </p:cNvPr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>
                <a:extLst>
                  <a:ext uri="{FF2B5EF4-FFF2-40B4-BE49-F238E27FC236}">
                    <a16:creationId xmlns:a16="http://schemas.microsoft.com/office/drawing/2014/main" id="{FDCEDF3C-2BBD-9E45-AE6B-7044A8E41A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>
              <a:extLst>
                <a:ext uri="{FF2B5EF4-FFF2-40B4-BE49-F238E27FC236}">
                  <a16:creationId xmlns:a16="http://schemas.microsoft.com/office/drawing/2014/main" id="{98F5FFBD-E3C0-E24A-B033-CB8571A08C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>
              <a:extLst>
                <a:ext uri="{FF2B5EF4-FFF2-40B4-BE49-F238E27FC236}">
                  <a16:creationId xmlns:a16="http://schemas.microsoft.com/office/drawing/2014/main" id="{3B2439FB-C80F-754D-BF4F-97FACA6BC87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CE27338-888F-E54D-B372-D30FD1881F82}"/>
                  </a:ext>
                </a:extLst>
              </p:cNvPr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>
                <a:extLst>
                  <a:ext uri="{FF2B5EF4-FFF2-40B4-BE49-F238E27FC236}">
                    <a16:creationId xmlns:a16="http://schemas.microsoft.com/office/drawing/2014/main" id="{AB0FCA1B-0373-A44A-92B1-82DA17725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>
              <a:extLst>
                <a:ext uri="{FF2B5EF4-FFF2-40B4-BE49-F238E27FC236}">
                  <a16:creationId xmlns:a16="http://schemas.microsoft.com/office/drawing/2014/main" id="{596DD691-0AE1-EF41-AB86-B2098889D5A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AB70DAE-3DAD-C347-81FE-C34A7EBF42EE}"/>
                  </a:ext>
                </a:extLst>
              </p:cNvPr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>
                <a:extLst>
                  <a:ext uri="{FF2B5EF4-FFF2-40B4-BE49-F238E27FC236}">
                    <a16:creationId xmlns:a16="http://schemas.microsoft.com/office/drawing/2014/main" id="{A58EDEEB-203B-C04F-880E-9CEED58050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62024A4-41E1-D44E-B5CB-E811A510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88FFF-FBB4-A847-B740-BD83DA57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C7980-0850-1749-BB08-C7994D61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2019/12/3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9F576-4128-A945-9805-A9039C38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64BDA-9246-2647-8F11-B00938A3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41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F858777-89D0-CA45-985D-F322B2B10D43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4B081D-D198-BE4D-9290-E44DAAB6917B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3D8EE74-B9A0-D64C-8D57-8BAB45469A52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>
              <a:extLst>
                <a:ext uri="{FF2B5EF4-FFF2-40B4-BE49-F238E27FC236}">
                  <a16:creationId xmlns:a16="http://schemas.microsoft.com/office/drawing/2014/main" id="{EBC671AF-622D-4C4E-8938-6AF9E147A7B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F4D36CB-7948-8A43-BEC6-FE11C6768C3A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BB4D818-38DC-D342-B275-9AF0D42D7AF3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EA23D5-F619-E94B-8AD5-EBA758C32228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标题占位符 1">
              <a:extLst>
                <a:ext uri="{FF2B5EF4-FFF2-40B4-BE49-F238E27FC236}">
                  <a16:creationId xmlns:a16="http://schemas.microsoft.com/office/drawing/2014/main" id="{74ABD284-18D2-104F-9B14-F6088132AE7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4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83DD52C-B404-BF47-BB80-8EF8EEEE07A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C2585-B941-E14A-ADF0-46976E61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2019/12/3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30C1D-CFC9-184F-A258-E2F2B5FB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6D04F0-C18E-854A-8647-E4E1C57D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  <p:grpSp>
        <p:nvGrpSpPr>
          <p:cNvPr id="6" name="组合 9">
            <a:extLst>
              <a:ext uri="{FF2B5EF4-FFF2-40B4-BE49-F238E27FC236}">
                <a16:creationId xmlns:a16="http://schemas.microsoft.com/office/drawing/2014/main" id="{1804CE73-8F98-DC4D-9BAD-2C3781302A2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>
              <a:extLst>
                <a:ext uri="{FF2B5EF4-FFF2-40B4-BE49-F238E27FC236}">
                  <a16:creationId xmlns:a16="http://schemas.microsoft.com/office/drawing/2014/main" id="{6931AAE1-2BE5-444F-9595-F999E7D1F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>
              <a:extLst>
                <a:ext uri="{FF2B5EF4-FFF2-40B4-BE49-F238E27FC236}">
                  <a16:creationId xmlns:a16="http://schemas.microsoft.com/office/drawing/2014/main" id="{DC145185-6196-0B4C-8A24-8502D433216D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>
              <a:extLst>
                <a:ext uri="{FF2B5EF4-FFF2-40B4-BE49-F238E27FC236}">
                  <a16:creationId xmlns:a16="http://schemas.microsoft.com/office/drawing/2014/main" id="{B0FA540D-C487-184F-BEB7-8BDB28F49258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8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>
            <a:extLst>
              <a:ext uri="{FF2B5EF4-FFF2-40B4-BE49-F238E27FC236}">
                <a16:creationId xmlns:a16="http://schemas.microsoft.com/office/drawing/2014/main" id="{72715AEE-6A50-5749-989F-A9C2D657A23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>
            <a:extLst>
              <a:ext uri="{FF2B5EF4-FFF2-40B4-BE49-F238E27FC236}">
                <a16:creationId xmlns:a16="http://schemas.microsoft.com/office/drawing/2014/main" id="{65938A8A-B8AD-8E4E-BB39-00326B9C7DB7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>
            <a:extLst>
              <a:ext uri="{FF2B5EF4-FFF2-40B4-BE49-F238E27FC236}">
                <a16:creationId xmlns:a16="http://schemas.microsoft.com/office/drawing/2014/main" id="{070C6E62-7518-5C49-BBC6-C8134646B6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279532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cxnSp>
        <p:nvCxnSpPr>
          <p:cNvPr id="7" name="直接连接符 2">
            <a:extLst>
              <a:ext uri="{FF2B5EF4-FFF2-40B4-BE49-F238E27FC236}">
                <a16:creationId xmlns:a16="http://schemas.microsoft.com/office/drawing/2014/main" id="{11E7252F-A8D3-E941-9C5A-6C263EF87250}"/>
              </a:ext>
            </a:extLst>
          </p:cNvPr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131EEFB-D5FF-5040-BCC4-3280AAC636CB}"/>
              </a:ext>
            </a:extLst>
          </p:cNvPr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B152C0-C47D-C141-B1F2-E6EC32BA0B68}"/>
              </a:ext>
            </a:extLst>
          </p:cNvPr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588DAD18-F319-FA49-AE3B-1F7728284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2BCD6A77-C347-3B48-B96F-5C802B4315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12/3/2019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12/3/2019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2019/12/3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2019/12/3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6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0407014-FBCD-5743-8859-EA99D0A1BEE1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98BE69E-4E78-1B44-B62D-5BF197307C25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86DBB22-A53B-FC46-A0C8-442800206776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>
              <a:extLst>
                <a:ext uri="{FF2B5EF4-FFF2-40B4-BE49-F238E27FC236}">
                  <a16:creationId xmlns:a16="http://schemas.microsoft.com/office/drawing/2014/main" id="{38751FAC-5D9B-5A49-8805-C2AEFC398F4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7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>
            <a:extLst>
              <a:ext uri="{FF2B5EF4-FFF2-40B4-BE49-F238E27FC236}">
                <a16:creationId xmlns:a16="http://schemas.microsoft.com/office/drawing/2014/main" id="{00ACEE41-F870-AC4A-8C54-B7BA8B7BB3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0C4B93D9-077F-6840-A8DE-56BD2C3E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70C2E542-B7A8-D64D-82D6-E7904E6B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FDF0D66F-CA06-2141-BAE3-2C50272E9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CA713E80-C732-0A45-B8E5-F745DF9F93B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5E15EF6-F1E6-2540-BA1A-308E58A83F0A}"/>
              </a:ext>
            </a:extLst>
          </p:cNvPr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>
              <a:extLst>
                <a:ext uri="{FF2B5EF4-FFF2-40B4-BE49-F238E27FC236}">
                  <a16:creationId xmlns:a16="http://schemas.microsoft.com/office/drawing/2014/main" id="{26AEB18A-3488-0D4B-828F-16A346A81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>
              <a:extLst>
                <a:ext uri="{FF2B5EF4-FFF2-40B4-BE49-F238E27FC236}">
                  <a16:creationId xmlns:a16="http://schemas.microsoft.com/office/drawing/2014/main" id="{B5903029-03A5-8F4E-BF03-C988940716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>
            <a:extLst>
              <a:ext uri="{FF2B5EF4-FFF2-40B4-BE49-F238E27FC236}">
                <a16:creationId xmlns:a16="http://schemas.microsoft.com/office/drawing/2014/main" id="{A744F1A9-95EA-A443-BE8D-C21C811A26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t>2019/12/3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4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5" r:id="rId2"/>
    <p:sldLayoutId id="2147483694" r:id="rId3"/>
    <p:sldLayoutId id="2147483686" r:id="rId4"/>
    <p:sldLayoutId id="2147483703" r:id="rId5"/>
    <p:sldLayoutId id="2147483704" r:id="rId6"/>
    <p:sldLayoutId id="2147483688" r:id="rId7"/>
    <p:sldLayoutId id="2147483690" r:id="rId8"/>
    <p:sldLayoutId id="2147483696" r:id="rId9"/>
    <p:sldLayoutId id="2147483697" r:id="rId10"/>
    <p:sldLayoutId id="2147483698" r:id="rId11"/>
    <p:sldLayoutId id="214748370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l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HTTP/Headers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developer.mozilla.org/zh-CN/docs/Web/HTTP/Headers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CN/docs/Web/HTTP/Status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1047FB-7053-FC45-A382-47D4928A5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HTTP</a:t>
            </a:r>
            <a:r>
              <a:rPr kumimoji="1" lang="zh-CN" altLang="en-US" dirty="0"/>
              <a:t>协议加强</a:t>
            </a:r>
          </a:p>
        </p:txBody>
      </p:sp>
    </p:spTree>
    <p:extLst>
      <p:ext uri="{BB962C8B-B14F-4D97-AF65-F5344CB8AC3E}">
        <p14:creationId xmlns:p14="http://schemas.microsoft.com/office/powerpoint/2010/main" val="337899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HTTP</a:t>
            </a:r>
            <a:r>
              <a:rPr lang="zh-CN" altLang="en-US" dirty="0"/>
              <a:t>协议简介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1.3 HTTP</a:t>
            </a:r>
            <a:endParaRPr lang="zh-CN" alt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33B71FFD-BC04-4D5E-AAB8-5B8424696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HTTP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协议的交互模型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872D4F1-75D8-472B-89C4-D9C70CDFA77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7069724" cy="447751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协议采用了 </a:t>
            </a:r>
            <a:r>
              <a:rPr lang="zh-CN" altLang="en-US" b="1" dirty="0">
                <a:solidFill>
                  <a:srgbClr val="FF0000"/>
                </a:solidFill>
              </a:rPr>
              <a:t>请求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响应 </a:t>
            </a:r>
            <a:r>
              <a:rPr lang="zh-CN" altLang="en-US" dirty="0">
                <a:solidFill>
                  <a:schemeClr val="tx1"/>
                </a:solidFill>
              </a:rPr>
              <a:t>的交互模型。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14B537-4DA4-4328-BB1A-0D749B303BF2}"/>
              </a:ext>
            </a:extLst>
          </p:cNvPr>
          <p:cNvSpPr/>
          <p:nvPr/>
        </p:nvSpPr>
        <p:spPr>
          <a:xfrm>
            <a:off x="964642" y="2672862"/>
            <a:ext cx="1065125" cy="21905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CDBFE71-CC7A-4BF4-912E-763869D28EDD}"/>
              </a:ext>
            </a:extLst>
          </p:cNvPr>
          <p:cNvSpPr/>
          <p:nvPr/>
        </p:nvSpPr>
        <p:spPr>
          <a:xfrm>
            <a:off x="5928527" y="2672861"/>
            <a:ext cx="1065125" cy="21905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F337BC-6F08-4ECB-A24B-A6F1606BB598}"/>
              </a:ext>
            </a:extLst>
          </p:cNvPr>
          <p:cNvSpPr txBox="1"/>
          <p:nvPr/>
        </p:nvSpPr>
        <p:spPr>
          <a:xfrm>
            <a:off x="3426488" y="3007239"/>
            <a:ext cx="13284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次交互完成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A4FB453-CA98-43C0-AA6D-9D6C2AE28270}"/>
              </a:ext>
            </a:extLst>
          </p:cNvPr>
          <p:cNvGrpSpPr/>
          <p:nvPr/>
        </p:nvGrpSpPr>
        <p:grpSpPr>
          <a:xfrm>
            <a:off x="2029767" y="2781747"/>
            <a:ext cx="3948996" cy="251112"/>
            <a:chOff x="2029767" y="2781747"/>
            <a:chExt cx="3948996" cy="251112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888E7B3-C52C-44E4-95AB-A01C2065E6B6}"/>
                </a:ext>
              </a:extLst>
            </p:cNvPr>
            <p:cNvCxnSpPr>
              <a:cxnSpLocks/>
            </p:cNvCxnSpPr>
            <p:nvPr/>
          </p:nvCxnSpPr>
          <p:spPr>
            <a:xfrm>
              <a:off x="2029767" y="3032859"/>
              <a:ext cx="389876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788D29E-1D6D-4076-BA07-44DC147EF11C}"/>
                </a:ext>
              </a:extLst>
            </p:cNvPr>
            <p:cNvSpPr txBox="1"/>
            <p:nvPr/>
          </p:nvSpPr>
          <p:spPr>
            <a:xfrm>
              <a:off x="5325626" y="2781747"/>
              <a:ext cx="6531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8021B3C-D427-4341-8FCF-236D9DC337D6}"/>
              </a:ext>
            </a:extLst>
          </p:cNvPr>
          <p:cNvGrpSpPr/>
          <p:nvPr/>
        </p:nvGrpSpPr>
        <p:grpSpPr>
          <a:xfrm>
            <a:off x="2029767" y="3234941"/>
            <a:ext cx="3898760" cy="264475"/>
            <a:chOff x="2029767" y="3234941"/>
            <a:chExt cx="3898760" cy="264475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F0D2825-BB96-48C2-A1F6-ADFEAE704F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9769" y="3234941"/>
              <a:ext cx="389875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EA52789-79E4-4220-BEB3-877F7C08EAA4}"/>
                </a:ext>
              </a:extLst>
            </p:cNvPr>
            <p:cNvSpPr txBox="1"/>
            <p:nvPr/>
          </p:nvSpPr>
          <p:spPr>
            <a:xfrm>
              <a:off x="2029767" y="3283972"/>
              <a:ext cx="6832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0D3056A5-F538-4BCB-B742-2C5A7C2A0687}"/>
              </a:ext>
            </a:extLst>
          </p:cNvPr>
          <p:cNvSpPr txBox="1"/>
          <p:nvPr/>
        </p:nvSpPr>
        <p:spPr>
          <a:xfrm>
            <a:off x="3426488" y="3627726"/>
            <a:ext cx="13284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次交互完成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FA2F8A4-650F-45B8-850E-965A22116888}"/>
              </a:ext>
            </a:extLst>
          </p:cNvPr>
          <p:cNvGrpSpPr/>
          <p:nvPr/>
        </p:nvGrpSpPr>
        <p:grpSpPr>
          <a:xfrm>
            <a:off x="2029763" y="3402234"/>
            <a:ext cx="3948996" cy="251112"/>
            <a:chOff x="2029767" y="2781747"/>
            <a:chExt cx="3948996" cy="251112"/>
          </a:xfrm>
        </p:grpSpPr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C2B51E8F-46E2-4521-BFEF-D7586A662CFA}"/>
                </a:ext>
              </a:extLst>
            </p:cNvPr>
            <p:cNvCxnSpPr>
              <a:cxnSpLocks/>
            </p:cNvCxnSpPr>
            <p:nvPr/>
          </p:nvCxnSpPr>
          <p:spPr>
            <a:xfrm>
              <a:off x="2029767" y="3032859"/>
              <a:ext cx="389876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741CD7F-FEE6-4661-9F8A-CA1C6F564F33}"/>
                </a:ext>
              </a:extLst>
            </p:cNvPr>
            <p:cNvSpPr txBox="1"/>
            <p:nvPr/>
          </p:nvSpPr>
          <p:spPr>
            <a:xfrm>
              <a:off x="5325630" y="2781747"/>
              <a:ext cx="653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28484A9-5CBA-4BF4-9A9D-046C9F39B213}"/>
              </a:ext>
            </a:extLst>
          </p:cNvPr>
          <p:cNvGrpSpPr/>
          <p:nvPr/>
        </p:nvGrpSpPr>
        <p:grpSpPr>
          <a:xfrm>
            <a:off x="2029764" y="3855428"/>
            <a:ext cx="3898759" cy="264475"/>
            <a:chOff x="2029768" y="3234941"/>
            <a:chExt cx="3898759" cy="264475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ABEF1C47-1D28-4D99-8553-E3F23DCA60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9769" y="3234941"/>
              <a:ext cx="389875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3B10FC0-4EB7-45EF-A99E-24D9F4173A0F}"/>
                </a:ext>
              </a:extLst>
            </p:cNvPr>
            <p:cNvSpPr txBox="1"/>
            <p:nvPr/>
          </p:nvSpPr>
          <p:spPr>
            <a:xfrm>
              <a:off x="2029768" y="3283972"/>
              <a:ext cx="6832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</a:t>
              </a: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D5BA0786-F497-47F0-B700-DC56D9F1DE84}"/>
              </a:ext>
            </a:extLst>
          </p:cNvPr>
          <p:cNvSpPr txBox="1"/>
          <p:nvPr/>
        </p:nvSpPr>
        <p:spPr>
          <a:xfrm>
            <a:off x="3595775" y="4259093"/>
            <a:ext cx="10651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次交互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099D3D4-BFA4-48B6-B93B-04416384D357}"/>
              </a:ext>
            </a:extLst>
          </p:cNvPr>
          <p:cNvGrpSpPr/>
          <p:nvPr/>
        </p:nvGrpSpPr>
        <p:grpSpPr>
          <a:xfrm>
            <a:off x="2029759" y="4033601"/>
            <a:ext cx="3948996" cy="251112"/>
            <a:chOff x="2029767" y="2781747"/>
            <a:chExt cx="3948996" cy="251112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65AD483-5FC8-4797-B1B9-020759D1F5D3}"/>
                </a:ext>
              </a:extLst>
            </p:cNvPr>
            <p:cNvCxnSpPr>
              <a:cxnSpLocks/>
            </p:cNvCxnSpPr>
            <p:nvPr/>
          </p:nvCxnSpPr>
          <p:spPr>
            <a:xfrm>
              <a:off x="2029767" y="3032859"/>
              <a:ext cx="389876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57BB6ED-E48E-46A0-88D2-92B8F6D3D82F}"/>
                </a:ext>
              </a:extLst>
            </p:cNvPr>
            <p:cNvSpPr txBox="1"/>
            <p:nvPr/>
          </p:nvSpPr>
          <p:spPr>
            <a:xfrm>
              <a:off x="5325634" y="2781747"/>
              <a:ext cx="6531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D5E6C16-AAA2-433E-8F06-D953090BFB31}"/>
              </a:ext>
            </a:extLst>
          </p:cNvPr>
          <p:cNvGrpSpPr/>
          <p:nvPr/>
        </p:nvGrpSpPr>
        <p:grpSpPr>
          <a:xfrm>
            <a:off x="2029760" y="4486795"/>
            <a:ext cx="3898759" cy="264475"/>
            <a:chOff x="2029768" y="3234941"/>
            <a:chExt cx="3898759" cy="264475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008772BD-32E7-425E-B9EE-F150C10E0E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9769" y="3234941"/>
              <a:ext cx="389875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FD6F1E7-A9FF-4825-96AE-841C32BE519C}"/>
                </a:ext>
              </a:extLst>
            </p:cNvPr>
            <p:cNvSpPr txBox="1"/>
            <p:nvPr/>
          </p:nvSpPr>
          <p:spPr>
            <a:xfrm>
              <a:off x="2029768" y="3283972"/>
              <a:ext cx="6832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92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6" grpId="0"/>
      <p:bldP spid="22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协议简介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HTTP</a:t>
            </a:r>
            <a:r>
              <a:rPr lang="zh-CN" altLang="en-US" dirty="0">
                <a:solidFill>
                  <a:srgbClr val="FF0000"/>
                </a:solidFill>
              </a:rPr>
              <a:t>请求消息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响应消息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请求方法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响应状态代码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29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HTTP</a:t>
            </a:r>
            <a:r>
              <a:rPr lang="zh-CN" altLang="en-US" dirty="0"/>
              <a:t>请求消息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什么是</a:t>
            </a:r>
            <a:r>
              <a:rPr lang="en-US" altLang="zh-CN" dirty="0"/>
              <a:t>HTTP</a:t>
            </a:r>
            <a:r>
              <a:rPr lang="zh-CN" altLang="en-US" dirty="0">
                <a:solidFill>
                  <a:srgbClr val="FF0000"/>
                </a:solidFill>
              </a:rPr>
              <a:t>请求消息</a:t>
            </a: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42113C19-638D-41CA-A966-AAEBFB27B09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198"/>
            <a:ext cx="6737350" cy="135000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由于 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协议属于客户端浏览器和服务器之间的通信协议。因此，</a:t>
            </a:r>
            <a:r>
              <a:rPr lang="zh-CN" altLang="en-US" dirty="0">
                <a:solidFill>
                  <a:srgbClr val="047FFD"/>
                </a:solidFill>
              </a:rPr>
              <a:t>客户端发起的请求</a:t>
            </a:r>
            <a:r>
              <a:rPr lang="zh-CN" altLang="en-US" dirty="0">
                <a:solidFill>
                  <a:schemeClr val="tx1"/>
                </a:solidFill>
              </a:rPr>
              <a:t>叫做 </a:t>
            </a:r>
            <a:r>
              <a:rPr lang="en-US" altLang="zh-CN" b="1" dirty="0">
                <a:solidFill>
                  <a:srgbClr val="FF0000"/>
                </a:solidFill>
              </a:rPr>
              <a:t>HTTP </a:t>
            </a:r>
            <a:r>
              <a:rPr lang="zh-CN" altLang="en-US" b="1" dirty="0">
                <a:solidFill>
                  <a:srgbClr val="FF0000"/>
                </a:solidFill>
              </a:rPr>
              <a:t>请求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047FFD"/>
                </a:solidFill>
              </a:rPr>
              <a:t>客户端发送到服务器的消息</a:t>
            </a:r>
            <a:r>
              <a:rPr lang="zh-CN" altLang="en-US" dirty="0">
                <a:solidFill>
                  <a:schemeClr val="tx1"/>
                </a:solidFill>
              </a:rPr>
              <a:t>，叫做 </a:t>
            </a:r>
            <a:r>
              <a:rPr lang="en-US" altLang="zh-CN" b="1" dirty="0">
                <a:solidFill>
                  <a:srgbClr val="FF0000"/>
                </a:solidFill>
              </a:rPr>
              <a:t>HTTP </a:t>
            </a:r>
            <a:r>
              <a:rPr lang="zh-CN" altLang="en-US" b="1" dirty="0">
                <a:solidFill>
                  <a:srgbClr val="FF0000"/>
                </a:solidFill>
              </a:rPr>
              <a:t>请求消息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注意：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rgbClr val="FF0000"/>
                </a:solidFill>
              </a:rPr>
              <a:t>请求消息</a:t>
            </a:r>
            <a:r>
              <a:rPr lang="zh-CN" altLang="en-US" dirty="0">
                <a:solidFill>
                  <a:schemeClr val="tx1"/>
                </a:solidFill>
              </a:rPr>
              <a:t>又叫做 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rgbClr val="FF0000"/>
                </a:solidFill>
              </a:rPr>
              <a:t>请求报文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54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HTTP</a:t>
            </a:r>
            <a:r>
              <a:rPr lang="zh-CN" altLang="en-US" dirty="0"/>
              <a:t>请求消息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HTTP</a:t>
            </a:r>
            <a:r>
              <a:rPr lang="zh-CN" altLang="en-US" dirty="0"/>
              <a:t>请求消息的组成部分</a:t>
            </a: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42113C19-638D-41CA-A966-AAEBFB27B09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198"/>
            <a:ext cx="6737350" cy="1350002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请求消息由</a:t>
            </a:r>
            <a:r>
              <a:rPr lang="zh-CN" altLang="en-US" dirty="0">
                <a:solidFill>
                  <a:srgbClr val="FF0000"/>
                </a:solidFill>
              </a:rPr>
              <a:t>请求行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request line</a:t>
            </a:r>
            <a:r>
              <a:rPr lang="zh-CN" altLang="en-US" dirty="0">
                <a:solidFill>
                  <a:schemeClr val="tx1"/>
                </a:solidFill>
              </a:rPr>
              <a:t>）、</a:t>
            </a:r>
            <a:r>
              <a:rPr lang="zh-CN" altLang="en-US" dirty="0">
                <a:solidFill>
                  <a:srgbClr val="FF0000"/>
                </a:solidFill>
              </a:rPr>
              <a:t>请求头部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b="1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header</a:t>
            </a:r>
            <a:r>
              <a:rPr lang="en-US" altLang="zh-CN" b="1" dirty="0"/>
              <a:t> </a:t>
            </a:r>
            <a:r>
              <a:rPr lang="zh-CN" altLang="en-US" dirty="0">
                <a:solidFill>
                  <a:schemeClr val="tx1"/>
                </a:solidFill>
              </a:rPr>
              <a:t>） 、</a:t>
            </a:r>
            <a:r>
              <a:rPr lang="zh-CN" altLang="en-US" dirty="0">
                <a:solidFill>
                  <a:srgbClr val="FF0000"/>
                </a:solidFill>
              </a:rPr>
              <a:t>空行</a:t>
            </a:r>
            <a:r>
              <a:rPr lang="zh-CN" altLang="en-US" dirty="0">
                <a:solidFill>
                  <a:schemeClr val="tx1"/>
                </a:solidFill>
              </a:rPr>
              <a:t> 和 </a:t>
            </a:r>
            <a:r>
              <a:rPr lang="zh-CN" altLang="en-US" dirty="0">
                <a:solidFill>
                  <a:srgbClr val="FF0000"/>
                </a:solidFill>
              </a:rPr>
              <a:t>请求体 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</a:rPr>
              <a:t>个部分组成。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00509C9-8F62-4592-A726-FA4BA37FB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07" y="1818543"/>
            <a:ext cx="56578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4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HTTP</a:t>
            </a:r>
            <a:r>
              <a:rPr lang="zh-CN" altLang="en-US" dirty="0"/>
              <a:t>请求消息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HTTP</a:t>
            </a:r>
            <a:r>
              <a:rPr lang="zh-CN" altLang="en-US" dirty="0"/>
              <a:t>请求消息的组成部分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7132E86-A647-4AFD-A359-CDCDDAD9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请求行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E9E9C6CC-5F1D-48AD-BFE0-E9E55561A4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7069724" cy="577642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请求行</a:t>
            </a:r>
            <a:r>
              <a:rPr lang="zh-CN" altLang="en-US" dirty="0">
                <a:solidFill>
                  <a:schemeClr val="tx1"/>
                </a:solidFill>
              </a:rPr>
              <a:t>由</a:t>
            </a:r>
            <a:r>
              <a:rPr lang="zh-CN" altLang="en-US" dirty="0">
                <a:solidFill>
                  <a:srgbClr val="047FFD"/>
                </a:solidFill>
              </a:rPr>
              <a:t>请求方式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 和 </a:t>
            </a:r>
            <a:r>
              <a:rPr lang="en-US" altLang="zh-CN" dirty="0">
                <a:solidFill>
                  <a:srgbClr val="047FFD"/>
                </a:solidFill>
              </a:rPr>
              <a:t>HTTP </a:t>
            </a:r>
            <a:r>
              <a:rPr lang="zh-CN" altLang="en-US" dirty="0">
                <a:solidFill>
                  <a:srgbClr val="047FFD"/>
                </a:solidFill>
              </a:rPr>
              <a:t>协议版本 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个部分组成，他们之间使用空格隔开。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B84221-5986-46EF-8A32-DEB0CC0D8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09" y="2571750"/>
            <a:ext cx="4466667" cy="3809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802F70-62E7-43EA-896B-E5365C4D9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09" y="3149392"/>
            <a:ext cx="4133333" cy="154285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659F6C5-FB26-4FBC-B413-5B67A2F09053}"/>
              </a:ext>
            </a:extLst>
          </p:cNvPr>
          <p:cNvSpPr/>
          <p:nvPr/>
        </p:nvSpPr>
        <p:spPr>
          <a:xfrm>
            <a:off x="1094738" y="3632591"/>
            <a:ext cx="1658511" cy="266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64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HTTP</a:t>
            </a:r>
            <a:r>
              <a:rPr lang="zh-CN" altLang="en-US" dirty="0"/>
              <a:t>请求消息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HTTP</a:t>
            </a:r>
            <a:r>
              <a:rPr lang="zh-CN" altLang="en-US" dirty="0"/>
              <a:t>请求消息的组成部分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7132E86-A647-4AFD-A359-CDCDDAD9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请求头部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E9E9C6CC-5F1D-48AD-BFE0-E9E55561A4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7069724" cy="1104762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请求头部</a:t>
            </a:r>
            <a:r>
              <a:rPr lang="zh-CN" altLang="en-US" dirty="0">
                <a:solidFill>
                  <a:schemeClr val="tx1"/>
                </a:solidFill>
              </a:rPr>
              <a:t>用来描述</a:t>
            </a:r>
            <a:r>
              <a:rPr lang="zh-CN" altLang="en-US" dirty="0">
                <a:solidFill>
                  <a:srgbClr val="FF0000"/>
                </a:solidFill>
              </a:rPr>
              <a:t>客户端的基本信息，</a:t>
            </a:r>
            <a:r>
              <a:rPr lang="zh-CN" altLang="en-US" dirty="0">
                <a:solidFill>
                  <a:schemeClr val="tx1"/>
                </a:solidFill>
              </a:rPr>
              <a:t>从而</a:t>
            </a:r>
            <a:r>
              <a:rPr lang="zh-CN" altLang="en-US" dirty="0">
                <a:solidFill>
                  <a:srgbClr val="FF0000"/>
                </a:solidFill>
              </a:rPr>
              <a:t>把客户端相关的信息告知服务器</a:t>
            </a:r>
            <a:r>
              <a:rPr lang="zh-CN" altLang="en-US" dirty="0">
                <a:solidFill>
                  <a:schemeClr val="tx1"/>
                </a:solidFill>
              </a:rPr>
              <a:t>。比如：</a:t>
            </a:r>
            <a:r>
              <a:rPr lang="en-US" altLang="zh-CN" dirty="0">
                <a:solidFill>
                  <a:srgbClr val="047FFD"/>
                </a:solidFill>
              </a:rPr>
              <a:t>User-Agent</a:t>
            </a:r>
            <a:r>
              <a:rPr lang="en-US" altLang="zh-CN" dirty="0"/>
              <a:t> </a:t>
            </a:r>
            <a:r>
              <a:rPr lang="zh-CN" altLang="en-US" dirty="0"/>
              <a:t>用来说明当前是什么类型的浏览器；</a:t>
            </a:r>
            <a:r>
              <a:rPr lang="en-US" altLang="zh-CN" dirty="0">
                <a:solidFill>
                  <a:srgbClr val="047FFD"/>
                </a:solidFill>
              </a:rPr>
              <a:t>Content-Type</a:t>
            </a:r>
            <a:r>
              <a:rPr lang="en-US" altLang="zh-CN" dirty="0"/>
              <a:t> </a:t>
            </a:r>
            <a:r>
              <a:rPr lang="zh-CN" altLang="en-US" dirty="0"/>
              <a:t>用来描述发送到服务器的数据格式；</a:t>
            </a:r>
            <a:r>
              <a:rPr lang="en-US" altLang="zh-CN" dirty="0">
                <a:solidFill>
                  <a:srgbClr val="047FFD"/>
                </a:solidFill>
              </a:rPr>
              <a:t>Accept</a:t>
            </a:r>
            <a:r>
              <a:rPr lang="en-US" altLang="zh-CN" dirty="0"/>
              <a:t> </a:t>
            </a:r>
            <a:r>
              <a:rPr lang="zh-CN" altLang="en-US" dirty="0"/>
              <a:t>用来描述客户端能够接收什么类型的返回内容；</a:t>
            </a:r>
            <a:r>
              <a:rPr lang="en-US" altLang="zh-CN" dirty="0">
                <a:solidFill>
                  <a:srgbClr val="047FFD"/>
                </a:solidFill>
              </a:rPr>
              <a:t>Accept-Language</a:t>
            </a:r>
            <a:r>
              <a:rPr lang="en-US" altLang="zh-CN" dirty="0"/>
              <a:t> </a:t>
            </a:r>
            <a:r>
              <a:rPr lang="zh-CN" altLang="en-US" dirty="0"/>
              <a:t>用来描述客户端期望接收哪种人类语言的文本内容。</a:t>
            </a:r>
            <a:endParaRPr lang="en-US" altLang="zh-CN" dirty="0"/>
          </a:p>
          <a:p>
            <a:r>
              <a:rPr lang="zh-CN" altLang="en-US" dirty="0">
                <a:solidFill>
                  <a:schemeClr val="tx1"/>
                </a:solidFill>
              </a:rPr>
              <a:t>请求头部由多行 </a:t>
            </a:r>
            <a:r>
              <a:rPr lang="zh-CN" altLang="en-US" dirty="0">
                <a:solidFill>
                  <a:srgbClr val="047FFD"/>
                </a:solidFill>
              </a:rPr>
              <a:t>键</a:t>
            </a:r>
            <a:r>
              <a:rPr lang="en-US" altLang="zh-CN" dirty="0">
                <a:solidFill>
                  <a:srgbClr val="047FFD"/>
                </a:solidFill>
              </a:rPr>
              <a:t>/</a:t>
            </a:r>
            <a:r>
              <a:rPr lang="zh-CN" altLang="en-US" dirty="0">
                <a:solidFill>
                  <a:srgbClr val="047FFD"/>
                </a:solidFill>
              </a:rPr>
              <a:t>值对 </a:t>
            </a:r>
            <a:r>
              <a:rPr lang="zh-CN" altLang="en-US" dirty="0">
                <a:solidFill>
                  <a:schemeClr val="tx1"/>
                </a:solidFill>
              </a:rPr>
              <a:t>组成，每行的键和值之间用英文的冒号分隔。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C4CA71-B1F2-47DB-B9D8-2333530C2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84" y="3383243"/>
            <a:ext cx="4476190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HTTP</a:t>
            </a:r>
            <a:r>
              <a:rPr lang="zh-CN" altLang="en-US" dirty="0"/>
              <a:t>请求消息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HTTP</a:t>
            </a:r>
            <a:r>
              <a:rPr lang="zh-CN" altLang="en-US" dirty="0"/>
              <a:t>请求消息的组成部分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7132E86-A647-4AFD-A359-CDCDDAD9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请求头部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常见的请求头字段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1375351-2AA7-48D0-AD58-32D4F20BE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268905"/>
              </p:ext>
            </p:extLst>
          </p:nvPr>
        </p:nvGraphicFramePr>
        <p:xfrm>
          <a:off x="908307" y="2150906"/>
          <a:ext cx="6517622" cy="2861721"/>
        </p:xfrm>
        <a:graphic>
          <a:graphicData uri="http://schemas.openxmlformats.org/drawingml/2006/table">
            <a:tbl>
              <a:tblPr/>
              <a:tblGrid>
                <a:gridCol w="1453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566">
                  <a:extLst>
                    <a:ext uri="{9D8B030D-6E8A-4147-A177-3AD203B41FA5}">
                      <a16:colId xmlns:a16="http://schemas.microsoft.com/office/drawing/2014/main" val="4050760502"/>
                    </a:ext>
                  </a:extLst>
                </a:gridCol>
              </a:tblGrid>
              <a:tr h="343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头部字段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Host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请求的服务器域名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Connection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客户端与服务器的连接方式</a:t>
                      </a:r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(close </a:t>
                      </a:r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altLang="zh-CN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keepalive)</a:t>
                      </a:r>
                      <a:endParaRPr lang="zh-CN" alt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812217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Content-Length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用来描述请求体的大小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671321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0" i="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Accept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客户端可识别的响应内容类型列表</a:t>
                      </a:r>
                      <a:endParaRPr lang="zh-CN" alt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0" i="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User-Agent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产生请求的浏览器类型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3376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0" i="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客户端告诉服务器实际发送的数据类型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926181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Accept-Encoding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客户端可接收的内容压缩编码形式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674221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0" i="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Accept-Language</a:t>
                      </a:r>
                      <a:endParaRPr lang="en-US" sz="105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用户期望获得的自然语言的优先顺序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565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86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HTTP</a:t>
            </a:r>
            <a:r>
              <a:rPr lang="zh-CN" altLang="en-US" dirty="0"/>
              <a:t>请求消息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HTTP</a:t>
            </a:r>
            <a:r>
              <a:rPr lang="zh-CN" altLang="en-US" dirty="0"/>
              <a:t>请求消息的组成部分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7132E86-A647-4AFD-A359-CDCDDAD9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请求头部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常见的请求头字段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E1E2FB-8466-46F3-BFBC-25DDFC515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74" y="2142275"/>
            <a:ext cx="7309451" cy="200947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7" name="内容占位符 5">
            <a:extLst>
              <a:ext uri="{FF2B5EF4-FFF2-40B4-BE49-F238E27FC236}">
                <a16:creationId xmlns:a16="http://schemas.microsoft.com/office/drawing/2014/main" id="{AD00B9C7-7CE2-4FBF-9370-FFC89A62E60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4340989"/>
            <a:ext cx="7863544" cy="71333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关于更多请求头字段的描述，可以查看 </a:t>
            </a:r>
            <a:r>
              <a:rPr lang="en-US" altLang="zh-CN" dirty="0">
                <a:solidFill>
                  <a:schemeClr val="tx1"/>
                </a:solidFill>
              </a:rPr>
              <a:t>MDN </a:t>
            </a:r>
            <a:r>
              <a:rPr lang="zh-CN" altLang="en-US" dirty="0">
                <a:solidFill>
                  <a:schemeClr val="tx1"/>
                </a:solidFill>
              </a:rPr>
              <a:t>官方文档：</a:t>
            </a:r>
            <a:r>
              <a:rPr lang="en-US" altLang="zh-CN" dirty="0">
                <a:hlinkClick r:id="rId3"/>
              </a:rPr>
              <a:t>https://developer.mozilla.org/zh-CN/docs/Web/HTTP/Headers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2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HTTP</a:t>
            </a:r>
            <a:r>
              <a:rPr lang="zh-CN" altLang="en-US" dirty="0"/>
              <a:t>请求消息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HTTP</a:t>
            </a:r>
            <a:r>
              <a:rPr lang="zh-CN" altLang="en-US" dirty="0"/>
              <a:t>请求消息的组成部分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7132E86-A647-4AFD-A359-CDCDDAD9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空行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E9E9C6CC-5F1D-48AD-BFE0-E9E55561A4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7069724" cy="70383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最后一个请求头字段的后面是一个</a:t>
            </a:r>
            <a:r>
              <a:rPr lang="zh-CN" altLang="en-US" b="1" dirty="0">
                <a:solidFill>
                  <a:srgbClr val="FF0000"/>
                </a:solidFill>
              </a:rPr>
              <a:t>空行</a:t>
            </a:r>
            <a:r>
              <a:rPr lang="zh-CN" altLang="en-US" dirty="0">
                <a:solidFill>
                  <a:schemeClr val="tx1"/>
                </a:solidFill>
              </a:rPr>
              <a:t>，通知服务器</a:t>
            </a:r>
            <a:r>
              <a:rPr lang="zh-CN" altLang="en-US" dirty="0">
                <a:solidFill>
                  <a:srgbClr val="FF0000"/>
                </a:solidFill>
              </a:rPr>
              <a:t>请求头部至此结束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请求消息中的空行，用来分隔</a:t>
            </a:r>
            <a:r>
              <a:rPr lang="zh-CN" altLang="en-US" dirty="0">
                <a:solidFill>
                  <a:srgbClr val="FF0000"/>
                </a:solidFill>
              </a:rPr>
              <a:t>请求头部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zh-CN" altLang="en-US" dirty="0">
                <a:solidFill>
                  <a:srgbClr val="FF0000"/>
                </a:solidFill>
              </a:rPr>
              <a:t>请求体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19C26B-5A38-4862-8E39-6804223D1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65" y="2912369"/>
            <a:ext cx="4476190" cy="1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9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HTTP</a:t>
            </a:r>
            <a:r>
              <a:rPr lang="zh-CN" altLang="en-US" dirty="0"/>
              <a:t>请求消息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HTTP</a:t>
            </a:r>
            <a:r>
              <a:rPr lang="zh-CN" altLang="en-US" dirty="0"/>
              <a:t>请求消息的组成部分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7132E86-A647-4AFD-A359-CDCDDAD9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请求体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E9E9C6CC-5F1D-48AD-BFE0-E9E55561A4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7069724" cy="41728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请求体中存放的，是要通过 </a:t>
            </a:r>
            <a:r>
              <a:rPr lang="en-US" altLang="zh-CN" dirty="0">
                <a:solidFill>
                  <a:srgbClr val="FF0000"/>
                </a:solidFill>
              </a:rPr>
              <a:t>POST </a:t>
            </a:r>
            <a:r>
              <a:rPr lang="zh-CN" altLang="en-US" dirty="0">
                <a:solidFill>
                  <a:srgbClr val="FF0000"/>
                </a:solidFill>
              </a:rPr>
              <a:t>方式</a:t>
            </a:r>
            <a:r>
              <a:rPr lang="zh-CN" altLang="en-US" dirty="0">
                <a:solidFill>
                  <a:schemeClr val="tx1"/>
                </a:solidFill>
              </a:rPr>
              <a:t>提交到服务器的数据。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19C26B-5A38-4862-8E39-6804223D1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65" y="2600872"/>
            <a:ext cx="4476190" cy="1123810"/>
          </a:xfrm>
          <a:prstGeom prst="rect">
            <a:avLst/>
          </a:prstGeom>
        </p:spPr>
      </p:pic>
      <p:sp>
        <p:nvSpPr>
          <p:cNvPr id="8" name="内容占位符 5">
            <a:extLst>
              <a:ext uri="{FF2B5EF4-FFF2-40B4-BE49-F238E27FC236}">
                <a16:creationId xmlns:a16="http://schemas.microsoft.com/office/drawing/2014/main" id="{49FABA57-B42D-4638-B4DA-801CAEC1B394}"/>
              </a:ext>
            </a:extLst>
          </p:cNvPr>
          <p:cNvSpPr txBox="1">
            <a:spLocks/>
          </p:cNvSpPr>
          <p:nvPr/>
        </p:nvSpPr>
        <p:spPr>
          <a:xfrm>
            <a:off x="848376" y="3873284"/>
            <a:ext cx="7069724" cy="4172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</a:rPr>
              <a:t>注意</a:t>
            </a:r>
            <a:r>
              <a:rPr lang="zh-CN" altLang="en-US" dirty="0">
                <a:solidFill>
                  <a:schemeClr val="tx1"/>
                </a:solidFill>
              </a:rPr>
              <a:t>：只有 </a:t>
            </a:r>
            <a:r>
              <a:rPr lang="en-US" altLang="zh-CN" dirty="0">
                <a:solidFill>
                  <a:schemeClr val="tx1"/>
                </a:solidFill>
              </a:rPr>
              <a:t>POST </a:t>
            </a:r>
            <a:r>
              <a:rPr lang="zh-CN" altLang="en-US" dirty="0">
                <a:solidFill>
                  <a:schemeClr val="tx1"/>
                </a:solidFill>
              </a:rPr>
              <a:t>请求才有请求体，</a:t>
            </a:r>
            <a:r>
              <a:rPr lang="en-US" altLang="zh-CN" dirty="0">
                <a:solidFill>
                  <a:schemeClr val="tx1"/>
                </a:solidFill>
              </a:rPr>
              <a:t>GET </a:t>
            </a:r>
            <a:r>
              <a:rPr lang="zh-CN" altLang="en-US" dirty="0">
                <a:solidFill>
                  <a:schemeClr val="tx1"/>
                </a:solidFill>
              </a:rPr>
              <a:t>请求没有请求体！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44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HTTP</a:t>
            </a:r>
            <a:r>
              <a:rPr lang="zh-CN" altLang="en-US" dirty="0">
                <a:solidFill>
                  <a:srgbClr val="FF0000"/>
                </a:solidFill>
              </a:rPr>
              <a:t>协议简介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请求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响应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请求方法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响应状态代码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87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HTTP</a:t>
            </a:r>
            <a:r>
              <a:rPr lang="zh-CN" altLang="en-US" dirty="0"/>
              <a:t>请求消息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2.2 HTTP</a:t>
            </a:r>
            <a:r>
              <a:rPr lang="zh-CN" altLang="en-US" dirty="0"/>
              <a:t>请求消息的组成部分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7132E86-A647-4AFD-A359-CDCDDAD9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66DC7D-E879-4D71-9695-3B42B230D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07" y="2142275"/>
            <a:ext cx="56578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协议简介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请求消息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HTTP</a:t>
            </a:r>
            <a:r>
              <a:rPr lang="zh-CN" altLang="en-US" dirty="0">
                <a:solidFill>
                  <a:srgbClr val="FF0000"/>
                </a:solidFill>
              </a:rPr>
              <a:t>响应消息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请求方法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响应状态代码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399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HTTP</a:t>
            </a:r>
            <a:r>
              <a:rPr lang="zh-CN" altLang="en-US" dirty="0"/>
              <a:t>响应消息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什么是</a:t>
            </a:r>
            <a:r>
              <a:rPr lang="en-US" altLang="zh-CN" dirty="0"/>
              <a:t>HTTP</a:t>
            </a:r>
            <a:r>
              <a:rPr lang="zh-CN" altLang="en-US" dirty="0">
                <a:solidFill>
                  <a:srgbClr val="FF0000"/>
                </a:solidFill>
              </a:rPr>
              <a:t>响应消息</a:t>
            </a: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42113C19-638D-41CA-A966-AAEBFB27B09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198"/>
            <a:ext cx="6737350" cy="54155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响应消息</a:t>
            </a:r>
            <a:r>
              <a:rPr lang="zh-CN" altLang="en-US" dirty="0">
                <a:solidFill>
                  <a:schemeClr val="tx1"/>
                </a:solidFill>
              </a:rPr>
              <a:t>就是</a:t>
            </a:r>
            <a:r>
              <a:rPr lang="zh-CN" altLang="en-US" dirty="0">
                <a:solidFill>
                  <a:srgbClr val="047FFD"/>
                </a:solidFill>
              </a:rPr>
              <a:t>服务器响应给客户端的消息内容</a:t>
            </a:r>
            <a:r>
              <a:rPr lang="zh-CN" altLang="en-US" dirty="0">
                <a:solidFill>
                  <a:schemeClr val="tx1"/>
                </a:solidFill>
              </a:rPr>
              <a:t>，也叫作响应报文。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HTTP</a:t>
            </a:r>
            <a:r>
              <a:rPr lang="zh-CN" altLang="en-US" dirty="0"/>
              <a:t>响应消息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3.2 HTTP</a:t>
            </a:r>
            <a:r>
              <a:rPr lang="zh-CN" altLang="en-US" dirty="0"/>
              <a:t>响应消息的组成部分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42113C19-638D-41CA-A966-AAEBFB27B09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198"/>
            <a:ext cx="6737350" cy="541557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响应消息由</a:t>
            </a:r>
            <a:r>
              <a:rPr lang="zh-CN" altLang="en-US" dirty="0">
                <a:solidFill>
                  <a:srgbClr val="FF0000"/>
                </a:solidFill>
              </a:rPr>
              <a:t>状态行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响应头部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空行</a:t>
            </a:r>
            <a:r>
              <a:rPr lang="zh-CN" altLang="en-US" dirty="0"/>
              <a:t> 和 </a:t>
            </a:r>
            <a:r>
              <a:rPr lang="zh-CN" altLang="en-US" dirty="0">
                <a:solidFill>
                  <a:srgbClr val="FF0000"/>
                </a:solidFill>
              </a:rPr>
              <a:t>响应体</a:t>
            </a:r>
            <a:r>
              <a:rPr lang="zh-CN" altLang="en-US" dirty="0"/>
              <a:t> </a:t>
            </a:r>
            <a:r>
              <a:rPr lang="en-US" altLang="zh-CN" dirty="0"/>
              <a:t>4 </a:t>
            </a:r>
            <a:r>
              <a:rPr lang="zh-CN" altLang="en-US" dirty="0"/>
              <a:t>个部分组成，如下图所示：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4D32AD-D2A1-4574-8738-36DEE5C6F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8" y="1838614"/>
            <a:ext cx="5708110" cy="222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HTTP</a:t>
            </a:r>
            <a:r>
              <a:rPr lang="zh-CN" altLang="en-US" dirty="0"/>
              <a:t>响应消息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3.2 HTTP</a:t>
            </a:r>
            <a:r>
              <a:rPr lang="zh-CN" altLang="en-US" dirty="0"/>
              <a:t>响应消息的组成部分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7132E86-A647-4AFD-A359-CDCDDAD9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状态行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E9E9C6CC-5F1D-48AD-BFE0-E9E55561A4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7069724" cy="577642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状态行</a:t>
            </a:r>
            <a:r>
              <a:rPr lang="zh-CN" altLang="en-US" dirty="0"/>
              <a:t>由 </a:t>
            </a:r>
            <a:r>
              <a:rPr lang="en-US" altLang="zh-CN" dirty="0">
                <a:solidFill>
                  <a:srgbClr val="047FFD"/>
                </a:solidFill>
              </a:rPr>
              <a:t>HTTP </a:t>
            </a:r>
            <a:r>
              <a:rPr lang="zh-CN" altLang="en-US" dirty="0">
                <a:solidFill>
                  <a:srgbClr val="047FFD"/>
                </a:solidFill>
              </a:rPr>
              <a:t>协议版本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47FFD"/>
                </a:solidFill>
              </a:rPr>
              <a:t>状态码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47FFD"/>
                </a:solidFill>
              </a:rPr>
              <a:t>状态码的描述文本 </a:t>
            </a:r>
            <a:r>
              <a:rPr lang="en-US" altLang="zh-CN" dirty="0"/>
              <a:t>3 </a:t>
            </a:r>
            <a:r>
              <a:rPr lang="zh-CN" altLang="en-US" dirty="0"/>
              <a:t>个部分组成，他们之间使用空格隔开</a:t>
            </a:r>
            <a:r>
              <a:rPr lang="en-US" altLang="zh-CN" dirty="0"/>
              <a:t>;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5B9C64-994C-40AE-8530-1414F5E95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33" y="2599474"/>
            <a:ext cx="4476190" cy="38095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EE3C745-1755-4B68-9784-B6C092414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33" y="3105068"/>
            <a:ext cx="3247619" cy="185714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68A45A3-1316-4B7D-AE88-46B733DE2059}"/>
              </a:ext>
            </a:extLst>
          </p:cNvPr>
          <p:cNvSpPr/>
          <p:nvPr/>
        </p:nvSpPr>
        <p:spPr>
          <a:xfrm>
            <a:off x="1094738" y="3300994"/>
            <a:ext cx="1658511" cy="266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79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HTTP</a:t>
            </a:r>
            <a:r>
              <a:rPr lang="zh-CN" altLang="en-US" dirty="0"/>
              <a:t>响应消息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3.2 HTTP</a:t>
            </a:r>
            <a:r>
              <a:rPr lang="zh-CN" altLang="en-US" dirty="0"/>
              <a:t>响应消息的组成部分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7132E86-A647-4AFD-A359-CDCDDAD9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响应头部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E9E9C6CC-5F1D-48AD-BFE0-E9E55561A4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7069724" cy="577642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响应头部</a:t>
            </a:r>
            <a:r>
              <a:rPr lang="zh-CN" altLang="en-US" dirty="0">
                <a:solidFill>
                  <a:schemeClr val="tx1"/>
                </a:solidFill>
              </a:rPr>
              <a:t>用来描述</a:t>
            </a:r>
            <a:r>
              <a:rPr lang="zh-CN" altLang="en-US" dirty="0">
                <a:solidFill>
                  <a:srgbClr val="FF0000"/>
                </a:solidFill>
              </a:rPr>
              <a:t>服务器的基本信息</a:t>
            </a:r>
            <a:r>
              <a:rPr lang="zh-CN" altLang="en-US" dirty="0">
                <a:solidFill>
                  <a:schemeClr val="tx1"/>
                </a:solidFill>
              </a:rPr>
              <a:t>。响应头部由多行 </a:t>
            </a:r>
            <a:r>
              <a:rPr lang="zh-CN" altLang="en-US" dirty="0">
                <a:solidFill>
                  <a:srgbClr val="047FFD"/>
                </a:solidFill>
              </a:rPr>
              <a:t>键</a:t>
            </a:r>
            <a:r>
              <a:rPr lang="en-US" altLang="zh-CN" dirty="0">
                <a:solidFill>
                  <a:srgbClr val="047FFD"/>
                </a:solidFill>
              </a:rPr>
              <a:t>/</a:t>
            </a:r>
            <a:r>
              <a:rPr lang="zh-CN" altLang="en-US" dirty="0">
                <a:solidFill>
                  <a:srgbClr val="047FFD"/>
                </a:solidFill>
              </a:rPr>
              <a:t>值对 </a:t>
            </a:r>
            <a:r>
              <a:rPr lang="zh-CN" altLang="en-US" dirty="0">
                <a:solidFill>
                  <a:schemeClr val="tx1"/>
                </a:solidFill>
              </a:rPr>
              <a:t>组成，每行的键和值之间用英文的冒号分隔。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7F039A-CB48-4842-A242-0F798C446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84" y="2599474"/>
            <a:ext cx="4476190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2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HTTP</a:t>
            </a:r>
            <a:r>
              <a:rPr lang="zh-CN" altLang="en-US" dirty="0"/>
              <a:t>响应消息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3.2 HTTP</a:t>
            </a:r>
            <a:r>
              <a:rPr lang="zh-CN" altLang="en-US" dirty="0"/>
              <a:t>响应消息的组成部分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7132E86-A647-4AFD-A359-CDCDDAD9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响应头部 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常见的响应头字段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46C8C402-2CF2-424E-99EC-9C1049A9B25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4210361"/>
            <a:ext cx="7863544" cy="71333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关于更多响应头字段的描述，可以查看 </a:t>
            </a:r>
            <a:r>
              <a:rPr lang="en-US" altLang="zh-CN" dirty="0">
                <a:solidFill>
                  <a:schemeClr val="tx1"/>
                </a:solidFill>
              </a:rPr>
              <a:t>MDN </a:t>
            </a:r>
            <a:r>
              <a:rPr lang="zh-CN" altLang="en-US" dirty="0">
                <a:solidFill>
                  <a:schemeClr val="tx1"/>
                </a:solidFill>
              </a:rPr>
              <a:t>官方文档：</a:t>
            </a:r>
            <a:r>
              <a:rPr lang="en-US" altLang="zh-CN" dirty="0">
                <a:hlinkClick r:id="rId2"/>
              </a:rPr>
              <a:t>https://developer.mozilla.org/zh-CN/docs/Web/HTTP/Headers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732B71-D7BF-4E39-A846-854029CE0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78" y="2142275"/>
            <a:ext cx="4219048" cy="188571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3441198-75B7-404F-9A48-CE1D3C7C0BA1}"/>
              </a:ext>
            </a:extLst>
          </p:cNvPr>
          <p:cNvSpPr/>
          <p:nvPr/>
        </p:nvSpPr>
        <p:spPr>
          <a:xfrm>
            <a:off x="984738" y="2571750"/>
            <a:ext cx="3044651" cy="1456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4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HTTP</a:t>
            </a:r>
            <a:r>
              <a:rPr lang="zh-CN" altLang="en-US" dirty="0"/>
              <a:t>响应消息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3.2 HTTP</a:t>
            </a:r>
            <a:r>
              <a:rPr lang="zh-CN" altLang="en-US" dirty="0"/>
              <a:t>响应消息的组成部分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7132E86-A647-4AFD-A359-CDCDDAD9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空行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469B6855-3676-4669-AACF-582742FB59F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7069724" cy="70383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在最后一个响应头部字段结束之后，会紧跟一个</a:t>
            </a:r>
            <a:r>
              <a:rPr lang="zh-CN" altLang="en-US" b="1" dirty="0">
                <a:solidFill>
                  <a:srgbClr val="FF0000"/>
                </a:solidFill>
              </a:rPr>
              <a:t>空行</a:t>
            </a:r>
            <a:r>
              <a:rPr lang="zh-CN" altLang="en-US" dirty="0">
                <a:solidFill>
                  <a:schemeClr val="tx1"/>
                </a:solidFill>
              </a:rPr>
              <a:t>，用来通知客户端</a:t>
            </a:r>
            <a:r>
              <a:rPr lang="zh-CN" altLang="en-US" dirty="0">
                <a:solidFill>
                  <a:srgbClr val="FF0000"/>
                </a:solidFill>
              </a:rPr>
              <a:t>响应头部至此结束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响应消息中的空行，用来分隔</a:t>
            </a:r>
            <a:r>
              <a:rPr lang="zh-CN" altLang="en-US" dirty="0">
                <a:solidFill>
                  <a:srgbClr val="FF0000"/>
                </a:solidFill>
              </a:rPr>
              <a:t>响应头部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zh-CN" altLang="en-US" dirty="0">
                <a:solidFill>
                  <a:srgbClr val="FF0000"/>
                </a:solidFill>
              </a:rPr>
              <a:t>响应体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53DA63-6435-4A20-B88D-0D328258F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36" y="2998799"/>
            <a:ext cx="4476190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6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HTTP</a:t>
            </a:r>
            <a:r>
              <a:rPr lang="zh-CN" altLang="en-US" dirty="0"/>
              <a:t>响应消息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3.2 HTTP</a:t>
            </a:r>
            <a:r>
              <a:rPr lang="zh-CN" altLang="en-US" dirty="0"/>
              <a:t>响应消息的组成部分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7132E86-A647-4AFD-A359-CDCDDAD9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响应体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56D920ED-F186-4717-946C-C29A8B0A227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7069724" cy="41728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响应体中存放的，是服务器响应给客户端的资源内容。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15AF9E9-E4F6-499E-9B85-D602B8506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36" y="2609925"/>
            <a:ext cx="4476190" cy="11047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28E17E5-D261-4EDF-B4AB-06E91C7D0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36" y="3976388"/>
            <a:ext cx="4019048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2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HTTP</a:t>
            </a:r>
            <a:r>
              <a:rPr lang="zh-CN" altLang="en-US" dirty="0"/>
              <a:t>响应消息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3.2 HTTP</a:t>
            </a:r>
            <a:r>
              <a:rPr lang="zh-CN" altLang="en-US" dirty="0"/>
              <a:t>响应消息的组成部分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7132E86-A647-4AFD-A359-CDCDDAD9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E002D1F-20A0-4651-BA76-A648A2C9A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8" y="2076809"/>
            <a:ext cx="5708110" cy="222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9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HTTP</a:t>
            </a:r>
            <a:r>
              <a:rPr lang="zh-CN" altLang="en-US" dirty="0"/>
              <a:t>协议简介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什么是通信</a:t>
            </a: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5131A608-65DF-48D0-8F37-AA4EF30C2F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198"/>
            <a:ext cx="6737350" cy="311851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通信，就是</a:t>
            </a:r>
            <a:r>
              <a:rPr lang="zh-CN" altLang="en-US" b="1" dirty="0">
                <a:solidFill>
                  <a:srgbClr val="FF0000"/>
                </a:solidFill>
              </a:rPr>
              <a:t>信息的传递和交换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通信三要素：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通信的</a:t>
            </a:r>
            <a:r>
              <a:rPr lang="zh-CN" altLang="en-US" dirty="0">
                <a:solidFill>
                  <a:srgbClr val="FF0000"/>
                </a:solidFill>
              </a:rPr>
              <a:t>主体</a:t>
            </a:r>
            <a:endParaRPr lang="en-US" altLang="zh-CN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通信的</a:t>
            </a:r>
            <a:r>
              <a:rPr lang="zh-CN" altLang="en-US" dirty="0">
                <a:solidFill>
                  <a:srgbClr val="FF0000"/>
                </a:solidFill>
              </a:rPr>
              <a:t>内容</a:t>
            </a:r>
            <a:endParaRPr lang="en-US" altLang="zh-CN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通信的</a:t>
            </a:r>
            <a:r>
              <a:rPr lang="zh-CN" altLang="en-US" dirty="0">
                <a:solidFill>
                  <a:srgbClr val="FF0000"/>
                </a:solidFill>
              </a:rPr>
              <a:t>方式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13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协议简介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请求消息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响应消息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HTTP</a:t>
            </a:r>
            <a:r>
              <a:rPr lang="zh-CN" altLang="en-US" dirty="0">
                <a:solidFill>
                  <a:srgbClr val="FF0000"/>
                </a:solidFill>
              </a:rPr>
              <a:t>请求方法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响应状态代码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142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HTTP</a:t>
            </a:r>
            <a:r>
              <a:rPr lang="zh-CN" altLang="en-US" dirty="0"/>
              <a:t>请求方法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什么是</a:t>
            </a:r>
            <a:r>
              <a:rPr lang="en-US" altLang="zh-CN" dirty="0"/>
              <a:t>HTTP</a:t>
            </a:r>
            <a:r>
              <a:rPr lang="zh-CN" altLang="en-US" dirty="0"/>
              <a:t>请求方法</a:t>
            </a: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42113C19-638D-41CA-A966-AAEBFB27B09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198"/>
            <a:ext cx="6737350" cy="541557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请求方法，属于 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协议中的一部分，</a:t>
            </a:r>
            <a:r>
              <a:rPr lang="zh-CN" altLang="en-US" dirty="0"/>
              <a:t>请求方法的作用是：用来表明</a:t>
            </a:r>
            <a:r>
              <a:rPr lang="zh-CN" altLang="en-US" dirty="0">
                <a:solidFill>
                  <a:srgbClr val="FF0000"/>
                </a:solidFill>
              </a:rPr>
              <a:t>要对服务器上的资源执行的操作</a:t>
            </a:r>
            <a:r>
              <a:rPr lang="zh-CN" altLang="en-US" dirty="0"/>
              <a:t>。最常用的请求方法是 </a:t>
            </a:r>
            <a:r>
              <a:rPr lang="en-US" altLang="zh-CN" dirty="0"/>
              <a:t>GET </a:t>
            </a:r>
            <a:r>
              <a:rPr lang="zh-CN" altLang="en-US" dirty="0"/>
              <a:t>和 </a:t>
            </a:r>
            <a:r>
              <a:rPr lang="en-US" altLang="zh-CN" dirty="0"/>
              <a:t>POST</a:t>
            </a:r>
            <a:r>
              <a:rPr lang="zh-CN" altLang="en-US" dirty="0"/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95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HTTP</a:t>
            </a:r>
            <a:r>
              <a:rPr lang="zh-CN" altLang="en-US" dirty="0"/>
              <a:t>请求方法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4.2 HTTP</a:t>
            </a:r>
            <a:r>
              <a:rPr lang="zh-CN" altLang="en-US" dirty="0"/>
              <a:t>的请求方法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0451BA2-8A03-41A0-BBD6-F048D7DC0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283528"/>
              </p:ext>
            </p:extLst>
          </p:nvPr>
        </p:nvGraphicFramePr>
        <p:xfrm>
          <a:off x="908306" y="1417381"/>
          <a:ext cx="7381584" cy="3174141"/>
        </p:xfrm>
        <a:graphic>
          <a:graphicData uri="http://schemas.openxmlformats.org/drawingml/2006/table">
            <a:tbl>
              <a:tblPr/>
              <a:tblGrid>
                <a:gridCol w="576811">
                  <a:extLst>
                    <a:ext uri="{9D8B030D-6E8A-4147-A177-3AD203B41FA5}">
                      <a16:colId xmlns:a16="http://schemas.microsoft.com/office/drawing/2014/main" val="1936287865"/>
                    </a:ext>
                  </a:extLst>
                </a:gridCol>
                <a:gridCol w="954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0444">
                  <a:extLst>
                    <a:ext uri="{9D8B030D-6E8A-4147-A177-3AD203B41FA5}">
                      <a16:colId xmlns:a16="http://schemas.microsoft.com/office/drawing/2014/main" val="4050760502"/>
                    </a:ext>
                  </a:extLst>
                </a:gridCol>
              </a:tblGrid>
              <a:tr h="343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序号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方法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查询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发送请求来获得服务器上的资源，请求体中不会包含请求数据，请求数据放在协议头中。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POST</a:t>
                      </a:r>
                      <a:endParaRPr lang="en-US" sz="1050" kern="12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新增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向服务器提交资源（例如提交表单或上传文件）。数据被包含在请求体中提交给服务器。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812217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PUT</a:t>
                      </a:r>
                      <a:endParaRPr lang="en-US" sz="1050" kern="12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修改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向服务器提交资源，并使用提交的新资源，替换掉服务器对应的旧资源。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671321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DELETE</a:t>
                      </a:r>
                      <a:endParaRPr lang="en-US" sz="1050" kern="12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删除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请求服务器删除指定的资源。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HEAD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HEAD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方法请求一个与 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请求的响应相同的响应，但没有响应体。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3376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OPTIONS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服务器支持的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请求方法，允许客户端查看服务器的性能，比如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ajax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跨域时的预检等。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926181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CONNECT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建立一个到由目标资源标识的服务器的隧道。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674221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TRACE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沿着到目标资源的路径执行一个消息环回测试，主要用于测试或诊断。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200341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PATCH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是对 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PUT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方法的补充，用来对已知资源进行局部更新 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565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53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协议简介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请求消息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响应消息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请求方法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HTTP</a:t>
            </a:r>
            <a:r>
              <a:rPr lang="zh-CN" altLang="en-US" dirty="0">
                <a:solidFill>
                  <a:srgbClr val="FF0000"/>
                </a:solidFill>
              </a:rPr>
              <a:t>响应状态代码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08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HTTP</a:t>
            </a:r>
            <a:r>
              <a:rPr lang="zh-CN" altLang="en-US" dirty="0"/>
              <a:t>响应状态码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什么是</a:t>
            </a:r>
            <a:r>
              <a:rPr lang="en-US" altLang="zh-CN" dirty="0"/>
              <a:t>HTTP</a:t>
            </a:r>
            <a:r>
              <a:rPr lang="zh-CN" altLang="en-US" dirty="0"/>
              <a:t>响应状态码</a:t>
            </a: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42113C19-638D-41CA-A966-AAEBFB27B09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198"/>
            <a:ext cx="6737350" cy="2957738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HTTP </a:t>
            </a:r>
            <a:r>
              <a:rPr lang="zh-CN" altLang="en-US" b="1" dirty="0">
                <a:solidFill>
                  <a:srgbClr val="FF0000"/>
                </a:solidFill>
              </a:rPr>
              <a:t>响应状态码</a:t>
            </a:r>
            <a:r>
              <a:rPr lang="zh-CN" altLang="en-US" dirty="0"/>
              <a:t>（</a:t>
            </a:r>
            <a:r>
              <a:rPr lang="en-US" altLang="zh-CN" dirty="0"/>
              <a:t>HTTP Status Code</a:t>
            </a:r>
            <a:r>
              <a:rPr lang="zh-CN" altLang="en-US" dirty="0"/>
              <a:t>），也属于 </a:t>
            </a:r>
            <a:r>
              <a:rPr lang="en-US" altLang="zh-CN" dirty="0"/>
              <a:t>HTTP </a:t>
            </a:r>
            <a:r>
              <a:rPr lang="zh-CN" altLang="en-US" dirty="0"/>
              <a:t>协议的一部分，</a:t>
            </a:r>
            <a:r>
              <a:rPr lang="zh-CN" altLang="en-US" dirty="0">
                <a:solidFill>
                  <a:srgbClr val="FF0000"/>
                </a:solidFill>
              </a:rPr>
              <a:t>用来标识响应的状态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响应状态码会随着响应消息一起被发送至客户端浏览器，浏览器根据服务器返回的响应状态码，就能知道这次 </a:t>
            </a:r>
            <a:r>
              <a:rPr lang="en-US" altLang="zh-CN" dirty="0"/>
              <a:t>HTTP </a:t>
            </a:r>
            <a:r>
              <a:rPr lang="zh-CN" altLang="en-US" dirty="0"/>
              <a:t>请求的结果是成功还是失败了。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1B71316-C5B2-4C09-9648-329CE1DB8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36" y="2359881"/>
            <a:ext cx="3323809" cy="18476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72F361-68CD-4438-AF12-D61F3A10F65B}"/>
              </a:ext>
            </a:extLst>
          </p:cNvPr>
          <p:cNvSpPr/>
          <p:nvPr/>
        </p:nvSpPr>
        <p:spPr>
          <a:xfrm>
            <a:off x="1637882" y="2581798"/>
            <a:ext cx="231112" cy="211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7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HTTP</a:t>
            </a:r>
            <a:r>
              <a:rPr lang="zh-CN" altLang="en-US" dirty="0"/>
              <a:t>响应状态码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5.2 HTTP</a:t>
            </a:r>
            <a:r>
              <a:rPr lang="zh-CN" altLang="en-US" dirty="0"/>
              <a:t>响应状态码的组成及分类</a:t>
            </a: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42113C19-638D-41CA-A966-AAEBFB27B09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198"/>
            <a:ext cx="6864702" cy="616472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状态码由</a:t>
            </a:r>
            <a:r>
              <a:rPr lang="zh-CN" altLang="en-US" dirty="0">
                <a:solidFill>
                  <a:srgbClr val="FF0000"/>
                </a:solidFill>
              </a:rPr>
              <a:t>三个十进制数字</a:t>
            </a:r>
            <a:r>
              <a:rPr lang="zh-CN" altLang="en-US" dirty="0">
                <a:solidFill>
                  <a:schemeClr val="tx1"/>
                </a:solidFill>
              </a:rPr>
              <a:t>组成，</a:t>
            </a:r>
            <a:r>
              <a:rPr lang="zh-CN" altLang="en-US" dirty="0">
                <a:solidFill>
                  <a:srgbClr val="FF0000"/>
                </a:solidFill>
              </a:rPr>
              <a:t>第一个十进制数字</a:t>
            </a:r>
            <a:r>
              <a:rPr lang="zh-CN" altLang="en-US" dirty="0">
                <a:solidFill>
                  <a:schemeClr val="tx1"/>
                </a:solidFill>
              </a:rPr>
              <a:t>定义了</a:t>
            </a:r>
            <a:r>
              <a:rPr lang="zh-CN" altLang="en-US" dirty="0">
                <a:solidFill>
                  <a:srgbClr val="FF0000"/>
                </a:solidFill>
              </a:rPr>
              <a:t>状态码的类型</a:t>
            </a:r>
            <a:r>
              <a:rPr lang="zh-CN" altLang="en-US" dirty="0">
                <a:solidFill>
                  <a:schemeClr val="tx1"/>
                </a:solidFill>
              </a:rPr>
              <a:t>，后两个数字用来对状态码进行细分。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状态码共分为 </a:t>
            </a:r>
            <a:r>
              <a:rPr lang="en-US" altLang="zh-CN" dirty="0">
                <a:solidFill>
                  <a:schemeClr val="tx1"/>
                </a:solidFill>
              </a:rPr>
              <a:t>5 </a:t>
            </a:r>
            <a:r>
              <a:rPr lang="zh-CN" altLang="en-US" dirty="0">
                <a:solidFill>
                  <a:schemeClr val="tx1"/>
                </a:solidFill>
              </a:rPr>
              <a:t>种类型：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43DC249-EC54-4041-98FB-7AF488251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414143"/>
              </p:ext>
            </p:extLst>
          </p:nvPr>
        </p:nvGraphicFramePr>
        <p:xfrm>
          <a:off x="908306" y="2060474"/>
          <a:ext cx="6804773" cy="1924461"/>
        </p:xfrm>
        <a:graphic>
          <a:graphicData uri="http://schemas.openxmlformats.org/drawingml/2006/table">
            <a:tbl>
              <a:tblPr/>
              <a:tblGrid>
                <a:gridCol w="954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0444">
                  <a:extLst>
                    <a:ext uri="{9D8B030D-6E8A-4147-A177-3AD203B41FA5}">
                      <a16:colId xmlns:a16="http://schemas.microsoft.com/office/drawing/2014/main" val="4050760502"/>
                    </a:ext>
                  </a:extLst>
                </a:gridCol>
              </a:tblGrid>
              <a:tr h="343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分类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分类描述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**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信息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，服务器收到请求，需要请求者继续执行操作（实际开发中很少遇到 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** 类型的状态码）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**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成功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，操作被成功接收并处理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812217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**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重定向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，需要进一步的操作以完成请求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671321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**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客户端错误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，请求包含语法错误或无法完成请求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**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服务器错误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，服务器在处理请求的过程中发生了错误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3376"/>
                  </a:ext>
                </a:extLst>
              </a:tr>
            </a:tbl>
          </a:graphicData>
        </a:graphic>
      </p:graphicFrame>
      <p:sp>
        <p:nvSpPr>
          <p:cNvPr id="9" name="内容占位符 5">
            <a:extLst>
              <a:ext uri="{FF2B5EF4-FFF2-40B4-BE49-F238E27FC236}">
                <a16:creationId xmlns:a16="http://schemas.microsoft.com/office/drawing/2014/main" id="{6E2D4681-DDF2-4686-A1D9-02A47EF0DAAA}"/>
              </a:ext>
            </a:extLst>
          </p:cNvPr>
          <p:cNvSpPr txBox="1">
            <a:spLocks/>
          </p:cNvSpPr>
          <p:nvPr/>
        </p:nvSpPr>
        <p:spPr>
          <a:xfrm>
            <a:off x="848376" y="4107323"/>
            <a:ext cx="7310885" cy="4172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完整的 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响应状态码，可以参考 </a:t>
            </a:r>
            <a:r>
              <a:rPr lang="en-US" altLang="zh-CN" dirty="0">
                <a:solidFill>
                  <a:schemeClr val="tx1"/>
                </a:solidFill>
              </a:rPr>
              <a:t>MDN </a:t>
            </a:r>
            <a:r>
              <a:rPr lang="zh-CN" altLang="en-US" dirty="0">
                <a:solidFill>
                  <a:schemeClr val="tx1"/>
                </a:solidFill>
              </a:rPr>
              <a:t>官方文档 </a:t>
            </a:r>
            <a:r>
              <a:rPr lang="en-US" altLang="zh-CN" dirty="0">
                <a:hlinkClick r:id="rId2"/>
              </a:rPr>
              <a:t>https://developer.mozilla.org/zh-CN/docs/Web/HTTP/Status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26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HTTP</a:t>
            </a:r>
            <a:r>
              <a:rPr lang="zh-CN" altLang="en-US" dirty="0"/>
              <a:t>响应状态码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常见的</a:t>
            </a:r>
            <a:r>
              <a:rPr lang="en-US" altLang="zh-CN" dirty="0"/>
              <a:t>HTTP</a:t>
            </a:r>
            <a:r>
              <a:rPr lang="zh-CN" altLang="en-US" dirty="0"/>
              <a:t>响应状态码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494B6446-A6DC-4E16-9D5C-60CDDF6A1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 成功相关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的响应状态码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649652F4-5017-421C-9177-9592B60ABE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4000"/>
            <a:ext cx="7069724" cy="417284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** 范围的状态码，表示服务器已成功接收到请求并进行处理。常见的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** 类型的状态码如下：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327CC33-CFD8-44EE-9560-9396AC112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636992"/>
              </p:ext>
            </p:extLst>
          </p:nvPr>
        </p:nvGraphicFramePr>
        <p:xfrm>
          <a:off x="908306" y="2552847"/>
          <a:ext cx="6804773" cy="987201"/>
        </p:xfrm>
        <a:graphic>
          <a:graphicData uri="http://schemas.openxmlformats.org/drawingml/2006/table">
            <a:tbl>
              <a:tblPr/>
              <a:tblGrid>
                <a:gridCol w="739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059">
                  <a:extLst>
                    <a:ext uri="{9D8B030D-6E8A-4147-A177-3AD203B41FA5}">
                      <a16:colId xmlns:a16="http://schemas.microsoft.com/office/drawing/2014/main" val="2960170936"/>
                    </a:ext>
                  </a:extLst>
                </a:gridCol>
                <a:gridCol w="4598090">
                  <a:extLst>
                    <a:ext uri="{9D8B030D-6E8A-4147-A177-3AD203B41FA5}">
                      <a16:colId xmlns:a16="http://schemas.microsoft.com/office/drawing/2014/main" val="4050760502"/>
                    </a:ext>
                  </a:extLst>
                </a:gridCol>
              </a:tblGrid>
              <a:tr h="343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状态码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状态码英文名称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中文描述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OK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请求成功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。一般用于 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 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POST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Created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已创建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。成功请求并创建了新的资源，通常用于 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POST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 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PUT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812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1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HTTP</a:t>
            </a:r>
            <a:r>
              <a:rPr lang="zh-CN" altLang="en-US" dirty="0"/>
              <a:t>响应状态码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常见的</a:t>
            </a:r>
            <a:r>
              <a:rPr lang="en-US" altLang="zh-CN" dirty="0"/>
              <a:t>HTTP</a:t>
            </a:r>
            <a:r>
              <a:rPr lang="zh-CN" altLang="en-US" dirty="0"/>
              <a:t>响应状态码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494B6446-A6DC-4E16-9D5C-60CDDF6A1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 重定向相关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的响应状态码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649652F4-5017-421C-9177-9592B60ABE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6864703" cy="541556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** 范围的状态码，表示表示服务器要求客户端重定向，需要客户端进一步的操作以完成资源的请求。常见的 </a:t>
            </a:r>
            <a:r>
              <a:rPr lang="en-US" altLang="zh-CN" dirty="0">
                <a:solidFill>
                  <a:schemeClr val="tx1"/>
                </a:solidFill>
              </a:rPr>
              <a:t>3** </a:t>
            </a:r>
            <a:r>
              <a:rPr lang="zh-CN" altLang="en-US" dirty="0">
                <a:solidFill>
                  <a:schemeClr val="tx1"/>
                </a:solidFill>
              </a:rPr>
              <a:t>类型的状态码如下：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327CC33-CFD8-44EE-9560-9396AC112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97367"/>
              </p:ext>
            </p:extLst>
          </p:nvPr>
        </p:nvGraphicFramePr>
        <p:xfrm>
          <a:off x="908306" y="2783958"/>
          <a:ext cx="6804773" cy="1779681"/>
        </p:xfrm>
        <a:graphic>
          <a:graphicData uri="http://schemas.openxmlformats.org/drawingml/2006/table">
            <a:tbl>
              <a:tblPr/>
              <a:tblGrid>
                <a:gridCol w="739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059">
                  <a:extLst>
                    <a:ext uri="{9D8B030D-6E8A-4147-A177-3AD203B41FA5}">
                      <a16:colId xmlns:a16="http://schemas.microsoft.com/office/drawing/2014/main" val="2960170936"/>
                    </a:ext>
                  </a:extLst>
                </a:gridCol>
                <a:gridCol w="4598090">
                  <a:extLst>
                    <a:ext uri="{9D8B030D-6E8A-4147-A177-3AD203B41FA5}">
                      <a16:colId xmlns:a16="http://schemas.microsoft.com/office/drawing/2014/main" val="4050760502"/>
                    </a:ext>
                  </a:extLst>
                </a:gridCol>
              </a:tblGrid>
              <a:tr h="343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状态码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状态码英文名称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中文描述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301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Moved Permanently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永久移动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。请求的资源已被永久的移动到新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URI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，返回信息会包括新的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URI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，浏览器会自动定向到新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URI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。今后任何新的请求都应使用新的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URI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代替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302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Found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临时移动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。与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301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类似。但资源只是临时被移动。客户端应继续使用原有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URI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812217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304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Not Modified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未修改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。所请求的资源未修改，服务器返回此状态码时，不会返回任何资源（响应消息中不包含响应体）。客户端通常会缓存访问过的资源。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00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1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HTTP</a:t>
            </a:r>
            <a:r>
              <a:rPr lang="zh-CN" altLang="en-US" dirty="0"/>
              <a:t>响应状态码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常见的</a:t>
            </a:r>
            <a:r>
              <a:rPr lang="en-US" altLang="zh-CN" dirty="0"/>
              <a:t>HTTP</a:t>
            </a:r>
            <a:r>
              <a:rPr lang="zh-CN" altLang="en-US" dirty="0"/>
              <a:t>响应状态码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494B6446-A6DC-4E16-9D5C-60CDDF6A1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 客户端错误相关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的响应状态码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649652F4-5017-421C-9177-9592B60ABE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310885" cy="417284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** 范围的状态码，表示客户端的请求有非法内容，从而导致这次请求失败。常见的 </a:t>
            </a:r>
            <a:r>
              <a:rPr lang="en-US" altLang="zh-CN" dirty="0">
                <a:solidFill>
                  <a:schemeClr val="tx1"/>
                </a:solidFill>
              </a:rPr>
              <a:t>4** </a:t>
            </a:r>
            <a:r>
              <a:rPr lang="zh-CN" altLang="en-US" dirty="0">
                <a:solidFill>
                  <a:schemeClr val="tx1"/>
                </a:solidFill>
              </a:rPr>
              <a:t>类型的状态码如下：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327CC33-CFD8-44EE-9560-9396AC112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72003"/>
              </p:ext>
            </p:extLst>
          </p:nvPr>
        </p:nvGraphicFramePr>
        <p:xfrm>
          <a:off x="908306" y="2552847"/>
          <a:ext cx="6804773" cy="2244501"/>
        </p:xfrm>
        <a:graphic>
          <a:graphicData uri="http://schemas.openxmlformats.org/drawingml/2006/table">
            <a:tbl>
              <a:tblPr/>
              <a:tblGrid>
                <a:gridCol w="739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059">
                  <a:extLst>
                    <a:ext uri="{9D8B030D-6E8A-4147-A177-3AD203B41FA5}">
                      <a16:colId xmlns:a16="http://schemas.microsoft.com/office/drawing/2014/main" val="2960170936"/>
                    </a:ext>
                  </a:extLst>
                </a:gridCol>
                <a:gridCol w="4598090">
                  <a:extLst>
                    <a:ext uri="{9D8B030D-6E8A-4147-A177-3AD203B41FA5}">
                      <a16:colId xmlns:a16="http://schemas.microsoft.com/office/drawing/2014/main" val="4050760502"/>
                    </a:ext>
                  </a:extLst>
                </a:gridCol>
              </a:tblGrid>
              <a:tr h="343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状态码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状态码英文名称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中文描述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400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Bad Request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、语义有误，当前请求无法被服务器理解。除非进行修改，否则客户端不应该重复提交这个请求。</a:t>
                      </a:r>
                    </a:p>
                    <a:p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、请求参数有误。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401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Unauthorized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当前请求需要用户验证。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812217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403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Forbidden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服务器已经理解请求，但是拒绝执行它。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005916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404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Not Found</a:t>
                      </a:r>
                      <a:endParaRPr lang="zh-CN" altLang="en-US" sz="1050" kern="12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服务器无法根据客户端的请求找到资源（网页）。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962625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408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Request Timeout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请求超时。服务器等待客户端发送的请求时间过长，超时。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41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80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HTTP</a:t>
            </a:r>
            <a:r>
              <a:rPr lang="zh-CN" altLang="en-US" dirty="0"/>
              <a:t>响应状态码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常见的</a:t>
            </a:r>
            <a:r>
              <a:rPr lang="en-US" altLang="zh-CN" dirty="0"/>
              <a:t>HTTP</a:t>
            </a:r>
            <a:r>
              <a:rPr lang="zh-CN" altLang="en-US" dirty="0"/>
              <a:t>响应状态码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494B6446-A6DC-4E16-9D5C-60CDDF6A1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 服务端错误相关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的响应状态码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649652F4-5017-421C-9177-9592B60ABE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4000"/>
            <a:ext cx="7310885" cy="417284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** 范围的状态码，表示服务器未能正常处理客户端的请求而出现意外错误。常见的 </a:t>
            </a:r>
            <a:r>
              <a:rPr lang="en-US" altLang="zh-CN" dirty="0">
                <a:solidFill>
                  <a:schemeClr val="tx1"/>
                </a:solidFill>
              </a:rPr>
              <a:t>5** </a:t>
            </a:r>
            <a:r>
              <a:rPr lang="zh-CN" altLang="en-US" dirty="0">
                <a:solidFill>
                  <a:schemeClr val="tx1"/>
                </a:solidFill>
              </a:rPr>
              <a:t>类型的状态码如下：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327CC33-CFD8-44EE-9560-9396AC112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67940"/>
              </p:ext>
            </p:extLst>
          </p:nvPr>
        </p:nvGraphicFramePr>
        <p:xfrm>
          <a:off x="908306" y="2552847"/>
          <a:ext cx="6909313" cy="1619661"/>
        </p:xfrm>
        <a:graphic>
          <a:graphicData uri="http://schemas.openxmlformats.org/drawingml/2006/table">
            <a:tbl>
              <a:tblPr/>
              <a:tblGrid>
                <a:gridCol w="75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597">
                  <a:extLst>
                    <a:ext uri="{9D8B030D-6E8A-4147-A177-3AD203B41FA5}">
                      <a16:colId xmlns:a16="http://schemas.microsoft.com/office/drawing/2014/main" val="2960170936"/>
                    </a:ext>
                  </a:extLst>
                </a:gridCol>
                <a:gridCol w="4668729">
                  <a:extLst>
                    <a:ext uri="{9D8B030D-6E8A-4147-A177-3AD203B41FA5}">
                      <a16:colId xmlns:a16="http://schemas.microsoft.com/office/drawing/2014/main" val="4050760502"/>
                    </a:ext>
                  </a:extLst>
                </a:gridCol>
              </a:tblGrid>
              <a:tr h="343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状态码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状态码英文名称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中文描述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Internal Server Error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服务器内部错误，无法完成请求。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501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Not Implemented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服务器不支持该请求方法，无法完成请求。只有 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 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HEAD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请求方法是要求每个服务器必须支持的，其它请求方法在不支持的服务器上会返回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501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812217"/>
                  </a:ext>
                </a:extLst>
              </a:tr>
              <a:tr h="295759"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503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Service Unavailable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由于超载或系统维护，服务器暂时的无法处理客户端的请求。</a:t>
                      </a:r>
                    </a:p>
                  </a:txBody>
                  <a:tcPr marL="127000" marR="127000" marT="76200" marB="76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00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89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HTTP</a:t>
            </a:r>
            <a:r>
              <a:rPr lang="zh-CN" altLang="en-US" dirty="0"/>
              <a:t>协议简介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什么是通信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D08D481-F267-4DB4-8B04-1F7D60426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现实生活中的通信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C77B38FD-3EDE-4319-B439-FEC8F18AF27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6988370" cy="246809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案例：</a:t>
            </a:r>
            <a:r>
              <a:rPr lang="zh-CN" altLang="en-US" b="1" dirty="0">
                <a:solidFill>
                  <a:srgbClr val="FF0000"/>
                </a:solidFill>
              </a:rPr>
              <a:t>张三</a:t>
            </a:r>
            <a:r>
              <a:rPr lang="zh-CN" altLang="en-US" dirty="0">
                <a:solidFill>
                  <a:schemeClr val="tx1"/>
                </a:solidFill>
              </a:rPr>
              <a:t>要把自己</a:t>
            </a:r>
            <a:r>
              <a:rPr lang="zh-CN" altLang="en-US" dirty="0">
                <a:solidFill>
                  <a:srgbClr val="047FFD"/>
                </a:solidFill>
              </a:rPr>
              <a:t>考上传智专修学院</a:t>
            </a:r>
            <a:r>
              <a:rPr lang="zh-CN" altLang="en-US" dirty="0">
                <a:solidFill>
                  <a:schemeClr val="tx1"/>
                </a:solidFill>
              </a:rPr>
              <a:t>的好消息</a:t>
            </a:r>
            <a:r>
              <a:rPr lang="zh-CN" altLang="en-US" dirty="0">
                <a:solidFill>
                  <a:srgbClr val="047FFD"/>
                </a:solidFill>
              </a:rPr>
              <a:t>写信</a:t>
            </a:r>
            <a:r>
              <a:rPr lang="zh-CN" altLang="en-US" dirty="0">
                <a:solidFill>
                  <a:schemeClr val="tx1"/>
                </a:solidFill>
              </a:rPr>
              <a:t>告诉自己的好朋友</a:t>
            </a:r>
            <a:r>
              <a:rPr lang="zh-CN" altLang="en-US" b="1" dirty="0">
                <a:solidFill>
                  <a:srgbClr val="FF0000"/>
                </a:solidFill>
              </a:rPr>
              <a:t>李四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其中：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通信的</a:t>
            </a:r>
            <a:r>
              <a:rPr lang="zh-CN" altLang="en-US" dirty="0">
                <a:solidFill>
                  <a:srgbClr val="FF0000"/>
                </a:solidFill>
              </a:rPr>
              <a:t>主体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rgbClr val="047FFD"/>
                </a:solidFill>
              </a:rPr>
              <a:t>张三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047FFD"/>
                </a:solidFill>
              </a:rPr>
              <a:t>李四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通信的</a:t>
            </a:r>
            <a:r>
              <a:rPr lang="zh-CN" altLang="en-US" dirty="0">
                <a:solidFill>
                  <a:srgbClr val="FF0000"/>
                </a:solidFill>
              </a:rPr>
              <a:t>内容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rgbClr val="047FFD"/>
                </a:solidFill>
              </a:rPr>
              <a:t>考上传智专修学院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rgbClr val="047FFD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通信的</a:t>
            </a:r>
            <a:r>
              <a:rPr lang="zh-CN" altLang="en-US" dirty="0">
                <a:solidFill>
                  <a:srgbClr val="FF0000"/>
                </a:solidFill>
              </a:rPr>
              <a:t>方式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rgbClr val="047FFD"/>
                </a:solidFill>
              </a:rPr>
              <a:t>写信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rgbClr val="047F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70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26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HTTP</a:t>
            </a:r>
            <a:r>
              <a:rPr lang="zh-CN" altLang="en-US" dirty="0"/>
              <a:t>协议简介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什么是通信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D08D481-F267-4DB4-8B04-1F7D60426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互联网中的通信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BE067329-5D7F-4836-B550-02A95E8B9F0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6988370" cy="247814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案例：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>
                <a:solidFill>
                  <a:schemeClr val="tx1"/>
                </a:solidFill>
              </a:rPr>
              <a:t>把</a:t>
            </a:r>
            <a:r>
              <a:rPr lang="zh-CN" altLang="en-US" dirty="0">
                <a:solidFill>
                  <a:srgbClr val="047FFD"/>
                </a:solidFill>
              </a:rPr>
              <a:t>传智专修学院的简介</a:t>
            </a:r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zh-CN" altLang="en-US" dirty="0">
                <a:solidFill>
                  <a:srgbClr val="047FFD"/>
                </a:solidFill>
              </a:rPr>
              <a:t>响应</a:t>
            </a:r>
            <a:r>
              <a:rPr lang="zh-CN" altLang="en-US" dirty="0">
                <a:solidFill>
                  <a:schemeClr val="tx1"/>
                </a:solidFill>
              </a:rPr>
              <a:t>的方式发送给</a:t>
            </a:r>
            <a:r>
              <a:rPr lang="zh-CN" altLang="en-US" dirty="0">
                <a:solidFill>
                  <a:srgbClr val="FF0000"/>
                </a:solidFill>
              </a:rPr>
              <a:t>客户端浏览器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其中，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通信的</a:t>
            </a:r>
            <a:r>
              <a:rPr lang="zh-CN" altLang="en-US" dirty="0">
                <a:solidFill>
                  <a:srgbClr val="FF0000"/>
                </a:solidFill>
              </a:rPr>
              <a:t>主体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rgbClr val="047FFD"/>
                </a:solidFill>
              </a:rPr>
              <a:t>服务器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047FFD"/>
                </a:solidFill>
              </a:rPr>
              <a:t>客户端浏览器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通信的</a:t>
            </a:r>
            <a:r>
              <a:rPr lang="zh-CN" altLang="en-US" dirty="0">
                <a:solidFill>
                  <a:srgbClr val="FF0000"/>
                </a:solidFill>
              </a:rPr>
              <a:t>内容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rgbClr val="047FFD"/>
                </a:solidFill>
              </a:rPr>
              <a:t>传智专修学院的简介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rgbClr val="047FFD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通信的</a:t>
            </a:r>
            <a:r>
              <a:rPr lang="zh-CN" altLang="en-US" dirty="0">
                <a:solidFill>
                  <a:srgbClr val="FF0000"/>
                </a:solidFill>
              </a:rPr>
              <a:t>方式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rgbClr val="047FFD"/>
                </a:solidFill>
              </a:rPr>
              <a:t>响应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rgbClr val="047F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91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HTTP</a:t>
            </a:r>
            <a:r>
              <a:rPr lang="zh-CN" altLang="en-US" dirty="0"/>
              <a:t>协议简介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什么是通信协议</a:t>
            </a: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5131A608-65DF-48D0-8F37-AA4EF30C2F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199"/>
            <a:ext cx="6737350" cy="791999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通信协议</a:t>
            </a:r>
            <a:r>
              <a:rPr lang="zh-CN" altLang="en-US" dirty="0"/>
              <a:t>（</a:t>
            </a:r>
            <a:r>
              <a:rPr lang="en-US" altLang="zh-CN" dirty="0"/>
              <a:t>Communication Protocol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chemeClr val="tx1"/>
                </a:solidFill>
              </a:rPr>
              <a:t>是指通信的双方完成通信所</a:t>
            </a:r>
            <a:r>
              <a:rPr lang="zh-CN" altLang="en-US" dirty="0">
                <a:solidFill>
                  <a:srgbClr val="FF0000"/>
                </a:solidFill>
              </a:rPr>
              <a:t>必须遵守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047FFD"/>
                </a:solidFill>
              </a:rPr>
              <a:t>规则和约定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通俗的理解：通信双方</a:t>
            </a:r>
            <a:r>
              <a:rPr lang="zh-CN" altLang="en-US" dirty="0">
                <a:solidFill>
                  <a:srgbClr val="047FFD"/>
                </a:solidFill>
              </a:rPr>
              <a:t>采用约定好的格式</a:t>
            </a:r>
            <a:r>
              <a:rPr lang="zh-CN" altLang="en-US" dirty="0">
                <a:solidFill>
                  <a:schemeClr val="tx1"/>
                </a:solidFill>
              </a:rPr>
              <a:t>来发送和接收消息，这种</a:t>
            </a:r>
            <a:r>
              <a:rPr lang="zh-CN" altLang="en-US" dirty="0">
                <a:solidFill>
                  <a:srgbClr val="FF0000"/>
                </a:solidFill>
              </a:rPr>
              <a:t>事先约定好的通信格式，就叫做通信协议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66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HTTP</a:t>
            </a:r>
            <a:r>
              <a:rPr lang="zh-CN" altLang="en-US" dirty="0"/>
              <a:t>协议简介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什么是通信协议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33B71FFD-BC04-4D5E-AAB8-5B8424696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现实生活中的通信协议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872D4F1-75D8-472B-89C4-D9C70CDFA77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7592238" cy="37601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张三与李四采用写信的方式进行通信，在填写信封时，写信的双方需要遵守固定的规则。</a:t>
            </a:r>
            <a:r>
              <a:rPr lang="zh-CN" altLang="en-US" dirty="0">
                <a:solidFill>
                  <a:srgbClr val="FF0000"/>
                </a:solidFill>
              </a:rPr>
              <a:t>信封的填写规则</a:t>
            </a:r>
            <a:r>
              <a:rPr lang="zh-CN" altLang="en-US" dirty="0">
                <a:solidFill>
                  <a:schemeClr val="tx1"/>
                </a:solidFill>
              </a:rPr>
              <a:t>就是一种通信协议。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C7AA172-5EDF-481F-A1EF-03979A4B9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8" y="2500009"/>
            <a:ext cx="4497918" cy="250617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29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HTTP</a:t>
            </a:r>
            <a:r>
              <a:rPr lang="zh-CN" altLang="en-US" dirty="0"/>
              <a:t>协议简介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什么是通信协议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33B71FFD-BC04-4D5E-AAB8-5B8424696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互联网中的通信协议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872D4F1-75D8-472B-89C4-D9C70CDFA77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9"/>
            <a:ext cx="6617547" cy="36799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客户端与服务器之间要实现</a:t>
            </a:r>
            <a:r>
              <a:rPr lang="zh-CN" altLang="en-US" dirty="0">
                <a:solidFill>
                  <a:srgbClr val="FF0000"/>
                </a:solidFill>
              </a:rPr>
              <a:t>网页内容</a:t>
            </a:r>
            <a:r>
              <a:rPr lang="zh-CN" altLang="en-US" dirty="0">
                <a:solidFill>
                  <a:schemeClr val="tx1"/>
                </a:solidFill>
              </a:rPr>
              <a:t>的传输，则通信的双方必须遵守</a:t>
            </a:r>
            <a:r>
              <a:rPr lang="zh-CN" altLang="en-US" dirty="0">
                <a:solidFill>
                  <a:srgbClr val="FF0000"/>
                </a:solidFill>
              </a:rPr>
              <a:t>网页内容的传输协议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EF5C5431-2889-4983-88F6-8489D009279B}"/>
              </a:ext>
            </a:extLst>
          </p:cNvPr>
          <p:cNvSpPr txBox="1">
            <a:spLocks/>
          </p:cNvSpPr>
          <p:nvPr/>
        </p:nvSpPr>
        <p:spPr>
          <a:xfrm>
            <a:off x="848375" y="2497151"/>
            <a:ext cx="6617549" cy="577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47FFD"/>
                </a:solidFill>
              </a:rPr>
              <a:t>网页内容</a:t>
            </a:r>
            <a:r>
              <a:rPr lang="zh-CN" altLang="en-US" dirty="0">
                <a:solidFill>
                  <a:schemeClr val="tx1"/>
                </a:solidFill>
              </a:rPr>
              <a:t>又叫做</a:t>
            </a:r>
            <a:r>
              <a:rPr lang="zh-CN" altLang="en-US" b="1" dirty="0">
                <a:solidFill>
                  <a:srgbClr val="FF0000"/>
                </a:solidFill>
              </a:rPr>
              <a:t>超文本</a:t>
            </a:r>
            <a:r>
              <a:rPr lang="zh-CN" altLang="en-US" dirty="0">
                <a:solidFill>
                  <a:schemeClr val="tx1"/>
                </a:solidFill>
              </a:rPr>
              <a:t>，因此</a:t>
            </a:r>
            <a:r>
              <a:rPr lang="zh-CN" altLang="en-US" dirty="0">
                <a:solidFill>
                  <a:srgbClr val="047FFD"/>
                </a:solidFill>
              </a:rPr>
              <a:t>网页内容的传输协议</a:t>
            </a:r>
            <a:r>
              <a:rPr lang="zh-CN" altLang="en-US" dirty="0">
                <a:solidFill>
                  <a:schemeClr val="tx1"/>
                </a:solidFill>
              </a:rPr>
              <a:t>又叫做</a:t>
            </a:r>
            <a:r>
              <a:rPr lang="zh-CN" altLang="en-US" b="1" dirty="0">
                <a:solidFill>
                  <a:srgbClr val="FF0000"/>
                </a:solidFill>
              </a:rPr>
              <a:t>超文本传输协议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HyperText Transfer Protocol</a:t>
            </a:r>
            <a:r>
              <a:rPr lang="zh-CN" altLang="en-US" dirty="0">
                <a:solidFill>
                  <a:schemeClr val="tx1"/>
                </a:solidFill>
              </a:rPr>
              <a:t>） ，简称 </a:t>
            </a:r>
            <a:r>
              <a:rPr lang="en-US" altLang="zh-CN" b="1" dirty="0">
                <a:solidFill>
                  <a:srgbClr val="FF0000"/>
                </a:solidFill>
              </a:rPr>
              <a:t>HTTP </a:t>
            </a:r>
            <a:r>
              <a:rPr lang="zh-CN" altLang="en-US" b="1" dirty="0">
                <a:solidFill>
                  <a:srgbClr val="FF0000"/>
                </a:solidFill>
              </a:rPr>
              <a:t>协议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05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HTTP</a:t>
            </a:r>
            <a:r>
              <a:rPr lang="zh-CN" altLang="en-US" dirty="0"/>
              <a:t>协议简介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/>
              <a:t>1.3 HTTP</a:t>
            </a:r>
            <a:endParaRPr lang="zh-CN" alt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33B71FFD-BC04-4D5E-AAB8-5B8424696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872D4F1-75D8-472B-89C4-D9C70CDFA77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2123998"/>
            <a:ext cx="7069724" cy="2387711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HTTP </a:t>
            </a:r>
            <a:r>
              <a:rPr lang="zh-CN" altLang="en-US" b="1" dirty="0">
                <a:solidFill>
                  <a:srgbClr val="FF0000"/>
                </a:solidFill>
              </a:rPr>
              <a:t>协议</a:t>
            </a:r>
            <a:r>
              <a:rPr lang="zh-CN" altLang="en-US" dirty="0">
                <a:solidFill>
                  <a:schemeClr val="tx1"/>
                </a:solidFill>
              </a:rPr>
              <a:t>即超文本传送协议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H</a:t>
            </a:r>
            <a:r>
              <a:rPr lang="en-US" altLang="zh-CN" dirty="0">
                <a:solidFill>
                  <a:schemeClr val="tx1"/>
                </a:solidFill>
              </a:rPr>
              <a:t>yper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chemeClr val="tx1"/>
                </a:solidFill>
              </a:rPr>
              <a:t>ext 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chemeClr val="tx1"/>
                </a:solidFill>
              </a:rPr>
              <a:t>ransfer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</a:rPr>
              <a:t>rotocol) </a:t>
            </a:r>
            <a:r>
              <a:rPr lang="zh-CN" altLang="en-US" dirty="0">
                <a:solidFill>
                  <a:schemeClr val="tx1"/>
                </a:solidFill>
              </a:rPr>
              <a:t>，它规定了客户端与服务器之间进行网页内容传输时，所必须遵守的传输格式。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例如：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047FFD"/>
                </a:solidFill>
              </a:rPr>
              <a:t>客户端</a:t>
            </a:r>
            <a:r>
              <a:rPr lang="zh-CN" altLang="en-US" dirty="0">
                <a:solidFill>
                  <a:schemeClr val="tx1"/>
                </a:solidFill>
              </a:rPr>
              <a:t>要以</a:t>
            </a:r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协议要求的格式把数据</a:t>
            </a:r>
            <a:r>
              <a:rPr lang="zh-CN" altLang="en-US" dirty="0">
                <a:solidFill>
                  <a:srgbClr val="FF0000"/>
                </a:solidFill>
              </a:rPr>
              <a:t>提交</a:t>
            </a:r>
            <a:r>
              <a:rPr lang="zh-CN" altLang="en-US" dirty="0">
                <a:solidFill>
                  <a:schemeClr val="tx1"/>
                </a:solidFill>
              </a:rPr>
              <a:t>到</a:t>
            </a:r>
            <a:r>
              <a:rPr lang="zh-CN" altLang="en-US" dirty="0">
                <a:solidFill>
                  <a:srgbClr val="047FFD"/>
                </a:solidFill>
              </a:rPr>
              <a:t>服务器</a:t>
            </a:r>
            <a:endParaRPr lang="en-US" altLang="zh-CN" dirty="0">
              <a:solidFill>
                <a:srgbClr val="047FFD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047FFD"/>
                </a:solidFill>
              </a:rPr>
              <a:t>服务器</a:t>
            </a:r>
            <a:r>
              <a:rPr lang="zh-CN" altLang="en-US" dirty="0">
                <a:solidFill>
                  <a:schemeClr val="tx1"/>
                </a:solidFill>
              </a:rPr>
              <a:t>要以</a:t>
            </a:r>
            <a:r>
              <a:rPr lang="en-US" altLang="zh-CN" dirty="0">
                <a:solidFill>
                  <a:schemeClr val="tx1"/>
                </a:solidFill>
              </a:rPr>
              <a:t>HTTP</a:t>
            </a:r>
            <a:r>
              <a:rPr lang="zh-CN" altLang="en-US" dirty="0">
                <a:solidFill>
                  <a:schemeClr val="tx1"/>
                </a:solidFill>
              </a:rPr>
              <a:t>协议要求的格式把内容</a:t>
            </a:r>
            <a:r>
              <a:rPr lang="zh-CN" altLang="en-US" dirty="0">
                <a:solidFill>
                  <a:srgbClr val="FF0000"/>
                </a:solidFill>
              </a:rPr>
              <a:t>响应</a:t>
            </a:r>
            <a:r>
              <a:rPr lang="zh-CN" altLang="en-US" dirty="0">
                <a:solidFill>
                  <a:schemeClr val="tx1"/>
                </a:solidFill>
              </a:rPr>
              <a:t>给</a:t>
            </a:r>
            <a:r>
              <a:rPr lang="zh-CN" altLang="en-US" dirty="0">
                <a:solidFill>
                  <a:srgbClr val="047FFD"/>
                </a:solidFill>
              </a:rPr>
              <a:t>客户端</a:t>
            </a:r>
            <a:endParaRPr lang="en-US" altLang="zh-CN" dirty="0">
              <a:solidFill>
                <a:srgbClr val="047F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59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20382</TotalTime>
  <Words>2365</Words>
  <Application>Microsoft Office PowerPoint</Application>
  <PresentationFormat>全屏显示(16:9)</PresentationFormat>
  <Paragraphs>297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等线</vt:lpstr>
      <vt:lpstr>Microsoft YaHei</vt:lpstr>
      <vt:lpstr>Microsoft YaHei</vt:lpstr>
      <vt:lpstr>Arial</vt:lpstr>
      <vt:lpstr>Calibri</vt:lpstr>
      <vt:lpstr>Segoe UI</vt:lpstr>
      <vt:lpstr>Wingdings</vt:lpstr>
      <vt:lpstr>黑马程序员主题​​</vt:lpstr>
      <vt:lpstr>HTTP协议加强</vt:lpstr>
      <vt:lpstr>PowerPoint 演示文稿</vt:lpstr>
      <vt:lpstr>1. HTTP协议简介</vt:lpstr>
      <vt:lpstr>1. HTTP协议简介</vt:lpstr>
      <vt:lpstr>1. HTTP协议简介</vt:lpstr>
      <vt:lpstr>1. HTTP协议简介</vt:lpstr>
      <vt:lpstr>1. HTTP协议简介</vt:lpstr>
      <vt:lpstr>1. HTTP协议简介</vt:lpstr>
      <vt:lpstr>1. HTTP协议简介</vt:lpstr>
      <vt:lpstr>1. HTTP协议简介</vt:lpstr>
      <vt:lpstr>PowerPoint 演示文稿</vt:lpstr>
      <vt:lpstr>2. HTTP请求消息</vt:lpstr>
      <vt:lpstr>2. HTTP请求消息</vt:lpstr>
      <vt:lpstr>2. HTTP请求消息</vt:lpstr>
      <vt:lpstr>2. HTTP请求消息</vt:lpstr>
      <vt:lpstr>2. HTTP请求消息</vt:lpstr>
      <vt:lpstr>2. HTTP请求消息</vt:lpstr>
      <vt:lpstr>2. HTTP请求消息</vt:lpstr>
      <vt:lpstr>2. HTTP请求消息</vt:lpstr>
      <vt:lpstr>2. HTTP请求消息</vt:lpstr>
      <vt:lpstr>PowerPoint 演示文稿</vt:lpstr>
      <vt:lpstr>3. HTTP响应消息</vt:lpstr>
      <vt:lpstr>3. HTTP响应消息</vt:lpstr>
      <vt:lpstr>3. HTTP响应消息</vt:lpstr>
      <vt:lpstr>3. HTTP响应消息</vt:lpstr>
      <vt:lpstr>3. HTTP响应消息</vt:lpstr>
      <vt:lpstr>3. HTTP响应消息</vt:lpstr>
      <vt:lpstr>3. HTTP响应消息</vt:lpstr>
      <vt:lpstr>3. HTTP响应消息</vt:lpstr>
      <vt:lpstr>PowerPoint 演示文稿</vt:lpstr>
      <vt:lpstr>4. HTTP请求方法</vt:lpstr>
      <vt:lpstr>4. HTTP请求方法</vt:lpstr>
      <vt:lpstr>PowerPoint 演示文稿</vt:lpstr>
      <vt:lpstr>5. HTTP响应状态码</vt:lpstr>
      <vt:lpstr>5. HTTP响应状态码</vt:lpstr>
      <vt:lpstr>5. HTTP响应状态码</vt:lpstr>
      <vt:lpstr>5. HTTP响应状态码</vt:lpstr>
      <vt:lpstr>5. HTTP响应状态码</vt:lpstr>
      <vt:lpstr>5. HTTP响应状态码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escook</cp:lastModifiedBy>
  <cp:revision>5217</cp:revision>
  <dcterms:created xsi:type="dcterms:W3CDTF">2018-10-05T21:01:23Z</dcterms:created>
  <dcterms:modified xsi:type="dcterms:W3CDTF">2019-12-03T04:37:44Z</dcterms:modified>
</cp:coreProperties>
</file>