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456" r:id="rId5"/>
    <p:sldId id="695" r:id="rId6"/>
    <p:sldId id="764" r:id="rId7"/>
    <p:sldId id="763" r:id="rId8"/>
    <p:sldId id="765" r:id="rId9"/>
    <p:sldId id="766" r:id="rId10"/>
    <p:sldId id="767" r:id="rId11"/>
    <p:sldId id="768" r:id="rId12"/>
    <p:sldId id="769" r:id="rId13"/>
    <p:sldId id="771" r:id="rId14"/>
    <p:sldId id="770" r:id="rId15"/>
    <p:sldId id="772" r:id="rId16"/>
    <p:sldId id="773" r:id="rId17"/>
    <p:sldId id="774" r:id="rId18"/>
    <p:sldId id="775" r:id="rId19"/>
    <p:sldId id="776" r:id="rId20"/>
    <p:sldId id="777" r:id="rId21"/>
    <p:sldId id="778" r:id="rId22"/>
    <p:sldId id="779" r:id="rId23"/>
    <p:sldId id="780" r:id="rId24"/>
    <p:sldId id="781" r:id="rId25"/>
    <p:sldId id="782" r:id="rId26"/>
    <p:sldId id="783" r:id="rId27"/>
    <p:sldId id="784" r:id="rId28"/>
    <p:sldId id="785" r:id="rId29"/>
    <p:sldId id="786" r:id="rId30"/>
    <p:sldId id="787" r:id="rId31"/>
    <p:sldId id="788" r:id="rId32"/>
    <p:sldId id="789" r:id="rId33"/>
    <p:sldId id="790" r:id="rId34"/>
    <p:sldId id="791" r:id="rId35"/>
    <p:sldId id="792" r:id="rId36"/>
    <p:sldId id="793" r:id="rId37"/>
    <p:sldId id="794" r:id="rId38"/>
    <p:sldId id="795" r:id="rId39"/>
    <p:sldId id="796" r:id="rId40"/>
    <p:sldId id="797" r:id="rId41"/>
    <p:sldId id="798" r:id="rId42"/>
    <p:sldId id="799" r:id="rId43"/>
    <p:sldId id="800" r:id="rId44"/>
    <p:sldId id="801" r:id="rId45"/>
    <p:sldId id="802" r:id="rId46"/>
    <p:sldId id="803" r:id="rId47"/>
    <p:sldId id="804" r:id="rId48"/>
    <p:sldId id="805" r:id="rId49"/>
    <p:sldId id="806" r:id="rId50"/>
    <p:sldId id="807" r:id="rId51"/>
    <p:sldId id="808" r:id="rId52"/>
    <p:sldId id="809" r:id="rId53"/>
    <p:sldId id="810" r:id="rId54"/>
    <p:sldId id="811" r:id="rId55"/>
    <p:sldId id="812" r:id="rId56"/>
    <p:sldId id="813" r:id="rId57"/>
    <p:sldId id="814" r:id="rId58"/>
    <p:sldId id="815" r:id="rId59"/>
    <p:sldId id="816" r:id="rId60"/>
    <p:sldId id="817" r:id="rId61"/>
    <p:sldId id="818" r:id="rId62"/>
    <p:sldId id="819" r:id="rId63"/>
    <p:sldId id="820" r:id="rId64"/>
    <p:sldId id="821" r:id="rId65"/>
    <p:sldId id="822" r:id="rId66"/>
    <p:sldId id="824" r:id="rId67"/>
    <p:sldId id="825" r:id="rId68"/>
    <p:sldId id="827" r:id="rId69"/>
    <p:sldId id="828" r:id="rId70"/>
    <p:sldId id="829" r:id="rId71"/>
    <p:sldId id="830" r:id="rId72"/>
    <p:sldId id="831" r:id="rId73"/>
    <p:sldId id="832" r:id="rId74"/>
    <p:sldId id="833" r:id="rId75"/>
    <p:sldId id="834" r:id="rId76"/>
    <p:sldId id="835" r:id="rId77"/>
    <p:sldId id="836" r:id="rId78"/>
    <p:sldId id="837" r:id="rId79"/>
    <p:sldId id="838" r:id="rId80"/>
    <p:sldId id="840" r:id="rId81"/>
    <p:sldId id="839" r:id="rId82"/>
    <p:sldId id="841" r:id="rId83"/>
    <p:sldId id="842" r:id="rId84"/>
    <p:sldId id="843" r:id="rId85"/>
    <p:sldId id="844" r:id="rId86"/>
    <p:sldId id="848" r:id="rId87"/>
    <p:sldId id="845" r:id="rId88"/>
    <p:sldId id="849" r:id="rId89"/>
    <p:sldId id="850" r:id="rId90"/>
    <p:sldId id="851" r:id="rId91"/>
    <p:sldId id="852" r:id="rId92"/>
    <p:sldId id="853" r:id="rId93"/>
    <p:sldId id="854" r:id="rId94"/>
    <p:sldId id="262" r:id="rId9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17346"/>
    <a:srgbClr val="0036EB"/>
    <a:srgbClr val="FFFFFF"/>
    <a:srgbClr val="C3D3FF"/>
    <a:srgbClr val="7AB783"/>
    <a:srgbClr val="B3D9FF"/>
    <a:srgbClr val="0070C0"/>
    <a:srgbClr val="EBF5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27" autoAdjust="0"/>
  </p:normalViewPr>
  <p:slideViewPr>
    <p:cSldViewPr snapToGrid="0" snapToObjects="1">
      <p:cViewPr varScale="1">
        <p:scale>
          <a:sx n="95" d="100"/>
          <a:sy n="95" d="100"/>
        </p:scale>
        <p:origin x="870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commentAuthors" Target="commentAuthors.xml"/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5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6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7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8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6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7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8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0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1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数据库与身份认证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安装并配置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了解需要安装哪些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相关的软件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8376" y="1393200"/>
            <a:ext cx="7071941" cy="110795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对于开发人员来说，只需要安装 </a:t>
            </a:r>
            <a:r>
              <a:rPr lang="en-US" altLang="zh-CN" dirty="0">
                <a:solidFill>
                  <a:srgbClr val="047FFD"/>
                </a:solidFill>
              </a:rPr>
              <a:t>MySQL Server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rgbClr val="047FFD"/>
                </a:solidFill>
              </a:rPr>
              <a:t>MySQL Workbench </a:t>
            </a:r>
            <a:r>
              <a:rPr lang="zh-CN" altLang="en-US" dirty="0">
                <a:solidFill>
                  <a:schemeClr val="tx1"/>
                </a:solidFill>
              </a:rPr>
              <a:t>这两个软件，就能满足开发的需要了。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MySQL Server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专门用来提供数据存储和服务的软件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MySQL Workbench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可视化的 </a:t>
            </a:r>
            <a:r>
              <a:rPr lang="en-US" altLang="zh-CN" dirty="0">
                <a:solidFill>
                  <a:srgbClr val="FF0000"/>
                </a:solidFill>
              </a:rPr>
              <a:t>MySQL </a:t>
            </a:r>
            <a:r>
              <a:rPr lang="zh-CN" altLang="en-US" dirty="0">
                <a:solidFill>
                  <a:srgbClr val="FF0000"/>
                </a:solidFill>
              </a:rPr>
              <a:t>管理工具</a:t>
            </a:r>
            <a:r>
              <a:rPr lang="zh-CN" altLang="en-US" dirty="0">
                <a:solidFill>
                  <a:schemeClr val="tx1"/>
                </a:solidFill>
              </a:rPr>
              <a:t>，通过它，可以方便的操作存储在 </a:t>
            </a:r>
            <a:r>
              <a:rPr lang="en-US" altLang="zh-CN" dirty="0">
                <a:solidFill>
                  <a:schemeClr val="tx1"/>
                </a:solidFill>
              </a:rPr>
              <a:t>MySQL Server </a:t>
            </a:r>
            <a:r>
              <a:rPr lang="zh-CN" altLang="en-US" dirty="0">
                <a:solidFill>
                  <a:schemeClr val="tx1"/>
                </a:solidFill>
              </a:rPr>
              <a:t>中的数据。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安装并配置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2.2 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Mac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环境下的安装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8376" y="1393201"/>
            <a:ext cx="7071941" cy="204252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Mac </a:t>
            </a:r>
            <a:r>
              <a:rPr lang="zh-CN" altLang="en-US" dirty="0">
                <a:solidFill>
                  <a:schemeClr val="tx1"/>
                </a:solidFill>
              </a:rPr>
              <a:t>环境下安装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 的过程比 </a:t>
            </a:r>
            <a:r>
              <a:rPr lang="en-US" altLang="zh-CN" dirty="0">
                <a:solidFill>
                  <a:schemeClr val="tx1"/>
                </a:solidFill>
              </a:rPr>
              <a:t>Windows </a:t>
            </a:r>
            <a:r>
              <a:rPr lang="zh-CN" altLang="en-US" dirty="0">
                <a:solidFill>
                  <a:schemeClr val="tx1"/>
                </a:solidFill>
              </a:rPr>
              <a:t>环境下的步骤简单很多：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先运行 </a:t>
            </a:r>
            <a:r>
              <a:rPr lang="en-US" altLang="zh-CN" b="1" dirty="0">
                <a:solidFill>
                  <a:srgbClr val="FF0000"/>
                </a:solidFill>
              </a:rPr>
              <a:t>mysql-8.0.19-macos10.15-x86_64.dmg </a:t>
            </a:r>
            <a:r>
              <a:rPr lang="zh-CN" altLang="en-US" dirty="0">
                <a:solidFill>
                  <a:schemeClr val="tx1"/>
                </a:solidFill>
              </a:rPr>
              <a:t>这个安装包，将 </a:t>
            </a:r>
            <a:r>
              <a:rPr lang="en-US" altLang="zh-CN" dirty="0">
                <a:solidFill>
                  <a:schemeClr val="tx1"/>
                </a:solidFill>
              </a:rPr>
              <a:t>MySQL Server </a:t>
            </a:r>
            <a:r>
              <a:rPr lang="zh-CN" altLang="en-US" dirty="0">
                <a:solidFill>
                  <a:schemeClr val="tx1"/>
                </a:solidFill>
              </a:rPr>
              <a:t>安装到 </a:t>
            </a:r>
            <a:r>
              <a:rPr lang="en-US" altLang="zh-CN" dirty="0">
                <a:solidFill>
                  <a:schemeClr val="tx1"/>
                </a:solidFill>
              </a:rPr>
              <a:t>Mac </a:t>
            </a:r>
            <a:r>
              <a:rPr lang="zh-CN" altLang="en-US" dirty="0">
                <a:solidFill>
                  <a:schemeClr val="tx1"/>
                </a:solidFill>
              </a:rPr>
              <a:t>系统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再运行 </a:t>
            </a:r>
            <a:r>
              <a:rPr lang="en-US" altLang="zh-CN" b="1" dirty="0">
                <a:solidFill>
                  <a:srgbClr val="FF0000"/>
                </a:solidFill>
              </a:rPr>
              <a:t>mysql-workbench-community-8.0.19-macos-x86_64.dmg </a:t>
            </a:r>
            <a:r>
              <a:rPr lang="zh-CN" altLang="en-US" dirty="0">
                <a:solidFill>
                  <a:schemeClr val="tx1"/>
                </a:solidFill>
              </a:rPr>
              <a:t>这个安装包，将可视化的 </a:t>
            </a:r>
            <a:r>
              <a:rPr lang="en-US" altLang="zh-CN" dirty="0">
                <a:solidFill>
                  <a:schemeClr val="tx1"/>
                </a:solidFill>
              </a:rPr>
              <a:t>MySQL Workbench </a:t>
            </a:r>
            <a:r>
              <a:rPr lang="zh-CN" altLang="en-US" dirty="0">
                <a:solidFill>
                  <a:schemeClr val="tx1"/>
                </a:solidFill>
              </a:rPr>
              <a:t>工具安装到 </a:t>
            </a:r>
            <a:r>
              <a:rPr lang="en-US" altLang="zh-CN" dirty="0">
                <a:solidFill>
                  <a:schemeClr val="tx1"/>
                </a:solidFill>
              </a:rPr>
              <a:t>Mac </a:t>
            </a:r>
            <a:r>
              <a:rPr lang="zh-CN" altLang="en-US" dirty="0">
                <a:solidFill>
                  <a:schemeClr val="tx1"/>
                </a:solidFill>
              </a:rPr>
              <a:t>系统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具体的安装教程，可以参考 </a:t>
            </a:r>
            <a:r>
              <a:rPr lang="zh-CN" altLang="en-US" dirty="0">
                <a:solidFill>
                  <a:srgbClr val="047FFD"/>
                </a:solidFill>
              </a:rPr>
              <a:t>素材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047FFD"/>
                </a:solidFill>
              </a:rPr>
              <a:t>-&gt; MySQL for Mac </a:t>
            </a:r>
            <a:r>
              <a:rPr lang="en-US" altLang="zh-CN" dirty="0">
                <a:solidFill>
                  <a:schemeClr val="tx1"/>
                </a:solidFill>
              </a:rPr>
              <a:t>-&gt;</a:t>
            </a:r>
            <a:r>
              <a:rPr lang="zh-CN" altLang="en-US" dirty="0">
                <a:solidFill>
                  <a:srgbClr val="047FFD"/>
                </a:solidFill>
              </a:rPr>
              <a:t>安装教程 </a:t>
            </a:r>
            <a:r>
              <a:rPr lang="en-US" altLang="zh-CN" dirty="0">
                <a:solidFill>
                  <a:srgbClr val="047FFD"/>
                </a:solidFill>
              </a:rPr>
              <a:t>- Mac</a:t>
            </a:r>
            <a:r>
              <a:rPr lang="zh-CN" altLang="en-US" dirty="0">
                <a:solidFill>
                  <a:srgbClr val="047FFD"/>
                </a:solidFill>
              </a:rPr>
              <a:t>系统安装</a:t>
            </a:r>
            <a:r>
              <a:rPr lang="en-US" altLang="zh-CN" dirty="0" err="1">
                <a:solidFill>
                  <a:srgbClr val="047FFD"/>
                </a:solidFill>
              </a:rPr>
              <a:t>MySql</a:t>
            </a:r>
            <a:r>
              <a:rPr lang="en-US" altLang="zh-CN" dirty="0">
                <a:solidFill>
                  <a:srgbClr val="047FFD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-&gt; </a:t>
            </a:r>
            <a:r>
              <a:rPr lang="en-US" altLang="zh-CN" dirty="0">
                <a:solidFill>
                  <a:srgbClr val="047FFD"/>
                </a:solidFill>
              </a:rPr>
              <a:t>README.md</a:t>
            </a:r>
            <a:endParaRPr lang="en-US" altLang="zh-CN" dirty="0">
              <a:solidFill>
                <a:srgbClr val="047F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安装并配置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2.3 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Windows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环境下的安装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8376" y="1393200"/>
            <a:ext cx="7071941" cy="110795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Windows </a:t>
            </a:r>
            <a:r>
              <a:rPr lang="zh-CN" altLang="en-US" dirty="0">
                <a:solidFill>
                  <a:schemeClr val="tx1"/>
                </a:solidFill>
              </a:rPr>
              <a:t>环境下安装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，只需要运行 </a:t>
            </a:r>
            <a:r>
              <a:rPr lang="en-US" altLang="zh-CN" b="1" dirty="0">
                <a:solidFill>
                  <a:srgbClr val="FF0000"/>
                </a:solidFill>
              </a:rPr>
              <a:t>mysql-installer-community-8.0.19.0.msi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这个安装包，就能一次性将 </a:t>
            </a:r>
            <a:r>
              <a:rPr lang="en-US" altLang="zh-CN" dirty="0">
                <a:solidFill>
                  <a:schemeClr val="tx1"/>
                </a:solidFill>
              </a:rPr>
              <a:t>MySQL Server 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MySQL Workbench </a:t>
            </a:r>
            <a:r>
              <a:rPr lang="zh-CN" altLang="en-US" dirty="0">
                <a:solidFill>
                  <a:schemeClr val="tx1"/>
                </a:solidFill>
              </a:rPr>
              <a:t>安装到自己的电脑上。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具体的安装教程，可以参考 </a:t>
            </a:r>
            <a:r>
              <a:rPr lang="zh-CN" altLang="en-US" dirty="0">
                <a:solidFill>
                  <a:srgbClr val="047FFD"/>
                </a:solidFill>
              </a:rPr>
              <a:t>素材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-&gt; </a:t>
            </a:r>
            <a:r>
              <a:rPr lang="en-US" altLang="zh-CN" dirty="0">
                <a:solidFill>
                  <a:srgbClr val="047FFD"/>
                </a:solidFill>
              </a:rPr>
              <a:t>MySQL for Windows </a:t>
            </a:r>
            <a:r>
              <a:rPr lang="en-US" altLang="zh-CN" dirty="0">
                <a:solidFill>
                  <a:schemeClr val="tx1"/>
                </a:solidFill>
              </a:rPr>
              <a:t>-&gt;</a:t>
            </a:r>
            <a:r>
              <a:rPr lang="zh-CN" altLang="en-US" dirty="0">
                <a:solidFill>
                  <a:srgbClr val="047FFD"/>
                </a:solidFill>
              </a:rPr>
              <a:t>安装教程 </a:t>
            </a:r>
            <a:r>
              <a:rPr lang="en-US" altLang="zh-CN" dirty="0">
                <a:solidFill>
                  <a:srgbClr val="047FFD"/>
                </a:solidFill>
              </a:rPr>
              <a:t>- Windows</a:t>
            </a:r>
            <a:r>
              <a:rPr lang="zh-CN" altLang="en-US" dirty="0">
                <a:solidFill>
                  <a:srgbClr val="047FFD"/>
                </a:solidFill>
              </a:rPr>
              <a:t>系统安装</a:t>
            </a:r>
            <a:r>
              <a:rPr lang="en-US" altLang="zh-CN" dirty="0" err="1">
                <a:solidFill>
                  <a:srgbClr val="047FFD"/>
                </a:solidFill>
              </a:rPr>
              <a:t>MySql</a:t>
            </a:r>
            <a:r>
              <a:rPr lang="en-US" altLang="zh-CN" dirty="0">
                <a:solidFill>
                  <a:srgbClr val="047FFD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-&gt; </a:t>
            </a:r>
            <a:r>
              <a:rPr lang="en-US" altLang="zh-CN" dirty="0">
                <a:solidFill>
                  <a:srgbClr val="047FFD"/>
                </a:solidFill>
              </a:rPr>
              <a:t>README.md </a:t>
            </a:r>
            <a:endParaRPr lang="en-US" altLang="zh-CN" dirty="0">
              <a:solidFill>
                <a:srgbClr val="047F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数据库的基本概念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安装并配置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MySQL</a:t>
            </a:r>
            <a:r>
              <a:rPr lang="zh-CN" altLang="en-US" dirty="0">
                <a:solidFill>
                  <a:srgbClr val="FF0000"/>
                </a:solidFill>
              </a:rPr>
              <a:t>的基本使用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在项目中操作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前后端的身份认证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Workbench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连接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310" y="2018308"/>
            <a:ext cx="5949004" cy="3019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Workbench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了解主界面的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组成部分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610" y="2043953"/>
            <a:ext cx="5257932" cy="2992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Workbench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创建数据库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610" y="2044800"/>
            <a:ext cx="5259600" cy="2993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Workbench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创建数据表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496" y="2035056"/>
            <a:ext cx="4805788" cy="3006106"/>
          </a:xfrm>
          <a:prstGeom prst="rect">
            <a:avLst/>
          </a:prstGeom>
        </p:spPr>
      </p:pic>
      <p:sp>
        <p:nvSpPr>
          <p:cNvPr id="8" name="内容占位符 5"/>
          <p:cNvSpPr>
            <a:spLocks noGrp="1"/>
          </p:cNvSpPr>
          <p:nvPr>
            <p:ph sz="half" idx="14"/>
          </p:nvPr>
        </p:nvSpPr>
        <p:spPr>
          <a:xfrm>
            <a:off x="5815852" y="1991584"/>
            <a:ext cx="2702860" cy="2995785"/>
          </a:xfrm>
        </p:spPr>
        <p:txBody>
          <a:bodyPr>
            <a:no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DataType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数据类型：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整数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varchar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rgbClr val="047FFD"/>
                </a:solidFill>
              </a:rPr>
              <a:t>len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tinyint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047FFD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zh-CN" altLang="en-US" dirty="0">
                <a:solidFill>
                  <a:schemeClr val="tx1"/>
                </a:solidFill>
              </a:rPr>
              <a:t>布尔值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字段的特殊标识：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PK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Primary Key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rgbClr val="047FFD"/>
                </a:solidFill>
              </a:rPr>
              <a:t>主键、唯一标识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NN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Not Null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rgbClr val="047FFD"/>
                </a:solidFill>
              </a:rPr>
              <a:t>值不允许为空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UQ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Unique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rgbClr val="047FFD"/>
                </a:solidFill>
              </a:rPr>
              <a:t>值唯一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AI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Auto Increment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rgbClr val="047FFD"/>
                </a:solidFill>
              </a:rPr>
              <a:t>值自动增长</a:t>
            </a:r>
            <a:endParaRPr lang="en-US" altLang="zh-CN" dirty="0">
              <a:solidFill>
                <a:srgbClr val="047F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Workbench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向表中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写入数据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609" y="2018427"/>
            <a:ext cx="5298273" cy="3015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SQL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190282" cy="2757284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SQL</a:t>
            </a:r>
            <a:r>
              <a:rPr lang="zh-CN" altLang="en-US" dirty="0">
                <a:solidFill>
                  <a:schemeClr val="tx1"/>
                </a:solidFill>
              </a:rPr>
              <a:t>（英文全称：</a:t>
            </a:r>
            <a:r>
              <a:rPr lang="en-US" altLang="zh-CN" dirty="0">
                <a:solidFill>
                  <a:schemeClr val="tx1"/>
                </a:solidFill>
              </a:rPr>
              <a:t>Structured Query Language</a:t>
            </a:r>
            <a:r>
              <a:rPr lang="zh-CN" altLang="en-US" dirty="0">
                <a:solidFill>
                  <a:schemeClr val="tx1"/>
                </a:solidFill>
              </a:rPr>
              <a:t>）是</a:t>
            </a:r>
            <a:r>
              <a:rPr lang="zh-CN" altLang="en-US" dirty="0">
                <a:solidFill>
                  <a:srgbClr val="FF0000"/>
                </a:solidFill>
              </a:rPr>
              <a:t>结构化查询语言</a:t>
            </a:r>
            <a:r>
              <a:rPr lang="zh-CN" altLang="en-US" dirty="0">
                <a:solidFill>
                  <a:schemeClr val="tx1"/>
                </a:solidFill>
              </a:rPr>
              <a:t>，专门用来</a:t>
            </a:r>
            <a:r>
              <a:rPr lang="zh-CN" altLang="en-US" dirty="0">
                <a:solidFill>
                  <a:srgbClr val="FF0000"/>
                </a:solidFill>
              </a:rPr>
              <a:t>访问和处理数据库</a:t>
            </a:r>
            <a:r>
              <a:rPr lang="zh-CN" altLang="en-US" dirty="0">
                <a:solidFill>
                  <a:schemeClr val="tx1"/>
                </a:solidFill>
              </a:rPr>
              <a:t>的编程语言。能够让我们</a:t>
            </a:r>
            <a:r>
              <a:rPr lang="zh-CN" altLang="en-US" b="1" dirty="0">
                <a:solidFill>
                  <a:srgbClr val="FF0000"/>
                </a:solidFill>
              </a:rPr>
              <a:t>以编程的形式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操作数据库里面的数据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三个关键点：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是一门</a:t>
            </a:r>
            <a:r>
              <a:rPr lang="zh-CN" altLang="en-US" dirty="0">
                <a:solidFill>
                  <a:srgbClr val="FF0000"/>
                </a:solidFill>
              </a:rPr>
              <a:t>数据库编程语言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语言编写出来的代码，叫做 </a:t>
            </a:r>
            <a:r>
              <a:rPr lang="en-US" altLang="zh-CN" dirty="0">
                <a:solidFill>
                  <a:srgbClr val="FF0000"/>
                </a:solidFill>
              </a:rPr>
              <a:t>SQL 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语言</a:t>
            </a:r>
            <a:r>
              <a:rPr lang="zh-CN" altLang="en-US" dirty="0">
                <a:solidFill>
                  <a:srgbClr val="FF0000"/>
                </a:solidFill>
              </a:rPr>
              <a:t>只能在关系型数据库中使用</a:t>
            </a:r>
            <a:r>
              <a:rPr lang="zh-CN" altLang="en-US" dirty="0">
                <a:solidFill>
                  <a:schemeClr val="tx1"/>
                </a:solidFill>
              </a:rPr>
              <a:t>（例如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Oracle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SQL Server</a:t>
            </a:r>
            <a:r>
              <a:rPr lang="zh-CN" altLang="en-US" dirty="0">
                <a:solidFill>
                  <a:schemeClr val="tx1"/>
                </a:solidFill>
              </a:rPr>
              <a:t>）。非关系型数据库（例如 </a:t>
            </a:r>
            <a:r>
              <a:rPr lang="en-US" altLang="zh-CN" dirty="0" err="1">
                <a:solidFill>
                  <a:schemeClr val="tx1"/>
                </a:solidFill>
              </a:rPr>
              <a:t>Mongodb</a:t>
            </a:r>
            <a:r>
              <a:rPr lang="zh-CN" altLang="en-US" dirty="0">
                <a:solidFill>
                  <a:schemeClr val="tx1"/>
                </a:solidFill>
              </a:rPr>
              <a:t>）不支持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语言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数据库的基本概念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安装并配置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在项目中操作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前后端的身份认证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SQL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能做什么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190282" cy="2757284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从数据库中</a:t>
            </a:r>
            <a:r>
              <a:rPr lang="zh-CN" altLang="en-US" dirty="0">
                <a:solidFill>
                  <a:srgbClr val="FF0000"/>
                </a:solidFill>
              </a:rPr>
              <a:t>查询数据</a:t>
            </a:r>
            <a:endParaRPr lang="zh-CN" altLang="en-US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向数据库中</a:t>
            </a:r>
            <a:r>
              <a:rPr lang="zh-CN" altLang="en-US" dirty="0">
                <a:solidFill>
                  <a:srgbClr val="FF0000"/>
                </a:solidFill>
              </a:rPr>
              <a:t>插入新的数据</a:t>
            </a:r>
            <a:endParaRPr lang="zh-CN" altLang="en-US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更新</a:t>
            </a:r>
            <a:r>
              <a:rPr lang="zh-CN" altLang="en-US" dirty="0">
                <a:solidFill>
                  <a:schemeClr val="tx1"/>
                </a:solidFill>
              </a:rPr>
              <a:t>数据库中的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endParaRPr lang="zh-CN" altLang="en-US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从数据库</a:t>
            </a:r>
            <a:r>
              <a:rPr lang="zh-CN" altLang="en-US" dirty="0">
                <a:solidFill>
                  <a:srgbClr val="FF0000"/>
                </a:solidFill>
              </a:rPr>
              <a:t>删除数据</a:t>
            </a:r>
            <a:endParaRPr lang="zh-CN" altLang="en-US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可以创建新数据库</a:t>
            </a:r>
            <a:endParaRPr lang="zh-CN" altLang="en-US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可在数据库中创建新表</a:t>
            </a:r>
            <a:endParaRPr lang="zh-CN" altLang="en-US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可在数据库中创建存储过程、视图</a:t>
            </a:r>
            <a:endParaRPr lang="zh-CN" altLang="en-US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etc…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SQL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的学习目标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717400" cy="27572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重点掌握如何使用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从数据表中：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查询数据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select</a:t>
            </a:r>
            <a:r>
              <a:rPr lang="zh-CN" altLang="en-US" dirty="0">
                <a:solidFill>
                  <a:schemeClr val="tx1"/>
                </a:solidFill>
              </a:rPr>
              <a:t>） 、</a:t>
            </a:r>
            <a:r>
              <a:rPr lang="zh-CN" altLang="en-US" dirty="0">
                <a:solidFill>
                  <a:srgbClr val="FF0000"/>
                </a:solidFill>
              </a:rPr>
              <a:t>插入数据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insert into</a:t>
            </a:r>
            <a:r>
              <a:rPr lang="zh-CN" altLang="en-US" dirty="0">
                <a:solidFill>
                  <a:schemeClr val="tx1"/>
                </a:solidFill>
              </a:rPr>
              <a:t>） 、</a:t>
            </a:r>
            <a:r>
              <a:rPr lang="zh-CN" altLang="en-US" dirty="0">
                <a:solidFill>
                  <a:srgbClr val="FF0000"/>
                </a:solidFill>
              </a:rPr>
              <a:t>更新数据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update</a:t>
            </a:r>
            <a:r>
              <a:rPr lang="zh-CN" altLang="en-US" dirty="0">
                <a:solidFill>
                  <a:schemeClr val="tx1"/>
                </a:solidFill>
              </a:rPr>
              <a:t>） 、</a:t>
            </a:r>
            <a:r>
              <a:rPr lang="zh-CN" altLang="en-US" dirty="0">
                <a:solidFill>
                  <a:srgbClr val="FF0000"/>
                </a:solidFill>
              </a:rPr>
              <a:t>删除数据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delete</a:t>
            </a:r>
            <a:r>
              <a:rPr lang="zh-CN" altLang="en-US" dirty="0">
                <a:solidFill>
                  <a:schemeClr val="tx1"/>
                </a:solidFill>
              </a:rPr>
              <a:t>） 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额外需要掌握的 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</a:rPr>
              <a:t>种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语法：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047FFD"/>
                </a:solidFill>
              </a:rPr>
              <a:t>where </a:t>
            </a:r>
            <a:r>
              <a:rPr lang="zh-CN" altLang="en-US" dirty="0">
                <a:solidFill>
                  <a:srgbClr val="047FFD"/>
                </a:solidFill>
              </a:rPr>
              <a:t>条件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and </a:t>
            </a:r>
            <a:r>
              <a:rPr lang="zh-CN" altLang="en-US" dirty="0">
                <a:solidFill>
                  <a:srgbClr val="047FFD"/>
                </a:solidFill>
              </a:rPr>
              <a:t>和 </a:t>
            </a:r>
            <a:r>
              <a:rPr lang="en-US" altLang="zh-CN" dirty="0">
                <a:solidFill>
                  <a:srgbClr val="047FFD"/>
                </a:solidFill>
              </a:rPr>
              <a:t>or </a:t>
            </a:r>
            <a:r>
              <a:rPr lang="zh-CN" altLang="en-US" dirty="0">
                <a:solidFill>
                  <a:srgbClr val="047FFD"/>
                </a:solidFill>
              </a:rPr>
              <a:t>运算符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order by </a:t>
            </a:r>
            <a:r>
              <a:rPr lang="zh-CN" altLang="en-US" dirty="0">
                <a:solidFill>
                  <a:srgbClr val="047FFD"/>
                </a:solidFill>
              </a:rPr>
              <a:t>排序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count(*) </a:t>
            </a:r>
            <a:r>
              <a:rPr lang="zh-CN" altLang="en-US" dirty="0">
                <a:solidFill>
                  <a:srgbClr val="047FFD"/>
                </a:solidFill>
              </a:rPr>
              <a:t>函数</a:t>
            </a:r>
            <a:endParaRPr lang="zh-CN" altLang="en-US" dirty="0">
              <a:solidFill>
                <a:srgbClr val="047F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3.3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SELECT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SELECT </a:t>
            </a:r>
            <a:r>
              <a:rPr lang="zh-CN" altLang="en-US" dirty="0">
                <a:solidFill>
                  <a:schemeClr val="tx1"/>
                </a:solidFill>
              </a:rPr>
              <a:t>语句用于</a:t>
            </a:r>
            <a:r>
              <a:rPr lang="zh-CN" altLang="en-US" dirty="0">
                <a:solidFill>
                  <a:srgbClr val="FF0000"/>
                </a:solidFill>
              </a:rPr>
              <a:t>从表中查询数据</a:t>
            </a:r>
            <a:r>
              <a:rPr lang="zh-CN" altLang="en-US" dirty="0">
                <a:solidFill>
                  <a:schemeClr val="tx1"/>
                </a:solidFill>
              </a:rPr>
              <a:t>。执行的结果被存储在一个</a:t>
            </a:r>
            <a:r>
              <a:rPr lang="zh-CN" altLang="en-US" dirty="0">
                <a:solidFill>
                  <a:srgbClr val="FF0000"/>
                </a:solidFill>
              </a:rPr>
              <a:t>结果表</a:t>
            </a:r>
            <a:r>
              <a:rPr lang="zh-CN" altLang="en-US" dirty="0">
                <a:solidFill>
                  <a:schemeClr val="tx1"/>
                </a:solidFill>
              </a:rPr>
              <a:t>中（称为</a:t>
            </a:r>
            <a:r>
              <a:rPr lang="zh-CN" altLang="en-US" dirty="0">
                <a:solidFill>
                  <a:srgbClr val="047FFD"/>
                </a:solidFill>
              </a:rPr>
              <a:t>结果集</a:t>
            </a:r>
            <a:r>
              <a:rPr lang="zh-CN" altLang="en-US" dirty="0">
                <a:solidFill>
                  <a:schemeClr val="tx1"/>
                </a:solidFill>
              </a:rPr>
              <a:t>）。语法格式如下：</a:t>
            </a:r>
            <a:endParaRPr lang="zh-CN" altLang="en-US" dirty="0">
              <a:solidFill>
                <a:srgbClr val="047FF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54" y="2501153"/>
            <a:ext cx="5544000" cy="2061064"/>
          </a:xfrm>
          <a:prstGeom prst="rect">
            <a:avLst/>
          </a:prstGeom>
        </p:spPr>
      </p:pic>
      <p:sp>
        <p:nvSpPr>
          <p:cNvPr id="7" name="内容占位符 5"/>
          <p:cNvSpPr txBox="1"/>
          <p:nvPr/>
        </p:nvSpPr>
        <p:spPr>
          <a:xfrm>
            <a:off x="848378" y="4634588"/>
            <a:ext cx="7260200" cy="3771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注意：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语句中的</a:t>
            </a:r>
            <a:r>
              <a:rPr lang="zh-CN" altLang="en-US" dirty="0">
                <a:solidFill>
                  <a:srgbClr val="047FFD"/>
                </a:solidFill>
              </a:rPr>
              <a:t>关键字</a:t>
            </a:r>
            <a:r>
              <a:rPr lang="zh-CN" altLang="en-US" dirty="0">
                <a:solidFill>
                  <a:schemeClr val="tx1"/>
                </a:solidFill>
              </a:rPr>
              <a:t>对</a:t>
            </a:r>
            <a:r>
              <a:rPr lang="zh-CN" altLang="en-US" b="1" dirty="0">
                <a:solidFill>
                  <a:srgbClr val="FF0000"/>
                </a:solidFill>
              </a:rPr>
              <a:t>大小写不敏感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r>
              <a:rPr lang="en-US" altLang="zh-CN" dirty="0">
                <a:solidFill>
                  <a:schemeClr val="tx1"/>
                </a:solidFill>
              </a:rPr>
              <a:t>SELECT </a:t>
            </a:r>
            <a:r>
              <a:rPr lang="zh-CN" altLang="en-US" dirty="0">
                <a:solidFill>
                  <a:schemeClr val="tx1"/>
                </a:solidFill>
              </a:rPr>
              <a:t>等效于 </a:t>
            </a:r>
            <a:r>
              <a:rPr lang="en-US" altLang="zh-CN" dirty="0">
                <a:solidFill>
                  <a:schemeClr val="tx1"/>
                </a:solidFill>
              </a:rPr>
              <a:t>select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FROM </a:t>
            </a:r>
            <a:r>
              <a:rPr lang="zh-CN" altLang="en-US" dirty="0">
                <a:solidFill>
                  <a:schemeClr val="tx1"/>
                </a:solidFill>
              </a:rPr>
              <a:t>等效于 </a:t>
            </a:r>
            <a:r>
              <a:rPr lang="en-US" altLang="zh-CN" dirty="0">
                <a:solidFill>
                  <a:schemeClr val="tx1"/>
                </a:solidFill>
              </a:rPr>
              <a:t>from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rgbClr val="047F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3.3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SELECT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SELECT *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我们希望从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表中选取所有的列，可以使用</a:t>
            </a:r>
            <a:r>
              <a:rPr lang="zh-CN" altLang="en-US" dirty="0">
                <a:solidFill>
                  <a:srgbClr val="FF0000"/>
                </a:solidFill>
              </a:rPr>
              <a:t>符号 * </a:t>
            </a:r>
            <a:r>
              <a:rPr lang="zh-CN" altLang="en-US" dirty="0">
                <a:solidFill>
                  <a:schemeClr val="tx1"/>
                </a:solidFill>
              </a:rPr>
              <a:t>取代列的名称，示例如下：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251" y="2501153"/>
            <a:ext cx="5544000" cy="2410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3.3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SELECT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SELECT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列名称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如需获取名为 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>
                <a:solidFill>
                  <a:srgbClr val="FF0000"/>
                </a:solidFill>
              </a:rPr>
              <a:t>username</a:t>
            </a:r>
            <a:r>
              <a:rPr lang="en-US" altLang="zh-CN" dirty="0">
                <a:solidFill>
                  <a:schemeClr val="tx1"/>
                </a:solidFill>
              </a:rPr>
              <a:t>"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>
                <a:solidFill>
                  <a:srgbClr val="FF0000"/>
                </a:solidFill>
              </a:rPr>
              <a:t>password</a:t>
            </a:r>
            <a:r>
              <a:rPr lang="en-US" altLang="zh-CN" dirty="0">
                <a:solidFill>
                  <a:schemeClr val="tx1"/>
                </a:solidFill>
              </a:rPr>
              <a:t>" </a:t>
            </a:r>
            <a:r>
              <a:rPr lang="zh-CN" altLang="en-US" dirty="0">
                <a:solidFill>
                  <a:schemeClr val="tx1"/>
                </a:solidFill>
              </a:rPr>
              <a:t>的列的内容（从名为 </a:t>
            </a:r>
            <a:r>
              <a:rPr lang="en-US" altLang="zh-CN" dirty="0">
                <a:solidFill>
                  <a:schemeClr val="tx1"/>
                </a:solidFill>
              </a:rPr>
              <a:t>"users" </a:t>
            </a:r>
            <a:r>
              <a:rPr lang="zh-CN" altLang="en-US" dirty="0">
                <a:solidFill>
                  <a:schemeClr val="tx1"/>
                </a:solidFill>
              </a:rPr>
              <a:t>的数据库表），请使用下面的 </a:t>
            </a:r>
            <a:r>
              <a:rPr lang="en-US" altLang="zh-CN" dirty="0">
                <a:solidFill>
                  <a:schemeClr val="tx1"/>
                </a:solidFill>
              </a:rPr>
              <a:t>SELECT </a:t>
            </a:r>
            <a:r>
              <a:rPr lang="zh-CN" altLang="en-US" dirty="0">
                <a:solidFill>
                  <a:schemeClr val="tx1"/>
                </a:solidFill>
              </a:rPr>
              <a:t>语句：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252" y="2501153"/>
            <a:ext cx="5544000" cy="2307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3.4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INSERT INTO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INSERT INTO </a:t>
            </a:r>
            <a:r>
              <a:rPr lang="zh-CN" altLang="en-US" dirty="0">
                <a:solidFill>
                  <a:schemeClr val="tx1"/>
                </a:solidFill>
              </a:rPr>
              <a:t>语句用于</a:t>
            </a:r>
            <a:r>
              <a:rPr lang="zh-CN" altLang="en-US" dirty="0">
                <a:solidFill>
                  <a:srgbClr val="047FFD"/>
                </a:solidFill>
              </a:rPr>
              <a:t>向数据表中</a:t>
            </a:r>
            <a:r>
              <a:rPr lang="zh-CN" altLang="en-US" dirty="0">
                <a:solidFill>
                  <a:srgbClr val="FF0000"/>
                </a:solidFill>
              </a:rPr>
              <a:t>插入新的数据行</a:t>
            </a:r>
            <a:r>
              <a:rPr lang="zh-CN" altLang="en-US" dirty="0">
                <a:solidFill>
                  <a:schemeClr val="tx1"/>
                </a:solidFill>
              </a:rPr>
              <a:t>，语法格式如下：</a:t>
            </a:r>
            <a:endParaRPr lang="zh-CN" altLang="en-US" dirty="0">
              <a:solidFill>
                <a:srgbClr val="047FFD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55" y="2501153"/>
            <a:ext cx="5544000" cy="133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3.4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INSERT INTO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INSERT INTO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向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表中，插入一条 </a:t>
            </a:r>
            <a:r>
              <a:rPr lang="en-US" altLang="zh-CN" dirty="0">
                <a:solidFill>
                  <a:srgbClr val="FF0000"/>
                </a:solidFill>
              </a:rPr>
              <a:t>username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tony stark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password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098123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的用户数据，示例如下：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294" y="2501153"/>
            <a:ext cx="5520018" cy="2524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3.5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UPDATE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Update </a:t>
            </a:r>
            <a:r>
              <a:rPr lang="zh-CN" altLang="en-US" dirty="0">
                <a:solidFill>
                  <a:schemeClr val="tx1"/>
                </a:solidFill>
              </a:rPr>
              <a:t>语句用于</a:t>
            </a:r>
            <a:r>
              <a:rPr lang="zh-CN" altLang="en-US" dirty="0">
                <a:solidFill>
                  <a:srgbClr val="FF0000"/>
                </a:solidFill>
              </a:rPr>
              <a:t>修改表中的数据</a:t>
            </a:r>
            <a:r>
              <a:rPr lang="zh-CN" altLang="en-US" dirty="0">
                <a:solidFill>
                  <a:schemeClr val="tx1"/>
                </a:solidFill>
              </a:rPr>
              <a:t>。语法格式如下：</a:t>
            </a:r>
            <a:endParaRPr lang="zh-CN" altLang="en-US" dirty="0">
              <a:solidFill>
                <a:srgbClr val="047FF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701" y="2501153"/>
            <a:ext cx="5544000" cy="1819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3.5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UPDATE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UPDATE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更新某一行中的一个列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把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 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的用户密码，更新为 </a:t>
            </a:r>
            <a:r>
              <a:rPr lang="en-US" altLang="zh-CN" dirty="0">
                <a:solidFill>
                  <a:srgbClr val="FF0000"/>
                </a:solidFill>
              </a:rPr>
              <a:t>888888</a:t>
            </a:r>
            <a:r>
              <a:rPr lang="zh-CN" altLang="en-US" dirty="0">
                <a:solidFill>
                  <a:schemeClr val="tx1"/>
                </a:solidFill>
              </a:rPr>
              <a:t>。示例如下：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018" y="2484766"/>
            <a:ext cx="5587253" cy="2554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3.5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UPDATE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UPDATE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更新某一行中的若干列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把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 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用户密码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047FFD"/>
                </a:solidFill>
              </a:rPr>
              <a:t>用户状态</a:t>
            </a:r>
            <a:r>
              <a:rPr lang="zh-CN" altLang="en-US" dirty="0">
                <a:solidFill>
                  <a:schemeClr val="tx1"/>
                </a:solidFill>
              </a:rPr>
              <a:t>，分别更新为 </a:t>
            </a:r>
            <a:r>
              <a:rPr lang="en-US" altLang="zh-CN" dirty="0">
                <a:solidFill>
                  <a:srgbClr val="FF0000"/>
                </a:solidFill>
              </a:rPr>
              <a:t>admin123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。示例如下：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294" y="2501153"/>
            <a:ext cx="5543375" cy="2534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数据库的基本概念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什么是数据库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63238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数据库（</a:t>
            </a:r>
            <a:r>
              <a:rPr lang="en-US" altLang="zh-CN" dirty="0">
                <a:solidFill>
                  <a:schemeClr val="tx1"/>
                </a:solidFill>
              </a:rPr>
              <a:t>database</a:t>
            </a:r>
            <a:r>
              <a:rPr lang="zh-CN" altLang="en-US" dirty="0">
                <a:solidFill>
                  <a:schemeClr val="tx1"/>
                </a:solidFill>
              </a:rPr>
              <a:t>）是用来</a:t>
            </a:r>
            <a:r>
              <a:rPr lang="zh-CN" altLang="en-US" dirty="0">
                <a:solidFill>
                  <a:srgbClr val="FF0000"/>
                </a:solidFill>
              </a:rPr>
              <a:t>组织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存储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管理</a:t>
            </a:r>
            <a:r>
              <a:rPr lang="zh-CN" altLang="en-US" dirty="0">
                <a:solidFill>
                  <a:schemeClr val="tx1"/>
                </a:solidFill>
              </a:rPr>
              <a:t>数据的仓库。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当今世界是一个充满着数据的</a:t>
            </a:r>
            <a:r>
              <a:rPr lang="zh-CN" altLang="en-US" dirty="0">
                <a:solidFill>
                  <a:srgbClr val="FF0000"/>
                </a:solidFill>
              </a:rPr>
              <a:t>互联网世界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充斥着大量的数据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r>
              <a:rPr lang="zh-CN" altLang="en-US" dirty="0">
                <a:solidFill>
                  <a:srgbClr val="047FFD"/>
                </a:solidFill>
              </a:rPr>
              <a:t>数据的来源</a:t>
            </a:r>
            <a:r>
              <a:rPr lang="zh-CN" altLang="en-US" dirty="0">
                <a:solidFill>
                  <a:schemeClr val="tx1"/>
                </a:solidFill>
              </a:rPr>
              <a:t>有很多，比如出行记录、消费记录、浏览的网页、发送的消息等等。除了文本类型的数据，图像、音乐、声音都是数据。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为了方便管理互联网世界中的数据，就有了</a:t>
            </a:r>
            <a:r>
              <a:rPr lang="zh-CN" altLang="en-US" dirty="0">
                <a:solidFill>
                  <a:srgbClr val="FF0000"/>
                </a:solidFill>
              </a:rPr>
              <a:t>数据库管理系统</a:t>
            </a:r>
            <a:r>
              <a:rPr lang="zh-CN" altLang="en-US" dirty="0">
                <a:solidFill>
                  <a:schemeClr val="tx1"/>
                </a:solidFill>
              </a:rPr>
              <a:t>的概念（简称：数据库）。用户可以对数据库中的数据进行</a:t>
            </a:r>
            <a:r>
              <a:rPr lang="zh-CN" altLang="en-US" dirty="0">
                <a:solidFill>
                  <a:srgbClr val="047FFD"/>
                </a:solidFill>
              </a:rPr>
              <a:t>新增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查询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更新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删除</a:t>
            </a:r>
            <a:r>
              <a:rPr lang="zh-CN" altLang="en-US" dirty="0">
                <a:solidFill>
                  <a:schemeClr val="tx1"/>
                </a:solidFill>
              </a:rPr>
              <a:t>等操作。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3.6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DELETE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DELETE </a:t>
            </a:r>
            <a:r>
              <a:rPr lang="zh-CN" altLang="en-US" dirty="0">
                <a:solidFill>
                  <a:schemeClr val="tx1"/>
                </a:solidFill>
              </a:rPr>
              <a:t>语句用于删除表中的行。语法格式如下：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702" y="2501153"/>
            <a:ext cx="5544000" cy="133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3.6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DELETE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DELETE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从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表中，删除 </a:t>
            </a:r>
            <a:r>
              <a:rPr lang="en-US" altLang="zh-CN" dirty="0">
                <a:solidFill>
                  <a:srgbClr val="FF0000"/>
                </a:solidFill>
              </a:rPr>
              <a:t>id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的用户，示例如下：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294" y="2501153"/>
            <a:ext cx="5543374" cy="2534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3.7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WHERE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WHERE </a:t>
            </a:r>
            <a:r>
              <a:rPr lang="zh-CN" altLang="en-US" dirty="0">
                <a:solidFill>
                  <a:schemeClr val="tx1"/>
                </a:solidFill>
              </a:rPr>
              <a:t>子句用于</a:t>
            </a:r>
            <a:r>
              <a:rPr lang="zh-CN" altLang="en-US" dirty="0">
                <a:solidFill>
                  <a:srgbClr val="FF0000"/>
                </a:solidFill>
              </a:rPr>
              <a:t>限定选择的标准</a:t>
            </a:r>
            <a:r>
              <a:rPr lang="zh-CN" altLang="en-US" dirty="0">
                <a:solidFill>
                  <a:schemeClr val="tx1"/>
                </a:solidFill>
              </a:rPr>
              <a:t>。在 </a:t>
            </a:r>
            <a:r>
              <a:rPr lang="en-US" altLang="zh-CN" dirty="0">
                <a:solidFill>
                  <a:srgbClr val="047FFD"/>
                </a:solidFill>
              </a:rPr>
              <a:t>SELECT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UPDATE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DELETE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语句中，</a:t>
            </a:r>
            <a:r>
              <a:rPr lang="zh-CN" altLang="en-US" dirty="0">
                <a:solidFill>
                  <a:srgbClr val="FF0000"/>
                </a:solidFill>
              </a:rPr>
              <a:t>皆可使用 </a:t>
            </a:r>
            <a:r>
              <a:rPr lang="en-US" altLang="zh-CN" dirty="0">
                <a:solidFill>
                  <a:schemeClr val="tx1"/>
                </a:solidFill>
              </a:rPr>
              <a:t>WHERE </a:t>
            </a:r>
            <a:r>
              <a:rPr lang="zh-CN" altLang="en-US" dirty="0">
                <a:solidFill>
                  <a:schemeClr val="tx1"/>
                </a:solidFill>
              </a:rPr>
              <a:t>子句来限定选择的标准。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208" y="2501153"/>
            <a:ext cx="5544000" cy="2061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3.7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WHERE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可在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WHERE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子句中使用的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运算符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下面的运算符可在 </a:t>
            </a:r>
            <a:r>
              <a:rPr lang="en-US" altLang="zh-CN" dirty="0">
                <a:solidFill>
                  <a:schemeClr val="tx1"/>
                </a:solidFill>
              </a:rPr>
              <a:t>WHERE </a:t>
            </a:r>
            <a:r>
              <a:rPr lang="zh-CN" altLang="en-US" dirty="0">
                <a:solidFill>
                  <a:schemeClr val="tx1"/>
                </a:solidFill>
              </a:rPr>
              <a:t>子句中使用，用来限定选择的标准：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204" y="2501154"/>
            <a:ext cx="5210466" cy="2193338"/>
          </a:xfrm>
          <a:prstGeom prst="rect">
            <a:avLst/>
          </a:prstGeom>
        </p:spPr>
      </p:pic>
      <p:sp>
        <p:nvSpPr>
          <p:cNvPr id="8" name="内容占位符 5"/>
          <p:cNvSpPr txBox="1"/>
          <p:nvPr/>
        </p:nvSpPr>
        <p:spPr>
          <a:xfrm>
            <a:off x="881996" y="4695203"/>
            <a:ext cx="7260200" cy="3771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注意：在某些版本的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中，操作符 </a:t>
            </a:r>
            <a:r>
              <a:rPr lang="en-US" altLang="zh-CN" dirty="0">
                <a:solidFill>
                  <a:schemeClr val="tx1"/>
                </a:solidFill>
              </a:rPr>
              <a:t>&lt;&gt; </a:t>
            </a:r>
            <a:r>
              <a:rPr lang="zh-CN" altLang="en-US" dirty="0">
                <a:solidFill>
                  <a:schemeClr val="tx1"/>
                </a:solidFill>
              </a:rPr>
              <a:t>可以写为 </a:t>
            </a:r>
            <a:r>
              <a:rPr lang="en-US" altLang="zh-CN" dirty="0">
                <a:solidFill>
                  <a:schemeClr val="tx1"/>
                </a:solidFill>
              </a:rPr>
              <a:t>!=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3.7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WHERE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WHERE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子句示例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可以通过 </a:t>
            </a:r>
            <a:r>
              <a:rPr lang="en-US" altLang="zh-CN" dirty="0">
                <a:solidFill>
                  <a:schemeClr val="tx1"/>
                </a:solidFill>
              </a:rPr>
              <a:t>WHERE </a:t>
            </a:r>
            <a:r>
              <a:rPr lang="zh-CN" altLang="en-US" dirty="0">
                <a:solidFill>
                  <a:schemeClr val="tx1"/>
                </a:solidFill>
              </a:rPr>
              <a:t>子句来限定 </a:t>
            </a:r>
            <a:r>
              <a:rPr lang="en-US" altLang="zh-CN" dirty="0">
                <a:solidFill>
                  <a:schemeClr val="tx1"/>
                </a:solidFill>
              </a:rPr>
              <a:t>SELECT </a:t>
            </a:r>
            <a:r>
              <a:rPr lang="zh-CN" altLang="en-US" dirty="0">
                <a:solidFill>
                  <a:schemeClr val="tx1"/>
                </a:solidFill>
              </a:rPr>
              <a:t>的查询条件：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872" y="2501153"/>
            <a:ext cx="5544000" cy="2061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3.8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运算符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1066471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AND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OR </a:t>
            </a:r>
            <a:r>
              <a:rPr lang="zh-CN" altLang="en-US" dirty="0">
                <a:solidFill>
                  <a:schemeClr val="tx1"/>
                </a:solidFill>
              </a:rPr>
              <a:t>可</a:t>
            </a:r>
            <a:r>
              <a:rPr lang="zh-CN" altLang="en-US" dirty="0">
                <a:solidFill>
                  <a:srgbClr val="047FFD"/>
                </a:solidFill>
              </a:rPr>
              <a:t>在 </a:t>
            </a:r>
            <a:r>
              <a:rPr lang="en-US" altLang="zh-CN" dirty="0">
                <a:solidFill>
                  <a:srgbClr val="047FFD"/>
                </a:solidFill>
              </a:rPr>
              <a:t>WHERE </a:t>
            </a:r>
            <a:r>
              <a:rPr lang="zh-CN" altLang="en-US" dirty="0">
                <a:solidFill>
                  <a:srgbClr val="047FFD"/>
                </a:solidFill>
              </a:rPr>
              <a:t>子语句</a:t>
            </a:r>
            <a:r>
              <a:rPr lang="zh-CN" altLang="en-US" dirty="0">
                <a:solidFill>
                  <a:schemeClr val="tx1"/>
                </a:solidFill>
              </a:rPr>
              <a:t>中</a:t>
            </a:r>
            <a:r>
              <a:rPr lang="zh-CN" altLang="en-US" dirty="0">
                <a:solidFill>
                  <a:srgbClr val="FF0000"/>
                </a:solidFill>
              </a:rPr>
              <a:t>把两个或多个条件结合起来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AND 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zh-CN" altLang="en-US" dirty="0">
                <a:solidFill>
                  <a:srgbClr val="FF0000"/>
                </a:solidFill>
              </a:rPr>
              <a:t>必须同时满足多个条件</a:t>
            </a:r>
            <a:r>
              <a:rPr lang="zh-CN" altLang="en-US" dirty="0">
                <a:solidFill>
                  <a:schemeClr val="tx1"/>
                </a:solidFill>
              </a:rPr>
              <a:t>，相当于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中的 </a:t>
            </a:r>
            <a:r>
              <a:rPr lang="en-US" altLang="zh-CN" dirty="0">
                <a:solidFill>
                  <a:schemeClr val="tx1"/>
                </a:solidFill>
              </a:rPr>
              <a:t>&amp;&amp; </a:t>
            </a:r>
            <a:r>
              <a:rPr lang="zh-CN" altLang="en-US" dirty="0">
                <a:solidFill>
                  <a:schemeClr val="tx1"/>
                </a:solidFill>
              </a:rPr>
              <a:t>运算符，例如 </a:t>
            </a:r>
            <a:r>
              <a:rPr lang="en-US" altLang="zh-CN" dirty="0">
                <a:solidFill>
                  <a:srgbClr val="047FFD"/>
                </a:solidFill>
              </a:rPr>
              <a:t>if (a !== 10 </a:t>
            </a:r>
            <a:r>
              <a:rPr lang="en-US" altLang="zh-CN" dirty="0">
                <a:solidFill>
                  <a:srgbClr val="FF0000"/>
                </a:solidFill>
              </a:rPr>
              <a:t>&amp;&amp;</a:t>
            </a:r>
            <a:r>
              <a:rPr lang="en-US" altLang="zh-CN" dirty="0">
                <a:solidFill>
                  <a:srgbClr val="047FFD"/>
                </a:solidFill>
              </a:rPr>
              <a:t> a !== 20)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OR 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zh-CN" altLang="en-US" dirty="0">
                <a:solidFill>
                  <a:srgbClr val="FF0000"/>
                </a:solidFill>
              </a:rPr>
              <a:t>只要满足任意一个条件即可</a:t>
            </a:r>
            <a:r>
              <a:rPr lang="zh-CN" altLang="en-US" dirty="0">
                <a:solidFill>
                  <a:schemeClr val="tx1"/>
                </a:solidFill>
              </a:rPr>
              <a:t>，相当于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中的 </a:t>
            </a:r>
            <a:r>
              <a:rPr lang="en-US" altLang="zh-CN" dirty="0">
                <a:solidFill>
                  <a:schemeClr val="tx1"/>
                </a:solidFill>
              </a:rPr>
              <a:t>|| </a:t>
            </a:r>
            <a:r>
              <a:rPr lang="zh-CN" altLang="en-US" dirty="0">
                <a:solidFill>
                  <a:schemeClr val="tx1"/>
                </a:solidFill>
              </a:rPr>
              <a:t>运算符，例如 </a:t>
            </a:r>
            <a:r>
              <a:rPr lang="en-US" altLang="zh-CN" dirty="0">
                <a:solidFill>
                  <a:srgbClr val="047FFD"/>
                </a:solidFill>
              </a:rPr>
              <a:t>if(a !== 10 </a:t>
            </a:r>
            <a:r>
              <a:rPr lang="en-US" altLang="zh-CN" dirty="0">
                <a:solidFill>
                  <a:srgbClr val="FF0000"/>
                </a:solidFill>
              </a:rPr>
              <a:t>||</a:t>
            </a:r>
            <a:r>
              <a:rPr lang="en-US" altLang="zh-CN" dirty="0">
                <a:solidFill>
                  <a:srgbClr val="047FFD"/>
                </a:solidFill>
              </a:rPr>
              <a:t> a !== 20)</a:t>
            </a:r>
            <a:endParaRPr lang="en-US" altLang="zh-CN" dirty="0">
              <a:solidFill>
                <a:srgbClr val="047F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3.8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AND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OR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运算符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AND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运算符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569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AND </a:t>
            </a:r>
            <a:r>
              <a:rPr lang="zh-CN" altLang="en-US" dirty="0">
                <a:solidFill>
                  <a:schemeClr val="tx1"/>
                </a:solidFill>
              </a:rPr>
              <a:t>来显示所有 </a:t>
            </a:r>
            <a:r>
              <a:rPr lang="en-US" altLang="zh-CN" dirty="0">
                <a:solidFill>
                  <a:srgbClr val="FF0000"/>
                </a:solidFill>
              </a:rPr>
              <a:t>status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，并且 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047FFD"/>
                </a:solidFill>
              </a:rPr>
              <a:t>小于 </a:t>
            </a:r>
            <a:r>
              <a:rPr lang="en-US" altLang="zh-CN" dirty="0">
                <a:solidFill>
                  <a:srgbClr val="047FFD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的用户：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375" y="2480983"/>
            <a:ext cx="5587174" cy="2554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3.8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AND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OR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运算符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运算符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569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OR </a:t>
            </a:r>
            <a:r>
              <a:rPr lang="zh-CN" altLang="en-US" dirty="0">
                <a:solidFill>
                  <a:schemeClr val="tx1"/>
                </a:solidFill>
              </a:rPr>
              <a:t>来显示所有 </a:t>
            </a:r>
            <a:r>
              <a:rPr lang="en-US" altLang="zh-CN" dirty="0">
                <a:solidFill>
                  <a:srgbClr val="FF0000"/>
                </a:solidFill>
              </a:rPr>
              <a:t>status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，或者 </a:t>
            </a:r>
            <a:r>
              <a:rPr lang="en-US" altLang="zh-CN" dirty="0">
                <a:solidFill>
                  <a:srgbClr val="FF0000"/>
                </a:solidFill>
              </a:rPr>
              <a:t>username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zs </a:t>
            </a:r>
            <a:r>
              <a:rPr lang="zh-CN" altLang="en-US" dirty="0">
                <a:solidFill>
                  <a:schemeClr val="tx1"/>
                </a:solidFill>
              </a:rPr>
              <a:t>的用户：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294" y="2480983"/>
            <a:ext cx="5593976" cy="2557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3.9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ORDER BY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1066471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ORDER BY </a:t>
            </a:r>
            <a:r>
              <a:rPr lang="zh-CN" altLang="en-US" dirty="0">
                <a:solidFill>
                  <a:schemeClr val="tx1"/>
                </a:solidFill>
              </a:rPr>
              <a:t>语句用于</a:t>
            </a:r>
            <a:r>
              <a:rPr lang="zh-CN" altLang="en-US" dirty="0">
                <a:solidFill>
                  <a:srgbClr val="047FFD"/>
                </a:solidFill>
              </a:rPr>
              <a:t>根据指定的列</a:t>
            </a:r>
            <a:r>
              <a:rPr lang="zh-CN" altLang="en-US" dirty="0">
                <a:solidFill>
                  <a:srgbClr val="FF0000"/>
                </a:solidFill>
              </a:rPr>
              <a:t>对结果集进行排序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ORDER BY </a:t>
            </a:r>
            <a:r>
              <a:rPr lang="zh-CN" altLang="en-US" dirty="0">
                <a:solidFill>
                  <a:schemeClr val="tx1"/>
                </a:solidFill>
              </a:rPr>
              <a:t>语句</a:t>
            </a:r>
            <a:r>
              <a:rPr lang="zh-CN" altLang="en-US" b="1" dirty="0">
                <a:solidFill>
                  <a:srgbClr val="FF0000"/>
                </a:solidFill>
              </a:rPr>
              <a:t>默认</a:t>
            </a:r>
            <a:r>
              <a:rPr lang="zh-CN" altLang="en-US" dirty="0">
                <a:solidFill>
                  <a:schemeClr val="tx1"/>
                </a:solidFill>
              </a:rPr>
              <a:t>按照</a:t>
            </a:r>
            <a:r>
              <a:rPr lang="zh-CN" altLang="en-US" dirty="0">
                <a:solidFill>
                  <a:srgbClr val="FF0000"/>
                </a:solidFill>
              </a:rPr>
              <a:t>升序</a:t>
            </a:r>
            <a:r>
              <a:rPr lang="zh-CN" altLang="en-US" dirty="0">
                <a:solidFill>
                  <a:schemeClr val="tx1"/>
                </a:solidFill>
              </a:rPr>
              <a:t>对记录进行排序。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如果您希望按照</a:t>
            </a:r>
            <a:r>
              <a:rPr lang="zh-CN" altLang="en-US" b="1" dirty="0">
                <a:solidFill>
                  <a:srgbClr val="FF0000"/>
                </a:solidFill>
              </a:rPr>
              <a:t>降序</a:t>
            </a:r>
            <a:r>
              <a:rPr lang="zh-CN" altLang="en-US" dirty="0">
                <a:solidFill>
                  <a:schemeClr val="tx1"/>
                </a:solidFill>
              </a:rPr>
              <a:t>对记录进行排序，可以使用 </a:t>
            </a:r>
            <a:r>
              <a:rPr lang="en-US" altLang="zh-CN" dirty="0">
                <a:solidFill>
                  <a:srgbClr val="FF0000"/>
                </a:solidFill>
              </a:rPr>
              <a:t>DESC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关键字。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3.9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ORDER BY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ORDER BY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升序排序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569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表中的数据，按照 </a:t>
            </a:r>
            <a:r>
              <a:rPr lang="en-US" altLang="zh-CN" dirty="0">
                <a:solidFill>
                  <a:schemeClr val="tx1"/>
                </a:solidFill>
              </a:rPr>
              <a:t>status </a:t>
            </a:r>
            <a:r>
              <a:rPr lang="zh-CN" altLang="en-US" dirty="0">
                <a:solidFill>
                  <a:schemeClr val="tx1"/>
                </a:solidFill>
              </a:rPr>
              <a:t>字段进行升序排序，示例如下：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384" y="2480983"/>
            <a:ext cx="5677292" cy="2557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数据库的基本概念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常见的数据库及分类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199"/>
            <a:ext cx="6737350" cy="327293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市面上的数据库有很多种，最常见的数据库有如下几个：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数据库（</a:t>
            </a:r>
            <a:r>
              <a:rPr lang="zh-CN" altLang="en-US" dirty="0"/>
              <a:t>目前</a:t>
            </a:r>
            <a:r>
              <a:rPr lang="zh-CN" altLang="en-US" dirty="0">
                <a:solidFill>
                  <a:srgbClr val="FF0000"/>
                </a:solidFill>
              </a:rPr>
              <a:t>使用最广泛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流行度最高</a:t>
            </a:r>
            <a:r>
              <a:rPr lang="zh-CN" altLang="en-US" dirty="0"/>
              <a:t>的开源免费数据库；</a:t>
            </a:r>
            <a:r>
              <a:rPr lang="en-US" altLang="zh-CN" dirty="0"/>
              <a:t>Community + Enterprise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Oracle </a:t>
            </a:r>
            <a:r>
              <a:rPr lang="zh-CN" altLang="en-US" dirty="0">
                <a:solidFill>
                  <a:schemeClr val="tx1"/>
                </a:solidFill>
              </a:rPr>
              <a:t>数据库（收费）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SQL Server </a:t>
            </a:r>
            <a:r>
              <a:rPr lang="zh-CN" altLang="en-US" dirty="0">
                <a:solidFill>
                  <a:schemeClr val="tx1"/>
                </a:solidFill>
              </a:rPr>
              <a:t>数据库（收费）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/>
              <a:t>数据库（</a:t>
            </a:r>
            <a:r>
              <a:rPr lang="en-US" altLang="zh-CN" dirty="0"/>
              <a:t>Community + Enterprise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其中，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Oracle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SQL Server </a:t>
            </a:r>
            <a:r>
              <a:rPr lang="zh-CN" altLang="en-US" dirty="0">
                <a:solidFill>
                  <a:schemeClr val="tx1"/>
                </a:solidFill>
              </a:rPr>
              <a:t>属于</a:t>
            </a:r>
            <a:r>
              <a:rPr lang="zh-CN" altLang="en-US" b="1" dirty="0">
                <a:solidFill>
                  <a:srgbClr val="FF0000"/>
                </a:solidFill>
              </a:rPr>
              <a:t>传统型数据库</a:t>
            </a:r>
            <a:r>
              <a:rPr lang="zh-CN" altLang="en-US" dirty="0">
                <a:solidFill>
                  <a:schemeClr val="tx1"/>
                </a:solidFill>
              </a:rPr>
              <a:t>（又叫做：</a:t>
            </a:r>
            <a:r>
              <a:rPr lang="zh-CN" altLang="en-US" dirty="0">
                <a:solidFill>
                  <a:srgbClr val="047FFD"/>
                </a:solidFill>
              </a:rPr>
              <a:t>关系型数据库</a:t>
            </a:r>
            <a:r>
              <a:rPr lang="zh-CN" altLang="en-US" dirty="0">
                <a:solidFill>
                  <a:schemeClr val="tx1"/>
                </a:solidFill>
              </a:rPr>
              <a:t> 或 </a:t>
            </a:r>
            <a:r>
              <a:rPr lang="en-US" altLang="zh-CN" dirty="0">
                <a:solidFill>
                  <a:srgbClr val="047FFD"/>
                </a:solidFill>
              </a:rPr>
              <a:t>SQL </a:t>
            </a:r>
            <a:r>
              <a:rPr lang="zh-CN" altLang="en-US" dirty="0">
                <a:solidFill>
                  <a:srgbClr val="047FFD"/>
                </a:solidFill>
              </a:rPr>
              <a:t>数据库</a:t>
            </a:r>
            <a:r>
              <a:rPr lang="zh-CN" altLang="en-US" dirty="0">
                <a:solidFill>
                  <a:schemeClr val="tx1"/>
                </a:solidFill>
              </a:rPr>
              <a:t>），这三者的设计理念相同，用法比较类似。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而 </a:t>
            </a:r>
            <a:r>
              <a:rPr lang="en-US" altLang="zh-CN" dirty="0" err="1">
                <a:solidFill>
                  <a:schemeClr val="tx1"/>
                </a:solidFill>
              </a:rPr>
              <a:t>Mongodb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属于</a:t>
            </a:r>
            <a:r>
              <a:rPr lang="zh-CN" altLang="en-US" b="1" dirty="0">
                <a:solidFill>
                  <a:srgbClr val="FF0000"/>
                </a:solidFill>
              </a:rPr>
              <a:t>新型数据库</a:t>
            </a:r>
            <a:r>
              <a:rPr lang="zh-CN" altLang="en-US" dirty="0">
                <a:solidFill>
                  <a:schemeClr val="tx1"/>
                </a:solidFill>
              </a:rPr>
              <a:t>（又叫做：</a:t>
            </a:r>
            <a:r>
              <a:rPr lang="zh-CN" altLang="en-US" dirty="0">
                <a:solidFill>
                  <a:srgbClr val="047FFD"/>
                </a:solidFill>
              </a:rPr>
              <a:t>非关系型数据库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>
                <a:solidFill>
                  <a:srgbClr val="047FFD"/>
                </a:solidFill>
              </a:rPr>
              <a:t>NoSQL </a:t>
            </a:r>
            <a:r>
              <a:rPr lang="zh-CN" altLang="en-US" dirty="0">
                <a:solidFill>
                  <a:srgbClr val="047FFD"/>
                </a:solidFill>
              </a:rPr>
              <a:t>数据库</a:t>
            </a:r>
            <a:r>
              <a:rPr lang="zh-CN" altLang="en-US" dirty="0">
                <a:solidFill>
                  <a:schemeClr val="tx1"/>
                </a:solidFill>
              </a:rPr>
              <a:t>），它在一定程度上弥补了传统型数据库的缺陷。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3.9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ORDER BY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ORDER BY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–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降序排序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569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表中的数据，按照 </a:t>
            </a:r>
            <a:r>
              <a:rPr lang="en-US" altLang="zh-CN" dirty="0">
                <a:solidFill>
                  <a:schemeClr val="tx1"/>
                </a:solidFill>
              </a:rPr>
              <a:t>id </a:t>
            </a:r>
            <a:r>
              <a:rPr lang="zh-CN" altLang="en-US" dirty="0">
                <a:solidFill>
                  <a:schemeClr val="tx1"/>
                </a:solidFill>
              </a:rPr>
              <a:t>字段进行降序排序，示例如下：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659" y="2480983"/>
            <a:ext cx="5690741" cy="256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3.9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ORDER BY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ORDER BY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子句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–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多重排序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569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表中的数据，先按照 </a:t>
            </a:r>
            <a:r>
              <a:rPr lang="en-US" altLang="zh-CN" dirty="0">
                <a:solidFill>
                  <a:srgbClr val="FF0000"/>
                </a:solidFill>
              </a:rPr>
              <a:t>status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字段进行</a:t>
            </a:r>
            <a:r>
              <a:rPr lang="zh-CN" altLang="en-US" dirty="0">
                <a:solidFill>
                  <a:srgbClr val="047FFD"/>
                </a:solidFill>
              </a:rPr>
              <a:t>降序排序</a:t>
            </a:r>
            <a:r>
              <a:rPr lang="zh-CN" altLang="en-US" dirty="0">
                <a:solidFill>
                  <a:schemeClr val="tx1"/>
                </a:solidFill>
              </a:rPr>
              <a:t>，再按照 </a:t>
            </a:r>
            <a:r>
              <a:rPr lang="en-US" altLang="zh-CN" dirty="0">
                <a:solidFill>
                  <a:srgbClr val="FF0000"/>
                </a:solidFill>
              </a:rPr>
              <a:t>username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字母顺序</a:t>
            </a:r>
            <a:r>
              <a:rPr lang="zh-CN" altLang="en-US" dirty="0">
                <a:solidFill>
                  <a:schemeClr val="tx1"/>
                </a:solidFill>
              </a:rPr>
              <a:t>，进行</a:t>
            </a:r>
            <a:r>
              <a:rPr lang="zh-CN" altLang="en-US" dirty="0">
                <a:solidFill>
                  <a:srgbClr val="047FFD"/>
                </a:solidFill>
              </a:rPr>
              <a:t>升序排序</a:t>
            </a:r>
            <a:r>
              <a:rPr lang="zh-CN" altLang="en-US" dirty="0">
                <a:solidFill>
                  <a:schemeClr val="tx1"/>
                </a:solidFill>
              </a:rPr>
              <a:t>，示例如下：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660" y="2480983"/>
            <a:ext cx="5677293" cy="2557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3.10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COUNT(*)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83878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COUNT(*) </a:t>
            </a:r>
            <a:r>
              <a:rPr lang="zh-CN" altLang="en-US" dirty="0">
                <a:solidFill>
                  <a:schemeClr val="tx1"/>
                </a:solidFill>
              </a:rPr>
              <a:t>函数用于返回</a:t>
            </a:r>
            <a:r>
              <a:rPr lang="zh-CN" altLang="en-US" dirty="0">
                <a:solidFill>
                  <a:srgbClr val="047FFD"/>
                </a:solidFill>
              </a:rPr>
              <a:t>查询结果的</a:t>
            </a:r>
            <a:r>
              <a:rPr lang="zh-CN" altLang="en-US" dirty="0">
                <a:solidFill>
                  <a:srgbClr val="FF0000"/>
                </a:solidFill>
              </a:rPr>
              <a:t>总数据条数</a:t>
            </a:r>
            <a:r>
              <a:rPr lang="zh-CN" altLang="en-US" dirty="0">
                <a:solidFill>
                  <a:schemeClr val="tx1"/>
                </a:solidFill>
              </a:rPr>
              <a:t>，语法格式如下：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826" y="2494127"/>
            <a:ext cx="5544000" cy="84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3.10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COUNT(*)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COUNT(*)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8387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查询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 </a:t>
            </a:r>
            <a:r>
              <a:rPr lang="en-US" altLang="zh-CN" dirty="0">
                <a:solidFill>
                  <a:srgbClr val="FF0000"/>
                </a:solidFill>
              </a:rPr>
              <a:t>status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的总数据条数：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54" y="2507877"/>
            <a:ext cx="5604475" cy="2524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3.10 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COUNT(*)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AS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为列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设置别名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8387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如果希望给查询出来的列名称设置别名，可以使用 </a:t>
            </a:r>
            <a:r>
              <a:rPr lang="en-US" altLang="zh-CN" dirty="0">
                <a:solidFill>
                  <a:srgbClr val="FF0000"/>
                </a:solidFill>
              </a:rPr>
              <a:t>AS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关键字，示例如下：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107" y="2507877"/>
            <a:ext cx="5613698" cy="2528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数据库的基本概念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安装并配置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在项目中操作 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前后端的身份认证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在项目中操作数据库的步骤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060888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安装操作 </a:t>
            </a:r>
            <a:r>
              <a:rPr lang="en-US" altLang="zh-CN" dirty="0">
                <a:solidFill>
                  <a:schemeClr val="tx1"/>
                </a:solidFill>
              </a:rPr>
              <a:t>MySQL </a:t>
            </a:r>
            <a:r>
              <a:rPr lang="zh-CN" altLang="en-US" dirty="0">
                <a:solidFill>
                  <a:schemeClr val="tx1"/>
                </a:solidFill>
              </a:rPr>
              <a:t>数据库的第三方模块（</a:t>
            </a:r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r>
              <a:rPr lang="zh-CN" altLang="en-US" dirty="0">
                <a:solidFill>
                  <a:srgbClr val="FF0000"/>
                </a:solidFill>
              </a:rPr>
              <a:t>连接到 </a:t>
            </a:r>
            <a:r>
              <a:rPr lang="en-US" altLang="zh-CN" dirty="0">
                <a:solidFill>
                  <a:srgbClr val="FF0000"/>
                </a:solidFill>
              </a:rPr>
              <a:t>MySQL </a:t>
            </a:r>
            <a:r>
              <a:rPr lang="zh-CN" altLang="en-US" dirty="0">
                <a:solidFill>
                  <a:srgbClr val="FF0000"/>
                </a:solidFill>
              </a:rPr>
              <a:t>数据库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r>
              <a:rPr lang="zh-CN" altLang="en-US" dirty="0">
                <a:solidFill>
                  <a:srgbClr val="FF0000"/>
                </a:solidFill>
              </a:rPr>
              <a:t>执行 </a:t>
            </a:r>
            <a:r>
              <a:rPr lang="en-US" altLang="zh-CN" dirty="0">
                <a:solidFill>
                  <a:srgbClr val="FF0000"/>
                </a:solidFill>
              </a:rPr>
              <a:t>SQL 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8359" y="2958353"/>
            <a:ext cx="2521323" cy="1632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34318" y="3055287"/>
            <a:ext cx="2521323" cy="15354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237130" y="3375212"/>
            <a:ext cx="1976718" cy="9816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 dirty="0"/>
              <a:t>安装第三方 </a:t>
            </a:r>
            <a:r>
              <a:rPr lang="en-US" altLang="zh-CN" sz="1000" dirty="0" err="1"/>
              <a:t>mysql</a:t>
            </a:r>
            <a:r>
              <a:rPr lang="en-US" altLang="zh-CN" sz="1000" dirty="0"/>
              <a:t> </a:t>
            </a:r>
            <a:r>
              <a:rPr lang="zh-CN" altLang="en-US" sz="1000" dirty="0"/>
              <a:t>模块</a:t>
            </a:r>
            <a:endParaRPr lang="en-US" altLang="zh-CN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 dirty="0"/>
              <a:t>连接到 </a:t>
            </a:r>
            <a:r>
              <a:rPr lang="en-US" altLang="zh-CN" sz="1000" dirty="0"/>
              <a:t>MySQL </a:t>
            </a:r>
            <a:r>
              <a:rPr lang="zh-CN" altLang="en-US" sz="1000" dirty="0"/>
              <a:t>数据库</a:t>
            </a:r>
            <a:endParaRPr lang="en-US" altLang="zh-CN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 dirty="0"/>
              <a:t>执行 </a:t>
            </a:r>
            <a:r>
              <a:rPr lang="en-US" altLang="zh-CN" sz="1000" dirty="0"/>
              <a:t>SQL </a:t>
            </a:r>
            <a:r>
              <a:rPr lang="zh-CN" altLang="en-US" sz="1000" dirty="0"/>
              <a:t>语句操作数据库</a:t>
            </a:r>
            <a:endParaRPr lang="zh-CN" altLang="en-US" sz="1000" dirty="0"/>
          </a:p>
        </p:txBody>
      </p:sp>
      <p:sp>
        <p:nvSpPr>
          <p:cNvPr id="14" name="箭头: 左右 13"/>
          <p:cNvSpPr/>
          <p:nvPr/>
        </p:nvSpPr>
        <p:spPr>
          <a:xfrm>
            <a:off x="3213848" y="3469337"/>
            <a:ext cx="2420470" cy="28911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建立与 </a:t>
            </a:r>
            <a:r>
              <a:rPr lang="en-US" altLang="zh-CN" sz="900" dirty="0"/>
              <a:t>MySQL </a:t>
            </a:r>
            <a:r>
              <a:rPr lang="zh-CN" altLang="en-US" sz="900" dirty="0"/>
              <a:t>数据库的连接</a:t>
            </a:r>
            <a:endParaRPr lang="zh-CN" altLang="en-US" sz="900" dirty="0"/>
          </a:p>
        </p:txBody>
      </p:sp>
      <p:sp>
        <p:nvSpPr>
          <p:cNvPr id="15" name="箭头: 左右 14"/>
          <p:cNvSpPr/>
          <p:nvPr/>
        </p:nvSpPr>
        <p:spPr>
          <a:xfrm>
            <a:off x="3213848" y="3983684"/>
            <a:ext cx="2420470" cy="2891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执行 </a:t>
            </a:r>
            <a:r>
              <a:rPr lang="en-US" altLang="zh-CN" sz="900" dirty="0"/>
              <a:t>SQL </a:t>
            </a:r>
            <a:r>
              <a:rPr lang="zh-CN" altLang="en-US" sz="900" dirty="0"/>
              <a:t>语句操作数据库</a:t>
            </a:r>
            <a:endParaRPr lang="zh-CN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4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安装与配置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703833"/>
          </a:xfrm>
        </p:spPr>
        <p:txBody>
          <a:bodyPr>
            <a:no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模块是托管于 </a:t>
            </a:r>
            <a:r>
              <a:rPr lang="en-US" altLang="zh-CN" dirty="0">
                <a:solidFill>
                  <a:schemeClr val="tx1"/>
                </a:solidFill>
              </a:rPr>
              <a:t>npm </a:t>
            </a:r>
            <a:r>
              <a:rPr lang="zh-CN" altLang="en-US" dirty="0">
                <a:solidFill>
                  <a:schemeClr val="tx1"/>
                </a:solidFill>
              </a:rPr>
              <a:t>上的</a:t>
            </a:r>
            <a:r>
              <a:rPr lang="zh-CN" altLang="en-US" dirty="0">
                <a:solidFill>
                  <a:srgbClr val="FF0000"/>
                </a:solidFill>
              </a:rPr>
              <a:t>第三方模块</a:t>
            </a:r>
            <a:r>
              <a:rPr lang="zh-CN" altLang="en-US" dirty="0">
                <a:solidFill>
                  <a:schemeClr val="tx1"/>
                </a:solidFill>
              </a:rPr>
              <a:t>。它提供了在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项目中</a:t>
            </a:r>
            <a:r>
              <a:rPr lang="zh-CN" altLang="en-US" dirty="0">
                <a:solidFill>
                  <a:srgbClr val="FF0000"/>
                </a:solidFill>
              </a:rPr>
              <a:t>连接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操作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MySQL </a:t>
            </a:r>
            <a:r>
              <a:rPr lang="zh-CN" altLang="en-US" dirty="0">
                <a:solidFill>
                  <a:schemeClr val="tx1"/>
                </a:solidFill>
              </a:rPr>
              <a:t>数据库的能力。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想要在项目中使用它，需要先运行如下命令，将 </a:t>
            </a:r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安装为项目的依赖包：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31" y="2827831"/>
            <a:ext cx="5544000" cy="84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安装与配置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配置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71942" cy="3637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在使用 </a:t>
            </a:r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模块操作 </a:t>
            </a:r>
            <a:r>
              <a:rPr lang="en-US" altLang="zh-CN" dirty="0">
                <a:solidFill>
                  <a:schemeClr val="tx1"/>
                </a:solidFill>
              </a:rPr>
              <a:t>MySQL </a:t>
            </a:r>
            <a:r>
              <a:rPr lang="zh-CN" altLang="en-US" dirty="0">
                <a:solidFill>
                  <a:schemeClr val="tx1"/>
                </a:solidFill>
              </a:rPr>
              <a:t>数据库之前，</a:t>
            </a:r>
            <a:r>
              <a:rPr lang="zh-CN" altLang="en-US" dirty="0">
                <a:solidFill>
                  <a:srgbClr val="FF0000"/>
                </a:solidFill>
              </a:rPr>
              <a:t>必须先对 </a:t>
            </a:r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模块进行必要的配置</a:t>
            </a:r>
            <a:r>
              <a:rPr lang="zh-CN" altLang="en-US" dirty="0">
                <a:solidFill>
                  <a:schemeClr val="tx1"/>
                </a:solidFill>
              </a:rPr>
              <a:t>，主要的配置步骤如下：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703" y="2487708"/>
            <a:ext cx="5067580" cy="2551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安装与配置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测试 </a:t>
            </a:r>
            <a:r>
              <a:rPr lang="en-US" altLang="zh-CN" sz="1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模块能否正常工作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71942" cy="3637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dirty="0" err="1">
                <a:solidFill>
                  <a:schemeClr val="tx1"/>
                </a:solidFill>
              </a:rPr>
              <a:t>db.query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函数，指定要执行的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语句，通过回调函数拿到执行的结果：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439" y="2487707"/>
            <a:ext cx="5544000" cy="2061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数据库的基本概念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传统型数据库的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数据组织结构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68437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数据的组织结构：指的就是数据以什么样的结构进行存储。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97" y="1798185"/>
            <a:ext cx="3657393" cy="29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691410" y="1798185"/>
            <a:ext cx="3657392" cy="137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传统型数据库的数据组织结构，与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中数据的组织结构比较类似。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因此，我们可以对比着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来了解和学习传统型数据库的数据组织结构。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查询数据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查询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表中所有的数据：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8" y="2473287"/>
            <a:ext cx="5544000" cy="2308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插入数据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向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表中新增数据， 其中 </a:t>
            </a:r>
            <a:r>
              <a:rPr lang="en-US" altLang="zh-CN" dirty="0">
                <a:solidFill>
                  <a:srgbClr val="FF0000"/>
                </a:solidFill>
              </a:rPr>
              <a:t>username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Spider-Man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password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pcc321</a:t>
            </a:r>
            <a:r>
              <a:rPr lang="zh-CN" altLang="en-US" dirty="0">
                <a:solidFill>
                  <a:schemeClr val="tx1"/>
                </a:solidFill>
              </a:rPr>
              <a:t>。示例代码如下：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54" y="2501153"/>
            <a:ext cx="5040687" cy="2538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插入数据的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便捷方式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向表中新增数据时，如果</a:t>
            </a:r>
            <a:r>
              <a:rPr lang="zh-CN" altLang="en-US" dirty="0">
                <a:solidFill>
                  <a:srgbClr val="047FFD"/>
                </a:solidFill>
              </a:rPr>
              <a:t>数据对象的每个属性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047FFD"/>
                </a:solidFill>
              </a:rPr>
              <a:t>数据表的字段</a:t>
            </a:r>
            <a:r>
              <a:rPr lang="zh-CN" altLang="en-US" b="1" dirty="0">
                <a:solidFill>
                  <a:srgbClr val="FF0000"/>
                </a:solidFill>
              </a:rPr>
              <a:t>一一对应</a:t>
            </a:r>
            <a:r>
              <a:rPr lang="zh-CN" altLang="en-US" dirty="0">
                <a:solidFill>
                  <a:schemeClr val="tx1"/>
                </a:solidFill>
              </a:rPr>
              <a:t>，则可以通过如下方式快速插入数据：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54" y="2501153"/>
            <a:ext cx="5040687" cy="2538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更新数据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可以通过如下方式，更新表中的数据：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673" y="2501153"/>
            <a:ext cx="5257421" cy="2525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更新数据的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便捷方式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更新表数据时，如果</a:t>
            </a:r>
            <a:r>
              <a:rPr lang="zh-CN" altLang="en-US" dirty="0">
                <a:solidFill>
                  <a:srgbClr val="047FFD"/>
                </a:solidFill>
              </a:rPr>
              <a:t>数据对象的每个属性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047FFD"/>
                </a:solidFill>
              </a:rPr>
              <a:t>数据表的字段</a:t>
            </a:r>
            <a:r>
              <a:rPr lang="zh-CN" altLang="en-US" b="1" dirty="0">
                <a:solidFill>
                  <a:srgbClr val="FF0000"/>
                </a:solidFill>
              </a:rPr>
              <a:t>一一对应</a:t>
            </a:r>
            <a:r>
              <a:rPr lang="zh-CN" altLang="en-US" dirty="0">
                <a:solidFill>
                  <a:schemeClr val="tx1"/>
                </a:solidFill>
              </a:rPr>
              <a:t>，则可以通过如下方式快速更新表数据：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54" y="2501153"/>
            <a:ext cx="5033963" cy="2534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删除数据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在删除数据时，推荐根据 </a:t>
            </a:r>
            <a:r>
              <a:rPr lang="en-US" altLang="zh-CN" dirty="0">
                <a:solidFill>
                  <a:schemeClr val="tx1"/>
                </a:solidFill>
              </a:rPr>
              <a:t>id </a:t>
            </a:r>
            <a:r>
              <a:rPr lang="zh-CN" altLang="en-US" dirty="0">
                <a:solidFill>
                  <a:schemeClr val="tx1"/>
                </a:solidFill>
              </a:rPr>
              <a:t>这样的唯一标识，来删除对应的数据。示例如下：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54" y="2501153"/>
            <a:ext cx="5033963" cy="2534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标记删除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131844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DELETE </a:t>
            </a:r>
            <a:r>
              <a:rPr lang="zh-CN" altLang="en-US" dirty="0">
                <a:solidFill>
                  <a:schemeClr val="tx1"/>
                </a:solidFill>
              </a:rPr>
              <a:t>语句，会把真正的把数据从表中删除掉。为了保险起见，</a:t>
            </a:r>
            <a:r>
              <a:rPr lang="zh-CN" altLang="en-US" b="1" dirty="0">
                <a:solidFill>
                  <a:srgbClr val="FF0000"/>
                </a:solidFill>
              </a:rPr>
              <a:t>推荐使用</a:t>
            </a:r>
            <a:r>
              <a:rPr lang="zh-CN" altLang="en-US" dirty="0">
                <a:solidFill>
                  <a:srgbClr val="047FFD"/>
                </a:solidFill>
              </a:rPr>
              <a:t>标记删除</a:t>
            </a:r>
            <a:r>
              <a:rPr lang="zh-CN" altLang="en-US" dirty="0">
                <a:solidFill>
                  <a:schemeClr val="tx1"/>
                </a:solidFill>
              </a:rPr>
              <a:t>的形式，来</a:t>
            </a:r>
            <a:r>
              <a:rPr lang="zh-CN" altLang="en-US" b="1" dirty="0">
                <a:solidFill>
                  <a:srgbClr val="FF0000"/>
                </a:solidFill>
              </a:rPr>
              <a:t>模拟删除的动作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所谓的标记删除，就是在表中设置类似于 </a:t>
            </a:r>
            <a:r>
              <a:rPr lang="en-US" altLang="zh-CN" b="1" dirty="0">
                <a:solidFill>
                  <a:srgbClr val="FF0000"/>
                </a:solidFill>
              </a:rPr>
              <a:t>status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这样的</a:t>
            </a:r>
            <a:r>
              <a:rPr lang="zh-CN" altLang="en-US" b="1" dirty="0">
                <a:solidFill>
                  <a:srgbClr val="FF0000"/>
                </a:solidFill>
              </a:rPr>
              <a:t>状态字段</a:t>
            </a:r>
            <a:r>
              <a:rPr lang="zh-CN" altLang="en-US" dirty="0">
                <a:solidFill>
                  <a:schemeClr val="tx1"/>
                </a:solidFill>
              </a:rPr>
              <a:t>，来</a:t>
            </a:r>
            <a:r>
              <a:rPr lang="zh-CN" altLang="en-US" b="1" dirty="0">
                <a:solidFill>
                  <a:srgbClr val="047FFD"/>
                </a:solidFill>
              </a:rPr>
              <a:t>标记</a:t>
            </a:r>
            <a:r>
              <a:rPr lang="zh-CN" altLang="en-US" dirty="0">
                <a:solidFill>
                  <a:schemeClr val="tx1"/>
                </a:solidFill>
              </a:rPr>
              <a:t>当前这条数据是否被删除。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当用户执行了删除的动作时，我们并没有执行 </a:t>
            </a:r>
            <a:r>
              <a:rPr lang="en-US" altLang="zh-CN" dirty="0">
                <a:solidFill>
                  <a:schemeClr val="tx1"/>
                </a:solidFill>
              </a:rPr>
              <a:t>DELETE </a:t>
            </a:r>
            <a:r>
              <a:rPr lang="zh-CN" altLang="en-US" dirty="0">
                <a:solidFill>
                  <a:schemeClr val="tx1"/>
                </a:solidFill>
              </a:rPr>
              <a:t>语句把数据删除掉，而是执行了 </a:t>
            </a:r>
            <a:r>
              <a:rPr lang="en-US" altLang="zh-CN" dirty="0">
                <a:solidFill>
                  <a:schemeClr val="tx1"/>
                </a:solidFill>
              </a:rPr>
              <a:t>UPDATE </a:t>
            </a:r>
            <a:r>
              <a:rPr lang="zh-CN" altLang="en-US" dirty="0">
                <a:solidFill>
                  <a:schemeClr val="tx1"/>
                </a:solidFill>
              </a:rPr>
              <a:t>语句，将这条数据对应的 </a:t>
            </a:r>
            <a:r>
              <a:rPr lang="en-US" altLang="zh-CN" dirty="0">
                <a:solidFill>
                  <a:schemeClr val="tx1"/>
                </a:solidFill>
              </a:rPr>
              <a:t>status </a:t>
            </a:r>
            <a:r>
              <a:rPr lang="zh-CN" altLang="en-US" dirty="0">
                <a:solidFill>
                  <a:schemeClr val="tx1"/>
                </a:solidFill>
              </a:rPr>
              <a:t>字段标记为删除即可。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8" y="3442447"/>
            <a:ext cx="4873306" cy="1599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数据库的基本概念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安装并配置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在项目中操作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前后端的身份认证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63238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目前主流的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开发模式有两种，分别是：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zh-CN" altLang="en-US" dirty="0">
                <a:solidFill>
                  <a:srgbClr val="FF0000"/>
                </a:solidFill>
              </a:rPr>
              <a:t>服务端渲染</a:t>
            </a:r>
            <a:r>
              <a:rPr lang="zh-CN" altLang="en-US" dirty="0">
                <a:solidFill>
                  <a:schemeClr val="tx1"/>
                </a:solidFill>
              </a:rPr>
              <a:t>的传统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开发模式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zh-CN" altLang="en-US" dirty="0">
                <a:solidFill>
                  <a:srgbClr val="FF0000"/>
                </a:solidFill>
              </a:rPr>
              <a:t>前后端分离</a:t>
            </a:r>
            <a:r>
              <a:rPr lang="zh-CN" altLang="en-US" dirty="0">
                <a:solidFill>
                  <a:schemeClr val="tx1"/>
                </a:solidFill>
              </a:rPr>
              <a:t>的新型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开发模式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服务端渲染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59903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服务端渲染的概念</a:t>
            </a:r>
            <a:r>
              <a:rPr lang="zh-CN" altLang="en-US" dirty="0">
                <a:solidFill>
                  <a:schemeClr val="tx1"/>
                </a:solidFill>
              </a:rPr>
              <a:t>：服务器</a:t>
            </a:r>
            <a:r>
              <a:rPr lang="zh-CN" altLang="en-US" dirty="0">
                <a:solidFill>
                  <a:srgbClr val="047FFD"/>
                </a:solidFill>
              </a:rPr>
              <a:t>发送给客户端的 </a:t>
            </a:r>
            <a:r>
              <a:rPr lang="en-US" altLang="zh-CN" dirty="0">
                <a:solidFill>
                  <a:srgbClr val="047FFD"/>
                </a:solidFill>
              </a:rPr>
              <a:t>HTML </a:t>
            </a:r>
            <a:r>
              <a:rPr lang="zh-CN" altLang="en-US" dirty="0">
                <a:solidFill>
                  <a:srgbClr val="047FFD"/>
                </a:solidFill>
              </a:rPr>
              <a:t>页面</a:t>
            </a:r>
            <a:r>
              <a:rPr lang="zh-CN" altLang="en-US" dirty="0">
                <a:solidFill>
                  <a:schemeClr val="tx1"/>
                </a:solidFill>
              </a:rPr>
              <a:t>，是</a:t>
            </a:r>
            <a:r>
              <a:rPr lang="zh-CN" altLang="en-US" dirty="0">
                <a:solidFill>
                  <a:srgbClr val="FF0000"/>
                </a:solidFill>
              </a:rPr>
              <a:t>在服务器通过字符串的拼接，动态生成的</a:t>
            </a:r>
            <a:r>
              <a:rPr lang="zh-CN" altLang="en-US" dirty="0">
                <a:solidFill>
                  <a:schemeClr val="tx1"/>
                </a:solidFill>
              </a:rPr>
              <a:t>。因此，客户端不需要使用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这样的技术额外请求页面的数据。代码示例如下：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8" y="2723029"/>
            <a:ext cx="5040687" cy="2318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数据库的基本概念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传统型数据库的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数据组织结构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Excel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的数据组织结构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872042" cy="28273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每个 </a:t>
            </a:r>
            <a:r>
              <a:rPr lang="en-US" altLang="zh-CN" dirty="0">
                <a:solidFill>
                  <a:schemeClr val="tx1"/>
                </a:solidFill>
              </a:rPr>
              <a:t>Excel </a:t>
            </a:r>
            <a:r>
              <a:rPr lang="zh-CN" altLang="en-US" dirty="0">
                <a:solidFill>
                  <a:schemeClr val="tx1"/>
                </a:solidFill>
              </a:rPr>
              <a:t>中，数据的组织结构分别为</a:t>
            </a:r>
            <a:r>
              <a:rPr lang="zh-CN" altLang="en-US" dirty="0">
                <a:solidFill>
                  <a:srgbClr val="FF0000"/>
                </a:solidFill>
              </a:rPr>
              <a:t>工作簿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工作表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数据行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列</a:t>
            </a:r>
            <a:r>
              <a:rPr lang="zh-CN" altLang="en-US" dirty="0">
                <a:solidFill>
                  <a:schemeClr val="tx1"/>
                </a:solidFill>
              </a:rPr>
              <a:t>这 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</a:rPr>
              <a:t>大部分组成。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543" y="2498722"/>
            <a:ext cx="4714670" cy="2521800"/>
          </a:xfrm>
          <a:prstGeom prst="rect">
            <a:avLst/>
          </a:prstGeom>
        </p:spPr>
      </p:pic>
      <p:sp>
        <p:nvSpPr>
          <p:cNvPr id="15" name="内容占位符 5"/>
          <p:cNvSpPr txBox="1"/>
          <p:nvPr/>
        </p:nvSpPr>
        <p:spPr>
          <a:xfrm>
            <a:off x="5759380" y="2809557"/>
            <a:ext cx="2279278" cy="17691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整个 </a:t>
            </a:r>
            <a:r>
              <a:rPr lang="en-US" altLang="zh-CN" dirty="0">
                <a:solidFill>
                  <a:schemeClr val="tx1"/>
                </a:solidFill>
              </a:rPr>
              <a:t>Excel </a:t>
            </a:r>
            <a:r>
              <a:rPr lang="zh-CN" altLang="en-US" dirty="0">
                <a:solidFill>
                  <a:schemeClr val="tx1"/>
                </a:solidFill>
              </a:rPr>
              <a:t>叫做</a:t>
            </a:r>
            <a:r>
              <a:rPr lang="zh-CN" altLang="en-US" dirty="0">
                <a:solidFill>
                  <a:srgbClr val="047FFD"/>
                </a:solidFill>
              </a:rPr>
              <a:t>工作簿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books 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047FFD"/>
                </a:solidFill>
              </a:rPr>
              <a:t>工作表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工作表中有 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行数据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每行数据由 </a:t>
            </a:r>
            <a:r>
              <a:rPr lang="en-US" altLang="zh-CN" dirty="0">
                <a:solidFill>
                  <a:schemeClr val="tx1"/>
                </a:solidFill>
              </a:rPr>
              <a:t>6 </a:t>
            </a:r>
            <a:r>
              <a:rPr lang="zh-CN" altLang="en-US" dirty="0">
                <a:solidFill>
                  <a:schemeClr val="tx1"/>
                </a:solidFill>
              </a:rPr>
              <a:t>列信息组成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每列信息都有对应的</a:t>
            </a:r>
            <a:r>
              <a:rPr lang="zh-CN" altLang="en-US" dirty="0">
                <a:solidFill>
                  <a:srgbClr val="047FFD"/>
                </a:solidFill>
              </a:rPr>
              <a:t>数据类型</a:t>
            </a:r>
            <a:endParaRPr lang="en-US" altLang="zh-CN" dirty="0">
              <a:solidFill>
                <a:srgbClr val="047FFD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9437" y="2498722"/>
            <a:ext cx="552659" cy="184188"/>
          </a:xfrm>
          <a:prstGeom prst="rect">
            <a:avLst/>
          </a:prstGeom>
          <a:solidFill>
            <a:srgbClr val="21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服务端渲染的优缺点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优点：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前端耗时少。</a:t>
            </a:r>
            <a:r>
              <a:rPr lang="zh-CN" altLang="en-US" dirty="0">
                <a:solidFill>
                  <a:schemeClr val="tx1"/>
                </a:solidFill>
              </a:rPr>
              <a:t>因为服务器端负责动态生成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内容，浏览器只需要直接渲染页面即可。尤其是移动端，更省电。</a:t>
            </a:r>
            <a:endParaRPr lang="zh-CN" altLang="en-US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有利于</a:t>
            </a:r>
            <a:r>
              <a:rPr lang="en-US" altLang="zh-CN" b="1" dirty="0">
                <a:solidFill>
                  <a:srgbClr val="FF0000"/>
                </a:solidFill>
              </a:rPr>
              <a:t>SEO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r>
              <a:rPr lang="zh-CN" altLang="en-US" dirty="0">
                <a:solidFill>
                  <a:schemeClr val="tx1"/>
                </a:solidFill>
              </a:rPr>
              <a:t>因为服务器端响应的是完整的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页面内容，所以爬虫更容易爬取获得信息，更有利于</a:t>
            </a:r>
            <a:r>
              <a:rPr lang="en-US" altLang="zh-CN" dirty="0">
                <a:solidFill>
                  <a:schemeClr val="tx1"/>
                </a:solidFill>
              </a:rPr>
              <a:t> SEO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缺点：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占用服务器端资源。</a:t>
            </a:r>
            <a:r>
              <a:rPr lang="zh-CN" altLang="en-US" dirty="0">
                <a:solidFill>
                  <a:schemeClr val="tx1"/>
                </a:solidFill>
              </a:rPr>
              <a:t>即服务器端完成</a:t>
            </a:r>
            <a:r>
              <a:rPr lang="en-US" altLang="zh-CN" dirty="0">
                <a:solidFill>
                  <a:schemeClr val="tx1"/>
                </a:solidFill>
              </a:rPr>
              <a:t> HTML </a:t>
            </a:r>
            <a:r>
              <a:rPr lang="zh-CN" altLang="en-US" dirty="0">
                <a:solidFill>
                  <a:schemeClr val="tx1"/>
                </a:solidFill>
              </a:rPr>
              <a:t>页面内容的拼接，如果请求较多，会对服务器造成一定的访问压力。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不利于前后端分离，开发效率低。</a:t>
            </a:r>
            <a:r>
              <a:rPr lang="zh-CN" altLang="en-US" dirty="0">
                <a:solidFill>
                  <a:schemeClr val="tx1"/>
                </a:solidFill>
              </a:rPr>
              <a:t>使用服务器端渲染，则</a:t>
            </a:r>
            <a:r>
              <a:rPr lang="zh-CN" altLang="en-US" b="1" dirty="0">
                <a:solidFill>
                  <a:srgbClr val="047FFD"/>
                </a:solidFill>
              </a:rPr>
              <a:t>无法进行分工合作</a:t>
            </a:r>
            <a:r>
              <a:rPr lang="zh-CN" altLang="en-US" dirty="0">
                <a:solidFill>
                  <a:schemeClr val="tx1"/>
                </a:solidFill>
              </a:rPr>
              <a:t>，尤其对于</a:t>
            </a:r>
            <a:r>
              <a:rPr lang="zh-CN" altLang="en-US" b="1" dirty="0">
                <a:solidFill>
                  <a:srgbClr val="047FFD"/>
                </a:solidFill>
              </a:rPr>
              <a:t>前端复杂度高</a:t>
            </a:r>
            <a:r>
              <a:rPr lang="zh-CN" altLang="en-US" dirty="0">
                <a:solidFill>
                  <a:schemeClr val="tx1"/>
                </a:solidFill>
              </a:rPr>
              <a:t>的项目，不利于项目高效开发。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前后端分离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前后端分离的概念：前后端分离的开发模式，</a:t>
            </a:r>
            <a:r>
              <a:rPr lang="zh-CN" altLang="en-US" b="1" dirty="0">
                <a:solidFill>
                  <a:srgbClr val="FF0000"/>
                </a:solidFill>
              </a:rPr>
              <a:t>依赖于 </a:t>
            </a:r>
            <a:r>
              <a:rPr lang="en-US" altLang="zh-CN" b="1" dirty="0">
                <a:solidFill>
                  <a:srgbClr val="FF0000"/>
                </a:solidFill>
              </a:rPr>
              <a:t>Ajax </a:t>
            </a:r>
            <a:r>
              <a:rPr lang="zh-CN" altLang="en-US" b="1" dirty="0">
                <a:solidFill>
                  <a:srgbClr val="FF0000"/>
                </a:solidFill>
              </a:rPr>
              <a:t>技术的广泛应用</a:t>
            </a:r>
            <a:r>
              <a:rPr lang="zh-CN" altLang="en-US" dirty="0">
                <a:solidFill>
                  <a:schemeClr val="tx1"/>
                </a:solidFill>
              </a:rPr>
              <a:t>。简而言之，前后端分离的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开发模式，就是</a:t>
            </a:r>
            <a:r>
              <a:rPr lang="zh-CN" altLang="en-US" b="1" dirty="0">
                <a:solidFill>
                  <a:srgbClr val="FF0000"/>
                </a:solidFill>
              </a:rPr>
              <a:t>后端只负责提供 </a:t>
            </a:r>
            <a:r>
              <a:rPr lang="en-US" altLang="zh-CN" b="1" dirty="0">
                <a:solidFill>
                  <a:srgbClr val="FF0000"/>
                </a:solidFill>
              </a:rPr>
              <a:t>API </a:t>
            </a:r>
            <a:r>
              <a:rPr lang="zh-CN" altLang="en-US" b="1" dirty="0">
                <a:solidFill>
                  <a:srgbClr val="FF0000"/>
                </a:solidFill>
              </a:rPr>
              <a:t>接口，前端使用 </a:t>
            </a:r>
            <a:r>
              <a:rPr lang="en-US" altLang="zh-CN" b="1" dirty="0">
                <a:solidFill>
                  <a:srgbClr val="FF0000"/>
                </a:solidFill>
              </a:rPr>
              <a:t>Ajax </a:t>
            </a:r>
            <a:r>
              <a:rPr lang="zh-CN" altLang="en-US" b="1" dirty="0">
                <a:solidFill>
                  <a:srgbClr val="FF0000"/>
                </a:solidFill>
              </a:rPr>
              <a:t>调用接口</a:t>
            </a:r>
            <a:r>
              <a:rPr lang="zh-CN" altLang="en-US" dirty="0">
                <a:solidFill>
                  <a:schemeClr val="tx1"/>
                </a:solidFill>
              </a:rPr>
              <a:t>的开发模式。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前后端分离的优缺点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优点：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开发体验好。</a:t>
            </a:r>
            <a:r>
              <a:rPr lang="zh-CN" altLang="en-US" dirty="0">
                <a:solidFill>
                  <a:schemeClr val="tx1"/>
                </a:solidFill>
              </a:rPr>
              <a:t>前端专注于 </a:t>
            </a:r>
            <a:r>
              <a:rPr lang="en-US" altLang="zh-CN" dirty="0">
                <a:solidFill>
                  <a:schemeClr val="tx1"/>
                </a:solidFill>
              </a:rPr>
              <a:t>UI </a:t>
            </a:r>
            <a:r>
              <a:rPr lang="zh-CN" altLang="en-US" dirty="0">
                <a:solidFill>
                  <a:schemeClr val="tx1"/>
                </a:solidFill>
              </a:rPr>
              <a:t>页面的开发，后端专注于</a:t>
            </a:r>
            <a:r>
              <a:rPr lang="en-US" altLang="zh-CN" dirty="0" err="1">
                <a:solidFill>
                  <a:schemeClr val="tx1"/>
                </a:solidFill>
              </a:rPr>
              <a:t>api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的开发，且前端有更多的选择性。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用户体验好。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技术的广泛应用，极大的提高了用户的体验，可以轻松实现页面的局部刷新。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减轻了服务器端的渲染压力。</a:t>
            </a:r>
            <a:r>
              <a:rPr lang="zh-CN" altLang="en-US" dirty="0">
                <a:solidFill>
                  <a:schemeClr val="tx1"/>
                </a:solidFill>
              </a:rPr>
              <a:t>因为页面最终是在每个用户的浏览器中生成的。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缺点：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不利于 </a:t>
            </a:r>
            <a:r>
              <a:rPr lang="en-US" altLang="zh-CN" b="1" dirty="0">
                <a:solidFill>
                  <a:srgbClr val="FF0000"/>
                </a:solidFill>
              </a:rPr>
              <a:t>SEO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r>
              <a:rPr lang="zh-CN" altLang="en-US" dirty="0">
                <a:solidFill>
                  <a:schemeClr val="tx1"/>
                </a:solidFill>
              </a:rPr>
              <a:t>因为完整的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页面需要在客户端动态拼接完成，所以爬虫对无法爬取页面的有效信息。（解决方案：利用</a:t>
            </a:r>
            <a:r>
              <a:rPr lang="en-US" altLang="zh-CN" dirty="0">
                <a:solidFill>
                  <a:schemeClr val="tx1"/>
                </a:solidFill>
              </a:rPr>
              <a:t> Vue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React </a:t>
            </a:r>
            <a:r>
              <a:rPr lang="zh-CN" altLang="en-US" dirty="0">
                <a:solidFill>
                  <a:schemeClr val="tx1"/>
                </a:solidFill>
              </a:rPr>
              <a:t>等前端框架的 </a:t>
            </a:r>
            <a:r>
              <a:rPr lang="en-US" altLang="zh-CN" b="1" dirty="0">
                <a:solidFill>
                  <a:srgbClr val="FF0000"/>
                </a:solidFill>
              </a:rPr>
              <a:t>SSR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server side render</a:t>
            </a:r>
            <a:r>
              <a:rPr lang="zh-CN" altLang="en-US" dirty="0">
                <a:solidFill>
                  <a:schemeClr val="tx1"/>
                </a:solidFill>
              </a:rPr>
              <a:t>）技术能够很好的解决 </a:t>
            </a:r>
            <a:r>
              <a:rPr lang="en-US" altLang="zh-CN" dirty="0">
                <a:solidFill>
                  <a:schemeClr val="tx1"/>
                </a:solidFill>
              </a:rPr>
              <a:t>SEO </a:t>
            </a:r>
            <a:r>
              <a:rPr lang="zh-CN" altLang="en-US" dirty="0">
                <a:solidFill>
                  <a:schemeClr val="tx1"/>
                </a:solidFill>
              </a:rPr>
              <a:t>问题！）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如何选择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开发模式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不谈业务场景而盲目选择使用何种开发模式都是耍流氓。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比如企业级网站，主要功能是展示而没有复杂的交互，并且需要良好的 </a:t>
            </a:r>
            <a:r>
              <a:rPr lang="en-US" altLang="zh-CN" dirty="0">
                <a:solidFill>
                  <a:schemeClr val="tx1"/>
                </a:solidFill>
              </a:rPr>
              <a:t>SEO</a:t>
            </a:r>
            <a:r>
              <a:rPr lang="zh-CN" altLang="en-US" dirty="0">
                <a:solidFill>
                  <a:schemeClr val="tx1"/>
                </a:solidFill>
              </a:rPr>
              <a:t>，则这时我们就需要使用服务器端渲染；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而类似后台管理项目，交互性比较强，不需要考虑 </a:t>
            </a:r>
            <a:r>
              <a:rPr lang="en-US" altLang="zh-CN" dirty="0">
                <a:solidFill>
                  <a:schemeClr val="tx1"/>
                </a:solidFill>
              </a:rPr>
              <a:t>SEO</a:t>
            </a:r>
            <a:r>
              <a:rPr lang="zh-CN" altLang="en-US" dirty="0">
                <a:solidFill>
                  <a:schemeClr val="tx1"/>
                </a:solidFill>
              </a:rPr>
              <a:t>，那么就可以使用前后端分离的开发模式。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另外，具体使用何种开发模式并不是绝对的，为了</a:t>
            </a:r>
            <a:r>
              <a:rPr lang="zh-CN" altLang="en-US" b="1" dirty="0">
                <a:solidFill>
                  <a:srgbClr val="FF0000"/>
                </a:solidFill>
              </a:rPr>
              <a:t>同时兼顾</a:t>
            </a:r>
            <a:r>
              <a:rPr lang="zh-CN" altLang="en-US" dirty="0">
                <a:solidFill>
                  <a:schemeClr val="tx1"/>
                </a:solidFill>
              </a:rPr>
              <a:t>了</a:t>
            </a:r>
            <a:r>
              <a:rPr lang="zh-CN" altLang="en-US" b="1" dirty="0">
                <a:solidFill>
                  <a:srgbClr val="047FFD"/>
                </a:solidFill>
              </a:rPr>
              <a:t>首页的渲染速度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rgbClr val="047FFD"/>
                </a:solidFill>
              </a:rPr>
              <a:t>前后端分离的开发效率</a:t>
            </a:r>
            <a:r>
              <a:rPr lang="zh-CN" altLang="en-US" dirty="0">
                <a:solidFill>
                  <a:schemeClr val="tx1"/>
                </a:solidFill>
              </a:rPr>
              <a:t>，一些网站采用了首屏服务器端渲染 </a:t>
            </a:r>
            <a:r>
              <a:rPr lang="en-US" altLang="zh-CN" dirty="0">
                <a:solidFill>
                  <a:schemeClr val="tx1"/>
                </a:solidFill>
              </a:rPr>
              <a:t>+ </a:t>
            </a:r>
            <a:r>
              <a:rPr lang="zh-CN" altLang="en-US" dirty="0">
                <a:solidFill>
                  <a:schemeClr val="tx1"/>
                </a:solidFill>
              </a:rPr>
              <a:t>其他页面前后端分离的开发模式。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身份认证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身份认证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160756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身份认证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Authentication</a:t>
            </a:r>
            <a:r>
              <a:rPr lang="zh-CN" altLang="en-US" dirty="0">
                <a:solidFill>
                  <a:schemeClr val="tx1"/>
                </a:solidFill>
              </a:rPr>
              <a:t>）又称“身份验证”、“鉴权”，是指</a:t>
            </a:r>
            <a:r>
              <a:rPr lang="zh-CN" altLang="en-US" b="1" dirty="0">
                <a:solidFill>
                  <a:srgbClr val="FF0000"/>
                </a:solidFill>
              </a:rPr>
              <a:t>通过一定的手段，完成对用户身份的确认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日常生活中的身份认证随处可见，例如：高铁的验票乘车，手机的密码或指纹解锁，支付宝或微信的支付密码等。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开发中，也涉及到用户身份的认证，例如：各大网站的</a:t>
            </a:r>
            <a:r>
              <a:rPr lang="zh-CN" altLang="en-US" b="1" dirty="0">
                <a:solidFill>
                  <a:srgbClr val="FF0000"/>
                </a:solidFill>
              </a:rPr>
              <a:t>手机验证码登录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邮箱密码登录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二维码登录</a:t>
            </a:r>
            <a:r>
              <a:rPr lang="zh-CN" altLang="en-US" dirty="0">
                <a:solidFill>
                  <a:schemeClr val="tx1"/>
                </a:solidFill>
              </a:rPr>
              <a:t>等。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身份认证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为什么需要身份认证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身份认证的目的，是为了</a:t>
            </a:r>
            <a:r>
              <a:rPr lang="zh-CN" altLang="en-US" b="1" dirty="0">
                <a:solidFill>
                  <a:srgbClr val="FF0000"/>
                </a:solidFill>
              </a:rPr>
              <a:t>确认当前所声称为某种身份的用户，确实是所声称的用户</a:t>
            </a:r>
            <a:r>
              <a:rPr lang="zh-CN" altLang="en-US" dirty="0">
                <a:solidFill>
                  <a:schemeClr val="tx1"/>
                </a:solidFill>
              </a:rPr>
              <a:t>。例如，你去找快递员取快递，你要怎么证明这份快递是你的。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在互联网项目开发中，如何对用户的身份进行认证，是一个值得深入探讨的问题。例如，如何才能保证网站不会错误的将“马云的存款数额”显示到“马化腾的账户”上。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身份认证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不同开发模式下的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身份认证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对于</a:t>
            </a:r>
            <a:r>
              <a:rPr lang="zh-CN" altLang="en-US" dirty="0">
                <a:solidFill>
                  <a:srgbClr val="FF0000"/>
                </a:solidFill>
              </a:rPr>
              <a:t>服务端渲染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前后端分离</a:t>
            </a:r>
            <a:r>
              <a:rPr lang="zh-CN" altLang="en-US" dirty="0">
                <a:solidFill>
                  <a:schemeClr val="tx1"/>
                </a:solidFill>
              </a:rPr>
              <a:t>这两种开发模式来说，分别有着不同的身份认证方案：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服务端渲染</a:t>
            </a:r>
            <a:r>
              <a:rPr lang="zh-CN" altLang="en-US" dirty="0">
                <a:solidFill>
                  <a:schemeClr val="tx1"/>
                </a:solidFill>
              </a:rPr>
              <a:t>推荐使用 </a:t>
            </a:r>
            <a:r>
              <a:rPr lang="en-US" altLang="zh-CN" b="1" dirty="0">
                <a:solidFill>
                  <a:srgbClr val="047FFD"/>
                </a:solidFill>
              </a:rPr>
              <a:t>Session </a:t>
            </a:r>
            <a:r>
              <a:rPr lang="zh-CN" altLang="en-US" b="1" dirty="0">
                <a:solidFill>
                  <a:srgbClr val="047FFD"/>
                </a:solidFill>
              </a:rPr>
              <a:t>认证机制</a:t>
            </a:r>
            <a:endParaRPr lang="en-US" altLang="zh-CN" b="1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前后端分离</a:t>
            </a:r>
            <a:r>
              <a:rPr lang="zh-CN" altLang="en-US" dirty="0">
                <a:solidFill>
                  <a:schemeClr val="tx1"/>
                </a:solidFill>
              </a:rPr>
              <a:t>推荐使用 </a:t>
            </a:r>
            <a:r>
              <a:rPr lang="en-US" altLang="zh-CN" b="1" dirty="0">
                <a:solidFill>
                  <a:srgbClr val="FF0000"/>
                </a:solidFill>
              </a:rPr>
              <a:t>JWT </a:t>
            </a:r>
            <a:r>
              <a:rPr lang="zh-CN" altLang="en-US" b="1" dirty="0">
                <a:solidFill>
                  <a:srgbClr val="FF0000"/>
                </a:solidFill>
              </a:rPr>
              <a:t>认证机制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HTTP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协议的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无状态性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9284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了解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协议的无状态性是进一步学习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认证机制的必要前提。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协议的无状态性，指的是客户端</a:t>
            </a:r>
            <a:r>
              <a:rPr lang="zh-CN" altLang="en-US" b="1" dirty="0">
                <a:solidFill>
                  <a:srgbClr val="047FFD"/>
                </a:solidFill>
              </a:rPr>
              <a:t>的每次 </a:t>
            </a:r>
            <a:r>
              <a:rPr lang="en-US" altLang="zh-CN" b="1" dirty="0">
                <a:solidFill>
                  <a:srgbClr val="047FFD"/>
                </a:solidFill>
              </a:rPr>
              <a:t>HTTP </a:t>
            </a:r>
            <a:r>
              <a:rPr lang="zh-CN" altLang="en-US" b="1" dirty="0">
                <a:solidFill>
                  <a:srgbClr val="047FFD"/>
                </a:solidFill>
              </a:rPr>
              <a:t>请求都是独立的</a:t>
            </a:r>
            <a:r>
              <a:rPr lang="zh-CN" altLang="en-US" dirty="0">
                <a:solidFill>
                  <a:schemeClr val="tx1"/>
                </a:solidFill>
              </a:rPr>
              <a:t>，连续多个请求之间没有直接的关系，</a:t>
            </a:r>
            <a:r>
              <a:rPr lang="zh-CN" altLang="en-US" b="1" dirty="0">
                <a:solidFill>
                  <a:srgbClr val="FF0000"/>
                </a:solidFill>
              </a:rPr>
              <a:t>服务器不会主动保留每次 </a:t>
            </a:r>
            <a:r>
              <a:rPr lang="en-US" altLang="zh-CN" b="1" dirty="0">
                <a:solidFill>
                  <a:srgbClr val="FF0000"/>
                </a:solidFill>
              </a:rPr>
              <a:t>HTTP </a:t>
            </a:r>
            <a:r>
              <a:rPr lang="zh-CN" altLang="en-US" b="1" dirty="0">
                <a:solidFill>
                  <a:srgbClr val="FF0000"/>
                </a:solidFill>
              </a:rPr>
              <a:t>请求的状态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717" y="3102423"/>
            <a:ext cx="4359977" cy="1462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如何突破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HTTP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无状态的限制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9060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对于超市来说，为了方便收银员在进行结算时给 </a:t>
            </a:r>
            <a:r>
              <a:rPr lang="en-US" altLang="zh-CN" dirty="0">
                <a:solidFill>
                  <a:schemeClr val="tx1"/>
                </a:solidFill>
              </a:rPr>
              <a:t>VIP </a:t>
            </a:r>
            <a:r>
              <a:rPr lang="zh-CN" altLang="en-US" dirty="0">
                <a:solidFill>
                  <a:schemeClr val="tx1"/>
                </a:solidFill>
              </a:rPr>
              <a:t>用户打折，超市可以为每个 </a:t>
            </a:r>
            <a:r>
              <a:rPr lang="en-US" altLang="zh-CN" dirty="0">
                <a:solidFill>
                  <a:schemeClr val="tx1"/>
                </a:solidFill>
              </a:rPr>
              <a:t>VIP </a:t>
            </a:r>
            <a:r>
              <a:rPr lang="zh-CN" altLang="en-US" dirty="0">
                <a:solidFill>
                  <a:schemeClr val="tx1"/>
                </a:solidFill>
              </a:rPr>
              <a:t>用户发放会员卡。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440" y="2582664"/>
            <a:ext cx="4408492" cy="1491796"/>
          </a:xfrm>
          <a:prstGeom prst="rect">
            <a:avLst/>
          </a:prstGeom>
        </p:spPr>
      </p:pic>
      <p:sp>
        <p:nvSpPr>
          <p:cNvPr id="9" name="内容占位符 5"/>
          <p:cNvSpPr txBox="1"/>
          <p:nvPr/>
        </p:nvSpPr>
        <p:spPr>
          <a:xfrm>
            <a:off x="848378" y="4218068"/>
            <a:ext cx="7260200" cy="3906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注意：现实生活中的</a:t>
            </a:r>
            <a:r>
              <a:rPr lang="zh-CN" altLang="en-US" b="1" dirty="0">
                <a:solidFill>
                  <a:srgbClr val="FF0000"/>
                </a:solidFill>
              </a:rPr>
              <a:t>会员卡身份认证方式</a:t>
            </a:r>
            <a:r>
              <a:rPr lang="zh-CN" altLang="en-US" dirty="0">
                <a:solidFill>
                  <a:schemeClr val="tx1"/>
                </a:solidFill>
              </a:rPr>
              <a:t>，在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开发中的</a:t>
            </a:r>
            <a:r>
              <a:rPr lang="zh-CN" altLang="en-US" dirty="0">
                <a:solidFill>
                  <a:srgbClr val="047FFD"/>
                </a:solidFill>
              </a:rPr>
              <a:t>专业术语</a:t>
            </a:r>
            <a:r>
              <a:rPr lang="zh-CN" altLang="en-US" dirty="0">
                <a:solidFill>
                  <a:schemeClr val="tx1"/>
                </a:solidFill>
              </a:rPr>
              <a:t>叫做 </a:t>
            </a:r>
            <a:r>
              <a:rPr lang="en-US" altLang="zh-CN" b="1" dirty="0">
                <a:solidFill>
                  <a:srgbClr val="FF0000"/>
                </a:solidFill>
              </a:rPr>
              <a:t>Cookie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Cookie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6"/>
            <a:ext cx="7260200" cy="293209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b="1" dirty="0">
                <a:solidFill>
                  <a:srgbClr val="FF0000"/>
                </a:solidFill>
              </a:rPr>
              <a:t>存储在用户浏览器中的一段不超过 </a:t>
            </a:r>
            <a:r>
              <a:rPr lang="en-US" altLang="zh-CN" b="1" dirty="0">
                <a:solidFill>
                  <a:srgbClr val="FF0000"/>
                </a:solidFill>
              </a:rPr>
              <a:t>4 KB </a:t>
            </a:r>
            <a:r>
              <a:rPr lang="zh-CN" altLang="en-US" b="1" dirty="0">
                <a:solidFill>
                  <a:srgbClr val="FF0000"/>
                </a:solidFill>
              </a:rPr>
              <a:t>的字符串</a:t>
            </a:r>
            <a:r>
              <a:rPr lang="zh-CN" altLang="en-US" dirty="0">
                <a:solidFill>
                  <a:schemeClr val="tx1"/>
                </a:solidFill>
              </a:rPr>
              <a:t>。它由一个</a:t>
            </a:r>
            <a:r>
              <a:rPr lang="zh-CN" altLang="en-US" dirty="0">
                <a:solidFill>
                  <a:srgbClr val="FF0000"/>
                </a:solidFill>
              </a:rPr>
              <a:t>名称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Name</a:t>
            </a:r>
            <a:r>
              <a:rPr lang="zh-CN" altLang="en-US" dirty="0">
                <a:solidFill>
                  <a:schemeClr val="tx1"/>
                </a:solidFill>
              </a:rPr>
              <a:t>）、一个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Value</a:t>
            </a:r>
            <a:r>
              <a:rPr lang="zh-CN" altLang="en-US" dirty="0">
                <a:solidFill>
                  <a:schemeClr val="tx1"/>
                </a:solidFill>
              </a:rPr>
              <a:t>）和其它几个用于控制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rgbClr val="047FFD"/>
                </a:solidFill>
              </a:rPr>
              <a:t>有效期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安全性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使用范围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可选属性</a:t>
            </a:r>
            <a:r>
              <a:rPr lang="zh-CN" altLang="en-US" dirty="0">
                <a:solidFill>
                  <a:schemeClr val="tx1"/>
                </a:solidFill>
              </a:rPr>
              <a:t>组成。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不同域名下的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各自独立，每当客户端发起请求时，会</a:t>
            </a:r>
            <a:r>
              <a:rPr lang="zh-CN" altLang="en-US" b="1" dirty="0">
                <a:solidFill>
                  <a:srgbClr val="FF0000"/>
                </a:solidFill>
              </a:rPr>
              <a:t>自动</a:t>
            </a:r>
            <a:r>
              <a:rPr lang="zh-CN" altLang="en-US" dirty="0">
                <a:solidFill>
                  <a:schemeClr val="tx1"/>
                </a:solidFill>
              </a:rPr>
              <a:t>把</a:t>
            </a:r>
            <a:r>
              <a:rPr lang="zh-CN" altLang="en-US" b="1" dirty="0">
                <a:solidFill>
                  <a:srgbClr val="FF0000"/>
                </a:solidFill>
              </a:rPr>
              <a:t>当前域名下</a:t>
            </a:r>
            <a:r>
              <a:rPr lang="zh-CN" altLang="en-US" dirty="0">
                <a:solidFill>
                  <a:schemeClr val="tx1"/>
                </a:solidFill>
              </a:rPr>
              <a:t>所有</a:t>
            </a:r>
            <a:r>
              <a:rPr lang="zh-CN" altLang="en-US" b="1" dirty="0">
                <a:solidFill>
                  <a:srgbClr val="FF0000"/>
                </a:solidFill>
              </a:rPr>
              <a:t>未过期的 </a:t>
            </a:r>
            <a:r>
              <a:rPr lang="en-US" altLang="zh-CN" b="1" dirty="0">
                <a:solidFill>
                  <a:srgbClr val="FF0000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一同发送到服务器。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Cookie</a:t>
            </a:r>
            <a:r>
              <a:rPr lang="zh-CN" altLang="en-US" b="1" dirty="0">
                <a:solidFill>
                  <a:srgbClr val="FF0000"/>
                </a:solidFill>
              </a:rPr>
              <a:t>的几大特性：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自动发送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域名独立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过期时限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4KB </a:t>
            </a:r>
            <a:r>
              <a:rPr lang="zh-CN" altLang="en-US" dirty="0">
                <a:solidFill>
                  <a:schemeClr val="tx1"/>
                </a:solidFill>
              </a:rPr>
              <a:t>限制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数据库的基本概念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传统型数据库的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数据组织结构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传统型数据库的数据组织结构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190282" cy="37472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在传统型数据库中，数据的组织结构分为</a:t>
            </a:r>
            <a:r>
              <a:rPr lang="zh-CN" altLang="en-US" dirty="0">
                <a:solidFill>
                  <a:srgbClr val="FF0000"/>
                </a:solidFill>
              </a:rPr>
              <a:t>数据库</a:t>
            </a:r>
            <a:r>
              <a:rPr lang="en-US" altLang="zh-CN" dirty="0">
                <a:solidFill>
                  <a:srgbClr val="FF0000"/>
                </a:solidFill>
              </a:rPr>
              <a:t>(database)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数据表</a:t>
            </a:r>
            <a:r>
              <a:rPr lang="en-US" altLang="zh-CN" dirty="0">
                <a:solidFill>
                  <a:srgbClr val="FF0000"/>
                </a:solidFill>
              </a:rPr>
              <a:t>(table)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数据行</a:t>
            </a:r>
            <a:r>
              <a:rPr lang="en-US" altLang="zh-CN" dirty="0">
                <a:solidFill>
                  <a:srgbClr val="FF0000"/>
                </a:solidFill>
              </a:rPr>
              <a:t>(row)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字段</a:t>
            </a:r>
            <a:r>
              <a:rPr lang="en-US" altLang="zh-CN" dirty="0">
                <a:solidFill>
                  <a:srgbClr val="FF0000"/>
                </a:solidFill>
              </a:rPr>
              <a:t>(field)</a:t>
            </a:r>
            <a:r>
              <a:rPr lang="zh-CN" altLang="en-US" dirty="0">
                <a:solidFill>
                  <a:schemeClr val="tx1"/>
                </a:solidFill>
              </a:rPr>
              <a:t>这 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</a:rPr>
              <a:t>大部分组成。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543" y="2498722"/>
            <a:ext cx="4714670" cy="2521800"/>
          </a:xfrm>
          <a:prstGeom prst="rect">
            <a:avLst/>
          </a:prstGeom>
        </p:spPr>
      </p:pic>
      <p:sp>
        <p:nvSpPr>
          <p:cNvPr id="15" name="内容占位符 5"/>
          <p:cNvSpPr txBox="1"/>
          <p:nvPr/>
        </p:nvSpPr>
        <p:spPr>
          <a:xfrm>
            <a:off x="5759380" y="2809557"/>
            <a:ext cx="2591244" cy="17691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数据库</a:t>
            </a:r>
            <a:r>
              <a:rPr lang="zh-CN" altLang="en-US" dirty="0">
                <a:solidFill>
                  <a:schemeClr val="tx1"/>
                </a:solidFill>
              </a:rPr>
              <a:t>类似于 </a:t>
            </a:r>
            <a:r>
              <a:rPr lang="en-US" altLang="zh-CN" dirty="0">
                <a:solidFill>
                  <a:schemeClr val="tx1"/>
                </a:solidFill>
              </a:rPr>
              <a:t>Excel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工作簿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数据表</a:t>
            </a:r>
            <a:r>
              <a:rPr lang="zh-CN" altLang="en-US" dirty="0">
                <a:solidFill>
                  <a:schemeClr val="tx1"/>
                </a:solidFill>
              </a:rPr>
              <a:t>类似于 </a:t>
            </a:r>
            <a:r>
              <a:rPr lang="en-US" altLang="zh-CN" dirty="0">
                <a:solidFill>
                  <a:schemeClr val="tx1"/>
                </a:solidFill>
              </a:rPr>
              <a:t>Excel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工作表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数据行</a:t>
            </a:r>
            <a:r>
              <a:rPr lang="zh-CN" altLang="en-US" dirty="0">
                <a:solidFill>
                  <a:schemeClr val="tx1"/>
                </a:solidFill>
              </a:rPr>
              <a:t>类似于 </a:t>
            </a:r>
            <a:r>
              <a:rPr lang="en-US" altLang="zh-CN" dirty="0">
                <a:solidFill>
                  <a:schemeClr val="tx1"/>
                </a:solidFill>
              </a:rPr>
              <a:t>Excel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每一行数据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字段</a:t>
            </a:r>
            <a:r>
              <a:rPr lang="zh-CN" altLang="en-US" dirty="0">
                <a:solidFill>
                  <a:schemeClr val="tx1"/>
                </a:solidFill>
              </a:rPr>
              <a:t>类似于 </a:t>
            </a:r>
            <a:r>
              <a:rPr lang="en-US" altLang="zh-CN" dirty="0">
                <a:solidFill>
                  <a:schemeClr val="tx1"/>
                </a:solidFill>
              </a:rPr>
              <a:t>Excel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列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每个字段都有对应的数据类型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39437" y="2498722"/>
            <a:ext cx="552659" cy="184188"/>
          </a:xfrm>
          <a:prstGeom prst="rect">
            <a:avLst/>
          </a:prstGeom>
          <a:solidFill>
            <a:srgbClr val="21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Cookie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在身份认证中的作用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6991259" cy="122432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客户端第一次请求服务器的时候，服务器</a:t>
            </a:r>
            <a:r>
              <a:rPr lang="zh-CN" altLang="en-US" b="1" dirty="0">
                <a:solidFill>
                  <a:srgbClr val="FF0000"/>
                </a:solidFill>
              </a:rPr>
              <a:t>通过响应头的形式</a:t>
            </a:r>
            <a:r>
              <a:rPr lang="zh-CN" altLang="en-US" dirty="0">
                <a:solidFill>
                  <a:schemeClr val="tx1"/>
                </a:solidFill>
              </a:rPr>
              <a:t>，向客户端发送一个身份认证的 </a:t>
            </a:r>
            <a:r>
              <a:rPr lang="en-US" altLang="zh-CN" dirty="0">
                <a:solidFill>
                  <a:schemeClr val="tx1"/>
                </a:solidFill>
              </a:rPr>
              <a:t>Cookie</a:t>
            </a:r>
            <a:r>
              <a:rPr lang="zh-CN" altLang="en-US" dirty="0">
                <a:solidFill>
                  <a:schemeClr val="tx1"/>
                </a:solidFill>
              </a:rPr>
              <a:t>，客户端会自动将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保存在浏览器中。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随后，当客户端浏览器每次请求服务器的时候，浏览器会</a:t>
            </a:r>
            <a:r>
              <a:rPr lang="zh-CN" altLang="en-US" b="1" dirty="0">
                <a:solidFill>
                  <a:srgbClr val="FF0000"/>
                </a:solidFill>
              </a:rPr>
              <a:t>自动</a:t>
            </a:r>
            <a:r>
              <a:rPr lang="zh-CN" altLang="en-US" dirty="0">
                <a:solidFill>
                  <a:schemeClr val="tx1"/>
                </a:solidFill>
              </a:rPr>
              <a:t>将身份认证相关的 </a:t>
            </a:r>
            <a:r>
              <a:rPr lang="en-US" altLang="zh-CN" dirty="0">
                <a:solidFill>
                  <a:schemeClr val="tx1"/>
                </a:solidFill>
              </a:rPr>
              <a:t>Cookie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通过请求头的形式</a:t>
            </a:r>
            <a:r>
              <a:rPr lang="zh-CN" altLang="en-US" dirty="0">
                <a:solidFill>
                  <a:schemeClr val="tx1"/>
                </a:solidFill>
              </a:rPr>
              <a:t>发送给服务器，服务器即可验明客户端的身份。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4740" y="3348318"/>
            <a:ext cx="2010336" cy="1680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41041" y="3348318"/>
            <a:ext cx="2077569" cy="1680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965076" y="3296108"/>
            <a:ext cx="2675965" cy="253916"/>
            <a:chOff x="2965076" y="3296108"/>
            <a:chExt cx="2675965" cy="253916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965076" y="3550024"/>
              <a:ext cx="2675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3902147" y="3296108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登录请求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65076" y="3704665"/>
            <a:ext cx="2675965" cy="275257"/>
            <a:chOff x="2965076" y="3704665"/>
            <a:chExt cx="2675965" cy="275257"/>
          </a:xfrm>
        </p:grpSpPr>
        <p:cxnSp>
          <p:nvCxnSpPr>
            <p:cNvPr id="8" name="直接箭头连接符 7"/>
            <p:cNvCxnSpPr/>
            <p:nvPr/>
          </p:nvCxnSpPr>
          <p:spPr>
            <a:xfrm flipH="1">
              <a:off x="2965076" y="3704665"/>
              <a:ext cx="2675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179994" y="3726006"/>
              <a:ext cx="23262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105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响应头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，发送 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 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给浏览器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: 剪去对角 8"/>
          <p:cNvSpPr/>
          <p:nvPr/>
        </p:nvSpPr>
        <p:spPr>
          <a:xfrm>
            <a:off x="1927400" y="4416292"/>
            <a:ext cx="921124" cy="510988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身份认证的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915279" y="4237402"/>
            <a:ext cx="2730235" cy="258402"/>
            <a:chOff x="2915279" y="4237402"/>
            <a:chExt cx="2730235" cy="258402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2969549" y="4495804"/>
              <a:ext cx="2675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915279" y="4237402"/>
              <a:ext cx="27302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105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请求头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，自动将 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 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发送给服务器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969549" y="4650445"/>
            <a:ext cx="2675965" cy="262889"/>
            <a:chOff x="2969549" y="4650445"/>
            <a:chExt cx="2675965" cy="262889"/>
          </a:xfrm>
        </p:grpSpPr>
        <p:cxnSp>
          <p:nvCxnSpPr>
            <p:cNvPr id="17" name="直接箭头连接符 16"/>
            <p:cNvCxnSpPr/>
            <p:nvPr/>
          </p:nvCxnSpPr>
          <p:spPr>
            <a:xfrm flipH="1">
              <a:off x="2969549" y="4650445"/>
              <a:ext cx="2675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502960" y="4659418"/>
              <a:ext cx="16658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响应当前用户对应的内容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: 剪去单角 18"/>
          <p:cNvSpPr/>
          <p:nvPr/>
        </p:nvSpPr>
        <p:spPr>
          <a:xfrm>
            <a:off x="5775512" y="4229522"/>
            <a:ext cx="1311088" cy="74588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服务器根据请求头中的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，验明用户的身份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24346" y="4142205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保存到浏览器中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9" grpId="0" animBg="1"/>
      <p:bldP spid="2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Cookie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不具有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安全性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59903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由于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是存储在浏览器中的，而且</a:t>
            </a:r>
            <a:r>
              <a:rPr lang="zh-CN" altLang="en-US" b="1" dirty="0">
                <a:solidFill>
                  <a:srgbClr val="FF0000"/>
                </a:solidFill>
              </a:rPr>
              <a:t>浏览器也提供了读写 </a:t>
            </a:r>
            <a:r>
              <a:rPr lang="en-US" altLang="zh-CN" b="1" dirty="0">
                <a:solidFill>
                  <a:srgbClr val="FF0000"/>
                </a:solidFill>
              </a:rPr>
              <a:t>Cookie </a:t>
            </a:r>
            <a:r>
              <a:rPr lang="zh-CN" altLang="en-US" b="1" dirty="0">
                <a:solidFill>
                  <a:srgbClr val="FF0000"/>
                </a:solidFill>
              </a:rPr>
              <a:t>的 </a:t>
            </a:r>
            <a:r>
              <a:rPr lang="en-US" altLang="zh-CN" b="1" dirty="0">
                <a:solidFill>
                  <a:srgbClr val="FF0000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，因此 </a:t>
            </a:r>
            <a:r>
              <a:rPr lang="en-US" altLang="zh-CN" b="1" dirty="0">
                <a:solidFill>
                  <a:srgbClr val="FF0000"/>
                </a:solidFill>
              </a:rPr>
              <a:t>Cookie </a:t>
            </a:r>
            <a:r>
              <a:rPr lang="zh-CN" altLang="en-US" b="1" dirty="0">
                <a:solidFill>
                  <a:srgbClr val="FF0000"/>
                </a:solidFill>
              </a:rPr>
              <a:t>很容易被伪造</a:t>
            </a:r>
            <a:r>
              <a:rPr lang="zh-CN" altLang="en-US" dirty="0">
                <a:solidFill>
                  <a:schemeClr val="tx1"/>
                </a:solidFill>
              </a:rPr>
              <a:t>，不具有安全性。因此不建议服务器将重要的隐私数据，通过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的形式发送给浏览器。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748" y="2765852"/>
            <a:ext cx="4376118" cy="1500384"/>
          </a:xfrm>
          <a:prstGeom prst="rect">
            <a:avLst/>
          </a:prstGeom>
        </p:spPr>
      </p:pic>
      <p:sp>
        <p:nvSpPr>
          <p:cNvPr id="7" name="内容占位符 5"/>
          <p:cNvSpPr txBox="1"/>
          <p:nvPr/>
        </p:nvSpPr>
        <p:spPr>
          <a:xfrm>
            <a:off x="848376" y="4309059"/>
            <a:ext cx="7260200" cy="599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zh-CN" altLang="en-US" b="1" dirty="0">
                <a:solidFill>
                  <a:srgbClr val="047FFD"/>
                </a:solidFill>
              </a:rPr>
              <a:t>千万不要使用 </a:t>
            </a:r>
            <a:r>
              <a:rPr lang="en-US" altLang="zh-CN" b="1" dirty="0">
                <a:solidFill>
                  <a:srgbClr val="047FFD"/>
                </a:solidFill>
              </a:rPr>
              <a:t>Cookie </a:t>
            </a:r>
            <a:r>
              <a:rPr lang="zh-CN" altLang="en-US" b="1" dirty="0">
                <a:solidFill>
                  <a:srgbClr val="047FFD"/>
                </a:solidFill>
              </a:rPr>
              <a:t>存储重要且隐私的数据</a:t>
            </a:r>
            <a:r>
              <a:rPr lang="zh-CN" altLang="en-US" dirty="0">
                <a:solidFill>
                  <a:schemeClr val="tx1"/>
                </a:solidFill>
              </a:rPr>
              <a:t>！比如用户的身份信息、密码等。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提高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身份认证的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安全性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54155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为了防止客户伪造会员卡，收银员在拿到客户出示的会员卡之后，可以</a:t>
            </a:r>
            <a:r>
              <a:rPr lang="zh-CN" altLang="en-US" b="1" dirty="0">
                <a:solidFill>
                  <a:srgbClr val="FF0000"/>
                </a:solidFill>
              </a:rPr>
              <a:t>在收银机上进行刷卡认证</a:t>
            </a:r>
            <a:r>
              <a:rPr lang="zh-CN" altLang="en-US" dirty="0">
                <a:solidFill>
                  <a:schemeClr val="tx1"/>
                </a:solidFill>
              </a:rPr>
              <a:t>。只有收银机确认存在的会员卡，才能被正常使用。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内容占位符 5"/>
          <p:cNvSpPr txBox="1"/>
          <p:nvPr/>
        </p:nvSpPr>
        <p:spPr>
          <a:xfrm>
            <a:off x="848378" y="4233199"/>
            <a:ext cx="7260200" cy="3455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这种“</a:t>
            </a:r>
            <a:r>
              <a:rPr lang="zh-CN" altLang="en-US" b="1" dirty="0">
                <a:solidFill>
                  <a:srgbClr val="047FFD"/>
                </a:solidFill>
              </a:rPr>
              <a:t>会员卡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刷卡认证</a:t>
            </a:r>
            <a:r>
              <a:rPr lang="zh-CN" altLang="en-US" dirty="0">
                <a:solidFill>
                  <a:schemeClr val="tx1"/>
                </a:solidFill>
              </a:rPr>
              <a:t>”的设计理念，就是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认证机制的精髓。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451" y="2786932"/>
            <a:ext cx="4113367" cy="1323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工作原理</a:t>
            </a:r>
            <a:endParaRPr lang="zh-CN" altLang="en-US" sz="1400" b="1" dirty="0">
              <a:solidFill>
                <a:srgbClr val="047FF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373" y="2142276"/>
            <a:ext cx="5724006" cy="283986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express-session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项目中，只需要安装 </a:t>
            </a:r>
            <a:r>
              <a:rPr lang="en-US" altLang="zh-CN" dirty="0">
                <a:solidFill>
                  <a:srgbClr val="047FFD"/>
                </a:solidFill>
              </a:rPr>
              <a:t>express-session</a:t>
            </a:r>
            <a:r>
              <a:rPr lang="en-US" altLang="zh-CN" dirty="0"/>
              <a:t> </a:t>
            </a:r>
            <a:r>
              <a:rPr lang="zh-CN" altLang="en-US" dirty="0"/>
              <a:t>中间件，即可在项目中使用 </a:t>
            </a:r>
            <a:r>
              <a:rPr lang="en-US" altLang="zh-CN" dirty="0"/>
              <a:t>Session </a:t>
            </a:r>
            <a:r>
              <a:rPr lang="zh-CN" altLang="en-US" dirty="0"/>
              <a:t>认证：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8" y="2480982"/>
            <a:ext cx="5544000" cy="84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配置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express-session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express-session </a:t>
            </a:r>
            <a:r>
              <a:rPr lang="zh-CN" altLang="en-US" dirty="0">
                <a:solidFill>
                  <a:schemeClr val="tx1"/>
                </a:solidFill>
              </a:rPr>
              <a:t>中间件安装成功后，需要通过 </a:t>
            </a:r>
            <a:r>
              <a:rPr lang="en-US" altLang="zh-CN" dirty="0" err="1">
                <a:solidFill>
                  <a:srgbClr val="047FFD"/>
                </a:solidFill>
              </a:rPr>
              <a:t>app.use</a:t>
            </a:r>
            <a:r>
              <a:rPr lang="en-US" altLang="zh-CN" dirty="0">
                <a:solidFill>
                  <a:srgbClr val="047FFD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来</a:t>
            </a:r>
            <a:r>
              <a:rPr lang="zh-CN" altLang="en-US" dirty="0">
                <a:solidFill>
                  <a:srgbClr val="FF0000"/>
                </a:solidFill>
              </a:rPr>
              <a:t>注册 </a:t>
            </a:r>
            <a:r>
              <a:rPr lang="en-US" altLang="zh-CN" dirty="0">
                <a:solidFill>
                  <a:srgbClr val="FF0000"/>
                </a:solidFill>
              </a:rPr>
              <a:t>session </a:t>
            </a:r>
            <a:r>
              <a:rPr lang="zh-CN" altLang="en-US" dirty="0">
                <a:solidFill>
                  <a:srgbClr val="FF0000"/>
                </a:solidFill>
              </a:rPr>
              <a:t>中间件</a:t>
            </a:r>
            <a:r>
              <a:rPr lang="zh-CN" altLang="en-US" dirty="0">
                <a:solidFill>
                  <a:schemeClr val="tx1"/>
                </a:solidFill>
              </a:rPr>
              <a:t>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31" y="2480982"/>
            <a:ext cx="5067582" cy="2551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向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存数据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 </a:t>
            </a:r>
            <a:r>
              <a:rPr lang="en-US" altLang="zh-CN" dirty="0">
                <a:solidFill>
                  <a:schemeClr val="tx1"/>
                </a:solidFill>
              </a:rPr>
              <a:t>express-session </a:t>
            </a:r>
            <a:r>
              <a:rPr lang="zh-CN" altLang="en-US" dirty="0">
                <a:solidFill>
                  <a:schemeClr val="tx1"/>
                </a:solidFill>
              </a:rPr>
              <a:t>中间件配置成功后，即可通过 </a:t>
            </a:r>
            <a:r>
              <a:rPr lang="en-US" altLang="zh-CN" b="1" dirty="0" err="1">
                <a:solidFill>
                  <a:srgbClr val="FF0000"/>
                </a:solidFill>
              </a:rPr>
              <a:t>req.session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来访问和使用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对象，从而存储用户的关键信息：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425" y="2484498"/>
            <a:ext cx="4321269" cy="2557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从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取数据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可以直接从 </a:t>
            </a:r>
            <a:r>
              <a:rPr lang="en-US" altLang="zh-CN" b="1" dirty="0" err="1">
                <a:solidFill>
                  <a:srgbClr val="FF0000"/>
                </a:solidFill>
              </a:rPr>
              <a:t>req.session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对象上获取之前存储的数据，示例代码如下：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460" y="2480982"/>
            <a:ext cx="5544000" cy="2400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清空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b="1" dirty="0" err="1">
                <a:solidFill>
                  <a:srgbClr val="FF0000"/>
                </a:solidFill>
              </a:rPr>
              <a:t>req.session.destroy</a:t>
            </a:r>
            <a:r>
              <a:rPr lang="en-US" altLang="zh-CN" b="1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函数，即可清空服务器保存的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信息。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80" y="2480983"/>
            <a:ext cx="5067580" cy="2551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了解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Session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局限性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259744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认证机制</a:t>
            </a:r>
            <a:r>
              <a:rPr lang="zh-CN" altLang="en-US" dirty="0">
                <a:solidFill>
                  <a:srgbClr val="FF0000"/>
                </a:solidFill>
              </a:rPr>
              <a:t>需要配合 </a:t>
            </a:r>
            <a:r>
              <a:rPr lang="en-US" altLang="zh-CN" dirty="0">
                <a:solidFill>
                  <a:srgbClr val="FF0000"/>
                </a:solidFill>
              </a:rPr>
              <a:t>Cookie</a:t>
            </a:r>
            <a:r>
              <a:rPr lang="zh-CN" altLang="en-US" dirty="0">
                <a:solidFill>
                  <a:srgbClr val="FF0000"/>
                </a:solidFill>
              </a:rPr>
              <a:t> 才能实现</a:t>
            </a:r>
            <a:r>
              <a:rPr lang="zh-CN" altLang="en-US" dirty="0">
                <a:solidFill>
                  <a:schemeClr val="tx1"/>
                </a:solidFill>
              </a:rPr>
              <a:t>。由于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默认不支持跨域访问，所以，当涉及到</a:t>
            </a:r>
            <a:r>
              <a:rPr lang="zh-CN" altLang="en-US" dirty="0">
                <a:solidFill>
                  <a:srgbClr val="047FFD"/>
                </a:solidFill>
              </a:rPr>
              <a:t>前端跨域请求后端接口</a:t>
            </a:r>
            <a:r>
              <a:rPr lang="zh-CN" altLang="en-US" dirty="0">
                <a:solidFill>
                  <a:schemeClr val="tx1"/>
                </a:solidFill>
              </a:rPr>
              <a:t>的时候，</a:t>
            </a:r>
            <a:r>
              <a:rPr lang="zh-CN" altLang="en-US" b="1" dirty="0">
                <a:solidFill>
                  <a:srgbClr val="FF0000"/>
                </a:solidFill>
              </a:rPr>
              <a:t>需要做很多额外的配置</a:t>
            </a:r>
            <a:r>
              <a:rPr lang="zh-CN" altLang="en-US" dirty="0">
                <a:solidFill>
                  <a:schemeClr val="tx1"/>
                </a:solidFill>
              </a:rPr>
              <a:t>，才能实现跨域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认证。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注意：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当前端请求后端接口</a:t>
            </a:r>
            <a:r>
              <a:rPr lang="zh-CN" altLang="en-US" b="1" dirty="0">
                <a:solidFill>
                  <a:srgbClr val="FF0000"/>
                </a:solidFill>
              </a:rPr>
              <a:t>不存在跨域问题</a:t>
            </a:r>
            <a:r>
              <a:rPr lang="zh-CN" altLang="en-US" dirty="0">
                <a:solidFill>
                  <a:schemeClr val="tx1"/>
                </a:solidFill>
              </a:rPr>
              <a:t>的时候，</a:t>
            </a:r>
            <a:r>
              <a:rPr lang="zh-CN" altLang="en-US" b="1" dirty="0">
                <a:solidFill>
                  <a:srgbClr val="FF0000"/>
                </a:solidFill>
              </a:rPr>
              <a:t>推荐使用 </a:t>
            </a:r>
            <a:r>
              <a:rPr lang="en-US" altLang="zh-CN" b="1" dirty="0">
                <a:solidFill>
                  <a:srgbClr val="FF0000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身份认证机制。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当前端需要跨域请求后端接口的时候，不推荐使用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身份认证机制，推荐使用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认证机制。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数据库的基本概念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传统型数据库的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数据组织结构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实际开发中库、表、行、字段的关系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190282" cy="1762201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在实际项目开发中，一般情况下，每个项目都对应</a:t>
            </a:r>
            <a:r>
              <a:rPr lang="zh-CN" altLang="en-US" dirty="0">
                <a:solidFill>
                  <a:srgbClr val="FF0000"/>
                </a:solidFill>
              </a:rPr>
              <a:t>独立的数据库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不同的数据，要存储到数据库的不同表中，例如：用户数据存储到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表中，图书数据存储到 </a:t>
            </a:r>
            <a:r>
              <a:rPr lang="en-US" altLang="zh-CN" dirty="0">
                <a:solidFill>
                  <a:schemeClr val="tx1"/>
                </a:solidFill>
              </a:rPr>
              <a:t>books </a:t>
            </a:r>
            <a:r>
              <a:rPr lang="zh-CN" altLang="en-US" dirty="0">
                <a:solidFill>
                  <a:schemeClr val="tx1"/>
                </a:solidFill>
              </a:rPr>
              <a:t>表中。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每个表中具体存储哪些信息，由字段来决定，例如：我们可以为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表设计 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username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password </a:t>
            </a:r>
            <a:r>
              <a:rPr lang="zh-CN" altLang="en-US" dirty="0">
                <a:solidFill>
                  <a:schemeClr val="tx1"/>
                </a:solidFill>
              </a:rPr>
              <a:t>这 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个字段。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表中的行，代表每一条具体的数据。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83879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JWT</a:t>
            </a:r>
            <a:r>
              <a:rPr lang="zh-CN" altLang="en-US" dirty="0">
                <a:solidFill>
                  <a:schemeClr val="tx1"/>
                </a:solidFill>
              </a:rPr>
              <a:t>（英文全称：</a:t>
            </a:r>
            <a:r>
              <a:rPr lang="en-US" altLang="zh-CN" dirty="0">
                <a:solidFill>
                  <a:schemeClr val="tx1"/>
                </a:solidFill>
              </a:rPr>
              <a:t>JSON Web Token</a:t>
            </a:r>
            <a:r>
              <a:rPr lang="zh-CN" altLang="en-US" dirty="0">
                <a:solidFill>
                  <a:schemeClr val="tx1"/>
                </a:solidFill>
              </a:rPr>
              <a:t>）是目前</a:t>
            </a:r>
            <a:r>
              <a:rPr lang="zh-CN" altLang="en-US" b="1" dirty="0">
                <a:solidFill>
                  <a:srgbClr val="047FFD"/>
                </a:solidFill>
              </a:rPr>
              <a:t>最流行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跨域认证解决方案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工作原理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1803" y="2088483"/>
            <a:ext cx="4893884" cy="2517131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4652050"/>
            <a:ext cx="7793206" cy="38387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总结：用户的信息通过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字符串的形式，保存在客户端浏览器中。服务器通过还原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字符串的形式来认证用户的身份。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组成部分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54155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通常由三部分组成，分别是 </a:t>
            </a:r>
            <a:r>
              <a:rPr lang="en-US" altLang="zh-CN" dirty="0">
                <a:solidFill>
                  <a:srgbClr val="FF0000"/>
                </a:solidFill>
              </a:rPr>
              <a:t>Header</a:t>
            </a:r>
            <a:r>
              <a:rPr lang="zh-CN" altLang="en-US" dirty="0">
                <a:solidFill>
                  <a:schemeClr val="tx1"/>
                </a:solidFill>
              </a:rPr>
              <a:t>（头部）、</a:t>
            </a:r>
            <a:r>
              <a:rPr lang="en-US" altLang="zh-CN" dirty="0">
                <a:solidFill>
                  <a:srgbClr val="FF0000"/>
                </a:solidFill>
              </a:rPr>
              <a:t>Payload</a:t>
            </a:r>
            <a:r>
              <a:rPr lang="zh-CN" altLang="en-US" dirty="0">
                <a:solidFill>
                  <a:schemeClr val="tx1"/>
                </a:solidFill>
              </a:rPr>
              <a:t>（有效荷载）、</a:t>
            </a:r>
            <a:r>
              <a:rPr lang="en-US" altLang="zh-CN" dirty="0">
                <a:solidFill>
                  <a:srgbClr val="FF0000"/>
                </a:solidFill>
              </a:rPr>
              <a:t>Signature</a:t>
            </a:r>
            <a:r>
              <a:rPr lang="zh-CN" altLang="en-US" dirty="0">
                <a:solidFill>
                  <a:schemeClr val="tx1"/>
                </a:solidFill>
              </a:rPr>
              <a:t>（签名）。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三者之间使用英文的“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”分隔，格式如下：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8" y="2837974"/>
            <a:ext cx="5544000" cy="847906"/>
          </a:xfrm>
          <a:prstGeom prst="rect">
            <a:avLst/>
          </a:prstGeom>
        </p:spPr>
      </p:pic>
      <p:sp>
        <p:nvSpPr>
          <p:cNvPr id="7" name="内容占位符 5"/>
          <p:cNvSpPr txBox="1"/>
          <p:nvPr/>
        </p:nvSpPr>
        <p:spPr>
          <a:xfrm>
            <a:off x="848376" y="3687875"/>
            <a:ext cx="7260200" cy="2862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下面是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字符串的示例：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79" y="4061563"/>
            <a:ext cx="5544000" cy="978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 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三个部分各自代表的含义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1411856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的三个组成部分，从前到后分别是 </a:t>
            </a:r>
            <a:r>
              <a:rPr lang="en-US" altLang="zh-CN" dirty="0">
                <a:solidFill>
                  <a:schemeClr val="tx1"/>
                </a:solidFill>
              </a:rPr>
              <a:t>Header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Payload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Signature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其中：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Payload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部分</a:t>
            </a:r>
            <a:r>
              <a:rPr lang="zh-CN" altLang="en-US" b="1" dirty="0">
                <a:solidFill>
                  <a:srgbClr val="FF0000"/>
                </a:solidFill>
              </a:rPr>
              <a:t>才是真正的用户信息</a:t>
            </a:r>
            <a:r>
              <a:rPr lang="zh-CN" altLang="en-US" dirty="0">
                <a:solidFill>
                  <a:schemeClr val="tx1"/>
                </a:solidFill>
              </a:rPr>
              <a:t>，它是用户信息经过加密之后生成的字符串。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Header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Signature 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b="1" dirty="0">
                <a:solidFill>
                  <a:srgbClr val="047FFD"/>
                </a:solidFill>
              </a:rPr>
              <a:t>安全性相关</a:t>
            </a:r>
            <a:r>
              <a:rPr lang="zh-CN" altLang="en-US" dirty="0">
                <a:solidFill>
                  <a:schemeClr val="tx1"/>
                </a:solidFill>
              </a:rPr>
              <a:t>的部分，只是为了保证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的安全性。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7069" y="3535853"/>
            <a:ext cx="3347301" cy="1447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 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使用方式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92176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客户端收到服务器返回的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之后，通常会将它储存在 </a:t>
            </a:r>
            <a:r>
              <a:rPr lang="en-US" altLang="zh-CN" dirty="0" err="1">
                <a:solidFill>
                  <a:srgbClr val="047FFD"/>
                </a:solidFill>
              </a:rPr>
              <a:t>localStorage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 err="1">
                <a:solidFill>
                  <a:srgbClr val="047FFD"/>
                </a:solidFill>
              </a:rPr>
              <a:t>sessionStorage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中。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此后，客户端每次与服务器通信，都要带上这个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的字符串，从而进行身份认证。推荐的做法是</a:t>
            </a:r>
            <a:r>
              <a:rPr lang="zh-CN" altLang="en-US" b="1" dirty="0">
                <a:solidFill>
                  <a:srgbClr val="FF0000"/>
                </a:solidFill>
              </a:rPr>
              <a:t>把 </a:t>
            </a:r>
            <a:r>
              <a:rPr lang="en-US" altLang="zh-CN" b="1" dirty="0">
                <a:solidFill>
                  <a:srgbClr val="FF0000"/>
                </a:solidFill>
              </a:rPr>
              <a:t>JWT </a:t>
            </a:r>
            <a:r>
              <a:rPr lang="zh-CN" altLang="en-US" b="1" dirty="0">
                <a:solidFill>
                  <a:srgbClr val="FF0000"/>
                </a:solidFill>
              </a:rPr>
              <a:t>放在 </a:t>
            </a:r>
            <a:r>
              <a:rPr lang="en-US" altLang="zh-CN" b="1" dirty="0">
                <a:solidFill>
                  <a:srgbClr val="FF0000"/>
                </a:solidFill>
              </a:rPr>
              <a:t>HTTP </a:t>
            </a:r>
            <a:r>
              <a:rPr lang="zh-CN" altLang="en-US" b="1" dirty="0">
                <a:solidFill>
                  <a:srgbClr val="FF0000"/>
                </a:solidFill>
              </a:rPr>
              <a:t>请求头的 </a:t>
            </a:r>
            <a:r>
              <a:rPr lang="en-US" altLang="zh-CN" b="1" dirty="0">
                <a:solidFill>
                  <a:srgbClr val="FF0000"/>
                </a:solidFill>
              </a:rPr>
              <a:t>Authorization </a:t>
            </a:r>
            <a:r>
              <a:rPr lang="zh-CN" altLang="en-US" b="1" dirty="0">
                <a:solidFill>
                  <a:srgbClr val="FF0000"/>
                </a:solidFill>
              </a:rPr>
              <a:t>字段中</a:t>
            </a:r>
            <a:r>
              <a:rPr lang="zh-CN" altLang="en-US" dirty="0">
                <a:solidFill>
                  <a:schemeClr val="tx1"/>
                </a:solidFill>
              </a:rPr>
              <a:t>，格式如下：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31" y="3067093"/>
            <a:ext cx="5544000" cy="84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相关的包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9060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运行如下命令，安装如下两个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相关的包：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703" y="2514600"/>
            <a:ext cx="5544000" cy="847906"/>
          </a:xfrm>
          <a:prstGeom prst="rect">
            <a:avLst/>
          </a:prstGeom>
        </p:spPr>
      </p:pic>
      <p:sp>
        <p:nvSpPr>
          <p:cNvPr id="9" name="内容占位符 5"/>
          <p:cNvSpPr txBox="1"/>
          <p:nvPr/>
        </p:nvSpPr>
        <p:spPr>
          <a:xfrm>
            <a:off x="881996" y="3382678"/>
            <a:ext cx="7260200" cy="10548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其中：</a:t>
            </a:r>
            <a:endParaRPr lang="zh-CN" altLang="en-US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FF0000"/>
                </a:solidFill>
              </a:rPr>
              <a:t>jsonwebtoken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用于</a:t>
            </a:r>
            <a:r>
              <a:rPr lang="zh-CN" altLang="en-US" b="1" dirty="0">
                <a:solidFill>
                  <a:srgbClr val="047FFD"/>
                </a:solidFill>
              </a:rPr>
              <a:t>生成 </a:t>
            </a:r>
            <a:r>
              <a:rPr lang="en-US" altLang="zh-CN" b="1" dirty="0">
                <a:solidFill>
                  <a:srgbClr val="047FFD"/>
                </a:solidFill>
              </a:rPr>
              <a:t>JWT </a:t>
            </a:r>
            <a:r>
              <a:rPr lang="zh-CN" altLang="en-US" b="1" dirty="0">
                <a:solidFill>
                  <a:srgbClr val="047FFD"/>
                </a:solidFill>
              </a:rPr>
              <a:t>字符串</a:t>
            </a:r>
            <a:endParaRPr lang="zh-CN" altLang="en-US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express-</a:t>
            </a:r>
            <a:r>
              <a:rPr lang="en-US" altLang="zh-CN" b="1" dirty="0" err="1">
                <a:solidFill>
                  <a:srgbClr val="FF0000"/>
                </a:solidFill>
              </a:rPr>
              <a:t>jwt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用于</a:t>
            </a:r>
            <a:r>
              <a:rPr lang="zh-CN" altLang="en-US" b="1" dirty="0">
                <a:solidFill>
                  <a:srgbClr val="047FFD"/>
                </a:solidFill>
              </a:rPr>
              <a:t>将 </a:t>
            </a:r>
            <a:r>
              <a:rPr lang="en-US" altLang="zh-CN" b="1" dirty="0">
                <a:solidFill>
                  <a:srgbClr val="047FFD"/>
                </a:solidFill>
              </a:rPr>
              <a:t>JWT </a:t>
            </a:r>
            <a:r>
              <a:rPr lang="zh-CN" altLang="en-US" b="1" dirty="0">
                <a:solidFill>
                  <a:srgbClr val="047FFD"/>
                </a:solidFill>
              </a:rPr>
              <a:t>字符串解析还原成 </a:t>
            </a:r>
            <a:r>
              <a:rPr lang="en-US" altLang="zh-CN" b="1" dirty="0">
                <a:solidFill>
                  <a:srgbClr val="047FFD"/>
                </a:solidFill>
              </a:rPr>
              <a:t>JSON </a:t>
            </a:r>
            <a:r>
              <a:rPr lang="zh-CN" altLang="en-US" b="1" dirty="0">
                <a:solidFill>
                  <a:srgbClr val="047FFD"/>
                </a:solidFill>
              </a:rPr>
              <a:t>对象</a:t>
            </a:r>
            <a:endParaRPr lang="zh-CN" altLang="en-US" b="1" dirty="0">
              <a:solidFill>
                <a:srgbClr val="047FF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导入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相关的包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9060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b="1" dirty="0">
                <a:solidFill>
                  <a:srgbClr val="FF0000"/>
                </a:solidFill>
              </a:rPr>
              <a:t>require() </a:t>
            </a:r>
            <a:r>
              <a:rPr lang="zh-CN" altLang="en-US" dirty="0">
                <a:solidFill>
                  <a:schemeClr val="tx1"/>
                </a:solidFill>
              </a:rPr>
              <a:t>函数，分别导入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相关的两个包：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701" y="2514600"/>
            <a:ext cx="5544000" cy="1578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定义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secret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密钥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7340883" cy="131106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为了</a:t>
            </a:r>
            <a:r>
              <a:rPr lang="zh-CN" altLang="en-US" dirty="0">
                <a:solidFill>
                  <a:srgbClr val="FF0000"/>
                </a:solidFill>
              </a:rPr>
              <a:t>保证 </a:t>
            </a:r>
            <a:r>
              <a:rPr lang="en-US" altLang="zh-CN" dirty="0">
                <a:solidFill>
                  <a:srgbClr val="FF0000"/>
                </a:solidFill>
              </a:rPr>
              <a:t>JWT </a:t>
            </a:r>
            <a:r>
              <a:rPr lang="zh-CN" altLang="en-US" dirty="0">
                <a:solidFill>
                  <a:srgbClr val="FF0000"/>
                </a:solidFill>
              </a:rPr>
              <a:t>字符串的安全性</a:t>
            </a:r>
            <a:r>
              <a:rPr lang="zh-CN" altLang="en-US" dirty="0">
                <a:solidFill>
                  <a:schemeClr val="tx1"/>
                </a:solidFill>
              </a:rPr>
              <a:t>，防止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字符串在网络传输过程中被别人破解，我们需要专门定义一个用于</a:t>
            </a:r>
            <a:r>
              <a:rPr lang="zh-CN" altLang="en-US" b="1" dirty="0">
                <a:solidFill>
                  <a:srgbClr val="FF0000"/>
                </a:solidFill>
              </a:rPr>
              <a:t>加密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解密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chemeClr val="tx1"/>
                </a:solidFill>
              </a:rPr>
              <a:t>secret </a:t>
            </a:r>
            <a:r>
              <a:rPr lang="zh-CN" altLang="en-US" dirty="0">
                <a:solidFill>
                  <a:schemeClr val="tx1"/>
                </a:solidFill>
              </a:rPr>
              <a:t>密钥：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当生成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字符串的时候，需要使用 </a:t>
            </a:r>
            <a:r>
              <a:rPr lang="en-US" altLang="zh-CN" dirty="0">
                <a:solidFill>
                  <a:schemeClr val="tx1"/>
                </a:solidFill>
              </a:rPr>
              <a:t>secret </a:t>
            </a:r>
            <a:r>
              <a:rPr lang="zh-CN" altLang="en-US" dirty="0">
                <a:solidFill>
                  <a:schemeClr val="tx1"/>
                </a:solidFill>
              </a:rPr>
              <a:t>密钥对用户的信息</a:t>
            </a:r>
            <a:r>
              <a:rPr lang="zh-CN" altLang="en-US" dirty="0">
                <a:solidFill>
                  <a:srgbClr val="FF0000"/>
                </a:solidFill>
              </a:rPr>
              <a:t>进行加密</a:t>
            </a:r>
            <a:r>
              <a:rPr lang="zh-CN" altLang="en-US" dirty="0">
                <a:solidFill>
                  <a:schemeClr val="tx1"/>
                </a:solidFill>
              </a:rPr>
              <a:t>，最终得到加密好的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当把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字符串解析还原成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对象的时候，需要使用 </a:t>
            </a:r>
            <a:r>
              <a:rPr lang="en-US" altLang="zh-CN" dirty="0">
                <a:solidFill>
                  <a:schemeClr val="tx1"/>
                </a:solidFill>
              </a:rPr>
              <a:t>secret </a:t>
            </a:r>
            <a:r>
              <a:rPr lang="zh-CN" altLang="en-US" dirty="0">
                <a:solidFill>
                  <a:schemeClr val="tx1"/>
                </a:solidFill>
              </a:rPr>
              <a:t>密钥</a:t>
            </a:r>
            <a:r>
              <a:rPr lang="zh-CN" altLang="en-US" dirty="0">
                <a:solidFill>
                  <a:srgbClr val="FF0000"/>
                </a:solidFill>
              </a:rPr>
              <a:t>进行解密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148" y="3435065"/>
            <a:ext cx="5544000" cy="1095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在登录成功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后生成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字符串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7340883" cy="37715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b="1" dirty="0" err="1">
                <a:solidFill>
                  <a:srgbClr val="047FFD"/>
                </a:solidFill>
              </a:rPr>
              <a:t>jsonwebtoken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包提供的 </a:t>
            </a:r>
            <a:r>
              <a:rPr lang="en-US" altLang="zh-CN" b="1" dirty="0">
                <a:solidFill>
                  <a:srgbClr val="FF0000"/>
                </a:solidFill>
              </a:rPr>
              <a:t>sign()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方法，将用户的信息加密成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字符串，响应给客户端：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742" y="2454089"/>
            <a:ext cx="5017583" cy="2588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将 </a:t>
            </a:r>
            <a:r>
              <a:rPr lang="en-US" altLang="zh-CN" sz="1400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字符串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还原为 </a:t>
            </a:r>
            <a:r>
              <a:rPr lang="en-US" altLang="zh-CN" sz="1400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JSON </a:t>
            </a:r>
            <a:r>
              <a:rPr lang="zh-CN" altLang="en-US" sz="1400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对象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6917201" cy="93520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客户端每次在访问那些有权限接口的时候，都需要主动通过</a:t>
            </a:r>
            <a:r>
              <a:rPr lang="zh-CN" altLang="en-US" b="1" dirty="0">
                <a:solidFill>
                  <a:srgbClr val="FF0000"/>
                </a:solidFill>
              </a:rPr>
              <a:t>请求头中的 </a:t>
            </a:r>
            <a:r>
              <a:rPr lang="en-US" altLang="zh-CN" b="1" dirty="0">
                <a:solidFill>
                  <a:srgbClr val="FF0000"/>
                </a:solidFill>
              </a:rPr>
              <a:t>Authorization </a:t>
            </a:r>
            <a:r>
              <a:rPr lang="zh-CN" altLang="en-US" b="1" dirty="0">
                <a:solidFill>
                  <a:srgbClr val="FF0000"/>
                </a:solidFill>
              </a:rPr>
              <a:t>字段</a:t>
            </a:r>
            <a:r>
              <a:rPr lang="zh-CN" altLang="en-US" dirty="0">
                <a:solidFill>
                  <a:schemeClr val="tx1"/>
                </a:solidFill>
              </a:rPr>
              <a:t>，将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字符串发送到服务器进行身份认证。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此时，服务器可以通过 </a:t>
            </a:r>
            <a:r>
              <a:rPr lang="en-US" altLang="zh-CN" b="1" dirty="0">
                <a:solidFill>
                  <a:srgbClr val="047FFD"/>
                </a:solidFill>
              </a:rPr>
              <a:t>express-</a:t>
            </a:r>
            <a:r>
              <a:rPr lang="en-US" altLang="zh-CN" b="1" dirty="0" err="1">
                <a:solidFill>
                  <a:srgbClr val="047FFD"/>
                </a:solidFill>
              </a:rPr>
              <a:t>jwt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这个中间件，自动将客户端发送过来的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解析还原成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对象：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742" y="3072854"/>
            <a:ext cx="5544000" cy="1578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数据库的基本概念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安装并配置 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在项目中操作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前后端的身份认证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sz="1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req.user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获取用户信息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7038325" cy="59230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 </a:t>
            </a:r>
            <a:r>
              <a:rPr lang="en-US" altLang="zh-CN" dirty="0"/>
              <a:t>express-</a:t>
            </a:r>
            <a:r>
              <a:rPr lang="en-US" altLang="zh-CN" dirty="0" err="1"/>
              <a:t>jwt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这个中间件配置成功之后，即可在那些有权限的接口中，使用 </a:t>
            </a:r>
            <a:r>
              <a:rPr lang="en-US" altLang="zh-CN" b="1" dirty="0" err="1">
                <a:solidFill>
                  <a:srgbClr val="FF0000"/>
                </a:solidFill>
              </a:rPr>
              <a:t>req.user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对象，来访问从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字符串中解析出来的用户信息了，示例代码如下：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426" y="2716304"/>
            <a:ext cx="4576762" cy="2304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捕获解析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失败后产生的错误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7206413" cy="62592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当使用 </a:t>
            </a:r>
            <a:r>
              <a:rPr lang="en-US" altLang="zh-CN" dirty="0">
                <a:solidFill>
                  <a:schemeClr val="tx1"/>
                </a:solidFill>
              </a:rPr>
              <a:t>express-</a:t>
            </a:r>
            <a:r>
              <a:rPr lang="en-US" altLang="zh-CN" dirty="0" err="1">
                <a:solidFill>
                  <a:schemeClr val="tx1"/>
                </a:solidFill>
              </a:rPr>
              <a:t>jwt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解析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字符串时，如果客户端发送过来的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r>
              <a:rPr lang="zh-CN" altLang="en-US" b="1" dirty="0">
                <a:solidFill>
                  <a:srgbClr val="FF0000"/>
                </a:solidFill>
              </a:rPr>
              <a:t>过期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b="1" dirty="0">
                <a:solidFill>
                  <a:srgbClr val="FF0000"/>
                </a:solidFill>
              </a:rPr>
              <a:t>不合法</a:t>
            </a:r>
            <a:r>
              <a:rPr lang="zh-CN" altLang="en-US" dirty="0">
                <a:solidFill>
                  <a:schemeClr val="tx1"/>
                </a:solidFill>
              </a:rPr>
              <a:t>，会产生一个</a:t>
            </a:r>
            <a:r>
              <a:rPr lang="zh-CN" altLang="en-US" b="1" dirty="0">
                <a:solidFill>
                  <a:srgbClr val="FF0000"/>
                </a:solidFill>
              </a:rPr>
              <a:t>解析失败</a:t>
            </a:r>
            <a:r>
              <a:rPr lang="zh-CN" altLang="en-US" dirty="0">
                <a:solidFill>
                  <a:schemeClr val="tx1"/>
                </a:solidFill>
              </a:rPr>
              <a:t>的错误，影响项目的正常运行。我们可以通过 </a:t>
            </a:r>
            <a:r>
              <a:rPr lang="en-US" altLang="zh-CN" b="1" dirty="0">
                <a:solidFill>
                  <a:srgbClr val="FF0000"/>
                </a:solidFill>
              </a:rPr>
              <a:t>Express </a:t>
            </a:r>
            <a:r>
              <a:rPr lang="zh-CN" altLang="en-US" b="1" dirty="0">
                <a:solidFill>
                  <a:srgbClr val="FF0000"/>
                </a:solidFill>
              </a:rPr>
              <a:t>的错误中间件</a:t>
            </a:r>
            <a:r>
              <a:rPr lang="zh-CN" altLang="en-US" dirty="0">
                <a:solidFill>
                  <a:schemeClr val="tx1"/>
                </a:solidFill>
              </a:rPr>
              <a:t>，捕获这个错误并进行相关的处理，示例代码如下：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020" y="2749924"/>
            <a:ext cx="5086991" cy="2289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12117</Words>
  <Application>WPS 演示</Application>
  <PresentationFormat>全屏显示(16:9)</PresentationFormat>
  <Paragraphs>844</Paragraphs>
  <Slides>92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3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Arial Unicode MS</vt:lpstr>
      <vt:lpstr>等线</vt:lpstr>
      <vt:lpstr>黑马程序员主题​​</vt:lpstr>
      <vt:lpstr>数据库与身份认证</vt:lpstr>
      <vt:lpstr>PowerPoint 演示文稿</vt:lpstr>
      <vt:lpstr>1. 数据库的基本概念</vt:lpstr>
      <vt:lpstr>1. 数据库的基本概念</vt:lpstr>
      <vt:lpstr>1. 数据库的基本概念</vt:lpstr>
      <vt:lpstr>1. 数据库的基本概念</vt:lpstr>
      <vt:lpstr>1. 数据库的基本概念</vt:lpstr>
      <vt:lpstr>1. 数据库的基本概念</vt:lpstr>
      <vt:lpstr>PowerPoint 演示文稿</vt:lpstr>
      <vt:lpstr>2. 安装并配置 MySQL</vt:lpstr>
      <vt:lpstr>2. 安装并配置 MySQL</vt:lpstr>
      <vt:lpstr>2. 安装并配置 MySQL</vt:lpstr>
      <vt:lpstr>PowerPoint 演示文稿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PowerPoint 演示文稿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PowerPoint 演示文稿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Jason♠️</cp:lastModifiedBy>
  <cp:revision>6051</cp:revision>
  <dcterms:created xsi:type="dcterms:W3CDTF">2018-10-05T21:01:00Z</dcterms:created>
  <dcterms:modified xsi:type="dcterms:W3CDTF">2021-12-31T14:25:10Z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B68E1572ABF04F7D9037A507A2EFE87B</vt:lpwstr>
  </property>
  <property fmtid="{D5CDD505-2E9C-101B-9397-08002B2CF9AE}" pid="3" name="KSOProductBuildVer">
    <vt:lpwstr>2052-11.1.0.11194</vt:lpwstr>
  </property>
</Properties>
</file>