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16" r:id="rId5"/>
    <p:sldId id="817" r:id="rId6"/>
    <p:sldId id="818" r:id="rId7"/>
    <p:sldId id="819" r:id="rId8"/>
    <p:sldId id="820" r:id="rId9"/>
    <p:sldId id="821" r:id="rId10"/>
    <p:sldId id="822" r:id="rId11"/>
    <p:sldId id="824" r:id="rId12"/>
    <p:sldId id="825" r:id="rId13"/>
    <p:sldId id="827" r:id="rId14"/>
    <p:sldId id="828" r:id="rId15"/>
    <p:sldId id="829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40" r:id="rId26"/>
    <p:sldId id="839" r:id="rId27"/>
    <p:sldId id="841" r:id="rId28"/>
    <p:sldId id="842" r:id="rId29"/>
    <p:sldId id="843" r:id="rId30"/>
    <p:sldId id="844" r:id="rId31"/>
    <p:sldId id="848" r:id="rId32"/>
    <p:sldId id="845" r:id="rId33"/>
    <p:sldId id="849" r:id="rId34"/>
    <p:sldId id="850" r:id="rId35"/>
    <p:sldId id="851" r:id="rId36"/>
    <p:sldId id="852" r:id="rId37"/>
    <p:sldId id="853" r:id="rId38"/>
    <p:sldId id="854" r:id="rId39"/>
    <p:sldId id="262" r:id="rId4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17346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前后端的身份认证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为什么需要身份认证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身份认证的目的，是为了</a:t>
            </a:r>
            <a:r>
              <a:rPr lang="zh-CN" altLang="en-US" b="1" dirty="0">
                <a:solidFill>
                  <a:srgbClr val="FF0000"/>
                </a:solidFill>
              </a:rPr>
              <a:t>确认当前所声称为某种身份的用户，确实是所声称的用户</a:t>
            </a:r>
            <a:r>
              <a:rPr lang="zh-CN" altLang="en-US" dirty="0">
                <a:solidFill>
                  <a:schemeClr val="tx1"/>
                </a:solidFill>
              </a:rPr>
              <a:t>。例如，你去找快递员取快递，你要怎么证明这份快递是你的。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在互联网项目开发中，如何对用户的身份进行认证，是一个值得深入探讨的问题。例如，如何才能保证网站不会错误的将“马云的存款数额”显示到“马化腾的账户”上。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不同开发模式下的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这两种开发模式来说，分别有着不同的身份认证方案：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047FFD"/>
                </a:solidFill>
              </a:rPr>
              <a:t>Session </a:t>
            </a:r>
            <a:r>
              <a:rPr lang="zh-CN" altLang="en-US" b="1" dirty="0">
                <a:solidFill>
                  <a:srgbClr val="047FFD"/>
                </a:solidFill>
              </a:rPr>
              <a:t>认证机制</a:t>
            </a:r>
            <a:endParaRPr lang="en-US" altLang="zh-CN" b="1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认证机制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84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协议的无状态性是进一步学习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认证机制的必要前提。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协议的无状态性，指的是客户端</a:t>
            </a:r>
            <a:r>
              <a:rPr lang="zh-CN" altLang="en-US" b="1" dirty="0">
                <a:solidFill>
                  <a:srgbClr val="047FFD"/>
                </a:solidFill>
              </a:rPr>
              <a:t>的每次 </a:t>
            </a:r>
            <a:r>
              <a:rPr lang="en-US" altLang="zh-CN" b="1" dirty="0">
                <a:solidFill>
                  <a:srgbClr val="047FFD"/>
                </a:solidFill>
              </a:rPr>
              <a:t>HTTP </a:t>
            </a:r>
            <a:r>
              <a:rPr lang="zh-CN" altLang="en-US" b="1" dirty="0">
                <a:solidFill>
                  <a:srgbClr val="047FFD"/>
                </a:solidFill>
              </a:rPr>
              <a:t>请求都是独立的</a:t>
            </a:r>
            <a:r>
              <a:rPr lang="zh-CN" altLang="en-US" dirty="0">
                <a:solidFill>
                  <a:schemeClr val="tx1"/>
                </a:solidFill>
              </a:rPr>
              <a:t>，连续多个请求之间没有直接的关系，</a:t>
            </a:r>
            <a:r>
              <a:rPr lang="zh-CN" altLang="en-US" b="1" dirty="0">
                <a:solidFill>
                  <a:srgbClr val="FF0000"/>
                </a:solidFill>
              </a:rPr>
              <a:t>服务器不会主动保留每次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请求的状态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717" y="3102423"/>
            <a:ext cx="4359977" cy="146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如何突破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无状态的限制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对于超市来说，为了方便收银员在进行结算时给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用户打折，超市可以为每个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用户发放会员卡。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440" y="2582664"/>
            <a:ext cx="4408492" cy="149179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4218068"/>
            <a:ext cx="7260200" cy="3906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注意：现实生活中的</a:t>
            </a:r>
            <a:r>
              <a:rPr lang="zh-CN" altLang="en-US" b="1" dirty="0">
                <a:solidFill>
                  <a:srgbClr val="FF0000"/>
                </a:solidFill>
              </a:rPr>
              <a:t>会员卡身份认证方式</a:t>
            </a:r>
            <a:r>
              <a:rPr lang="zh-CN" altLang="en-US" dirty="0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开发中的</a:t>
            </a:r>
            <a:r>
              <a:rPr lang="zh-CN" altLang="en-US" dirty="0">
                <a:solidFill>
                  <a:srgbClr val="047FFD"/>
                </a:solidFill>
              </a:rPr>
              <a:t>专业术语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Cookie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6"/>
            <a:ext cx="7260200" cy="293209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存储在用户浏览器中的一段不超过 </a:t>
            </a:r>
            <a:r>
              <a:rPr lang="en-US" altLang="zh-CN" b="1" dirty="0">
                <a:solidFill>
                  <a:srgbClr val="FF0000"/>
                </a:solidFill>
              </a:rPr>
              <a:t>4 KB </a:t>
            </a:r>
            <a:r>
              <a:rPr lang="zh-CN" altLang="en-US" b="1" dirty="0">
                <a:solidFill>
                  <a:srgbClr val="FF0000"/>
                </a:solidFill>
              </a:rPr>
              <a:t>的字符串</a:t>
            </a:r>
            <a:r>
              <a:rPr lang="zh-CN" altLang="en-US" dirty="0">
                <a:solidFill>
                  <a:schemeClr val="tx1"/>
                </a:solidFill>
              </a:rPr>
              <a:t>。它由一个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）、一个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）和其它几个用于控制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rgbClr val="047FFD"/>
                </a:solidFill>
              </a:rPr>
              <a:t>有效期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安全性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使用范围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可选属性</a:t>
            </a:r>
            <a:r>
              <a:rPr lang="zh-CN" altLang="en-US" dirty="0">
                <a:solidFill>
                  <a:schemeClr val="tx1"/>
                </a:solidFill>
              </a:rPr>
              <a:t>组成。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不同域名下的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各自独立，每当客户端发起请求时，会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当前域名下</a:t>
            </a:r>
            <a:r>
              <a:rPr lang="zh-CN" altLang="en-US" dirty="0">
                <a:solidFill>
                  <a:schemeClr val="tx1"/>
                </a:solidFill>
              </a:rPr>
              <a:t>所有</a:t>
            </a:r>
            <a:r>
              <a:rPr lang="zh-CN" altLang="en-US" b="1" dirty="0">
                <a:solidFill>
                  <a:srgbClr val="FF0000"/>
                </a:solidFill>
              </a:rPr>
              <a:t>未过期的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一同发送到服务器。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的几大特性：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自动发送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域名独立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过期时限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4KB 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Cookie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在身份认证中的作用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6991259" cy="12243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客户端第一次请求服务器的时候，服务器</a:t>
            </a:r>
            <a:r>
              <a:rPr lang="zh-CN" altLang="en-US" b="1" dirty="0">
                <a:solidFill>
                  <a:srgbClr val="FF0000"/>
                </a:solidFill>
              </a:rPr>
              <a:t>通过响应头的形式</a:t>
            </a:r>
            <a:r>
              <a:rPr lang="zh-CN" altLang="en-US" dirty="0">
                <a:solidFill>
                  <a:schemeClr val="tx1"/>
                </a:solidFill>
              </a:rPr>
              <a:t>，向客户端发送一个身份认证的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，客户端会自动将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保存在浏览器中。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随后，当客户端浏览器每次请求服务器的时候，浏览器会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将身份认证相关的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通过请求头的形式</a:t>
            </a:r>
            <a:r>
              <a:rPr lang="zh-CN" altLang="en-US" dirty="0">
                <a:solidFill>
                  <a:schemeClr val="tx1"/>
                </a:solidFill>
              </a:rPr>
              <a:t>发送给服务器，服务器即可验明客户端的身份。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4740" y="3348318"/>
            <a:ext cx="2010336" cy="1680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1041" y="3348318"/>
            <a:ext cx="2077569" cy="1680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65076" y="3296108"/>
            <a:ext cx="2675965" cy="253916"/>
            <a:chOff x="2965076" y="3296108"/>
            <a:chExt cx="2675965" cy="25391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965076" y="355002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02147" y="329610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5076" y="3704665"/>
            <a:ext cx="2675965" cy="275257"/>
            <a:chOff x="2965076" y="3704665"/>
            <a:chExt cx="2675965" cy="2752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965076" y="370466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79994" y="3726006"/>
              <a:ext cx="2326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，发送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给浏览器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: 剪去对角 8"/>
          <p:cNvSpPr/>
          <p:nvPr/>
        </p:nvSpPr>
        <p:spPr>
          <a:xfrm>
            <a:off x="1927400" y="4416292"/>
            <a:ext cx="921124" cy="5109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身份认证的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15279" y="4237402"/>
            <a:ext cx="2730235" cy="258402"/>
            <a:chOff x="2915279" y="4237402"/>
            <a:chExt cx="2730235" cy="25840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2969549" y="449580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279" y="4237402"/>
              <a:ext cx="2730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，自动将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发送给服务器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69549" y="4650445"/>
            <a:ext cx="2675965" cy="262889"/>
            <a:chOff x="2969549" y="4650445"/>
            <a:chExt cx="2675965" cy="262889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969549" y="465044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502960" y="4659418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响应当前用户对应的内容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: 剪去单角 18"/>
          <p:cNvSpPr/>
          <p:nvPr/>
        </p:nvSpPr>
        <p:spPr>
          <a:xfrm>
            <a:off x="5775512" y="4229522"/>
            <a:ext cx="1311088" cy="74588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服务器根据请求头中的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，验明用户的身份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4346" y="414220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保存到浏览器中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Cookie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不具有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990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是存储在浏览器中的，而且</a:t>
            </a:r>
            <a:r>
              <a:rPr lang="zh-CN" altLang="en-US" b="1" dirty="0">
                <a:solidFill>
                  <a:srgbClr val="FF0000"/>
                </a:solidFill>
              </a:rPr>
              <a:t>浏览器也提供了读写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，因此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很容易被伪造</a:t>
            </a:r>
            <a:r>
              <a:rPr lang="zh-CN" altLang="en-US" dirty="0">
                <a:solidFill>
                  <a:schemeClr val="tx1"/>
                </a:solidFill>
              </a:rPr>
              <a:t>，不具有安全性。因此不建议服务器将重要的隐私数据，通过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的形式发送给浏览器。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748" y="2765852"/>
            <a:ext cx="4376118" cy="150038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4309059"/>
            <a:ext cx="7260200" cy="599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47FFD"/>
                </a:solidFill>
              </a:rPr>
              <a:t>千万不要使用 </a:t>
            </a:r>
            <a:r>
              <a:rPr lang="en-US" altLang="zh-CN" b="1" dirty="0">
                <a:solidFill>
                  <a:srgbClr val="047FFD"/>
                </a:solidFill>
              </a:rPr>
              <a:t>Cookie </a:t>
            </a:r>
            <a:r>
              <a:rPr lang="zh-CN" altLang="en-US" b="1" dirty="0">
                <a:solidFill>
                  <a:srgbClr val="047FFD"/>
                </a:solidFill>
              </a:rPr>
              <a:t>存储重要且隐私的数据</a:t>
            </a:r>
            <a:r>
              <a:rPr lang="zh-CN" altLang="en-US" dirty="0">
                <a:solidFill>
                  <a:schemeClr val="tx1"/>
                </a:solidFill>
              </a:rPr>
              <a:t>！比如用户的身份信息、密码等。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提高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为了防止客户伪造会员卡，收银员在拿到客户出示的会员卡之后，可以</a:t>
            </a:r>
            <a:r>
              <a:rPr lang="zh-CN" altLang="en-US" b="1" dirty="0">
                <a:solidFill>
                  <a:srgbClr val="FF0000"/>
                </a:solidFill>
              </a:rPr>
              <a:t>在收银机上进行刷卡认证</a:t>
            </a:r>
            <a:r>
              <a:rPr lang="zh-CN" altLang="en-US" dirty="0">
                <a:solidFill>
                  <a:schemeClr val="tx1"/>
                </a:solidFill>
              </a:rPr>
              <a:t>。只有收银机确认存在的会员卡，才能被正常使用。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/>
          <p:cNvSpPr txBox="1"/>
          <p:nvPr/>
        </p:nvSpPr>
        <p:spPr>
          <a:xfrm>
            <a:off x="848378" y="4233199"/>
            <a:ext cx="7260200" cy="34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这种“</a:t>
            </a:r>
            <a:r>
              <a:rPr lang="zh-CN" altLang="en-US" b="1" dirty="0">
                <a:solidFill>
                  <a:srgbClr val="047FFD"/>
                </a:solidFill>
              </a:rPr>
              <a:t>会员卡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刷卡认证</a:t>
            </a:r>
            <a:r>
              <a:rPr lang="zh-CN" altLang="en-US" dirty="0">
                <a:solidFill>
                  <a:schemeClr val="tx1"/>
                </a:solidFill>
              </a:rPr>
              <a:t>”的设计理念，就是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认证机制的精髓。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451" y="2786932"/>
            <a:ext cx="4113367" cy="132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373" y="2142276"/>
            <a:ext cx="5724006" cy="28398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项目中，只需要安装 </a:t>
            </a:r>
            <a:r>
              <a:rPr lang="en-US" altLang="zh-CN" dirty="0">
                <a:solidFill>
                  <a:srgbClr val="047FFD"/>
                </a:solidFill>
              </a:rPr>
              <a:t>express-session</a:t>
            </a:r>
            <a:r>
              <a:rPr lang="en-US" altLang="zh-CN" dirty="0"/>
              <a:t> </a:t>
            </a:r>
            <a:r>
              <a:rPr lang="zh-CN" altLang="en-US" dirty="0"/>
              <a:t>中间件，即可在项目中使用 </a:t>
            </a:r>
            <a:r>
              <a:rPr lang="en-US" altLang="zh-CN" dirty="0"/>
              <a:t>Session </a:t>
            </a:r>
            <a:r>
              <a:rPr lang="zh-CN" altLang="en-US" dirty="0"/>
              <a:t>认证：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80982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前后端的身份认证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中间件安装成功后，需要通过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80982"/>
            <a:ext cx="5067582" cy="255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中间件配置成功后，即可通过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来访问和使用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对象，从而存储用户的关键信息：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5" y="2484498"/>
            <a:ext cx="4321269" cy="2557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可以直接从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对象上获取之前存储的数据，示例代码如下：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460" y="2480982"/>
            <a:ext cx="5544000" cy="240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清空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FF0000"/>
                </a:solidFill>
              </a:rPr>
              <a:t>req.session.destroy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函数，即可清空服务器保存的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信息。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80" y="2480983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局限性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25974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</a:t>
            </a:r>
            <a:r>
              <a:rPr lang="zh-CN" altLang="en-US" dirty="0">
                <a:solidFill>
                  <a:srgbClr val="FF0000"/>
                </a:solidFill>
              </a:rPr>
              <a:t>需要配合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 才能实现</a:t>
            </a:r>
            <a:r>
              <a:rPr lang="zh-CN" altLang="en-US" dirty="0">
                <a:solidFill>
                  <a:schemeClr val="tx1"/>
                </a:solidFill>
              </a:rPr>
              <a:t>。由于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默认不支持跨域访问，所以，当涉及到</a:t>
            </a:r>
            <a:r>
              <a:rPr lang="zh-CN" altLang="en-US" dirty="0">
                <a:solidFill>
                  <a:srgbClr val="047FFD"/>
                </a:solidFill>
              </a:rPr>
              <a:t>前端跨域请求后端接口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需要做很多额外的配置</a:t>
            </a:r>
            <a:r>
              <a:rPr lang="zh-CN" altLang="en-US" dirty="0">
                <a:solidFill>
                  <a:schemeClr val="tx1"/>
                </a:solidFill>
              </a:rPr>
              <a:t>，才能实现跨域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当前端请求后端接口</a:t>
            </a:r>
            <a:r>
              <a:rPr lang="zh-CN" altLang="en-US" b="1" dirty="0">
                <a:solidFill>
                  <a:srgbClr val="FF0000"/>
                </a:solidFill>
              </a:rPr>
              <a:t>不存在跨域问题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当前端需要跨域请求后端接口的时候，不推荐使用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身份认证机制，推荐使用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认证机制。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83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JSON Web Token</a:t>
            </a:r>
            <a:r>
              <a:rPr lang="zh-CN" altLang="en-US" dirty="0">
                <a:solidFill>
                  <a:schemeClr val="tx1"/>
                </a:solidFill>
              </a:rPr>
              <a:t>）是目前</a:t>
            </a:r>
            <a:r>
              <a:rPr lang="zh-CN" altLang="en-US" b="1" dirty="0">
                <a:solidFill>
                  <a:srgbClr val="047FFD"/>
                </a:solidFill>
              </a:rPr>
              <a:t>最流行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跨域认证解决方案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03" y="2088483"/>
            <a:ext cx="4893884" cy="2517131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4652050"/>
            <a:ext cx="7793206" cy="38387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总结：用户的信息通过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字符串的形式，保存在客户端浏览器中。服务器通过还原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字符串的形式来认证用户的身份。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通常由三部分组成，分别是 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（头部）、</a:t>
            </a:r>
            <a:r>
              <a:rPr lang="en-US" altLang="zh-CN" dirty="0">
                <a:solidFill>
                  <a:srgbClr val="FF0000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（有效荷载）、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（签名）。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三者之间使用英文的“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”分隔，格式如下：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837974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3687875"/>
            <a:ext cx="7260200" cy="286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下面是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字符串的示例：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9" y="4061563"/>
            <a:ext cx="5544000" cy="97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三个部分各自代表的含义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4118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的三个组成部分，从前到后分别是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Payload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部分</a:t>
            </a:r>
            <a:r>
              <a:rPr lang="zh-CN" altLang="en-US" b="1" dirty="0">
                <a:solidFill>
                  <a:srgbClr val="FF0000"/>
                </a:solidFill>
              </a:rPr>
              <a:t>才是真正的用户信息</a:t>
            </a:r>
            <a:r>
              <a:rPr lang="zh-CN" altLang="en-US" dirty="0">
                <a:solidFill>
                  <a:schemeClr val="tx1"/>
                </a:solidFill>
              </a:rPr>
              <a:t>，它是用户信息经过加密之后生成的字符串。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Header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Signature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047FFD"/>
                </a:solidFill>
              </a:rPr>
              <a:t>安全性相关</a:t>
            </a:r>
            <a:r>
              <a:rPr lang="zh-CN" altLang="en-US" dirty="0">
                <a:solidFill>
                  <a:schemeClr val="tx1"/>
                </a:solidFill>
              </a:rPr>
              <a:t>的部分，只是为了保证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的安全性。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9" y="3535853"/>
            <a:ext cx="3347301" cy="144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176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客户端收到服务器返回的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之后，通常会将它储存在 </a:t>
            </a:r>
            <a:r>
              <a:rPr lang="en-US" altLang="zh-CN" dirty="0" err="1">
                <a:solidFill>
                  <a:srgbClr val="047FFD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sessionStorage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此后，客户端每次与服务器通信，都要带上这个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的字符串，从而进行身份认证。推荐的做法是</a:t>
            </a:r>
            <a:r>
              <a:rPr lang="zh-CN" altLang="en-US" b="1" dirty="0">
                <a:solidFill>
                  <a:srgbClr val="FF0000"/>
                </a:solidFill>
              </a:rPr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放在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请求头的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字段中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067093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目前主流的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开发模式有两种，分别是：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的传统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的新型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运行如下命令，安装如下两个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514600"/>
            <a:ext cx="5544000" cy="84790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81996" y="3382678"/>
            <a:ext cx="7260200" cy="10548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生成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express-</a:t>
            </a:r>
            <a:r>
              <a:rPr lang="en-US" altLang="zh-CN" b="1" dirty="0" err="1">
                <a:solidFill>
                  <a:srgbClr val="FF0000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将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字符串解析还原成 </a:t>
            </a:r>
            <a:r>
              <a:rPr lang="en-US" altLang="zh-CN" b="1" dirty="0">
                <a:solidFill>
                  <a:srgbClr val="047FFD"/>
                </a:solidFill>
              </a:rPr>
              <a:t>JSON </a:t>
            </a:r>
            <a:r>
              <a:rPr lang="zh-CN" altLang="en-US" b="1" dirty="0">
                <a:solidFill>
                  <a:srgbClr val="047FFD"/>
                </a:solidFill>
              </a:rPr>
              <a:t>对象</a:t>
            </a:r>
            <a:endParaRPr lang="zh-CN" altLang="en-US" b="1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require() </a:t>
            </a:r>
            <a:r>
              <a:rPr lang="zh-CN" altLang="en-US" dirty="0">
                <a:solidFill>
                  <a:schemeClr val="tx1"/>
                </a:solidFill>
              </a:rPr>
              <a:t>函数，分别导入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相关的两个包：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14600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secret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密钥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13110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字符串的安全性</a:t>
            </a:r>
            <a:r>
              <a:rPr lang="zh-CN" altLang="en-US" dirty="0">
                <a:solidFill>
                  <a:schemeClr val="tx1"/>
                </a:solidFill>
              </a:rPr>
              <a:t>，防止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字符串在网络传输过程中被别人破解，我们需要专门定义一个用于</a:t>
            </a:r>
            <a:r>
              <a:rPr lang="zh-CN" altLang="en-US" b="1" dirty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当生成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密钥对用户的信息</a:t>
            </a:r>
            <a:r>
              <a:rPr lang="zh-CN" altLang="en-US" dirty="0">
                <a:solidFill>
                  <a:srgbClr val="FF0000"/>
                </a:solidFill>
              </a:rPr>
              <a:t>进行加密</a:t>
            </a:r>
            <a:r>
              <a:rPr lang="zh-CN" altLang="en-US" dirty="0">
                <a:solidFill>
                  <a:schemeClr val="tx1"/>
                </a:solidFill>
              </a:rPr>
              <a:t>，最终得到加密好的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当把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r>
              <a:rPr lang="zh-CN" altLang="en-US" dirty="0">
                <a:solidFill>
                  <a:srgbClr val="FF0000"/>
                </a:solidFill>
              </a:rPr>
              <a:t>进行解密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148" y="3435065"/>
            <a:ext cx="5544000" cy="109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在登录成功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后生成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3771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047FFD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包提供的 </a:t>
            </a:r>
            <a:r>
              <a:rPr lang="en-US" altLang="zh-CN" b="1" dirty="0">
                <a:solidFill>
                  <a:srgbClr val="FF0000"/>
                </a:solidFill>
              </a:rPr>
              <a:t>sign()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方法，将用户的信息加密成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字符串，响应给客户端：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2454089"/>
            <a:ext cx="5017583" cy="258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还原为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6917201" cy="93520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客户端每次在访问那些有权限接口的时候，都需要主动通过</a:t>
            </a:r>
            <a:r>
              <a:rPr lang="zh-CN" altLang="en-US" b="1" dirty="0">
                <a:solidFill>
                  <a:srgbClr val="FF0000"/>
                </a:solidFill>
              </a:rPr>
              <a:t>请求头中的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，将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字符串发送到服务器进行身份认证。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此时，服务器可以通过 </a:t>
            </a:r>
            <a:r>
              <a:rPr lang="en-US" altLang="zh-CN" b="1" dirty="0">
                <a:solidFill>
                  <a:srgbClr val="047FFD"/>
                </a:solidFill>
              </a:rPr>
              <a:t>express-</a:t>
            </a:r>
            <a:r>
              <a:rPr lang="en-US" altLang="zh-CN" b="1" dirty="0" err="1">
                <a:solidFill>
                  <a:srgbClr val="047FFD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这个中间件，自动将客户端发送过来的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3072854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req.user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获取用户信息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038325" cy="5923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/>
              <a:t>express-</a:t>
            </a:r>
            <a:r>
              <a:rPr lang="en-US" altLang="zh-CN" dirty="0" err="1"/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这个中间件配置成功之后，即可在那些有权限的接口中，使用 </a:t>
            </a:r>
            <a:r>
              <a:rPr lang="en-US" altLang="zh-CN" b="1" dirty="0" err="1">
                <a:solidFill>
                  <a:srgbClr val="FF0000"/>
                </a:solidFill>
              </a:rPr>
              <a:t>req.user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对象，来访问从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字符串中解析出来的用户信息了，示例代码如下：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6" y="2716304"/>
            <a:ext cx="4576762" cy="230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捕获解析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失败后产生的错误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206413" cy="62592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当使用 </a:t>
            </a:r>
            <a:r>
              <a:rPr lang="en-US" altLang="zh-CN" dirty="0">
                <a:solidFill>
                  <a:schemeClr val="tx1"/>
                </a:solidFill>
              </a:rPr>
              <a:t>express-</a:t>
            </a:r>
            <a:r>
              <a:rPr lang="en-US" altLang="zh-CN" dirty="0" err="1">
                <a:solidFill>
                  <a:schemeClr val="tx1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字符串时，如果客户端发送过来的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过期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不合法</a:t>
            </a:r>
            <a:r>
              <a:rPr lang="zh-CN" altLang="en-US" dirty="0">
                <a:solidFill>
                  <a:schemeClr val="tx1"/>
                </a:solidFill>
              </a:rPr>
              <a:t>，会产生一个</a:t>
            </a:r>
            <a:r>
              <a:rPr lang="zh-CN" altLang="en-US" b="1" dirty="0">
                <a:solidFill>
                  <a:srgbClr val="FF0000"/>
                </a:solidFill>
              </a:rPr>
              <a:t>解析失败</a:t>
            </a:r>
            <a:r>
              <a:rPr lang="zh-CN" altLang="en-US" dirty="0">
                <a:solidFill>
                  <a:schemeClr val="tx1"/>
                </a:solidFill>
              </a:rPr>
              <a:t>的错误，影响项目的正常运行。我们可以通过 </a:t>
            </a:r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的错误中间件</a:t>
            </a:r>
            <a:r>
              <a:rPr lang="zh-CN" altLang="en-US" dirty="0">
                <a:solidFill>
                  <a:schemeClr val="tx1"/>
                </a:solidFill>
              </a:rPr>
              <a:t>，捕获这个错误并进行相关的处理，示例代码如下：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20" y="2749924"/>
            <a:ext cx="5086991" cy="228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59903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服务端渲染的概念</a:t>
            </a:r>
            <a:r>
              <a:rPr lang="zh-CN" altLang="en-US" dirty="0">
                <a:solidFill>
                  <a:schemeClr val="tx1"/>
                </a:solidFill>
              </a:rPr>
              <a:t>：服务器</a:t>
            </a:r>
            <a:r>
              <a:rPr lang="zh-CN" altLang="en-US" dirty="0">
                <a:solidFill>
                  <a:srgbClr val="047FFD"/>
                </a:solidFill>
              </a:rPr>
              <a:t>发送给客户端的 </a:t>
            </a:r>
            <a:r>
              <a:rPr lang="en-US" altLang="zh-CN" dirty="0">
                <a:solidFill>
                  <a:srgbClr val="047FFD"/>
                </a:solidFill>
              </a:rPr>
              <a:t>HTML </a:t>
            </a:r>
            <a:r>
              <a:rPr lang="zh-CN" altLang="en-US" dirty="0">
                <a:solidFill>
                  <a:srgbClr val="047FFD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在服务器通过字符串的拼接，动态生成的</a:t>
            </a:r>
            <a:r>
              <a:rPr lang="zh-CN" altLang="en-US" dirty="0">
                <a:solidFill>
                  <a:schemeClr val="tx1"/>
                </a:solidFill>
              </a:rPr>
              <a:t>。因此，客户端不需要使用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这样的技术额外请求页面的数据。代码示例如下：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723029"/>
            <a:ext cx="5040687" cy="2318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前端耗时少。</a:t>
            </a:r>
            <a:r>
              <a:rPr lang="zh-CN" altLang="en-US" dirty="0">
                <a:solidFill>
                  <a:schemeClr val="tx1"/>
                </a:solidFill>
              </a:rPr>
              <a:t>因为服务器端负责动态生成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内容，浏览器只需要直接渲染页面即可。尤其是移动端，更省电。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有利于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因为服务器端响应的是完整的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页面内容，所以爬虫更容易爬取获得信息，更有利于</a:t>
            </a:r>
            <a:r>
              <a:rPr lang="en-US" altLang="zh-CN" dirty="0">
                <a:solidFill>
                  <a:schemeClr val="tx1"/>
                </a:solidFill>
              </a:rPr>
              <a:t> SEO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占用服务器端资源。</a:t>
            </a:r>
            <a:r>
              <a:rPr lang="zh-CN" altLang="en-US" dirty="0">
                <a:solidFill>
                  <a:schemeClr val="tx1"/>
                </a:solidFill>
              </a:rPr>
              <a:t>即服务器端完成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页面内容的拼接，如果请求较多，会对服务器造成一定的访问压力。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不利于前后端分离，开发效率低。</a:t>
            </a:r>
            <a:r>
              <a:rPr lang="zh-CN" altLang="en-US" dirty="0">
                <a:solidFill>
                  <a:schemeClr val="tx1"/>
                </a:solidFill>
              </a:rPr>
              <a:t>使用服务器端渲染，则</a:t>
            </a:r>
            <a:r>
              <a:rPr lang="zh-CN" altLang="en-US" b="1" dirty="0">
                <a:solidFill>
                  <a:srgbClr val="047FFD"/>
                </a:solidFill>
              </a:rPr>
              <a:t>无法进行分工合作</a:t>
            </a:r>
            <a:r>
              <a:rPr lang="zh-CN" altLang="en-US" dirty="0">
                <a:solidFill>
                  <a:schemeClr val="tx1"/>
                </a:solidFill>
              </a:rPr>
              <a:t>，尤其对于</a:t>
            </a:r>
            <a:r>
              <a:rPr lang="zh-CN" altLang="en-US" b="1" dirty="0">
                <a:solidFill>
                  <a:srgbClr val="047FFD"/>
                </a:solidFill>
              </a:rPr>
              <a:t>前端复杂度高</a:t>
            </a:r>
            <a:r>
              <a:rPr lang="zh-CN" altLang="en-US" dirty="0">
                <a:solidFill>
                  <a:schemeClr val="tx1"/>
                </a:solidFill>
              </a:rPr>
              <a:t>的项目，不利于项目高效开发。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前后端分离的概念：前后端分离的开发模式，</a:t>
            </a:r>
            <a:r>
              <a:rPr lang="zh-CN" altLang="en-US" b="1" dirty="0">
                <a:solidFill>
                  <a:srgbClr val="FF0000"/>
                </a:solidFill>
              </a:rPr>
              <a:t>依赖于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技术的广泛应用</a:t>
            </a:r>
            <a:r>
              <a:rPr lang="zh-CN" altLang="en-US" dirty="0">
                <a:solidFill>
                  <a:schemeClr val="tx1"/>
                </a:solidFill>
              </a:rPr>
              <a:t>。简而言之，前后端分离的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开发模式，就是</a:t>
            </a:r>
            <a:r>
              <a:rPr lang="zh-CN" altLang="en-US" b="1" dirty="0">
                <a:solidFill>
                  <a:srgbClr val="FF0000"/>
                </a:solidFill>
              </a:rPr>
              <a:t>后端只负责提供 </a:t>
            </a:r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接口，前端使用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开发体验好。</a:t>
            </a:r>
            <a:r>
              <a:rPr lang="zh-CN" altLang="en-US" dirty="0">
                <a:solidFill>
                  <a:schemeClr val="tx1"/>
                </a:solidFill>
              </a:rPr>
              <a:t>前端专注于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页面的开发，后端专注于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的开发，且前端有更多的选择性。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用户体验好。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技术的广泛应用，极大的提高了用户的体验，可以轻松实现页面的局部刷新。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减轻了服务器端的渲染压力。</a:t>
            </a:r>
            <a:r>
              <a:rPr lang="zh-CN" altLang="en-US" dirty="0">
                <a:solidFill>
                  <a:schemeClr val="tx1"/>
                </a:solidFill>
              </a:rPr>
              <a:t>因为页面最终是在每个用户的浏览器中生成的。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 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页面需要在客户端动态拼接完成，所以爬虫对无法爬取页面的有效信息。（解决方案：利用</a:t>
            </a:r>
            <a:r>
              <a:rPr lang="en-US" altLang="zh-CN" dirty="0">
                <a:solidFill>
                  <a:schemeClr val="tx1"/>
                </a:solidFill>
              </a:rPr>
              <a:t> Vue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等前端框架的 </a:t>
            </a:r>
            <a:r>
              <a:rPr lang="en-US" altLang="zh-CN" b="1" dirty="0">
                <a:solidFill>
                  <a:srgbClr val="FF0000"/>
                </a:solidFill>
              </a:rPr>
              <a:t>SSR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server side render</a:t>
            </a:r>
            <a:r>
              <a:rPr lang="zh-CN" altLang="en-US" dirty="0">
                <a:solidFill>
                  <a:schemeClr val="tx1"/>
                </a:solidFill>
              </a:rPr>
              <a:t>）技术能够很好的解决 </a:t>
            </a:r>
            <a:r>
              <a:rPr lang="en-US" altLang="zh-CN" dirty="0">
                <a:solidFill>
                  <a:schemeClr val="tx1"/>
                </a:solidFill>
              </a:rPr>
              <a:t>SEO </a:t>
            </a:r>
            <a:r>
              <a:rPr lang="zh-CN" altLang="en-US" dirty="0">
                <a:solidFill>
                  <a:schemeClr val="tx1"/>
                </a:solidFill>
              </a:rPr>
              <a:t>问题！）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如何选择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不谈业务场景而盲目选择使用何种开发模式都是耍流氓。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比如企业级网站，主要功能是展示而没有复杂的交互，并且需要良好的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，则这时我们就需要使用服务器端渲染；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而类似后台管理项目，交互性比较强，不需要考虑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，那么就可以使用前后端分离的开发模式。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另外，具体使用何种开发模式并不是绝对的，为了</a:t>
            </a:r>
            <a:r>
              <a:rPr lang="zh-CN" altLang="en-US" b="1" dirty="0">
                <a:solidFill>
                  <a:srgbClr val="FF0000"/>
                </a:solidFill>
              </a:rPr>
              <a:t>同时兼顾</a:t>
            </a:r>
            <a:r>
              <a:rPr lang="zh-CN" altLang="en-US" dirty="0">
                <a:solidFill>
                  <a:schemeClr val="tx1"/>
                </a:solidFill>
              </a:rPr>
              <a:t>了</a:t>
            </a:r>
            <a:r>
              <a:rPr lang="zh-CN" altLang="en-US" b="1" dirty="0">
                <a:solidFill>
                  <a:srgbClr val="047FFD"/>
                </a:solidFill>
              </a:rPr>
              <a:t>首页的渲染速度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47FFD"/>
                </a:solidFill>
              </a:rPr>
              <a:t>前后端分离的开发效率</a:t>
            </a:r>
            <a:r>
              <a:rPr lang="zh-CN" altLang="en-US" dirty="0">
                <a:solidFill>
                  <a:schemeClr val="tx1"/>
                </a:solidFill>
              </a:rPr>
              <a:t>，一些网站采用了首屏服务器端渲染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其他页面前后端分离的开发模式。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607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身份认证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Authentication</a:t>
            </a:r>
            <a:r>
              <a:rPr lang="zh-CN" altLang="en-US" dirty="0">
                <a:solidFill>
                  <a:schemeClr val="tx1"/>
                </a:solidFill>
              </a:rPr>
              <a:t>）又称“身份验证”、“鉴权”，是指</a:t>
            </a:r>
            <a:r>
              <a:rPr lang="zh-CN" altLang="en-US" b="1" dirty="0">
                <a:solidFill>
                  <a:srgbClr val="FF0000"/>
                </a:solidFill>
              </a:rPr>
              <a:t>通过一定的手段，完成对用户身份的确认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日常生活中的身份认证随处可见，例如：高铁的验票乘车，手机的密码或指纹解锁，支付宝或微信的支付密码等。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开发中，也涉及到用户身份的认证，例如：各大网站的</a:t>
            </a:r>
            <a:r>
              <a:rPr lang="zh-CN" altLang="en-US" b="1" dirty="0">
                <a:solidFill>
                  <a:srgbClr val="FF0000"/>
                </a:solidFill>
              </a:rPr>
              <a:t>手机验证码登录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邮箱密码登录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二维码登录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5373</Words>
  <Application>WPS 演示</Application>
  <PresentationFormat>全屏显示(16:9)</PresentationFormat>
  <Paragraphs>350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数据库与身份认证</vt:lpstr>
      <vt:lpstr>PowerPoint 演示文稿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Jason♠️</cp:lastModifiedBy>
  <cp:revision>6053</cp:revision>
  <dcterms:created xsi:type="dcterms:W3CDTF">2018-10-05T21:01:00Z</dcterms:created>
  <dcterms:modified xsi:type="dcterms:W3CDTF">2022-01-02T16:30:20Z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B68E1572ABF04F7D9037A507A2EFE87B</vt:lpwstr>
  </property>
  <property fmtid="{D5CDD505-2E9C-101B-9397-08002B2CF9AE}" pid="3" name="KSOProductBuildVer">
    <vt:lpwstr>2052-11.1.0.11194</vt:lpwstr>
  </property>
</Properties>
</file>