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9"/>
  </p:notesMasterIdLst>
  <p:sldIdLst>
    <p:sldId id="261" r:id="rId2"/>
    <p:sldId id="456" r:id="rId3"/>
    <p:sldId id="558" r:id="rId4"/>
    <p:sldId id="559" r:id="rId5"/>
    <p:sldId id="562" r:id="rId6"/>
    <p:sldId id="560" r:id="rId7"/>
    <p:sldId id="561" r:id="rId8"/>
    <p:sldId id="565" r:id="rId9"/>
    <p:sldId id="564" r:id="rId10"/>
    <p:sldId id="566" r:id="rId11"/>
    <p:sldId id="567" r:id="rId12"/>
    <p:sldId id="568" r:id="rId13"/>
    <p:sldId id="569" r:id="rId14"/>
    <p:sldId id="570" r:id="rId15"/>
    <p:sldId id="571" r:id="rId16"/>
    <p:sldId id="575" r:id="rId17"/>
    <p:sldId id="582" r:id="rId18"/>
    <p:sldId id="572" r:id="rId19"/>
    <p:sldId id="573" r:id="rId20"/>
    <p:sldId id="574" r:id="rId21"/>
    <p:sldId id="578" r:id="rId22"/>
    <p:sldId id="583" r:id="rId23"/>
    <p:sldId id="579" r:id="rId24"/>
    <p:sldId id="580" r:id="rId25"/>
    <p:sldId id="581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7" r:id="rId37"/>
    <p:sldId id="596" r:id="rId38"/>
    <p:sldId id="594" r:id="rId39"/>
    <p:sldId id="595" r:id="rId40"/>
    <p:sldId id="598" r:id="rId41"/>
    <p:sldId id="600" r:id="rId42"/>
    <p:sldId id="599" r:id="rId43"/>
    <p:sldId id="607" r:id="rId44"/>
    <p:sldId id="608" r:id="rId45"/>
    <p:sldId id="609" r:id="rId46"/>
    <p:sldId id="610" r:id="rId47"/>
    <p:sldId id="616" r:id="rId48"/>
    <p:sldId id="617" r:id="rId49"/>
    <p:sldId id="618" r:id="rId50"/>
    <p:sldId id="619" r:id="rId51"/>
    <p:sldId id="620" r:id="rId52"/>
    <p:sldId id="621" r:id="rId53"/>
    <p:sldId id="622" r:id="rId54"/>
    <p:sldId id="623" r:id="rId55"/>
    <p:sldId id="624" r:id="rId56"/>
    <p:sldId id="625" r:id="rId57"/>
    <p:sldId id="262" r:id="rId58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EBF5FF"/>
    <a:srgbClr val="B3D9FF"/>
    <a:srgbClr val="0070C0"/>
    <a:srgbClr val="FFFF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5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aui.github.io/art-template/zh-cn/index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aui.github.io/art-template/zh-cn/docs/installation.html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form</a:t>
            </a:r>
            <a:r>
              <a:rPr kumimoji="1" lang="zh-CN" altLang="en-US" dirty="0"/>
              <a:t>表单与模板引擎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&lt;form&gt;</a:t>
            </a:r>
            <a:r>
              <a:rPr lang="zh-CN" altLang="en-US" dirty="0"/>
              <a:t>标签的属性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D6D4521-9F79-420E-9DE9-859B81DB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target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3AA45CAB-A2AB-4AF6-892F-B292AF078A8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73274" cy="2879800"/>
          </a:xfrm>
        </p:spPr>
        <p:txBody>
          <a:bodyPr>
            <a:noAutofit/>
          </a:bodyPr>
          <a:lstStyle/>
          <a:p>
            <a:r>
              <a:rPr lang="en-US" altLang="zh-CN" dirty="0"/>
              <a:t>target </a:t>
            </a:r>
            <a:r>
              <a:rPr lang="zh-CN" altLang="en-US" dirty="0"/>
              <a:t>属性用来规定</a:t>
            </a:r>
            <a:r>
              <a:rPr lang="zh-CN" altLang="en-US" b="1" dirty="0">
                <a:solidFill>
                  <a:srgbClr val="FF0000"/>
                </a:solidFill>
              </a:rPr>
              <a:t>在何处打开 </a:t>
            </a:r>
            <a:r>
              <a:rPr lang="en-US" altLang="zh-CN" b="1" dirty="0">
                <a:solidFill>
                  <a:srgbClr val="FF0000"/>
                </a:solidFill>
              </a:rPr>
              <a:t>action URL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它的可选值有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个，默认情况下，</a:t>
            </a:r>
            <a:r>
              <a:rPr lang="en-US" altLang="zh-CN" dirty="0">
                <a:solidFill>
                  <a:schemeClr val="tx1"/>
                </a:solidFill>
              </a:rPr>
              <a:t>target </a:t>
            </a:r>
            <a:r>
              <a:rPr lang="zh-CN" altLang="en-US" dirty="0">
                <a:solidFill>
                  <a:schemeClr val="tx1"/>
                </a:solidFill>
              </a:rPr>
              <a:t>的值是 </a:t>
            </a:r>
            <a:r>
              <a:rPr lang="en-US" altLang="zh-CN" dirty="0">
                <a:solidFill>
                  <a:schemeClr val="tx1"/>
                </a:solidFill>
              </a:rPr>
              <a:t>_self</a:t>
            </a:r>
            <a:r>
              <a:rPr lang="zh-CN" altLang="en-US" dirty="0">
                <a:solidFill>
                  <a:schemeClr val="tx1"/>
                </a:solidFill>
              </a:rPr>
              <a:t>，表示在相同的框架中打开 </a:t>
            </a:r>
            <a:r>
              <a:rPr lang="en-US" altLang="zh-CN" dirty="0">
                <a:solidFill>
                  <a:schemeClr val="tx1"/>
                </a:solidFill>
              </a:rPr>
              <a:t>action URL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51D494-ED97-4CFC-82FF-043963C14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36733"/>
              </p:ext>
            </p:extLst>
          </p:nvPr>
        </p:nvGraphicFramePr>
        <p:xfrm>
          <a:off x="933943" y="2909623"/>
          <a:ext cx="6487937" cy="1924461"/>
        </p:xfrm>
        <a:graphic>
          <a:graphicData uri="http://schemas.openxmlformats.org/drawingml/2006/table">
            <a:tbl>
              <a:tblPr/>
              <a:tblGrid>
                <a:gridCol w="180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034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291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1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_blank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在新窗口中打开。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_self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默认。在相同的框架中打开。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513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_parent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在父框架集中打开。（很少用）</a:t>
                      </a:r>
                      <a:endParaRPr lang="en-US" altLang="zh-CN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31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_top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在整个窗口中打开。（很少用）</a:t>
                      </a:r>
                      <a:endParaRPr lang="en-US" altLang="zh-CN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09742"/>
                  </a:ext>
                </a:extLst>
              </a:tr>
              <a:tr h="25131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i="1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framename</a:t>
                      </a:r>
                      <a:endParaRPr lang="en-US" sz="1050" i="1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在指定的框架中打开。（很少用）</a:t>
                      </a:r>
                      <a:endParaRPr lang="en-US" altLang="zh-CN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44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9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&lt;form&gt;</a:t>
            </a:r>
            <a:r>
              <a:rPr lang="zh-CN" altLang="en-US" dirty="0"/>
              <a:t>标签的属性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D6D4521-9F79-420E-9DE9-859B81DB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method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3AA45CAB-A2AB-4AF6-892F-B292AF078A8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73274" cy="2879800"/>
          </a:xfrm>
        </p:spPr>
        <p:txBody>
          <a:bodyPr>
            <a:noAutofit/>
          </a:bodyPr>
          <a:lstStyle/>
          <a:p>
            <a:r>
              <a:rPr lang="en-US" altLang="zh-CN" dirty="0"/>
              <a:t>method </a:t>
            </a:r>
            <a:r>
              <a:rPr lang="zh-CN" altLang="en-US" dirty="0"/>
              <a:t>属性用来</a:t>
            </a:r>
            <a:r>
              <a:rPr lang="zh-CN" altLang="en-US" dirty="0">
                <a:solidFill>
                  <a:schemeClr val="tx1"/>
                </a:solidFill>
              </a:rPr>
              <a:t>规定</a:t>
            </a:r>
            <a:r>
              <a:rPr lang="zh-CN" altLang="en-US" b="1" dirty="0">
                <a:solidFill>
                  <a:srgbClr val="FF0000"/>
                </a:solidFill>
              </a:rPr>
              <a:t>以何种方式</a:t>
            </a:r>
            <a:r>
              <a:rPr lang="zh-CN" altLang="en-US" dirty="0">
                <a:solidFill>
                  <a:schemeClr val="tx1"/>
                </a:solidFill>
              </a:rPr>
              <a:t>把表单数据提交到 </a:t>
            </a:r>
            <a:r>
              <a:rPr lang="en-US" altLang="zh-CN" dirty="0">
                <a:solidFill>
                  <a:schemeClr val="tx1"/>
                </a:solidFill>
              </a:rPr>
              <a:t>action URL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它的可选值有两个，分别是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默认情况下，</a:t>
            </a:r>
            <a:r>
              <a:rPr lang="en-US" altLang="zh-CN" dirty="0">
                <a:solidFill>
                  <a:schemeClr val="tx1"/>
                </a:solidFill>
              </a:rPr>
              <a:t>method </a:t>
            </a:r>
            <a:r>
              <a:rPr lang="zh-CN" altLang="en-US" dirty="0">
                <a:solidFill>
                  <a:schemeClr val="tx1"/>
                </a:solidFill>
              </a:rPr>
              <a:t>的值为 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，表示通过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地址的形式，把表单数据提交到 </a:t>
            </a:r>
            <a:r>
              <a:rPr lang="en-US" altLang="zh-CN" dirty="0">
                <a:solidFill>
                  <a:schemeClr val="tx1"/>
                </a:solidFill>
              </a:rPr>
              <a:t>action URL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方式适合用来提交少量的、简单的数据。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方式适合用来提交</a:t>
            </a:r>
            <a:r>
              <a:rPr lang="zh-CN" altLang="en-US" dirty="0">
                <a:solidFill>
                  <a:srgbClr val="FF0000"/>
                </a:solidFill>
              </a:rPr>
              <a:t>大量的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复杂的</a:t>
            </a:r>
            <a:r>
              <a:rPr lang="zh-CN" altLang="en-US" dirty="0">
                <a:solidFill>
                  <a:schemeClr val="tx1"/>
                </a:solidFill>
              </a:rPr>
              <a:t>、或包含</a:t>
            </a:r>
            <a:r>
              <a:rPr lang="zh-CN" altLang="en-US" dirty="0">
                <a:solidFill>
                  <a:srgbClr val="FF0000"/>
                </a:solidFill>
              </a:rPr>
              <a:t>文件上传</a:t>
            </a:r>
            <a:r>
              <a:rPr lang="zh-CN" altLang="en-US" dirty="0">
                <a:solidFill>
                  <a:schemeClr val="tx1"/>
                </a:solidFill>
              </a:rPr>
              <a:t>的数据。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在实际开发中，</a:t>
            </a:r>
            <a:r>
              <a:rPr lang="en-US" altLang="zh-CN" dirty="0">
                <a:solidFill>
                  <a:schemeClr val="tx1"/>
                </a:solidFill>
              </a:rPr>
              <a:t>&lt;form&gt; </a:t>
            </a:r>
            <a:r>
              <a:rPr lang="zh-CN" altLang="en-US" dirty="0">
                <a:solidFill>
                  <a:schemeClr val="tx1"/>
                </a:solidFill>
              </a:rPr>
              <a:t>表单的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提交方式用的最多，很少用 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。例如登录、注册、添加数据等表单操作，都需要使用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方式来提交表单。</a:t>
            </a:r>
          </a:p>
        </p:txBody>
      </p:sp>
    </p:spTree>
    <p:extLst>
      <p:ext uri="{BB962C8B-B14F-4D97-AF65-F5344CB8AC3E}">
        <p14:creationId xmlns:p14="http://schemas.microsoft.com/office/powerpoint/2010/main" val="536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&lt;form&gt;</a:t>
            </a:r>
            <a:r>
              <a:rPr lang="zh-CN" altLang="en-US" dirty="0"/>
              <a:t>标签的属性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D6D4521-9F79-420E-9DE9-859B81DB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enctype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3AA45CAB-A2AB-4AF6-892F-B292AF078A8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520924" cy="2879800"/>
          </a:xfrm>
        </p:spPr>
        <p:txBody>
          <a:bodyPr>
            <a:noAutofit/>
          </a:bodyPr>
          <a:lstStyle/>
          <a:p>
            <a:r>
              <a:rPr lang="en-US" altLang="zh-CN" dirty="0"/>
              <a:t>enctype </a:t>
            </a:r>
            <a:r>
              <a:rPr lang="zh-CN" altLang="en-US" dirty="0"/>
              <a:t>属性用来</a:t>
            </a:r>
            <a:r>
              <a:rPr lang="zh-CN" altLang="en-US" dirty="0">
                <a:solidFill>
                  <a:schemeClr val="tx1"/>
                </a:solidFill>
              </a:rPr>
              <a:t>规定在</a:t>
            </a:r>
            <a:r>
              <a:rPr lang="zh-CN" altLang="en-US" b="1" dirty="0">
                <a:solidFill>
                  <a:srgbClr val="FF0000"/>
                </a:solidFill>
              </a:rPr>
              <a:t>发送表单数据之前如何对数据进行编码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它的可选值有三个，默认情况下，</a:t>
            </a:r>
            <a:r>
              <a:rPr lang="en-US" altLang="zh-CN" dirty="0">
                <a:solidFill>
                  <a:schemeClr val="tx1"/>
                </a:solidFill>
              </a:rPr>
              <a:t>enctype </a:t>
            </a:r>
            <a:r>
              <a:rPr lang="zh-CN" altLang="en-US" dirty="0">
                <a:solidFill>
                  <a:schemeClr val="tx1"/>
                </a:solidFill>
              </a:rPr>
              <a:t>的值为 </a:t>
            </a:r>
            <a:r>
              <a:rPr lang="en-US" altLang="zh-CN" dirty="0">
                <a:solidFill>
                  <a:schemeClr val="tx1"/>
                </a:solidFill>
              </a:rPr>
              <a:t>application/x-www-form-</a:t>
            </a:r>
            <a:r>
              <a:rPr lang="en-US" altLang="zh-CN" dirty="0" err="1">
                <a:solidFill>
                  <a:schemeClr val="tx1"/>
                </a:solidFill>
              </a:rPr>
              <a:t>urlencoded</a:t>
            </a:r>
            <a:r>
              <a:rPr lang="zh-CN" altLang="en-US" dirty="0">
                <a:solidFill>
                  <a:schemeClr val="tx1"/>
                </a:solidFill>
              </a:rPr>
              <a:t>，表示在发送前编码所有的字符。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A5D189B-73BA-43E6-B51C-919AA6470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18266"/>
              </p:ext>
            </p:extLst>
          </p:nvPr>
        </p:nvGraphicFramePr>
        <p:xfrm>
          <a:off x="933943" y="2909623"/>
          <a:ext cx="6806707" cy="1459641"/>
        </p:xfrm>
        <a:graphic>
          <a:graphicData uri="http://schemas.openxmlformats.org/drawingml/2006/table">
            <a:tbl>
              <a:tblPr/>
              <a:tblGrid>
                <a:gridCol w="3103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736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251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application/x-www-form-</a:t>
                      </a:r>
                      <a:r>
                        <a:rPr lang="en-US" altLang="zh-CN" sz="1050" b="0" i="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urlencoded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在发送前编码所有字符（默认）</a:t>
                      </a:r>
                      <a:endParaRPr lang="zh-CN" altLang="en-US" sz="1050" b="0" i="0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multipart/form-data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不对字符编码。</a:t>
                      </a:r>
                    </a:p>
                    <a:p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在使用包含文件上传控件的表单时，必须使用该值。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1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text/plain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空格转换为 </a:t>
                      </a:r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“+” </a:t>
                      </a:r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加号，但不对特殊字符编码。（很少用）</a:t>
                      </a:r>
                      <a:endParaRPr lang="en-US" altLang="zh-CN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4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&lt;form&gt;</a:t>
            </a:r>
            <a:r>
              <a:rPr lang="zh-CN" altLang="en-US" dirty="0"/>
              <a:t>标签的属性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D6D4521-9F79-420E-9DE9-859B81DB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enctype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3AA45CAB-A2AB-4AF6-892F-B292AF078A8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520924" cy="287980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在涉及到</a:t>
            </a:r>
            <a:r>
              <a:rPr lang="zh-CN" altLang="en-US" b="1" dirty="0">
                <a:solidFill>
                  <a:srgbClr val="FF0000"/>
                </a:solidFill>
              </a:rPr>
              <a:t>文件上传</a:t>
            </a:r>
            <a:r>
              <a:rPr lang="zh-CN" altLang="en-US" dirty="0">
                <a:solidFill>
                  <a:schemeClr val="tx1"/>
                </a:solidFill>
              </a:rPr>
              <a:t>的操作时，</a:t>
            </a:r>
            <a:r>
              <a:rPr lang="zh-CN" altLang="en-US" b="1" dirty="0">
                <a:solidFill>
                  <a:srgbClr val="FF0000"/>
                </a:solidFill>
              </a:rPr>
              <a:t>必须</a:t>
            </a:r>
            <a:r>
              <a:rPr lang="zh-CN" altLang="en-US" dirty="0">
                <a:solidFill>
                  <a:schemeClr val="tx1"/>
                </a:solidFill>
              </a:rPr>
              <a:t>将 </a:t>
            </a:r>
            <a:r>
              <a:rPr lang="en-US" altLang="zh-CN" dirty="0">
                <a:solidFill>
                  <a:schemeClr val="tx1"/>
                </a:solidFill>
              </a:rPr>
              <a:t>enctype </a:t>
            </a:r>
            <a:r>
              <a:rPr lang="zh-CN" altLang="en-US" dirty="0">
                <a:solidFill>
                  <a:schemeClr val="tx1"/>
                </a:solidFill>
              </a:rPr>
              <a:t>的值设置为 </a:t>
            </a:r>
            <a:r>
              <a:rPr lang="en-US" altLang="zh-CN" dirty="0">
                <a:solidFill>
                  <a:srgbClr val="FF0000"/>
                </a:solidFill>
              </a:rPr>
              <a:t>multipart/form-data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如果表单的提交不涉及到文件上传操作，则直接将 </a:t>
            </a:r>
            <a:r>
              <a:rPr lang="en-US" altLang="zh-CN" dirty="0">
                <a:solidFill>
                  <a:schemeClr val="tx1"/>
                </a:solidFill>
              </a:rPr>
              <a:t>enctype </a:t>
            </a:r>
            <a:r>
              <a:rPr lang="zh-CN" altLang="en-US" dirty="0">
                <a:solidFill>
                  <a:schemeClr val="tx1"/>
                </a:solidFill>
              </a:rPr>
              <a:t>的值设置为 </a:t>
            </a:r>
            <a:r>
              <a:rPr lang="en-US" altLang="zh-CN" dirty="0">
                <a:solidFill>
                  <a:schemeClr val="tx1"/>
                </a:solidFill>
              </a:rPr>
              <a:t>application/x-www-form-</a:t>
            </a:r>
            <a:r>
              <a:rPr lang="en-US" altLang="zh-CN" dirty="0" err="1">
                <a:solidFill>
                  <a:schemeClr val="tx1"/>
                </a:solidFill>
              </a:rPr>
              <a:t>urlencoded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即可！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2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表单的同步提交及缺点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D6D4521-9F79-420E-9DE9-859B81DB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什么是表单的同步提交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3AA45CAB-A2AB-4AF6-892F-B292AF078A8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520924" cy="28798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通过点击 </a:t>
            </a:r>
            <a:r>
              <a:rPr lang="en-US" altLang="zh-CN" dirty="0">
                <a:solidFill>
                  <a:schemeClr val="tx1"/>
                </a:solidFill>
              </a:rPr>
              <a:t>submit </a:t>
            </a:r>
            <a:r>
              <a:rPr lang="zh-CN" altLang="en-US" dirty="0">
                <a:solidFill>
                  <a:schemeClr val="tx1"/>
                </a:solidFill>
              </a:rPr>
              <a:t>按钮，触发表单提交的操作，从而使页面跳转到 </a:t>
            </a:r>
            <a:r>
              <a:rPr lang="en-US" altLang="zh-CN" dirty="0">
                <a:solidFill>
                  <a:schemeClr val="tx1"/>
                </a:solidFill>
              </a:rPr>
              <a:t>action URL </a:t>
            </a:r>
            <a:r>
              <a:rPr lang="zh-CN" altLang="en-US" dirty="0">
                <a:solidFill>
                  <a:schemeClr val="tx1"/>
                </a:solidFill>
              </a:rPr>
              <a:t>的行为，叫做表单的同步提交。</a:t>
            </a:r>
          </a:p>
        </p:txBody>
      </p:sp>
    </p:spTree>
    <p:extLst>
      <p:ext uri="{BB962C8B-B14F-4D97-AF65-F5344CB8AC3E}">
        <p14:creationId xmlns:p14="http://schemas.microsoft.com/office/powerpoint/2010/main" val="4088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表单的同步提交及缺点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D6D4521-9F79-420E-9DE9-859B81DB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表单同步提交的缺点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3AA45CAB-A2AB-4AF6-892F-B292AF078A8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520924" cy="2879800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&lt;form&gt;</a:t>
            </a:r>
            <a:r>
              <a:rPr lang="zh-CN" altLang="en-US" dirty="0">
                <a:solidFill>
                  <a:schemeClr val="tx1"/>
                </a:solidFill>
              </a:rPr>
              <a:t>表单同步提交后，整个页面会发生跳转，</a:t>
            </a:r>
            <a:r>
              <a:rPr lang="zh-CN" altLang="en-US" b="1" dirty="0">
                <a:solidFill>
                  <a:srgbClr val="FF0000"/>
                </a:solidFill>
              </a:rPr>
              <a:t>跳转到 </a:t>
            </a:r>
            <a:r>
              <a:rPr lang="en-US" altLang="zh-CN" b="1" dirty="0">
                <a:solidFill>
                  <a:srgbClr val="FF0000"/>
                </a:solidFill>
              </a:rPr>
              <a:t>action URL </a:t>
            </a:r>
            <a:r>
              <a:rPr lang="zh-CN" altLang="en-US" b="1" dirty="0">
                <a:solidFill>
                  <a:srgbClr val="FF0000"/>
                </a:solidFill>
              </a:rPr>
              <a:t>所指向的地址</a:t>
            </a:r>
            <a:r>
              <a:rPr lang="zh-CN" altLang="en-US" dirty="0">
                <a:solidFill>
                  <a:schemeClr val="tx1"/>
                </a:solidFill>
              </a:rPr>
              <a:t>，用户体验很差。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&lt;form&gt;</a:t>
            </a:r>
            <a:r>
              <a:rPr lang="zh-CN" altLang="en-US" dirty="0">
                <a:solidFill>
                  <a:schemeClr val="tx1"/>
                </a:solidFill>
              </a:rPr>
              <a:t>表单同步提交后，</a:t>
            </a:r>
            <a:r>
              <a:rPr lang="zh-CN" altLang="en-US" b="1" dirty="0">
                <a:solidFill>
                  <a:srgbClr val="FF0000"/>
                </a:solidFill>
              </a:rPr>
              <a:t>页面之前的状态和数据会丢失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思考</a:t>
            </a:r>
            <a:r>
              <a:rPr lang="zh-CN" altLang="en-US" dirty="0">
                <a:solidFill>
                  <a:schemeClr val="tx1"/>
                </a:solidFill>
              </a:rPr>
              <a:t>：如何解决上述两个问题？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8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表单的同步提交及缺点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D6D4521-9F79-420E-9DE9-859B81DB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如何解决表单同步提交的缺点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3AA45CAB-A2AB-4AF6-892F-B292AF078A8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520924" cy="28798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如果使用表单提交数据，则会导致以下两个问题：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页面会发生跳转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页面之前的状态和数据会丢失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解决方案：</a:t>
            </a:r>
            <a:r>
              <a:rPr lang="zh-CN" altLang="en-US" b="1" dirty="0">
                <a:solidFill>
                  <a:srgbClr val="FF0000"/>
                </a:solidFill>
              </a:rPr>
              <a:t>表单只负责采集数据，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负责将数据提交到服务器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form</a:t>
            </a:r>
            <a:r>
              <a:rPr lang="zh-CN" altLang="en-US" dirty="0">
                <a:solidFill>
                  <a:schemeClr val="tx1"/>
                </a:solidFill>
              </a:rPr>
              <a:t>表单的基本使用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rgbClr val="FF0000"/>
                </a:solidFill>
              </a:rPr>
              <a:t>提交表单数据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评论列表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模板引擎的基本概念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art-template</a:t>
            </a:r>
            <a:r>
              <a:rPr lang="zh-CN" altLang="en-US" dirty="0">
                <a:solidFill>
                  <a:schemeClr val="tx1"/>
                </a:solidFill>
              </a:rPr>
              <a:t>模板引擎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模板引擎的实现原理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740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通过</a:t>
            </a:r>
            <a:r>
              <a:rPr lang="en-US" altLang="zh-CN" dirty="0"/>
              <a:t>Ajax</a:t>
            </a:r>
            <a:r>
              <a:rPr lang="zh-CN" altLang="en-US" dirty="0"/>
              <a:t>提交表单数据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监听表单提交事件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A0424788-AF5B-4C3D-B33F-CB0B45D7AF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中，可以使用如下两种方式，监听到表单的提交事件：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2590A41-B0A6-41BB-A936-D9230DC5C1E0}"/>
              </a:ext>
            </a:extLst>
          </p:cNvPr>
          <p:cNvGrpSpPr>
            <a:grpSpLocks/>
          </p:cNvGrpSpPr>
          <p:nvPr/>
        </p:nvGrpSpPr>
        <p:grpSpPr bwMode="auto">
          <a:xfrm>
            <a:off x="961123" y="1855423"/>
            <a:ext cx="6624604" cy="2002581"/>
            <a:chOff x="1078118" y="2214664"/>
            <a:chExt cx="6318046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546687F-6491-4F39-8D7A-E1AC0AE8AEC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3C178C5-8EB1-4A98-A7AE-4E6F58CBAAB1}"/>
                </a:ext>
              </a:extLst>
            </p:cNvPr>
            <p:cNvSpPr/>
            <p:nvPr/>
          </p:nvSpPr>
          <p:spPr>
            <a:xfrm>
              <a:off x="1177925" y="2250989"/>
              <a:ext cx="6218239" cy="766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$('#form1').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submit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(function(e)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监听到了表单的提交事件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$('#form1').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on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submit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 function(e)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监听到了表单的提交事件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3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通过</a:t>
            </a:r>
            <a:r>
              <a:rPr lang="en-US" altLang="zh-CN" dirty="0"/>
              <a:t>Ajax</a:t>
            </a:r>
            <a:r>
              <a:rPr lang="zh-CN" altLang="en-US" dirty="0"/>
              <a:t>提交表单数据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阻止表单默认提交行为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A0424788-AF5B-4C3D-B33F-CB0B45D7AF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当监听到表单的提交事件以后，可以调用事件对象的 </a:t>
            </a:r>
            <a:r>
              <a:rPr lang="en-US" altLang="zh-CN" dirty="0">
                <a:solidFill>
                  <a:schemeClr val="tx1"/>
                </a:solidFill>
              </a:rPr>
              <a:t>event.preventDefault() </a:t>
            </a:r>
            <a:r>
              <a:rPr lang="zh-CN" altLang="en-US" dirty="0">
                <a:solidFill>
                  <a:schemeClr val="tx1"/>
                </a:solidFill>
              </a:rPr>
              <a:t>函数，来阻止表单的提交和页面的跳转，示例代码如下：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C40E56-6F0D-4CEB-8A90-1A0BD0404B47}"/>
              </a:ext>
            </a:extLst>
          </p:cNvPr>
          <p:cNvGrpSpPr>
            <a:grpSpLocks/>
          </p:cNvGrpSpPr>
          <p:nvPr/>
        </p:nvGrpSpPr>
        <p:grpSpPr bwMode="auto">
          <a:xfrm>
            <a:off x="961123" y="2058616"/>
            <a:ext cx="6624604" cy="2455228"/>
            <a:chOff x="1078118" y="2214664"/>
            <a:chExt cx="6318046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F46DB6-5D11-4B03-B2B3-42EF38368737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9E43EA-1216-422D-BC43-A2F0AE2464E2}"/>
                </a:ext>
              </a:extLst>
            </p:cNvPr>
            <p:cNvSpPr/>
            <p:nvPr/>
          </p:nvSpPr>
          <p:spPr>
            <a:xfrm>
              <a:off x="1177925" y="2250989"/>
              <a:ext cx="6218239" cy="7968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$('#form1').submit(function(e)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阻止表单的提交和页面的跳转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e.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preventDefault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$('#form1').on('submit', function(e)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阻止表单的提交和页面的跳转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e.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preventDefault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3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form</a:t>
            </a:r>
            <a:r>
              <a:rPr lang="zh-CN" altLang="en-US" dirty="0">
                <a:solidFill>
                  <a:srgbClr val="FF0000"/>
                </a:solidFill>
              </a:rPr>
              <a:t>表单的基本使用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提交表单数据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评论列表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模板引擎的基本概念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art-template</a:t>
            </a:r>
            <a:r>
              <a:rPr lang="zh-CN" altLang="en-US" dirty="0">
                <a:solidFill>
                  <a:schemeClr val="tx1"/>
                </a:solidFill>
              </a:rPr>
              <a:t>模板引擎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模板引擎的实现原理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2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通过</a:t>
            </a:r>
            <a:r>
              <a:rPr lang="en-US" altLang="zh-CN" dirty="0"/>
              <a:t>Ajax</a:t>
            </a:r>
            <a:r>
              <a:rPr lang="zh-CN" altLang="en-US" dirty="0"/>
              <a:t>提交表单数据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快速获取表单中的数据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C745F2-A39F-47F0-92D1-9098CA7146C4}"/>
              </a:ext>
            </a:extLst>
          </p:cNvPr>
          <p:cNvGrpSpPr>
            <a:grpSpLocks/>
          </p:cNvGrpSpPr>
          <p:nvPr/>
        </p:nvGrpSpPr>
        <p:grpSpPr bwMode="auto">
          <a:xfrm>
            <a:off x="961123" y="2559853"/>
            <a:ext cx="6624604" cy="403487"/>
            <a:chOff x="1078118" y="2214664"/>
            <a:chExt cx="6318046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DBC8BB-5831-43F8-BD5F-334CB580F2C0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129D870-117A-45AD-ACA2-044D3B7205E8}"/>
                </a:ext>
              </a:extLst>
            </p:cNvPr>
            <p:cNvSpPr/>
            <p:nvPr/>
          </p:nvSpPr>
          <p:spPr>
            <a:xfrm>
              <a:off x="1177925" y="2280135"/>
              <a:ext cx="6218239" cy="676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$(selector).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serialize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内容占位符 5">
            <a:extLst>
              <a:ext uri="{FF2B5EF4-FFF2-40B4-BE49-F238E27FC236}">
                <a16:creationId xmlns:a16="http://schemas.microsoft.com/office/drawing/2014/main" id="{3BCD6860-26A1-4A3C-9627-085D1CFCC22F}"/>
              </a:ext>
            </a:extLst>
          </p:cNvPr>
          <p:cNvSpPr txBox="1">
            <a:spLocks/>
          </p:cNvSpPr>
          <p:nvPr/>
        </p:nvSpPr>
        <p:spPr>
          <a:xfrm>
            <a:off x="848378" y="3017053"/>
            <a:ext cx="6737350" cy="425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serialize() </a:t>
            </a:r>
            <a:r>
              <a:rPr lang="zh-CN" altLang="en-US" dirty="0">
                <a:solidFill>
                  <a:schemeClr val="tx1"/>
                </a:solidFill>
              </a:rPr>
              <a:t>函数的好处：</a:t>
            </a:r>
            <a:r>
              <a:rPr lang="zh-CN" altLang="en-US" dirty="0">
                <a:solidFill>
                  <a:srgbClr val="FF0000"/>
                </a:solidFill>
              </a:rPr>
              <a:t>可以一次性获取到表单中的所有的数据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5CA0B96E-87CB-426B-A313-2FFECD91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serialize()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2A0799EE-36D7-42A1-AEA6-18AE6324A62E}"/>
              </a:ext>
            </a:extLst>
          </p:cNvPr>
          <p:cNvSpPr txBox="1">
            <a:spLocks/>
          </p:cNvSpPr>
          <p:nvPr/>
        </p:nvSpPr>
        <p:spPr>
          <a:xfrm>
            <a:off x="848376" y="2124000"/>
            <a:ext cx="7520924" cy="2879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为了简化表单中数据的获取操作，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提供了 </a:t>
            </a:r>
            <a:r>
              <a:rPr lang="en-US" altLang="zh-CN" dirty="0">
                <a:solidFill>
                  <a:schemeClr val="tx1"/>
                </a:solidFill>
              </a:rPr>
              <a:t>serialize() </a:t>
            </a:r>
            <a:r>
              <a:rPr lang="zh-CN" altLang="en-US" dirty="0">
                <a:solidFill>
                  <a:schemeClr val="tx1"/>
                </a:solidFill>
              </a:rPr>
              <a:t>函数，其语法格式如下：</a:t>
            </a:r>
          </a:p>
        </p:txBody>
      </p:sp>
    </p:spTree>
    <p:extLst>
      <p:ext uri="{BB962C8B-B14F-4D97-AF65-F5344CB8AC3E}">
        <p14:creationId xmlns:p14="http://schemas.microsoft.com/office/powerpoint/2010/main" val="388731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通过</a:t>
            </a:r>
            <a:r>
              <a:rPr lang="en-US" altLang="zh-CN" dirty="0"/>
              <a:t>Ajax</a:t>
            </a:r>
            <a:r>
              <a:rPr lang="zh-CN" altLang="en-US" dirty="0"/>
              <a:t>提交表单数据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快速获取表单中的数据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5CA0B96E-87CB-426B-A313-2FFECD91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serialize()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函数示例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DE2CDC-9D95-4E6B-8399-31138C7C3915}"/>
              </a:ext>
            </a:extLst>
          </p:cNvPr>
          <p:cNvGrpSpPr>
            <a:grpSpLocks/>
          </p:cNvGrpSpPr>
          <p:nvPr/>
        </p:nvGrpSpPr>
        <p:grpSpPr bwMode="auto">
          <a:xfrm>
            <a:off x="961122" y="2065390"/>
            <a:ext cx="6624605" cy="1443202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109F0C6-2567-4610-B6B8-0066CC12C70E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E8DA3D9-0627-4498-8E88-F291D22BEB59}"/>
                </a:ext>
              </a:extLst>
            </p:cNvPr>
            <p:cNvSpPr/>
            <p:nvPr/>
          </p:nvSpPr>
          <p:spPr>
            <a:xfrm>
              <a:off x="1177925" y="2250989"/>
              <a:ext cx="6218239" cy="772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&lt;form 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id="form1"&gt;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type="text"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name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="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username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type="password"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name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="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password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&lt;button type="submit"&gt;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提交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&lt;/button&gt;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&lt;/form&gt;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9AD1953-F64F-4412-872B-6125366ED7D9}"/>
              </a:ext>
            </a:extLst>
          </p:cNvPr>
          <p:cNvGrpSpPr>
            <a:grpSpLocks/>
          </p:cNvGrpSpPr>
          <p:nvPr/>
        </p:nvGrpSpPr>
        <p:grpSpPr bwMode="auto">
          <a:xfrm>
            <a:off x="961122" y="3636788"/>
            <a:ext cx="6624605" cy="948753"/>
            <a:chOff x="1078118" y="2214664"/>
            <a:chExt cx="6318046" cy="86817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C8689FB-9E9B-49CB-8758-7E074F28D3B6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DC9155-234B-4200-B2E2-48D68E0A701F}"/>
                </a:ext>
              </a:extLst>
            </p:cNvPr>
            <p:cNvSpPr/>
            <p:nvPr/>
          </p:nvSpPr>
          <p:spPr>
            <a:xfrm>
              <a:off x="1177925" y="2250989"/>
              <a:ext cx="6218239" cy="731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$('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#form1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').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serialize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调用的结果：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username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=</a:t>
              </a:r>
              <a:r>
                <a:rPr lang="zh-CN" altLang="en-US" sz="1050" dirty="0">
                  <a:latin typeface="Courier New" panose="02070309020205020404" pitchFamily="49" charset="0"/>
                </a:rPr>
                <a:t>用户名的值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&amp;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password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=</a:t>
              </a:r>
              <a:r>
                <a:rPr lang="zh-CN" altLang="en-US" sz="1050" dirty="0">
                  <a:latin typeface="Courier New" panose="02070309020205020404" pitchFamily="49" charset="0"/>
                </a:rPr>
                <a:t>密码的值</a:t>
              </a:r>
              <a:endParaRPr lang="en-US" altLang="zh-CN" sz="1050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7F240FE7-B673-4356-9D12-85EE073AD47B}"/>
              </a:ext>
            </a:extLst>
          </p:cNvPr>
          <p:cNvSpPr txBox="1">
            <a:spLocks/>
          </p:cNvSpPr>
          <p:nvPr/>
        </p:nvSpPr>
        <p:spPr>
          <a:xfrm>
            <a:off x="895791" y="4653269"/>
            <a:ext cx="6737350" cy="425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注意：在使用 </a:t>
            </a:r>
            <a:r>
              <a:rPr lang="en-US" altLang="zh-CN" dirty="0">
                <a:solidFill>
                  <a:schemeClr val="tx1"/>
                </a:solidFill>
              </a:rPr>
              <a:t>serialize() </a:t>
            </a:r>
            <a:r>
              <a:rPr lang="zh-CN" altLang="en-US" dirty="0">
                <a:solidFill>
                  <a:schemeClr val="tx1"/>
                </a:solidFill>
              </a:rPr>
              <a:t>函数快速获取表单数据时，</a:t>
            </a:r>
            <a:r>
              <a:rPr lang="zh-CN" altLang="en-US" b="1" dirty="0">
                <a:solidFill>
                  <a:srgbClr val="FF0000"/>
                </a:solidFill>
              </a:rPr>
              <a:t>必须为每个表单元素添加 </a:t>
            </a:r>
            <a:r>
              <a:rPr lang="en-US" altLang="zh-CN" b="1" dirty="0">
                <a:solidFill>
                  <a:srgbClr val="FF0000"/>
                </a:solidFill>
              </a:rPr>
              <a:t>name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form</a:t>
            </a:r>
            <a:r>
              <a:rPr lang="zh-CN" altLang="en-US" dirty="0">
                <a:solidFill>
                  <a:schemeClr val="tx1"/>
                </a:solidFill>
              </a:rPr>
              <a:t>表单的基本使用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提交表单数据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案例 </a:t>
            </a:r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zh-CN" altLang="en-US" dirty="0">
                <a:solidFill>
                  <a:srgbClr val="FF0000"/>
                </a:solidFill>
              </a:rPr>
              <a:t>评论列表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模板引擎的基本概念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art-template</a:t>
            </a:r>
            <a:r>
              <a:rPr lang="zh-CN" altLang="en-US" dirty="0">
                <a:solidFill>
                  <a:schemeClr val="tx1"/>
                </a:solidFill>
              </a:rPr>
              <a:t>模板引擎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模板引擎的实现原理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440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评论列表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渲染</a:t>
            </a:r>
            <a:r>
              <a:rPr lang="en-US" altLang="zh-CN" dirty="0"/>
              <a:t>UI</a:t>
            </a:r>
            <a:r>
              <a:rPr lang="zh-CN" altLang="en-US" dirty="0"/>
              <a:t>结构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DFE79C4-544F-42F6-B062-7FF4CF15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93" y="1477557"/>
            <a:ext cx="7073776" cy="348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评论列表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获取评论列表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9C2E66C-AC0F-41D4-AD38-A7C7C3B12638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51"/>
            <a:ext cx="6708529" cy="3622083"/>
            <a:chOff x="1078118" y="2214664"/>
            <a:chExt cx="6318046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B1FFE91-BCAF-4369-847B-90ADF458AC8F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9F32725-F34A-4C2A-9859-5B04936B3F53}"/>
                </a:ext>
              </a:extLst>
            </p:cNvPr>
            <p:cNvSpPr/>
            <p:nvPr/>
          </p:nvSpPr>
          <p:spPr>
            <a:xfrm>
              <a:off x="1177926" y="2232725"/>
              <a:ext cx="6218238" cy="830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function 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getCmtList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$.get('http://www.liulongbin.top:3006/api/cmtlist', function (res) {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if(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latin typeface="Courier New" panose="02070309020205020404" pitchFamily="49" charset="0"/>
                </a:rPr>
                <a:t> !== 200)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获取评论列表失败！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var rows = []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$.each(res.data, function (i, item) { //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循环拼接字符串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rows.push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('&lt;li class="list-group-item"&gt;'+ </a:t>
              </a:r>
              <a:r>
                <a:rPr lang="en-US" altLang="zh-CN" sz="1050" b="1" dirty="0" err="1">
                  <a:latin typeface="Courier New" panose="02070309020205020404" pitchFamily="49" charset="0"/>
                </a:rPr>
                <a:t>item.content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+'&lt;span class="badge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cmt</a:t>
              </a:r>
              <a:r>
                <a:rPr lang="en-US" altLang="zh-CN" sz="1050" dirty="0">
                  <a:latin typeface="Courier New" panose="02070309020205020404" pitchFamily="49" charset="0"/>
                </a:rPr>
                <a:t>-date"&gt;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评论时间：</a:t>
              </a:r>
              <a:r>
                <a:rPr lang="en-US" altLang="zh-CN" sz="1050" dirty="0">
                  <a:latin typeface="Courier New" panose="02070309020205020404" pitchFamily="49" charset="0"/>
                </a:rPr>
                <a:t>'+ </a:t>
              </a:r>
              <a:r>
                <a:rPr lang="en-US" altLang="zh-CN" sz="1050" b="1" dirty="0" err="1">
                  <a:latin typeface="Courier New" panose="02070309020205020404" pitchFamily="49" charset="0"/>
                </a:rPr>
                <a:t>item.time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+'&lt;/span&gt;&lt;span class="badge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cmt</a:t>
              </a:r>
              <a:r>
                <a:rPr lang="en-US" altLang="zh-CN" sz="1050" dirty="0">
                  <a:latin typeface="Courier New" panose="02070309020205020404" pitchFamily="49" charset="0"/>
                </a:rPr>
                <a:t>-person"&gt;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评论人：</a:t>
              </a:r>
              <a:r>
                <a:rPr lang="en-US" altLang="zh-CN" sz="1050" dirty="0">
                  <a:latin typeface="Courier New" panose="02070309020205020404" pitchFamily="49" charset="0"/>
                </a:rPr>
                <a:t>'+ </a:t>
              </a:r>
              <a:r>
                <a:rPr lang="en-US" altLang="zh-CN" sz="1050" b="1" dirty="0" err="1">
                  <a:latin typeface="Courier New" panose="02070309020205020404" pitchFamily="49" charset="0"/>
                </a:rPr>
                <a:t>item.username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+'&lt;/span&gt;&lt;/li&gt;')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$('#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cmt</a:t>
              </a:r>
              <a:r>
                <a:rPr lang="en-US" altLang="zh-CN" sz="1050" dirty="0">
                  <a:latin typeface="Courier New" panose="02070309020205020404" pitchFamily="49" charset="0"/>
                </a:rPr>
                <a:t>-list').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empty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().append(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rows.join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('')) //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渲染列表的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UI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结构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13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评论列表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发表评论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9C2E66C-AC0F-41D4-AD38-A7C7C3B12638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51"/>
            <a:ext cx="6708529" cy="3622083"/>
            <a:chOff x="1078118" y="2214664"/>
            <a:chExt cx="6318046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B1FFE91-BCAF-4369-847B-90ADF458AC8F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9F32725-F34A-4C2A-9859-5B04936B3F53}"/>
                </a:ext>
              </a:extLst>
            </p:cNvPr>
            <p:cNvSpPr/>
            <p:nvPr/>
          </p:nvSpPr>
          <p:spPr>
            <a:xfrm>
              <a:off x="1177926" y="2232725"/>
              <a:ext cx="6218238" cy="830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$('#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formAddCmt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').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submit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(function(e)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e.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preventDefault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 //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阻止表单的默认提交行为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//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快速得到表单中的数据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var data = $(this).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serialize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$.post('http://www.liulongbin.top:3006/api/addcmt', data, function(res)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if 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latin typeface="Courier New" panose="02070309020205020404" pitchFamily="49" charset="0"/>
                </a:rPr>
                <a:t> !== 201)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发表评论失败！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//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刷新评论列表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getCmtList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//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快速清空表单内容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$('#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formAddCmt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')[0].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reset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572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form</a:t>
            </a:r>
            <a:r>
              <a:rPr lang="zh-CN" altLang="en-US" dirty="0">
                <a:solidFill>
                  <a:schemeClr val="tx1"/>
                </a:solidFill>
              </a:rPr>
              <a:t>表单的基本使用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提交表单数据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评论列表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模板引擎的基本概念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art-template</a:t>
            </a:r>
            <a:r>
              <a:rPr lang="zh-CN" altLang="en-US" dirty="0">
                <a:solidFill>
                  <a:schemeClr val="tx1"/>
                </a:solidFill>
              </a:rPr>
              <a:t>模板引擎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模板引擎的实现原理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14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模板引擎的基本概念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渲染</a:t>
            </a:r>
            <a:r>
              <a:rPr lang="en-US" altLang="zh-CN" dirty="0"/>
              <a:t>UI</a:t>
            </a:r>
            <a:r>
              <a:rPr lang="zh-CN" altLang="en-US" dirty="0"/>
              <a:t>结构时遇到的问题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DF2D277-F447-4363-9AD3-0EA486CB378E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52"/>
            <a:ext cx="6874366" cy="1921282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436EB13-DFDB-434D-90ED-3C88600A48D6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C4B66E-950B-4871-B3BF-8A86532907EB}"/>
                </a:ext>
              </a:extLst>
            </p:cNvPr>
            <p:cNvSpPr/>
            <p:nvPr/>
          </p:nvSpPr>
          <p:spPr>
            <a:xfrm>
              <a:off x="1177926" y="2232725"/>
              <a:ext cx="6218238" cy="423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rows = []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$.each(res.data, function (i, item) { //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循环拼接字符串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rows.push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('&lt;li class="list-group-item"&gt;'+ </a:t>
              </a:r>
              <a:r>
                <a:rPr lang="en-US" altLang="zh-CN" sz="1050" b="1" dirty="0" err="1">
                  <a:latin typeface="Courier New" panose="02070309020205020404" pitchFamily="49" charset="0"/>
                </a:rPr>
                <a:t>item.content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+'&lt;span class="badge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cmt</a:t>
              </a:r>
              <a:r>
                <a:rPr lang="en-US" altLang="zh-CN" sz="1050" dirty="0">
                  <a:latin typeface="Courier New" panose="02070309020205020404" pitchFamily="49" charset="0"/>
                </a:rPr>
                <a:t>-date"&gt;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评论时间：</a:t>
              </a:r>
              <a:r>
                <a:rPr lang="en-US" altLang="zh-CN" sz="1050" dirty="0">
                  <a:latin typeface="Courier New" panose="02070309020205020404" pitchFamily="49" charset="0"/>
                </a:rPr>
                <a:t>'+ </a:t>
              </a:r>
              <a:r>
                <a:rPr lang="en-US" altLang="zh-CN" sz="1050" b="1" dirty="0" err="1">
                  <a:latin typeface="Courier New" panose="02070309020205020404" pitchFamily="49" charset="0"/>
                </a:rPr>
                <a:t>item.time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+'&lt;/span&gt;&lt;span class="badge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cmt</a:t>
              </a:r>
              <a:r>
                <a:rPr lang="en-US" altLang="zh-CN" sz="1050" dirty="0">
                  <a:latin typeface="Courier New" panose="02070309020205020404" pitchFamily="49" charset="0"/>
                </a:rPr>
                <a:t>-person"&gt;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评论人：</a:t>
              </a:r>
              <a:r>
                <a:rPr lang="en-US" altLang="zh-CN" sz="1050" dirty="0">
                  <a:latin typeface="Courier New" panose="02070309020205020404" pitchFamily="49" charset="0"/>
                </a:rPr>
                <a:t>'+ </a:t>
              </a:r>
              <a:r>
                <a:rPr lang="en-US" altLang="zh-CN" sz="1050" b="1" dirty="0" err="1">
                  <a:latin typeface="Courier New" panose="02070309020205020404" pitchFamily="49" charset="0"/>
                </a:rPr>
                <a:t>item.username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+'&lt;/span&gt;&lt;/li&gt;')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$('#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cmt</a:t>
              </a:r>
              <a:r>
                <a:rPr lang="en-US" altLang="zh-CN" sz="1050" dirty="0">
                  <a:latin typeface="Courier New" panose="02070309020205020404" pitchFamily="49" charset="0"/>
                </a:rPr>
                <a:t>-list').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empty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().append(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rows.join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('')) //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渲染列表的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UI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结构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D119BCC2-497D-4D85-B633-91082A3D3263}"/>
              </a:ext>
            </a:extLst>
          </p:cNvPr>
          <p:cNvSpPr txBox="1">
            <a:spLocks/>
          </p:cNvSpPr>
          <p:nvPr/>
        </p:nvSpPr>
        <p:spPr>
          <a:xfrm>
            <a:off x="895791" y="3393431"/>
            <a:ext cx="6737350" cy="10227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上述代码是通过</a:t>
            </a:r>
            <a:r>
              <a:rPr lang="zh-CN" altLang="en-US" b="1" dirty="0">
                <a:solidFill>
                  <a:srgbClr val="FF0000"/>
                </a:solidFill>
              </a:rPr>
              <a:t>字符串拼接</a:t>
            </a:r>
            <a:r>
              <a:rPr lang="zh-CN" altLang="en-US" dirty="0">
                <a:solidFill>
                  <a:schemeClr val="tx1"/>
                </a:solidFill>
              </a:rPr>
              <a:t>的形式，来渲染</a:t>
            </a:r>
            <a:r>
              <a:rPr lang="en-US" altLang="zh-CN" dirty="0">
                <a:solidFill>
                  <a:schemeClr val="tx1"/>
                </a:solidFill>
              </a:rPr>
              <a:t>UI</a:t>
            </a:r>
            <a:r>
              <a:rPr lang="zh-CN" altLang="en-US" dirty="0">
                <a:solidFill>
                  <a:schemeClr val="tx1"/>
                </a:solidFill>
              </a:rPr>
              <a:t>结构。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UI</a:t>
            </a:r>
            <a:r>
              <a:rPr lang="zh-CN" altLang="en-US" dirty="0">
                <a:solidFill>
                  <a:schemeClr val="tx1"/>
                </a:solidFill>
              </a:rPr>
              <a:t>结构比较复杂，则拼接字符串的时候需要格外注意</a:t>
            </a:r>
            <a:r>
              <a:rPr lang="zh-CN" altLang="en-US" b="1" dirty="0">
                <a:solidFill>
                  <a:srgbClr val="FF0000"/>
                </a:solidFill>
              </a:rPr>
              <a:t>引号之前的嵌套</a:t>
            </a:r>
            <a:r>
              <a:rPr lang="zh-CN" altLang="en-US" dirty="0">
                <a:solidFill>
                  <a:schemeClr val="tx1"/>
                </a:solidFill>
              </a:rPr>
              <a:t>。且一旦需求发生变化，</a:t>
            </a:r>
            <a:r>
              <a:rPr lang="zh-CN" altLang="en-US" b="1" dirty="0">
                <a:solidFill>
                  <a:srgbClr val="FF0000"/>
                </a:solidFill>
              </a:rPr>
              <a:t>修改起来也非常麻烦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1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模板引擎的基本概念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什么是模板引擎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C97FDB5F-449F-4D12-B294-6F028EDEFF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457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模板引擎，顾名思义，它可以根据程序员指定的</a:t>
            </a:r>
            <a:r>
              <a:rPr lang="zh-CN" altLang="en-US" dirty="0">
                <a:solidFill>
                  <a:srgbClr val="FF0000"/>
                </a:solidFill>
              </a:rPr>
              <a:t>模板结构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，自动生成一个完整的</a:t>
            </a:r>
            <a:r>
              <a:rPr lang="en-US" altLang="zh-CN" dirty="0">
                <a:solidFill>
                  <a:schemeClr val="tx1"/>
                </a:solidFill>
              </a:rPr>
              <a:t>HTML</a:t>
            </a:r>
            <a:r>
              <a:rPr lang="zh-CN" altLang="en-US" dirty="0">
                <a:solidFill>
                  <a:schemeClr val="tx1"/>
                </a:solidFill>
              </a:rPr>
              <a:t>页面。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CBFEEBB-7E76-4C1F-8B2E-DDD25D097B9D}"/>
              </a:ext>
            </a:extLst>
          </p:cNvPr>
          <p:cNvGrpSpPr/>
          <p:nvPr/>
        </p:nvGrpSpPr>
        <p:grpSpPr>
          <a:xfrm>
            <a:off x="1042034" y="2089149"/>
            <a:ext cx="1584325" cy="460375"/>
            <a:chOff x="1042034" y="2089149"/>
            <a:chExt cx="1584325" cy="46037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0DCF4-7857-4C37-9208-B2CC7E06E3DA}"/>
                </a:ext>
              </a:extLst>
            </p:cNvPr>
            <p:cNvSpPr/>
            <p:nvPr/>
          </p:nvSpPr>
          <p:spPr bwMode="auto">
            <a:xfrm>
              <a:off x="1042034" y="2089149"/>
              <a:ext cx="1584325" cy="460375"/>
            </a:xfrm>
            <a:prstGeom prst="rect">
              <a:avLst/>
            </a:prstGeom>
            <a:noFill/>
            <a:ln w="19050">
              <a:solidFill>
                <a:srgbClr val="F69898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58">
              <a:extLst>
                <a:ext uri="{FF2B5EF4-FFF2-40B4-BE49-F238E27FC236}">
                  <a16:creationId xmlns:a16="http://schemas.microsoft.com/office/drawing/2014/main" id="{69C7CDF4-71DB-4921-B9B8-C46EFD774248}"/>
                </a:ext>
              </a:extLst>
            </p:cNvPr>
            <p:cNvSpPr txBox="1"/>
            <p:nvPr/>
          </p:nvSpPr>
          <p:spPr bwMode="auto">
            <a:xfrm>
              <a:off x="1597711" y="2192378"/>
              <a:ext cx="47297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7DE488A-E0B5-470C-8528-832DA7FD07DA}"/>
              </a:ext>
            </a:extLst>
          </p:cNvPr>
          <p:cNvGrpSpPr/>
          <p:nvPr/>
        </p:nvGrpSpPr>
        <p:grpSpPr>
          <a:xfrm>
            <a:off x="1042034" y="2952749"/>
            <a:ext cx="1584325" cy="460375"/>
            <a:chOff x="1042034" y="2952749"/>
            <a:chExt cx="1584325" cy="4603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19AFF31-7975-4610-9AFE-9844EB84F3B6}"/>
                </a:ext>
              </a:extLst>
            </p:cNvPr>
            <p:cNvSpPr/>
            <p:nvPr/>
          </p:nvSpPr>
          <p:spPr bwMode="auto">
            <a:xfrm>
              <a:off x="1042034" y="2952749"/>
              <a:ext cx="1584325" cy="460375"/>
            </a:xfrm>
            <a:prstGeom prst="rect">
              <a:avLst/>
            </a:prstGeom>
            <a:noFill/>
            <a:ln w="19050">
              <a:solidFill>
                <a:srgbClr val="F69898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58">
              <a:extLst>
                <a:ext uri="{FF2B5EF4-FFF2-40B4-BE49-F238E27FC236}">
                  <a16:creationId xmlns:a16="http://schemas.microsoft.com/office/drawing/2014/main" id="{7C6FB78F-08B0-4BB0-8796-3B859B3168B8}"/>
                </a:ext>
              </a:extLst>
            </p:cNvPr>
            <p:cNvSpPr txBox="1"/>
            <p:nvPr/>
          </p:nvSpPr>
          <p:spPr bwMode="auto">
            <a:xfrm>
              <a:off x="1474812" y="3055978"/>
              <a:ext cx="71876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模板结构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38B87D0-8363-432D-B40A-288E05F844FC}"/>
              </a:ext>
            </a:extLst>
          </p:cNvPr>
          <p:cNvGrpSpPr/>
          <p:nvPr/>
        </p:nvGrpSpPr>
        <p:grpSpPr>
          <a:xfrm>
            <a:off x="2641508" y="2307600"/>
            <a:ext cx="995772" cy="903288"/>
            <a:chOff x="2641508" y="2307600"/>
            <a:chExt cx="995772" cy="903288"/>
          </a:xfrm>
        </p:grpSpPr>
        <p:sp>
          <p:nvSpPr>
            <p:cNvPr id="14" name="矩形 30">
              <a:extLst>
                <a:ext uri="{FF2B5EF4-FFF2-40B4-BE49-F238E27FC236}">
                  <a16:creationId xmlns:a16="http://schemas.microsoft.com/office/drawing/2014/main" id="{3EF91F98-9BA2-4A44-88E4-012BAFF3C776}"/>
                </a:ext>
              </a:extLst>
            </p:cNvPr>
            <p:cNvSpPr/>
            <p:nvPr/>
          </p:nvSpPr>
          <p:spPr>
            <a:xfrm rot="5400000" flipV="1">
              <a:off x="2364012" y="2585096"/>
              <a:ext cx="903288" cy="348296"/>
            </a:xfrm>
            <a:custGeom>
              <a:avLst/>
              <a:gdLst>
                <a:gd name="connsiteX0" fmla="*/ 0 w 997139"/>
                <a:gd name="connsiteY0" fmla="*/ 0 h 791890"/>
                <a:gd name="connsiteX1" fmla="*/ 997139 w 997139"/>
                <a:gd name="connsiteY1" fmla="*/ 0 h 791890"/>
                <a:gd name="connsiteX2" fmla="*/ 997139 w 997139"/>
                <a:gd name="connsiteY2" fmla="*/ 791890 h 791890"/>
                <a:gd name="connsiteX3" fmla="*/ 0 w 997139"/>
                <a:gd name="connsiteY3" fmla="*/ 791890 h 791890"/>
                <a:gd name="connsiteX4" fmla="*/ 0 w 997139"/>
                <a:gd name="connsiteY4" fmla="*/ 0 h 791890"/>
                <a:gd name="connsiteX0" fmla="*/ 997139 w 1088579"/>
                <a:gd name="connsiteY0" fmla="*/ 0 h 791890"/>
                <a:gd name="connsiteX1" fmla="*/ 997139 w 1088579"/>
                <a:gd name="connsiteY1" fmla="*/ 791890 h 791890"/>
                <a:gd name="connsiteX2" fmla="*/ 0 w 1088579"/>
                <a:gd name="connsiteY2" fmla="*/ 791890 h 791890"/>
                <a:gd name="connsiteX3" fmla="*/ 0 w 1088579"/>
                <a:gd name="connsiteY3" fmla="*/ 0 h 791890"/>
                <a:gd name="connsiteX4" fmla="*/ 1088579 w 1088579"/>
                <a:gd name="connsiteY4" fmla="*/ 91440 h 791890"/>
                <a:gd name="connsiteX0" fmla="*/ 997139 w 997139"/>
                <a:gd name="connsiteY0" fmla="*/ 0 h 791890"/>
                <a:gd name="connsiteX1" fmla="*/ 997139 w 997139"/>
                <a:gd name="connsiteY1" fmla="*/ 791890 h 791890"/>
                <a:gd name="connsiteX2" fmla="*/ 0 w 997139"/>
                <a:gd name="connsiteY2" fmla="*/ 791890 h 791890"/>
                <a:gd name="connsiteX3" fmla="*/ 0 w 997139"/>
                <a:gd name="connsiteY3" fmla="*/ 0 h 79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139" h="791890">
                  <a:moveTo>
                    <a:pt x="997139" y="0"/>
                  </a:moveTo>
                  <a:lnTo>
                    <a:pt x="997139" y="791890"/>
                  </a:lnTo>
                  <a:lnTo>
                    <a:pt x="0" y="79189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F2BBDEE-2C1F-471F-9C34-4EF62A64279E}"/>
                </a:ext>
              </a:extLst>
            </p:cNvPr>
            <p:cNvCxnSpPr>
              <a:cxnSpLocks/>
            </p:cNvCxnSpPr>
            <p:nvPr/>
          </p:nvCxnSpPr>
          <p:spPr>
            <a:xfrm>
              <a:off x="2989804" y="2759244"/>
              <a:ext cx="64747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B9086AE-53D6-420F-A437-B5072DC19319}"/>
              </a:ext>
            </a:extLst>
          </p:cNvPr>
          <p:cNvGrpSpPr/>
          <p:nvPr/>
        </p:nvGrpSpPr>
        <p:grpSpPr>
          <a:xfrm>
            <a:off x="3637280" y="2520992"/>
            <a:ext cx="1584325" cy="460375"/>
            <a:chOff x="3637280" y="2520992"/>
            <a:chExt cx="1584325" cy="46037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9B541A6-62F3-4B36-AFDE-6209ABA6AC76}"/>
                </a:ext>
              </a:extLst>
            </p:cNvPr>
            <p:cNvSpPr/>
            <p:nvPr/>
          </p:nvSpPr>
          <p:spPr>
            <a:xfrm>
              <a:off x="3637280" y="2520992"/>
              <a:ext cx="1584325" cy="460375"/>
            </a:xfrm>
            <a:prstGeom prst="rect">
              <a:avLst/>
            </a:prstGeom>
            <a:noFill/>
            <a:ln w="19050">
              <a:solidFill>
                <a:srgbClr val="800000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06">
              <a:extLst>
                <a:ext uri="{FF2B5EF4-FFF2-40B4-BE49-F238E27FC236}">
                  <a16:creationId xmlns:a16="http://schemas.microsoft.com/office/drawing/2014/main" id="{F515B54E-158B-49C1-80A8-F80C5345077F}"/>
                </a:ext>
              </a:extLst>
            </p:cNvPr>
            <p:cNvSpPr txBox="1"/>
            <p:nvPr/>
          </p:nvSpPr>
          <p:spPr>
            <a:xfrm>
              <a:off x="4069556" y="2624221"/>
              <a:ext cx="719772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模板引擎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806FAF-513F-403D-9A33-08A7CD9D45EA}"/>
              </a:ext>
            </a:extLst>
          </p:cNvPr>
          <p:cNvGrpSpPr/>
          <p:nvPr/>
        </p:nvGrpSpPr>
        <p:grpSpPr>
          <a:xfrm>
            <a:off x="5875231" y="2516970"/>
            <a:ext cx="1584325" cy="460375"/>
            <a:chOff x="7019925" y="819150"/>
            <a:chExt cx="1584325" cy="46037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035EE2-F74C-4E33-ACC6-3525DFCF7EAF}"/>
                </a:ext>
              </a:extLst>
            </p:cNvPr>
            <p:cNvSpPr/>
            <p:nvPr/>
          </p:nvSpPr>
          <p:spPr>
            <a:xfrm>
              <a:off x="7019925" y="819150"/>
              <a:ext cx="1584325" cy="460375"/>
            </a:xfrm>
            <a:prstGeom prst="rect">
              <a:avLst/>
            </a:prstGeom>
            <a:noFill/>
            <a:ln w="19050">
              <a:solidFill>
                <a:srgbClr val="339933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00">
              <a:extLst>
                <a:ext uri="{FF2B5EF4-FFF2-40B4-BE49-F238E27FC236}">
                  <a16:creationId xmlns:a16="http://schemas.microsoft.com/office/drawing/2014/main" id="{0F45BF6E-B1D9-4BAE-B496-AE2A9F79F8E6}"/>
                </a:ext>
              </a:extLst>
            </p:cNvPr>
            <p:cNvSpPr txBox="1"/>
            <p:nvPr/>
          </p:nvSpPr>
          <p:spPr>
            <a:xfrm>
              <a:off x="7394628" y="922379"/>
              <a:ext cx="83491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HTML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F0BF920-5F35-4335-A447-3FEBDF5FE244}"/>
              </a:ext>
            </a:extLst>
          </p:cNvPr>
          <p:cNvCxnSpPr>
            <a:cxnSpLocks/>
          </p:cNvCxnSpPr>
          <p:nvPr/>
        </p:nvCxnSpPr>
        <p:spPr>
          <a:xfrm>
            <a:off x="5221605" y="2759244"/>
            <a:ext cx="64747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8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模板引擎的基本概念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模板引擎的好处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C97FDB5F-449F-4D12-B294-6F028EDEFF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9"/>
            <a:ext cx="6737350" cy="997787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减少了字符串的拼接操作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使代码结构更清晰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使代码更易于阅读与维护</a:t>
            </a:r>
          </a:p>
        </p:txBody>
      </p:sp>
    </p:spTree>
    <p:extLst>
      <p:ext uri="{BB962C8B-B14F-4D97-AF65-F5344CB8AC3E}">
        <p14:creationId xmlns:p14="http://schemas.microsoft.com/office/powerpoint/2010/main" val="387205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什么是表单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表单在网页中主要负责</a:t>
            </a:r>
            <a:r>
              <a:rPr lang="zh-CN" altLang="en-US" b="1" dirty="0">
                <a:solidFill>
                  <a:srgbClr val="FF0000"/>
                </a:solidFill>
              </a:rPr>
              <a:t>数据采集功能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en-US" altLang="zh-CN" dirty="0">
                <a:solidFill>
                  <a:schemeClr val="tx1"/>
                </a:solidFill>
              </a:rPr>
              <a:t>HTML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&lt;form&gt;</a:t>
            </a:r>
            <a:r>
              <a:rPr lang="zh-CN" altLang="en-US" dirty="0">
                <a:solidFill>
                  <a:schemeClr val="tx1"/>
                </a:solidFill>
              </a:rPr>
              <a:t>标签，就是用于采集用户输入的信息，并通过</a:t>
            </a:r>
            <a:r>
              <a:rPr lang="en-US" altLang="zh-CN" dirty="0">
                <a:solidFill>
                  <a:schemeClr val="tx1"/>
                </a:solidFill>
              </a:rPr>
              <a:t>&lt;form&gt;</a:t>
            </a:r>
            <a:r>
              <a:rPr lang="zh-CN" altLang="en-US" dirty="0">
                <a:solidFill>
                  <a:schemeClr val="tx1"/>
                </a:solidFill>
              </a:rPr>
              <a:t>标签的提交操作，把采集到的信息提交到服务器端进行处理。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D9879A-C330-4470-85DF-2AD221B2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38" y="2078757"/>
            <a:ext cx="2301848" cy="288306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1AAF3CD-72B0-49B6-B7B6-1C48E1A434CE}"/>
              </a:ext>
            </a:extLst>
          </p:cNvPr>
          <p:cNvGrpSpPr>
            <a:grpSpLocks/>
          </p:cNvGrpSpPr>
          <p:nvPr/>
        </p:nvGrpSpPr>
        <p:grpSpPr bwMode="auto">
          <a:xfrm>
            <a:off x="3368539" y="2473285"/>
            <a:ext cx="5351394" cy="1679615"/>
            <a:chOff x="1078118" y="2214664"/>
            <a:chExt cx="6318046" cy="8681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38DED4-14FE-4D28-BBC3-55D1EC31BC5D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417882-D474-449B-A38D-6FEE84B308E6}"/>
                </a:ext>
              </a:extLst>
            </p:cNvPr>
            <p:cNvSpPr/>
            <p:nvPr/>
          </p:nvSpPr>
          <p:spPr>
            <a:xfrm>
              <a:off x="1177925" y="2250989"/>
              <a:ext cx="6218239" cy="570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form</a:t>
              </a:r>
              <a:r>
                <a:rPr lang="en-US" altLang="zh-CN" sz="1050" dirty="0"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type="text" name="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email_or_mobile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type="password" name="password"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type="checkbox" name="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remember_me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checked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&lt;button type="submit"&gt;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提交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&lt;/button&gt;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&lt;/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form</a:t>
              </a:r>
              <a:r>
                <a:rPr lang="en-US" altLang="zh-CN" sz="1050" dirty="0">
                  <a:latin typeface="Courier New" panose="02070309020205020404" pitchFamily="49" charset="0"/>
                </a:rPr>
                <a:t>&gt;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D966A7D-D1D8-4376-B8B0-3B14CFACF3F1}"/>
              </a:ext>
            </a:extLst>
          </p:cNvPr>
          <p:cNvSpPr/>
          <p:nvPr/>
        </p:nvSpPr>
        <p:spPr>
          <a:xfrm>
            <a:off x="3721100" y="2857500"/>
            <a:ext cx="4756150" cy="73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D4F3C9-28D4-4F2F-B2F6-207458E10B4B}"/>
              </a:ext>
            </a:extLst>
          </p:cNvPr>
          <p:cNvSpPr/>
          <p:nvPr/>
        </p:nvSpPr>
        <p:spPr>
          <a:xfrm>
            <a:off x="1120566" y="2758462"/>
            <a:ext cx="1997284" cy="962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form</a:t>
            </a:r>
            <a:r>
              <a:rPr lang="zh-CN" altLang="en-US" dirty="0">
                <a:solidFill>
                  <a:schemeClr val="tx1"/>
                </a:solidFill>
              </a:rPr>
              <a:t>表单的基本使用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提交表单数据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评论列表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模板引擎的基本概念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art-template</a:t>
            </a:r>
            <a:r>
              <a:rPr lang="zh-CN" altLang="en-US" dirty="0">
                <a:solidFill>
                  <a:srgbClr val="FF0000"/>
                </a:solidFill>
              </a:rPr>
              <a:t>模板引擎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模板引擎的实现原理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918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art-template</a:t>
            </a:r>
            <a:r>
              <a:rPr lang="zh-CN" altLang="en-US" dirty="0"/>
              <a:t>简介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C97FDB5F-449F-4D12-B294-6F028EDEFF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7313490" cy="381414"/>
          </a:xfrm>
        </p:spPr>
        <p:txBody>
          <a:bodyPr>
            <a:noAutofit/>
          </a:bodyPr>
          <a:lstStyle/>
          <a:p>
            <a:r>
              <a:rPr lang="en-US" altLang="zh-CN" dirty="0"/>
              <a:t>art-template </a:t>
            </a:r>
            <a:r>
              <a:rPr lang="zh-CN" altLang="en-US" dirty="0"/>
              <a:t>是一个简约、超快的模板引擎。中文官网首页为 </a:t>
            </a:r>
            <a:r>
              <a:rPr lang="en-US" altLang="zh-CN" dirty="0">
                <a:hlinkClick r:id="rId2"/>
              </a:rPr>
              <a:t>http://aui.github.io/art-template/zh-cn/index.html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hart">
            <a:extLst>
              <a:ext uri="{FF2B5EF4-FFF2-40B4-BE49-F238E27FC236}">
                <a16:creationId xmlns:a16="http://schemas.microsoft.com/office/drawing/2014/main" id="{C536B898-FE93-484C-984C-EE01B88C7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77" y="1926545"/>
            <a:ext cx="6895253" cy="140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8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art-template</a:t>
            </a:r>
            <a:r>
              <a:rPr lang="zh-CN" altLang="en-US" dirty="0"/>
              <a:t>的安装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C97FDB5F-449F-4D12-B294-6F028EDEFF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9"/>
            <a:ext cx="7313490" cy="611707"/>
          </a:xfrm>
        </p:spPr>
        <p:txBody>
          <a:bodyPr>
            <a:noAutofit/>
          </a:bodyPr>
          <a:lstStyle/>
          <a:p>
            <a:r>
              <a:rPr lang="zh-CN" altLang="en-US" dirty="0"/>
              <a:t>在浏览器中访问 </a:t>
            </a:r>
            <a:r>
              <a:rPr lang="en-US" altLang="zh-CN" dirty="0">
                <a:hlinkClick r:id="rId2"/>
              </a:rPr>
              <a:t>http://aui.github.io/art-template/zh-cn/docs/installation.html</a:t>
            </a:r>
            <a:r>
              <a:rPr lang="en-US" altLang="zh-CN" dirty="0"/>
              <a:t> </a:t>
            </a:r>
            <a:r>
              <a:rPr lang="zh-CN" altLang="en-US" dirty="0"/>
              <a:t>页面，找到下载链接后，鼠标右键，选择“</a:t>
            </a:r>
            <a:r>
              <a:rPr lang="zh-CN" altLang="en-US" b="1" dirty="0">
                <a:solidFill>
                  <a:srgbClr val="FF0000"/>
                </a:solidFill>
              </a:rPr>
              <a:t>链接另存为</a:t>
            </a:r>
            <a:r>
              <a:rPr lang="zh-CN" altLang="en-US" dirty="0"/>
              <a:t>”，将 </a:t>
            </a:r>
            <a:r>
              <a:rPr lang="en-US" altLang="zh-CN" dirty="0"/>
              <a:t>art-template </a:t>
            </a:r>
            <a:r>
              <a:rPr lang="zh-CN" altLang="en-US" dirty="0"/>
              <a:t>下载到本地，然后，通过 </a:t>
            </a:r>
            <a:r>
              <a:rPr lang="en-US" altLang="zh-CN" dirty="0"/>
              <a:t>&lt;script&gt; </a:t>
            </a:r>
            <a:r>
              <a:rPr lang="zh-CN" altLang="en-US" dirty="0"/>
              <a:t>标签加载到网页上进行使用。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A58BAE-F70F-4DCB-A670-94CDA15E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92" y="2017799"/>
            <a:ext cx="5888835" cy="30351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DB62B5-D715-4754-B405-DA7747B9669B}"/>
              </a:ext>
            </a:extLst>
          </p:cNvPr>
          <p:cNvSpPr/>
          <p:nvPr/>
        </p:nvSpPr>
        <p:spPr bwMode="auto">
          <a:xfrm>
            <a:off x="2522865" y="4082142"/>
            <a:ext cx="666650" cy="179615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E85153-6F98-4FFA-98FC-1EF395A6401E}"/>
              </a:ext>
            </a:extLst>
          </p:cNvPr>
          <p:cNvSpPr/>
          <p:nvPr/>
        </p:nvSpPr>
        <p:spPr bwMode="auto">
          <a:xfrm>
            <a:off x="3189515" y="4572966"/>
            <a:ext cx="666650" cy="179615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9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art-template</a:t>
            </a:r>
            <a:r>
              <a:rPr lang="zh-CN" altLang="en-US" dirty="0"/>
              <a:t>模板引擎的基本使用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4B7CE10-D37A-40AB-B916-E591FD2CF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使用传统方式渲染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FD2D23-DFB7-4AED-B412-B87022AC7E0F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152726"/>
            <a:ext cx="3214149" cy="2149357"/>
            <a:chOff x="1078118" y="2214664"/>
            <a:chExt cx="6318046" cy="86817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4BE30C3-E6EA-4893-82E4-D92DCCA4A9F1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61580C2-3D3C-48BA-9C8C-9C15C71E0359}"/>
                </a:ext>
              </a:extLst>
            </p:cNvPr>
            <p:cNvSpPr/>
            <p:nvPr/>
          </p:nvSpPr>
          <p:spPr>
            <a:xfrm>
              <a:off x="1177926" y="2232725"/>
              <a:ext cx="6218238" cy="812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data =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title: '&lt;h3&gt;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用户信息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&lt;/h3&gt;',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name: 'zs',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age: 20,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isVIP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true,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regTime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new Date(),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hobby: ['</a:t>
              </a:r>
              <a:r>
                <a:rPr lang="zh-CN" altLang="en-US" sz="1050" dirty="0">
                  <a:latin typeface="Courier New" panose="02070309020205020404" pitchFamily="49" charset="0"/>
                </a:rPr>
                <a:t>吃饭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 '</a:t>
              </a:r>
              <a:r>
                <a:rPr lang="zh-CN" altLang="en-US" sz="1050" dirty="0">
                  <a:latin typeface="Courier New" panose="02070309020205020404" pitchFamily="49" charset="0"/>
                </a:rPr>
                <a:t>睡觉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 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打豆豆</a:t>
              </a:r>
              <a:r>
                <a:rPr lang="en-US" altLang="zh-CN" sz="1050" dirty="0">
                  <a:latin typeface="Courier New" panose="02070309020205020404" pitchFamily="49" charset="0"/>
                </a:rPr>
                <a:t>']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298BFFB-E9A2-4E2A-B332-3F3413D0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23" y="2142276"/>
            <a:ext cx="1666433" cy="214935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602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art-template</a:t>
            </a:r>
            <a:r>
              <a:rPr lang="zh-CN" altLang="en-US" dirty="0"/>
              <a:t>模板引擎的基本使用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4B7CE10-D37A-40AB-B916-E591FD2CF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art-template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的使用步骤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6B8720D-84A1-4F45-A4B4-5DF43422997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520924" cy="2879800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导入 </a:t>
            </a:r>
            <a:r>
              <a:rPr lang="en-US" altLang="zh-CN" dirty="0">
                <a:solidFill>
                  <a:schemeClr val="tx1"/>
                </a:solidFill>
              </a:rPr>
              <a:t>art-template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定义数据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定义模板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>
                <a:solidFill>
                  <a:schemeClr val="tx1"/>
                </a:solidFill>
              </a:rPr>
              <a:t>template 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渲染</a:t>
            </a:r>
            <a:r>
              <a:rPr lang="en-US" altLang="zh-CN" dirty="0">
                <a:solidFill>
                  <a:schemeClr val="tx1"/>
                </a:solidFill>
              </a:rPr>
              <a:t>HTML</a:t>
            </a:r>
            <a:r>
              <a:rPr lang="zh-CN" altLang="en-US" dirty="0">
                <a:solidFill>
                  <a:schemeClr val="tx1"/>
                </a:solidFill>
              </a:rPr>
              <a:t>结构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2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art-template</a:t>
            </a:r>
            <a:r>
              <a:rPr lang="zh-CN" altLang="en-US" dirty="0"/>
              <a:t>标准语法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4B7CE10-D37A-40AB-B916-E591FD2CF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什么是标准语法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94799625-142C-4BC2-BA0C-F4D4553C4EE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520924" cy="28798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art-template </a:t>
            </a:r>
            <a:r>
              <a:rPr lang="zh-CN" altLang="en-US" dirty="0">
                <a:solidFill>
                  <a:schemeClr val="tx1"/>
                </a:solidFill>
              </a:rPr>
              <a:t>提供了 </a:t>
            </a:r>
            <a:r>
              <a:rPr lang="en-US" altLang="zh-CN" b="1" dirty="0">
                <a:solidFill>
                  <a:srgbClr val="FF0000"/>
                </a:solidFill>
              </a:rPr>
              <a:t>{{ }} </a:t>
            </a:r>
            <a:r>
              <a:rPr lang="zh-CN" altLang="en-US" dirty="0">
                <a:solidFill>
                  <a:schemeClr val="tx1"/>
                </a:solidFill>
              </a:rPr>
              <a:t>这种语法格式，在 </a:t>
            </a:r>
            <a:r>
              <a:rPr lang="en-US" altLang="zh-CN" dirty="0">
                <a:solidFill>
                  <a:schemeClr val="tx1"/>
                </a:solidFill>
              </a:rPr>
              <a:t>{{ }} </a:t>
            </a:r>
            <a:r>
              <a:rPr lang="zh-CN" altLang="en-US" dirty="0">
                <a:solidFill>
                  <a:schemeClr val="tx1"/>
                </a:solidFill>
              </a:rPr>
              <a:t>内可以进行</a:t>
            </a:r>
            <a:r>
              <a:rPr lang="zh-CN" altLang="en-US" b="1" dirty="0">
                <a:solidFill>
                  <a:srgbClr val="FF0000"/>
                </a:solidFill>
              </a:rPr>
              <a:t>变量输出</a:t>
            </a:r>
            <a:r>
              <a:rPr lang="zh-CN" altLang="en-US" dirty="0">
                <a:solidFill>
                  <a:schemeClr val="tx1"/>
                </a:solidFill>
              </a:rPr>
              <a:t>，或</a:t>
            </a:r>
            <a:r>
              <a:rPr lang="zh-CN" altLang="en-US" b="1" dirty="0">
                <a:solidFill>
                  <a:srgbClr val="FF0000"/>
                </a:solidFill>
              </a:rPr>
              <a:t>循环数组</a:t>
            </a:r>
            <a:r>
              <a:rPr lang="zh-CN" altLang="en-US" dirty="0">
                <a:solidFill>
                  <a:schemeClr val="tx1"/>
                </a:solidFill>
              </a:rPr>
              <a:t>等操作，这种 </a:t>
            </a:r>
            <a:r>
              <a:rPr lang="en-US" altLang="zh-CN" dirty="0">
                <a:solidFill>
                  <a:schemeClr val="tx1"/>
                </a:solidFill>
              </a:rPr>
              <a:t>{{ }} </a:t>
            </a:r>
            <a:r>
              <a:rPr lang="zh-CN" altLang="en-US" dirty="0">
                <a:solidFill>
                  <a:schemeClr val="tx1"/>
                </a:solidFill>
              </a:rPr>
              <a:t>语法在 </a:t>
            </a:r>
            <a:r>
              <a:rPr lang="en-US" altLang="zh-CN" dirty="0">
                <a:solidFill>
                  <a:schemeClr val="tx1"/>
                </a:solidFill>
              </a:rPr>
              <a:t>art-template </a:t>
            </a:r>
            <a:r>
              <a:rPr lang="zh-CN" altLang="en-US" dirty="0">
                <a:solidFill>
                  <a:schemeClr val="tx1"/>
                </a:solidFill>
              </a:rPr>
              <a:t>中被称为标准语法。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6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art-template</a:t>
            </a:r>
            <a:r>
              <a:rPr lang="zh-CN" altLang="en-US" dirty="0"/>
              <a:t>标准语法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4B7CE10-D37A-40AB-B916-E591FD2CF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标准语法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F734ED-7CA9-4238-9698-208571CD8E35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152726"/>
            <a:ext cx="6430713" cy="1643419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382627-8DEF-40F7-A125-112DF8A57148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4E6782-5991-46F4-BE04-1D8A897CF3BA}"/>
                </a:ext>
              </a:extLst>
            </p:cNvPr>
            <p:cNvSpPr/>
            <p:nvPr/>
          </p:nvSpPr>
          <p:spPr>
            <a:xfrm>
              <a:off x="1177926" y="2232725"/>
              <a:ext cx="6218238" cy="806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{{value}}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obj.key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{{obj['key']}}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{{a ? b : c}}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{{a || b}}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{{a + b}}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370ED0C4-2460-43F0-AD03-AB258429EC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5" y="3848888"/>
            <a:ext cx="6854751" cy="98662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{{ }} </a:t>
            </a:r>
            <a:r>
              <a:rPr lang="zh-CN" altLang="en-US" dirty="0">
                <a:solidFill>
                  <a:schemeClr val="tx1"/>
                </a:solidFill>
              </a:rPr>
              <a:t>语法中，可以进行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>
                <a:solidFill>
                  <a:schemeClr val="tx1"/>
                </a:solidFill>
              </a:rPr>
              <a:t>的输出、</a:t>
            </a:r>
            <a:r>
              <a:rPr lang="zh-CN" altLang="en-US" dirty="0">
                <a:solidFill>
                  <a:srgbClr val="FF0000"/>
                </a:solidFill>
              </a:rPr>
              <a:t>对象属性</a:t>
            </a:r>
            <a:r>
              <a:rPr lang="zh-CN" altLang="en-US" dirty="0">
                <a:solidFill>
                  <a:schemeClr val="tx1"/>
                </a:solidFill>
              </a:rPr>
              <a:t>的输出、</a:t>
            </a:r>
            <a:r>
              <a:rPr lang="zh-CN" altLang="en-US" dirty="0">
                <a:solidFill>
                  <a:srgbClr val="FF0000"/>
                </a:solidFill>
              </a:rPr>
              <a:t>三元表达式</a:t>
            </a:r>
            <a:r>
              <a:rPr lang="zh-CN" altLang="en-US" dirty="0">
                <a:solidFill>
                  <a:schemeClr val="tx1"/>
                </a:solidFill>
              </a:rPr>
              <a:t>输出、</a:t>
            </a:r>
            <a:r>
              <a:rPr lang="zh-CN" altLang="en-US" dirty="0">
                <a:solidFill>
                  <a:srgbClr val="FF0000"/>
                </a:solidFill>
              </a:rPr>
              <a:t>逻辑或</a:t>
            </a:r>
            <a:r>
              <a:rPr lang="zh-CN" altLang="en-US" dirty="0">
                <a:solidFill>
                  <a:schemeClr val="tx1"/>
                </a:solidFill>
              </a:rPr>
              <a:t>输出、</a:t>
            </a:r>
            <a:r>
              <a:rPr lang="zh-CN" altLang="en-US" dirty="0">
                <a:solidFill>
                  <a:srgbClr val="FF0000"/>
                </a:solidFill>
              </a:rPr>
              <a:t>加减乘除等表达式</a:t>
            </a:r>
            <a:r>
              <a:rPr lang="zh-CN" altLang="en-US" dirty="0">
                <a:solidFill>
                  <a:schemeClr val="tx1"/>
                </a:solidFill>
              </a:rPr>
              <a:t>输出。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art-template</a:t>
            </a:r>
            <a:r>
              <a:rPr lang="zh-CN" altLang="en-US" dirty="0"/>
              <a:t>标准语法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4B7CE10-D37A-40AB-B916-E591FD2CF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标准语法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原文输出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F734ED-7CA9-4238-9698-208571CD8E35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152727"/>
            <a:ext cx="6430713" cy="419024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382627-8DEF-40F7-A125-112DF8A57148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4E6782-5991-46F4-BE04-1D8A897CF3BA}"/>
                </a:ext>
              </a:extLst>
            </p:cNvPr>
            <p:cNvSpPr/>
            <p:nvPr/>
          </p:nvSpPr>
          <p:spPr>
            <a:xfrm>
              <a:off x="1177926" y="2232725"/>
              <a:ext cx="6218238" cy="651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@</a:t>
              </a:r>
              <a:r>
                <a:rPr lang="en-US" altLang="zh-CN" sz="1050" dirty="0">
                  <a:latin typeface="Courier New" panose="02070309020205020404" pitchFamily="49" charset="0"/>
                </a:rPr>
                <a:t> value }}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7E4BDA8F-3377-4F1E-9DDA-BD4E300D7B1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719748"/>
            <a:ext cx="6517624" cy="214319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如果要输出的 </a:t>
            </a:r>
            <a:r>
              <a:rPr lang="en-US" altLang="zh-CN" dirty="0">
                <a:solidFill>
                  <a:schemeClr val="tx1"/>
                </a:solidFill>
              </a:rPr>
              <a:t>value </a:t>
            </a:r>
            <a:r>
              <a:rPr lang="zh-CN" altLang="en-US" dirty="0">
                <a:solidFill>
                  <a:schemeClr val="tx1"/>
                </a:solidFill>
              </a:rPr>
              <a:t>值中，包含了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标签结构，则需要使用</a:t>
            </a:r>
            <a:r>
              <a:rPr lang="zh-CN" altLang="en-US" b="1" dirty="0">
                <a:solidFill>
                  <a:srgbClr val="FF0000"/>
                </a:solidFill>
              </a:rPr>
              <a:t>原文输出</a:t>
            </a:r>
            <a:r>
              <a:rPr lang="zh-CN" altLang="en-US" dirty="0">
                <a:solidFill>
                  <a:schemeClr val="tx1"/>
                </a:solidFill>
              </a:rPr>
              <a:t>语法，才能保证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标签被正常渲染。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11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art-template</a:t>
            </a:r>
            <a:r>
              <a:rPr lang="zh-CN" altLang="en-US" dirty="0"/>
              <a:t>标准语法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4B7CE10-D37A-40AB-B916-E591FD2CF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标准语法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条件输出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F734ED-7CA9-4238-9698-208571CD8E35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594859"/>
            <a:ext cx="6430713" cy="909129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382627-8DEF-40F7-A125-112DF8A57148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4E6782-5991-46F4-BE04-1D8A897CF3BA}"/>
                </a:ext>
              </a:extLst>
            </p:cNvPr>
            <p:cNvSpPr/>
            <p:nvPr/>
          </p:nvSpPr>
          <p:spPr>
            <a:xfrm>
              <a:off x="1177926" y="2232725"/>
              <a:ext cx="6218238" cy="763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altLang="zh-CN" sz="1050" dirty="0">
                  <a:latin typeface="Courier New" panose="02070309020205020404" pitchFamily="49" charset="0"/>
                </a:rPr>
                <a:t> value}} </a:t>
              </a:r>
              <a:r>
                <a:rPr lang="zh-CN" altLang="en-US" sz="1050" dirty="0">
                  <a:latin typeface="Courier New" panose="02070309020205020404" pitchFamily="49" charset="0"/>
                </a:rPr>
                <a:t>按需输出的内容</a:t>
              </a:r>
              <a:r>
                <a:rPr lang="en-US" altLang="zh-CN" sz="1050" dirty="0">
                  <a:latin typeface="Courier New" panose="02070309020205020404" pitchFamily="49" charset="0"/>
                </a:rPr>
                <a:t> {{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/if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altLang="zh-CN" sz="1050" dirty="0">
                  <a:latin typeface="Courier New" panose="02070309020205020404" pitchFamily="49" charset="0"/>
                </a:rPr>
                <a:t> v1}} </a:t>
              </a:r>
              <a:r>
                <a:rPr lang="zh-CN" altLang="en-US" sz="1050" dirty="0">
                  <a:latin typeface="Courier New" panose="02070309020205020404" pitchFamily="49" charset="0"/>
                </a:rPr>
                <a:t>按需输出的内容</a:t>
              </a:r>
              <a:r>
                <a:rPr lang="en-US" altLang="zh-CN" sz="1050" dirty="0">
                  <a:latin typeface="Courier New" panose="02070309020205020404" pitchFamily="49" charset="0"/>
                </a:rPr>
                <a:t> {{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else if</a:t>
              </a:r>
              <a:r>
                <a:rPr lang="en-US" altLang="zh-CN" sz="1050" dirty="0">
                  <a:latin typeface="Courier New" panose="02070309020205020404" pitchFamily="49" charset="0"/>
                </a:rPr>
                <a:t> v2}} </a:t>
              </a:r>
              <a:r>
                <a:rPr lang="zh-CN" altLang="en-US" sz="1050" dirty="0">
                  <a:latin typeface="Courier New" panose="02070309020205020404" pitchFamily="49" charset="0"/>
                </a:rPr>
                <a:t>按需输出的内容</a:t>
              </a:r>
              <a:r>
                <a:rPr lang="en-US" altLang="zh-CN" sz="1050" dirty="0">
                  <a:latin typeface="Courier New" panose="02070309020205020404" pitchFamily="49" charset="0"/>
                </a:rPr>
                <a:t> {{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/if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6A556071-AFD0-4A2A-AA82-016220DBB54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45780"/>
            <a:ext cx="6517624" cy="47417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如果要实现条件输出，则可以在 </a:t>
            </a:r>
            <a:r>
              <a:rPr lang="en-US" altLang="zh-CN" dirty="0">
                <a:solidFill>
                  <a:schemeClr val="tx1"/>
                </a:solidFill>
              </a:rPr>
              <a:t>{{ }} </a:t>
            </a:r>
            <a:r>
              <a:rPr lang="zh-CN" altLang="en-US" dirty="0">
                <a:solidFill>
                  <a:schemeClr val="tx1"/>
                </a:solidFill>
              </a:rPr>
              <a:t>中使用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en-US" altLang="zh-CN" dirty="0">
                <a:solidFill>
                  <a:schemeClr val="tx1"/>
                </a:solidFill>
              </a:rPr>
              <a:t> … </a:t>
            </a:r>
            <a:r>
              <a:rPr lang="en-US" altLang="zh-CN" b="1" dirty="0">
                <a:solidFill>
                  <a:srgbClr val="FF0000"/>
                </a:solidFill>
              </a:rPr>
              <a:t>else if </a:t>
            </a:r>
            <a:r>
              <a:rPr lang="en-US" altLang="zh-CN" dirty="0">
                <a:solidFill>
                  <a:schemeClr val="tx1"/>
                </a:solidFill>
              </a:rPr>
              <a:t>… </a:t>
            </a:r>
            <a:r>
              <a:rPr lang="en-US" altLang="zh-CN" b="1" dirty="0">
                <a:solidFill>
                  <a:srgbClr val="FF0000"/>
                </a:solidFill>
              </a:rPr>
              <a:t>/if </a:t>
            </a:r>
            <a:r>
              <a:rPr lang="zh-CN" altLang="en-US" dirty="0">
                <a:solidFill>
                  <a:schemeClr val="tx1"/>
                </a:solidFill>
              </a:rPr>
              <a:t>的方式，进行按需输出。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art-template</a:t>
            </a:r>
            <a:r>
              <a:rPr lang="zh-CN" altLang="en-US" dirty="0"/>
              <a:t>标准语法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4B7CE10-D37A-40AB-B916-E591FD2CF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标准语法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循环输出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F734ED-7CA9-4238-9698-208571CD8E35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775718"/>
            <a:ext cx="6430713" cy="909129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382627-8DEF-40F7-A125-112DF8A57148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4E6782-5991-46F4-BE04-1D8A897CF3BA}"/>
                </a:ext>
              </a:extLst>
            </p:cNvPr>
            <p:cNvSpPr/>
            <p:nvPr/>
          </p:nvSpPr>
          <p:spPr>
            <a:xfrm>
              <a:off x="1177926" y="2232725"/>
              <a:ext cx="6218238" cy="763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each</a:t>
              </a:r>
              <a:r>
                <a:rPr lang="en-US" altLang="zh-CN" sz="1050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arr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{{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$index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 {{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$value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/each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C8CA9306-5A1C-4002-8CE1-C0374F9F4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35729"/>
            <a:ext cx="6517624" cy="5651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如果要实现循环输出，则可以在 </a:t>
            </a:r>
            <a:r>
              <a:rPr lang="en-US" altLang="zh-CN" dirty="0">
                <a:solidFill>
                  <a:schemeClr val="tx1"/>
                </a:solidFill>
              </a:rPr>
              <a:t>{{ }} </a:t>
            </a:r>
            <a:r>
              <a:rPr lang="zh-CN" altLang="en-US" dirty="0">
                <a:solidFill>
                  <a:schemeClr val="tx1"/>
                </a:solidFill>
              </a:rPr>
              <a:t>内，通过 </a:t>
            </a:r>
            <a:r>
              <a:rPr lang="en-US" altLang="zh-CN" dirty="0">
                <a:solidFill>
                  <a:schemeClr val="tx1"/>
                </a:solidFill>
              </a:rPr>
              <a:t>each </a:t>
            </a:r>
            <a:r>
              <a:rPr lang="zh-CN" altLang="en-US" dirty="0">
                <a:solidFill>
                  <a:schemeClr val="tx1"/>
                </a:solidFill>
              </a:rPr>
              <a:t>语法循环数组，当前循环的索引使用 </a:t>
            </a:r>
            <a:r>
              <a:rPr lang="en-US" altLang="zh-CN" b="1" dirty="0">
                <a:solidFill>
                  <a:srgbClr val="047FFD"/>
                </a:solidFill>
              </a:rPr>
              <a:t>$index </a:t>
            </a:r>
            <a:r>
              <a:rPr lang="zh-CN" altLang="en-US" dirty="0">
                <a:solidFill>
                  <a:schemeClr val="tx1"/>
                </a:solidFill>
              </a:rPr>
              <a:t>进行访问，当前的循环项使用 </a:t>
            </a:r>
            <a:r>
              <a:rPr lang="en-US" altLang="zh-CN" b="1" dirty="0">
                <a:solidFill>
                  <a:srgbClr val="047FFD"/>
                </a:solidFill>
              </a:rPr>
              <a:t>$value </a:t>
            </a:r>
            <a:r>
              <a:rPr lang="zh-CN" altLang="en-US" dirty="0">
                <a:solidFill>
                  <a:schemeClr val="tx1"/>
                </a:solidFill>
              </a:rPr>
              <a:t>进行访问。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3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表单的组成部分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2517" y="1393200"/>
            <a:ext cx="1870359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表单由三个基本部分组成：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F3D3A7-95B1-4265-A78F-A207D58D77AB}"/>
              </a:ext>
            </a:extLst>
          </p:cNvPr>
          <p:cNvGrpSpPr>
            <a:grpSpLocks/>
          </p:cNvGrpSpPr>
          <p:nvPr/>
        </p:nvGrpSpPr>
        <p:grpSpPr bwMode="auto">
          <a:xfrm>
            <a:off x="961123" y="1509979"/>
            <a:ext cx="5351394" cy="1677722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91E349-9356-4843-AF52-2876E67EDFBB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2412CC-D4A0-4360-AE03-146E12440BE8}"/>
                </a:ext>
              </a:extLst>
            </p:cNvPr>
            <p:cNvSpPr/>
            <p:nvPr/>
          </p:nvSpPr>
          <p:spPr>
            <a:xfrm>
              <a:off x="1177925" y="2250989"/>
              <a:ext cx="6218239" cy="570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&lt;form&gt;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type="text" name="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email_or_mobile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type="password" name="password"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type="checkbox" name="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remember_me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checked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&lt;button type="submit"&gt;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提交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&lt;/button&gt;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&lt;/form&gt;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5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art-template</a:t>
            </a:r>
            <a:r>
              <a:rPr lang="zh-CN" altLang="en-US" dirty="0"/>
              <a:t>标准语法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4B7CE10-D37A-40AB-B916-E591FD2CF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标准语法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8EE2428-5DA4-4980-93B4-517825571654}"/>
              </a:ext>
            </a:extLst>
          </p:cNvPr>
          <p:cNvGrpSpPr/>
          <p:nvPr/>
        </p:nvGrpSpPr>
        <p:grpSpPr>
          <a:xfrm>
            <a:off x="1042034" y="2332791"/>
            <a:ext cx="1584325" cy="460375"/>
            <a:chOff x="1042034" y="2522681"/>
            <a:chExt cx="1584325" cy="46037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3B13ED-3B9E-4DA8-99AC-C9E776363259}"/>
                </a:ext>
              </a:extLst>
            </p:cNvPr>
            <p:cNvSpPr/>
            <p:nvPr/>
          </p:nvSpPr>
          <p:spPr bwMode="auto">
            <a:xfrm>
              <a:off x="1042034" y="2522681"/>
              <a:ext cx="1584325" cy="460375"/>
            </a:xfrm>
            <a:prstGeom prst="rect">
              <a:avLst/>
            </a:prstGeom>
            <a:noFill/>
            <a:ln w="19050">
              <a:solidFill>
                <a:srgbClr val="F69898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58">
              <a:extLst>
                <a:ext uri="{FF2B5EF4-FFF2-40B4-BE49-F238E27FC236}">
                  <a16:creationId xmlns:a16="http://schemas.microsoft.com/office/drawing/2014/main" id="{EFE892EC-7CFC-436B-8FFC-00F714BCD93E}"/>
                </a:ext>
              </a:extLst>
            </p:cNvPr>
            <p:cNvSpPr txBox="1"/>
            <p:nvPr/>
          </p:nvSpPr>
          <p:spPr bwMode="auto">
            <a:xfrm>
              <a:off x="1535079" y="2625910"/>
              <a:ext cx="59823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自来水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7EAFCDE-3B01-47DF-AB14-8FCBA934CB98}"/>
              </a:ext>
            </a:extLst>
          </p:cNvPr>
          <p:cNvGrpSpPr/>
          <p:nvPr/>
        </p:nvGrpSpPr>
        <p:grpSpPr>
          <a:xfrm>
            <a:off x="3598706" y="2332791"/>
            <a:ext cx="1304178" cy="460375"/>
            <a:chOff x="3637281" y="2520992"/>
            <a:chExt cx="1304178" cy="46037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969A685-8EE1-4728-9565-4331A4830A93}"/>
                </a:ext>
              </a:extLst>
            </p:cNvPr>
            <p:cNvSpPr/>
            <p:nvPr/>
          </p:nvSpPr>
          <p:spPr>
            <a:xfrm>
              <a:off x="3637281" y="2520992"/>
              <a:ext cx="1304178" cy="460375"/>
            </a:xfrm>
            <a:prstGeom prst="rect">
              <a:avLst/>
            </a:prstGeom>
            <a:noFill/>
            <a:ln w="19050">
              <a:solidFill>
                <a:srgbClr val="800000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106">
              <a:extLst>
                <a:ext uri="{FF2B5EF4-FFF2-40B4-BE49-F238E27FC236}">
                  <a16:creationId xmlns:a16="http://schemas.microsoft.com/office/drawing/2014/main" id="{7B2F7744-9B19-4C3E-92EA-C12E84AABF74}"/>
                </a:ext>
              </a:extLst>
            </p:cNvPr>
            <p:cNvSpPr txBox="1"/>
            <p:nvPr/>
          </p:nvSpPr>
          <p:spPr>
            <a:xfrm>
              <a:off x="3993121" y="2624221"/>
              <a:ext cx="59249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净水器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0BF71B7-9C75-4F27-8719-1645B45C31BA}"/>
              </a:ext>
            </a:extLst>
          </p:cNvPr>
          <p:cNvGrpSpPr/>
          <p:nvPr/>
        </p:nvGrpSpPr>
        <p:grpSpPr>
          <a:xfrm>
            <a:off x="5875231" y="2332791"/>
            <a:ext cx="1584325" cy="460375"/>
            <a:chOff x="7019925" y="819150"/>
            <a:chExt cx="1584325" cy="46037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230CE41-EBFC-446D-A638-11578515C87F}"/>
                </a:ext>
              </a:extLst>
            </p:cNvPr>
            <p:cNvSpPr/>
            <p:nvPr/>
          </p:nvSpPr>
          <p:spPr>
            <a:xfrm>
              <a:off x="7019925" y="819150"/>
              <a:ext cx="1584325" cy="460375"/>
            </a:xfrm>
            <a:prstGeom prst="rect">
              <a:avLst/>
            </a:prstGeom>
            <a:noFill/>
            <a:ln w="19050">
              <a:solidFill>
                <a:srgbClr val="339933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100">
              <a:extLst>
                <a:ext uri="{FF2B5EF4-FFF2-40B4-BE49-F238E27FC236}">
                  <a16:creationId xmlns:a16="http://schemas.microsoft.com/office/drawing/2014/main" id="{3EE71578-2F74-4E2F-88A8-0A049E1CDE5B}"/>
                </a:ext>
              </a:extLst>
            </p:cNvPr>
            <p:cNvSpPr txBox="1"/>
            <p:nvPr/>
          </p:nvSpPr>
          <p:spPr>
            <a:xfrm>
              <a:off x="7530088" y="922379"/>
              <a:ext cx="59729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纯净水</a:t>
              </a: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B3E0B18-7198-438C-B22B-2BC2F2631F3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626359" y="2562979"/>
            <a:ext cx="972347" cy="923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4A0BB71-2A81-461C-A7C9-D026E3F85F50}"/>
              </a:ext>
            </a:extLst>
          </p:cNvPr>
          <p:cNvCxnSpPr>
            <a:cxnSpLocks/>
          </p:cNvCxnSpPr>
          <p:nvPr/>
        </p:nvCxnSpPr>
        <p:spPr>
          <a:xfrm flipV="1">
            <a:off x="4902884" y="2553748"/>
            <a:ext cx="972347" cy="923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5D278DA-8C75-4040-BA4C-739814D213EC}"/>
              </a:ext>
            </a:extLst>
          </p:cNvPr>
          <p:cNvGrpSpPr/>
          <p:nvPr/>
        </p:nvGrpSpPr>
        <p:grpSpPr>
          <a:xfrm>
            <a:off x="1042034" y="3435756"/>
            <a:ext cx="1584325" cy="460375"/>
            <a:chOff x="1042034" y="3435756"/>
            <a:chExt cx="1584325" cy="4603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82030C-1633-43CE-813C-487C7B7759D3}"/>
                </a:ext>
              </a:extLst>
            </p:cNvPr>
            <p:cNvSpPr/>
            <p:nvPr/>
          </p:nvSpPr>
          <p:spPr bwMode="auto">
            <a:xfrm>
              <a:off x="1042034" y="3435756"/>
              <a:ext cx="1584325" cy="460375"/>
            </a:xfrm>
            <a:prstGeom prst="rect">
              <a:avLst/>
            </a:prstGeom>
            <a:noFill/>
            <a:ln w="19050">
              <a:solidFill>
                <a:srgbClr val="F69898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58">
              <a:extLst>
                <a:ext uri="{FF2B5EF4-FFF2-40B4-BE49-F238E27FC236}">
                  <a16:creationId xmlns:a16="http://schemas.microsoft.com/office/drawing/2014/main" id="{2850BFF1-C4B0-4764-8DD8-D7262D1DC3D5}"/>
                </a:ext>
              </a:extLst>
            </p:cNvPr>
            <p:cNvSpPr txBox="1"/>
            <p:nvPr/>
          </p:nvSpPr>
          <p:spPr bwMode="auto">
            <a:xfrm>
              <a:off x="1401385" y="3538985"/>
              <a:ext cx="865622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需处理的值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D50BCC9-D274-49B9-84F1-A143D73C1226}"/>
              </a:ext>
            </a:extLst>
          </p:cNvPr>
          <p:cNvGrpSpPr/>
          <p:nvPr/>
        </p:nvGrpSpPr>
        <p:grpSpPr>
          <a:xfrm>
            <a:off x="3598706" y="3435756"/>
            <a:ext cx="1304178" cy="460375"/>
            <a:chOff x="3598706" y="3435756"/>
            <a:chExt cx="1304178" cy="46037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70F7057-DE9F-4FC2-9A8F-3263729581C9}"/>
                </a:ext>
              </a:extLst>
            </p:cNvPr>
            <p:cNvSpPr/>
            <p:nvPr/>
          </p:nvSpPr>
          <p:spPr>
            <a:xfrm>
              <a:off x="3598706" y="3435756"/>
              <a:ext cx="1304178" cy="460375"/>
            </a:xfrm>
            <a:prstGeom prst="rect">
              <a:avLst/>
            </a:prstGeom>
            <a:noFill/>
            <a:ln w="19050">
              <a:solidFill>
                <a:srgbClr val="800000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106">
              <a:extLst>
                <a:ext uri="{FF2B5EF4-FFF2-40B4-BE49-F238E27FC236}">
                  <a16:creationId xmlns:a16="http://schemas.microsoft.com/office/drawing/2014/main" id="{196C39D6-797C-4D61-A881-4D32B81983AF}"/>
                </a:ext>
              </a:extLst>
            </p:cNvPr>
            <p:cNvSpPr txBox="1"/>
            <p:nvPr/>
          </p:nvSpPr>
          <p:spPr>
            <a:xfrm>
              <a:off x="3816464" y="3538985"/>
              <a:ext cx="86866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过滤器函数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B7EDEB5-58B8-494F-A700-0B0AAA5E6FC8}"/>
              </a:ext>
            </a:extLst>
          </p:cNvPr>
          <p:cNvGrpSpPr/>
          <p:nvPr/>
        </p:nvGrpSpPr>
        <p:grpSpPr>
          <a:xfrm>
            <a:off x="5875231" y="3435756"/>
            <a:ext cx="1584325" cy="460375"/>
            <a:chOff x="5875231" y="3435756"/>
            <a:chExt cx="1584325" cy="46037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2F6CB74-45D1-49FA-A54E-AFEDD36E70B5}"/>
                </a:ext>
              </a:extLst>
            </p:cNvPr>
            <p:cNvSpPr/>
            <p:nvPr/>
          </p:nvSpPr>
          <p:spPr>
            <a:xfrm>
              <a:off x="5875231" y="3435756"/>
              <a:ext cx="1584325" cy="460375"/>
            </a:xfrm>
            <a:prstGeom prst="rect">
              <a:avLst/>
            </a:prstGeom>
            <a:noFill/>
            <a:ln w="19050">
              <a:solidFill>
                <a:srgbClr val="339933"/>
              </a:solidFill>
            </a:ln>
            <a:effectLst>
              <a:outerShdw blurRad="25400" dist="12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100">
              <a:extLst>
                <a:ext uri="{FF2B5EF4-FFF2-40B4-BE49-F238E27FC236}">
                  <a16:creationId xmlns:a16="http://schemas.microsoft.com/office/drawing/2014/main" id="{8977A9D2-6A6B-4287-8A98-BC2B14653DDD}"/>
                </a:ext>
              </a:extLst>
            </p:cNvPr>
            <p:cNvSpPr txBox="1"/>
            <p:nvPr/>
          </p:nvSpPr>
          <p:spPr>
            <a:xfrm>
              <a:off x="6306399" y="3538985"/>
              <a:ext cx="72198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输出新值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92F6911-8B11-4561-9C0C-735AA8A429ED}"/>
              </a:ext>
            </a:extLst>
          </p:cNvPr>
          <p:cNvGrpSpPr/>
          <p:nvPr/>
        </p:nvGrpSpPr>
        <p:grpSpPr>
          <a:xfrm>
            <a:off x="2626359" y="3402797"/>
            <a:ext cx="972347" cy="272377"/>
            <a:chOff x="2626359" y="3402797"/>
            <a:chExt cx="972347" cy="272377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0223479-9E17-4A15-BCC1-07CF9A3DCF62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2626359" y="3665944"/>
              <a:ext cx="972347" cy="923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58">
              <a:extLst>
                <a:ext uri="{FF2B5EF4-FFF2-40B4-BE49-F238E27FC236}">
                  <a16:creationId xmlns:a16="http://schemas.microsoft.com/office/drawing/2014/main" id="{AED9BCD5-7645-46BF-BB21-7B4E9089CBAF}"/>
                </a:ext>
              </a:extLst>
            </p:cNvPr>
            <p:cNvSpPr txBox="1"/>
            <p:nvPr/>
          </p:nvSpPr>
          <p:spPr bwMode="auto">
            <a:xfrm>
              <a:off x="2891593" y="3402797"/>
              <a:ext cx="4893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参数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2CFC9B1-FB0A-47EF-BDD1-FCF1FC2493D9}"/>
              </a:ext>
            </a:extLst>
          </p:cNvPr>
          <p:cNvGrpSpPr/>
          <p:nvPr/>
        </p:nvGrpSpPr>
        <p:grpSpPr>
          <a:xfrm>
            <a:off x="4902884" y="3402797"/>
            <a:ext cx="972347" cy="263146"/>
            <a:chOff x="4902884" y="3402797"/>
            <a:chExt cx="972347" cy="263146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5DD5FE1-6DE8-481E-A4C1-03EA4C2D3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884" y="3656713"/>
              <a:ext cx="972347" cy="923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8">
              <a:extLst>
                <a:ext uri="{FF2B5EF4-FFF2-40B4-BE49-F238E27FC236}">
                  <a16:creationId xmlns:a16="http://schemas.microsoft.com/office/drawing/2014/main" id="{546FD9ED-9A6E-401B-A6CC-869B8FA6C8B5}"/>
                </a:ext>
              </a:extLst>
            </p:cNvPr>
            <p:cNvSpPr txBox="1"/>
            <p:nvPr/>
          </p:nvSpPr>
          <p:spPr bwMode="auto">
            <a:xfrm>
              <a:off x="5116295" y="3402797"/>
              <a:ext cx="59493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返回值</a:t>
              </a:r>
            </a:p>
          </p:txBody>
        </p:sp>
      </p:grpSp>
      <p:sp>
        <p:nvSpPr>
          <p:cNvPr id="54" name="内容占位符 5">
            <a:extLst>
              <a:ext uri="{FF2B5EF4-FFF2-40B4-BE49-F238E27FC236}">
                <a16:creationId xmlns:a16="http://schemas.microsoft.com/office/drawing/2014/main" id="{E72E74BC-F0A8-43BF-81D3-12A595E1F31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41932" y="4137508"/>
            <a:ext cx="6517624" cy="68058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过滤器的本质，就是一个 </a:t>
            </a:r>
            <a:r>
              <a:rPr lang="en-US" altLang="zh-CN" dirty="0">
                <a:solidFill>
                  <a:schemeClr val="tx1"/>
                </a:solidFill>
              </a:rPr>
              <a:t>function </a:t>
            </a:r>
            <a:r>
              <a:rPr lang="zh-CN" altLang="en-US" dirty="0">
                <a:solidFill>
                  <a:schemeClr val="tx1"/>
                </a:solidFill>
              </a:rPr>
              <a:t>处理函数。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5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art-template</a:t>
            </a:r>
            <a:r>
              <a:rPr lang="zh-CN" altLang="en-US" dirty="0"/>
              <a:t>标准语法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4B7CE10-D37A-40AB-B916-E591FD2CF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标准语法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F734ED-7CA9-4238-9698-208571CD8E35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152727"/>
            <a:ext cx="6430713" cy="419024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382627-8DEF-40F7-A125-112DF8A57148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4E6782-5991-46F4-BE04-1D8A897CF3BA}"/>
                </a:ext>
              </a:extLst>
            </p:cNvPr>
            <p:cNvSpPr/>
            <p:nvPr/>
          </p:nvSpPr>
          <p:spPr>
            <a:xfrm>
              <a:off x="1177926" y="2232725"/>
              <a:ext cx="6218238" cy="651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{{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value</a:t>
              </a:r>
              <a:r>
                <a:rPr lang="en-US" altLang="zh-CN" sz="1050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|</a:t>
              </a:r>
              <a:r>
                <a:rPr lang="en-US" altLang="zh-CN" sz="1050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filterName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C8CA9306-5A1C-4002-8CE1-C0374F9F4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664334"/>
            <a:ext cx="6517624" cy="68058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过滤器语法类似</a:t>
            </a:r>
            <a:r>
              <a:rPr lang="zh-CN" altLang="en-US" b="1" dirty="0">
                <a:solidFill>
                  <a:srgbClr val="FF0000"/>
                </a:solidFill>
              </a:rPr>
              <a:t>管道操作符</a:t>
            </a:r>
            <a:r>
              <a:rPr lang="zh-CN" altLang="en-US" dirty="0">
                <a:solidFill>
                  <a:schemeClr val="tx1"/>
                </a:solidFill>
              </a:rPr>
              <a:t>，它的上一个输出作为下一个输入。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定义过滤器的基本语法如下：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74C559-7D30-4A0E-90D6-650A651FC56E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3440721"/>
            <a:ext cx="6430713" cy="419024"/>
            <a:chOff x="1078118" y="2214664"/>
            <a:chExt cx="6318046" cy="86817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00E1C6B-F5A0-4285-8FBC-CD15129BB488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CE715CD-F049-440A-A24B-0FFF06857658}"/>
                </a:ext>
              </a:extLst>
            </p:cNvPr>
            <p:cNvSpPr/>
            <p:nvPr/>
          </p:nvSpPr>
          <p:spPr>
            <a:xfrm>
              <a:off x="1177926" y="2232725"/>
              <a:ext cx="6218238" cy="651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 err="1">
                  <a:latin typeface="Courier New" panose="02070309020205020404" pitchFamily="49" charset="0"/>
                </a:rPr>
                <a:t>template.defaults.imports.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filterName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function(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value</a:t>
              </a:r>
              <a:r>
                <a:rPr lang="en-US" altLang="zh-CN" sz="1050" dirty="0">
                  <a:latin typeface="Courier New" panose="02070309020205020404" pitchFamily="49" charset="0"/>
                </a:rPr>
                <a:t>){/*return</a:t>
              </a:r>
              <a:r>
                <a:rPr lang="zh-CN" altLang="en-US" sz="1050" dirty="0">
                  <a:latin typeface="Courier New" panose="02070309020205020404" pitchFamily="49" charset="0"/>
                </a:rPr>
                <a:t>处理的结果</a:t>
              </a:r>
              <a:r>
                <a:rPr lang="en-US" altLang="zh-CN" sz="1050" dirty="0">
                  <a:latin typeface="Courier New" panose="02070309020205020404" pitchFamily="49" charset="0"/>
                </a:rPr>
                <a:t>*/}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5.4 art-template</a:t>
            </a:r>
            <a:r>
              <a:rPr lang="zh-CN" altLang="en-US" dirty="0"/>
              <a:t>标准语法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4B7CE10-D37A-40AB-B916-E591FD2CF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标准语法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F734ED-7CA9-4238-9698-208571CD8E35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152727"/>
            <a:ext cx="6430713" cy="419024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382627-8DEF-40F7-A125-112DF8A57148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4E6782-5991-46F4-BE04-1D8A897CF3BA}"/>
                </a:ext>
              </a:extLst>
            </p:cNvPr>
            <p:cNvSpPr/>
            <p:nvPr/>
          </p:nvSpPr>
          <p:spPr>
            <a:xfrm>
              <a:off x="1177926" y="2232725"/>
              <a:ext cx="6218238" cy="651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&lt;div&gt;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注册时间：</a:t>
              </a:r>
              <a:r>
                <a:rPr lang="en-US" altLang="zh-CN" sz="1050" dirty="0">
                  <a:latin typeface="Courier New" panose="02070309020205020404" pitchFamily="49" charset="0"/>
                </a:rPr>
                <a:t>{{</a:t>
              </a:r>
              <a:r>
                <a:rPr lang="en-US" altLang="zh-CN" sz="1050" b="1" dirty="0" err="1">
                  <a:latin typeface="Courier New" panose="02070309020205020404" pitchFamily="49" charset="0"/>
                </a:rPr>
                <a:t>regTime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|</a:t>
              </a:r>
              <a:r>
                <a:rPr lang="en-US" altLang="zh-CN" sz="1050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dateFormat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}}&lt;/div&gt;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C8CA9306-5A1C-4002-8CE1-C0374F9F4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664335"/>
            <a:ext cx="6517624" cy="5651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定义一个格式化时间的过滤器 </a:t>
            </a:r>
            <a:r>
              <a:rPr lang="en-US" altLang="zh-CN" dirty="0" err="1">
                <a:solidFill>
                  <a:schemeClr val="tx1"/>
                </a:solidFill>
              </a:rPr>
              <a:t>dateFormat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74C559-7D30-4A0E-90D6-650A651FC56E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3112538"/>
            <a:ext cx="6430713" cy="1902807"/>
            <a:chOff x="1078118" y="2214664"/>
            <a:chExt cx="6318046" cy="86817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00E1C6B-F5A0-4285-8FBC-CD15129BB488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ct val="150000"/>
                </a:lnSpc>
                <a:buFontTx/>
                <a:buNone/>
                <a:defRPr/>
              </a:pP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 </a:t>
              </a:r>
              <a:r>
                <a:rPr lang="en-US" altLang="zh-CN" sz="1050" dirty="0" err="1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template.defaults.imports.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  <a:sym typeface="+mn-ea"/>
                </a:rPr>
                <a:t>dateFormat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 = function(date) {</a:t>
              </a:r>
            </a:p>
            <a:p>
              <a:pPr eaLnBrk="0" hangingPunct="0">
                <a:lnSpc>
                  <a:spcPct val="150000"/>
                </a:lnSpc>
                <a:buFontTx/>
                <a:buNone/>
                <a:defRPr/>
              </a:pP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    var y = </a:t>
              </a:r>
              <a:r>
                <a:rPr lang="en-US" altLang="zh-CN" sz="1050" dirty="0" err="1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date.getFullYear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()</a:t>
              </a:r>
            </a:p>
            <a:p>
              <a:pPr eaLnBrk="0" hangingPunct="0">
                <a:lnSpc>
                  <a:spcPct val="150000"/>
                </a:lnSpc>
                <a:buFontTx/>
                <a:buNone/>
                <a:defRPr/>
              </a:pP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    var m = </a:t>
              </a:r>
              <a:r>
                <a:rPr lang="en-US" altLang="zh-CN" sz="1050" dirty="0" err="1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date.getMonth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() + 1</a:t>
              </a:r>
            </a:p>
            <a:p>
              <a:pPr eaLnBrk="0" hangingPunct="0">
                <a:lnSpc>
                  <a:spcPct val="150000"/>
                </a:lnSpc>
                <a:buFontTx/>
                <a:buNone/>
                <a:defRPr/>
              </a:pP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    var d = </a:t>
              </a:r>
              <a:r>
                <a:rPr lang="en-US" altLang="zh-CN" sz="1050" dirty="0" err="1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date.getDate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()</a:t>
              </a:r>
            </a:p>
            <a:p>
              <a:pPr eaLnBrk="0" hangingPunct="0">
                <a:lnSpc>
                  <a:spcPct val="150000"/>
                </a:lnSpc>
                <a:buFontTx/>
                <a:buNone/>
                <a:defRPr/>
              </a:pPr>
              <a:endPara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sym typeface="+mn-ea"/>
              </a:endParaRPr>
            </a:p>
            <a:p>
              <a:pPr eaLnBrk="0" hangingPunct="0">
                <a:lnSpc>
                  <a:spcPct val="150000"/>
                </a:lnSpc>
                <a:buFontTx/>
                <a:buNone/>
                <a:defRPr/>
              </a:pP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  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sym typeface="+mn-ea"/>
                </a:rPr>
                <a:t>return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 y + 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-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 + m + 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-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 + d // </a:t>
              </a:r>
              <a:r>
                <a:rPr lang="zh-CN" altLang="en-US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注意，过滤器最后一定要 </a:t>
              </a: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return </a:t>
              </a:r>
              <a:r>
                <a:rPr lang="zh-CN" altLang="en-US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一个值</a:t>
              </a:r>
              <a:endPara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sym typeface="+mn-ea"/>
              </a:endParaRPr>
            </a:p>
            <a:p>
              <a:pPr eaLnBrk="0" hangingPunct="0">
                <a:lnSpc>
                  <a:spcPct val="150000"/>
                </a:lnSpc>
                <a:buFontTx/>
                <a:buNone/>
                <a:defRPr/>
              </a:pPr>
              <a:r>
                <a:rPr lang="en-US" altLang="zh-CN" sz="1050" dirty="0">
                  <a:solidFill>
                    <a:schemeClr val="tx1"/>
                  </a:solidFill>
                  <a:latin typeface="Courier New" panose="02070309020205020404" pitchFamily="49" charset="0"/>
                  <a:sym typeface="+mn-ea"/>
                </a:rPr>
                <a:t> }</a:t>
              </a:r>
              <a:endPara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sym typeface="+mn-ea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CE715CD-F049-440A-A24B-0FFF06857658}"/>
                </a:ext>
              </a:extLst>
            </p:cNvPr>
            <p:cNvSpPr/>
            <p:nvPr/>
          </p:nvSpPr>
          <p:spPr>
            <a:xfrm>
              <a:off x="1177926" y="2232725"/>
              <a:ext cx="6218238" cy="158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92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新闻列表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B32EE-77D1-4966-A1EE-0F1963B2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58" y="1477558"/>
            <a:ext cx="6273997" cy="35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7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art-template</a:t>
            </a:r>
            <a:r>
              <a:rPr lang="zh-CN" altLang="en-US" dirty="0"/>
              <a:t>模板引擎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新闻列表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C876BD9-6296-4638-98CA-F8194B22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FA2642B4-3A35-400F-9A23-67F8FDB9AC8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42274"/>
            <a:ext cx="6517624" cy="2769161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获取新闻数据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定义 </a:t>
            </a:r>
            <a:r>
              <a:rPr lang="en-US" altLang="zh-CN" dirty="0">
                <a:solidFill>
                  <a:schemeClr val="tx1"/>
                </a:solidFill>
              </a:rPr>
              <a:t>template </a:t>
            </a:r>
            <a:r>
              <a:rPr lang="zh-CN" altLang="en-US" dirty="0">
                <a:solidFill>
                  <a:schemeClr val="tx1"/>
                </a:solidFill>
              </a:rPr>
              <a:t>模板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编译模板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定义时间过滤器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定义补零函数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7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form</a:t>
            </a:r>
            <a:r>
              <a:rPr lang="zh-CN" altLang="en-US" dirty="0">
                <a:solidFill>
                  <a:schemeClr val="tx1"/>
                </a:solidFill>
              </a:rPr>
              <a:t>表单的基本使用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提交表单数据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评论列表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模板引擎的基本概念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art-template</a:t>
            </a:r>
            <a:r>
              <a:rPr lang="zh-CN" altLang="en-US" dirty="0">
                <a:solidFill>
                  <a:schemeClr val="tx1"/>
                </a:solidFill>
              </a:rPr>
              <a:t>模板引擎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模板引擎的实现原理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94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模板引擎的实现原理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正则与字符串操作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543FB25-8CD2-4B28-BA1D-2385FEB1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8ABCBFA3-A6AF-4465-82E2-FE170B3CD2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42274"/>
            <a:ext cx="6517624" cy="736393"/>
          </a:xfrm>
        </p:spPr>
        <p:txBody>
          <a:bodyPr>
            <a:noAutofit/>
          </a:bodyPr>
          <a:lstStyle/>
          <a:p>
            <a:r>
              <a:rPr lang="en-US" altLang="zh-CN" dirty="0"/>
              <a:t>exec() </a:t>
            </a:r>
            <a:r>
              <a:rPr lang="zh-CN" altLang="en-US" dirty="0"/>
              <a:t>函数用于</a:t>
            </a:r>
            <a:r>
              <a:rPr lang="zh-CN" altLang="en-US" dirty="0">
                <a:solidFill>
                  <a:srgbClr val="FF0000"/>
                </a:solidFill>
              </a:rPr>
              <a:t>检索字符串</a:t>
            </a:r>
            <a:r>
              <a:rPr lang="zh-CN" altLang="en-US" dirty="0"/>
              <a:t>中的正则表达式的匹配。</a:t>
            </a:r>
          </a:p>
          <a:p>
            <a:r>
              <a:rPr lang="zh-CN" altLang="en-US" dirty="0"/>
              <a:t>如果字符串中有匹配的值，</a:t>
            </a:r>
            <a:r>
              <a:rPr lang="zh-CN" altLang="en-US" dirty="0">
                <a:solidFill>
                  <a:srgbClr val="FF0000"/>
                </a:solidFill>
              </a:rPr>
              <a:t>则返回该匹配值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zh-CN" altLang="en-US" dirty="0"/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BB6B2E-F323-49CA-B4D3-73FA4E55E2F2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886356"/>
            <a:ext cx="6430713" cy="416263"/>
            <a:chOff x="1078118" y="2214664"/>
            <a:chExt cx="6318046" cy="8681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ED75B7B-F36C-4E62-BFE7-93E3677D49BA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FD5ED0A-BEC4-419E-90D6-7EF3F6561AC0}"/>
                </a:ext>
              </a:extLst>
            </p:cNvPr>
            <p:cNvSpPr/>
            <p:nvPr/>
          </p:nvSpPr>
          <p:spPr>
            <a:xfrm>
              <a:off x="1177926" y="2232726"/>
              <a:ext cx="6218238" cy="655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 err="1">
                  <a:latin typeface="Courier New" panose="02070309020205020404" pitchFamily="49" charset="0"/>
                </a:rPr>
                <a:t>RegExpObject.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exec</a:t>
              </a:r>
              <a:r>
                <a:rPr lang="en-US" altLang="zh-CN" sz="1050" dirty="0">
                  <a:latin typeface="Courier New" panose="02070309020205020404" pitchFamily="49" charset="0"/>
                </a:rPr>
                <a:t>(string)</a:t>
              </a:r>
            </a:p>
          </p:txBody>
        </p:sp>
      </p:grp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F488DA4F-A3FF-4E80-9745-FC59503EC1D7}"/>
              </a:ext>
            </a:extLst>
          </p:cNvPr>
          <p:cNvSpPr txBox="1">
            <a:spLocks/>
          </p:cNvSpPr>
          <p:nvPr/>
        </p:nvSpPr>
        <p:spPr>
          <a:xfrm>
            <a:off x="848378" y="3318968"/>
            <a:ext cx="6517624" cy="73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93E054A-59DD-4CDC-B4F1-762F0604397C}"/>
              </a:ext>
            </a:extLst>
          </p:cNvPr>
          <p:cNvGrpSpPr>
            <a:grpSpLocks/>
          </p:cNvGrpSpPr>
          <p:nvPr/>
        </p:nvGrpSpPr>
        <p:grpSpPr bwMode="auto">
          <a:xfrm>
            <a:off x="935289" y="3687163"/>
            <a:ext cx="6430713" cy="1129077"/>
            <a:chOff x="1078118" y="2214664"/>
            <a:chExt cx="6318046" cy="86817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DD771CB-E1E4-4D9D-8DB9-AB66788347DC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8990EB-C424-47E4-A35D-80ACB15E4F03}"/>
                </a:ext>
              </a:extLst>
            </p:cNvPr>
            <p:cNvSpPr/>
            <p:nvPr/>
          </p:nvSpPr>
          <p:spPr>
            <a:xfrm>
              <a:off x="1177926" y="2232726"/>
              <a:ext cx="6218238" cy="8009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str = 'hello'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pattern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/o/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输出的结果</a:t>
              </a:r>
              <a:r>
                <a:rPr lang="en-US" altLang="zh-CN" sz="1050" dirty="0">
                  <a:latin typeface="Courier New" panose="02070309020205020404" pitchFamily="49" charset="0"/>
                </a:rPr>
                <a:t>["o", index: 4, input: "hello", groups: undefined]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console.log(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pattern</a:t>
              </a:r>
              <a:r>
                <a:rPr lang="en-US" altLang="zh-CN" sz="1050" dirty="0">
                  <a:latin typeface="Courier New" panose="02070309020205020404" pitchFamily="49" charset="0"/>
                </a:rPr>
                <a:t>.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exec</a:t>
              </a:r>
              <a:r>
                <a:rPr lang="en-US" altLang="zh-CN" sz="1050" dirty="0">
                  <a:latin typeface="Courier New" panose="02070309020205020404" pitchFamily="49" charset="0"/>
                </a:rPr>
                <a:t>(str))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模板引擎的实现原理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正则与字符串操作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543FB25-8CD2-4B28-BA1D-2385FEB1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8ABCBFA3-A6AF-4465-82E2-FE170B3CD2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42274"/>
            <a:ext cx="6517624" cy="736393"/>
          </a:xfrm>
        </p:spPr>
        <p:txBody>
          <a:bodyPr>
            <a:noAutofit/>
          </a:bodyPr>
          <a:lstStyle/>
          <a:p>
            <a:r>
              <a:rPr lang="zh-CN" altLang="en-US" dirty="0"/>
              <a:t>正则表达式中 </a:t>
            </a:r>
            <a:r>
              <a:rPr lang="en-US" altLang="zh-CN" dirty="0"/>
              <a:t>( ) </a:t>
            </a:r>
            <a:r>
              <a:rPr lang="zh-CN" altLang="en-US" dirty="0"/>
              <a:t>包起来的内容表示一个分组，可以通过分组来</a:t>
            </a:r>
            <a:r>
              <a:rPr lang="zh-CN" altLang="en-US" b="1" dirty="0">
                <a:solidFill>
                  <a:srgbClr val="FF0000"/>
                </a:solidFill>
              </a:rPr>
              <a:t>提取自己想要的内容</a:t>
            </a:r>
            <a:r>
              <a:rPr lang="zh-CN" altLang="en-US" dirty="0"/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41A0EE-EF7E-4763-B2A2-F8B42660EED5}"/>
              </a:ext>
            </a:extLst>
          </p:cNvPr>
          <p:cNvGrpSpPr>
            <a:grpSpLocks/>
          </p:cNvGrpSpPr>
          <p:nvPr/>
        </p:nvGrpSpPr>
        <p:grpSpPr bwMode="auto">
          <a:xfrm>
            <a:off x="935289" y="2585730"/>
            <a:ext cx="7463644" cy="1904990"/>
            <a:chOff x="1078118" y="2217996"/>
            <a:chExt cx="6318046" cy="90652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78B7A6-50A9-48A1-A635-C6CEF2EAFF2B}"/>
                </a:ext>
              </a:extLst>
            </p:cNvPr>
            <p:cNvSpPr/>
            <p:nvPr/>
          </p:nvSpPr>
          <p:spPr>
            <a:xfrm>
              <a:off x="1078118" y="2222029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8FB0A2D-950B-49A2-9ECE-55ACEDF11A99}"/>
                </a:ext>
              </a:extLst>
            </p:cNvPr>
            <p:cNvSpPr/>
            <p:nvPr/>
          </p:nvSpPr>
          <p:spPr>
            <a:xfrm>
              <a:off x="1177926" y="2217996"/>
              <a:ext cx="6218238" cy="906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var str = '&lt;div&gt;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我是</a:t>
              </a:r>
              <a:r>
                <a:rPr lang="en-US" altLang="zh-CN" sz="1050" dirty="0">
                  <a:latin typeface="Courier New" panose="02070309020205020404" pitchFamily="49" charset="0"/>
                </a:rPr>
                <a:t>{{name}}&lt;/div&gt;'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var pattern = /{{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sz="1050" dirty="0">
                  <a:latin typeface="Courier New" panose="02070309020205020404" pitchFamily="49" charset="0"/>
                </a:rPr>
                <a:t>[a-zA-Z]+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}}/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var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pattern.exec</a:t>
              </a:r>
              <a:r>
                <a:rPr lang="en-US" altLang="zh-CN" sz="1050" dirty="0">
                  <a:latin typeface="Courier New" panose="02070309020205020404" pitchFamily="49" charset="0"/>
                </a:rPr>
                <a:t>(str)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console.log(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得到 </a:t>
              </a:r>
              <a:r>
                <a:rPr lang="en-US" altLang="zh-CN" sz="1050" dirty="0">
                  <a:latin typeface="Courier New" panose="02070309020205020404" pitchFamily="49" charset="0"/>
                </a:rPr>
                <a:t>name </a:t>
              </a:r>
              <a:r>
                <a:rPr lang="zh-CN" altLang="en-US" sz="1050" dirty="0">
                  <a:latin typeface="Courier New" panose="02070309020205020404" pitchFamily="49" charset="0"/>
                </a:rPr>
                <a:t>相关的分组信息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// ["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{{name}}</a:t>
              </a:r>
              <a:r>
                <a:rPr lang="en-US" altLang="zh-CN" sz="1050" dirty="0">
                  <a:latin typeface="Courier New" panose="02070309020205020404" pitchFamily="49" charset="0"/>
                </a:rPr>
                <a:t>", "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name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", index: 7, input: "&lt;div&gt;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我是</a:t>
              </a:r>
              <a:r>
                <a:rPr lang="en-US" altLang="zh-CN" sz="1050" dirty="0">
                  <a:latin typeface="Courier New" panose="02070309020205020404" pitchFamily="49" charset="0"/>
                </a:rPr>
                <a:t>{{name}}&lt;/div&gt;", groups: undefined]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43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模板引擎的实现原理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正则与字符串操作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543FB25-8CD2-4B28-BA1D-2385FEB1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8ABCBFA3-A6AF-4465-82E2-FE170B3CD2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42274"/>
            <a:ext cx="7242428" cy="350313"/>
          </a:xfrm>
        </p:spPr>
        <p:txBody>
          <a:bodyPr>
            <a:noAutofit/>
          </a:bodyPr>
          <a:lstStyle/>
          <a:p>
            <a:r>
              <a:rPr lang="en-US" altLang="zh-CN" dirty="0"/>
              <a:t>replace() </a:t>
            </a:r>
            <a:r>
              <a:rPr lang="zh-CN" altLang="en-US"/>
              <a:t>函数用于</a:t>
            </a:r>
            <a:r>
              <a:rPr lang="zh-CN" altLang="en-US" dirty="0"/>
              <a:t>在字符串中</a:t>
            </a:r>
            <a:r>
              <a:rPr lang="zh-CN" altLang="en-US" dirty="0">
                <a:solidFill>
                  <a:srgbClr val="047FFD"/>
                </a:solidFill>
              </a:rPr>
              <a:t>用一些字符</a:t>
            </a:r>
            <a:r>
              <a:rPr lang="zh-CN" altLang="en-US" b="1" dirty="0">
                <a:solidFill>
                  <a:srgbClr val="FF0000"/>
                </a:solidFill>
              </a:rPr>
              <a:t>替换</a:t>
            </a:r>
            <a:r>
              <a:rPr lang="zh-CN" altLang="en-US" dirty="0">
                <a:solidFill>
                  <a:srgbClr val="047FFD"/>
                </a:solidFill>
              </a:rPr>
              <a:t>另一些字符</a:t>
            </a:r>
            <a:r>
              <a:rPr lang="zh-CN" altLang="en-US" dirty="0"/>
              <a:t>，语法格式如下：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86F0DC1-5199-4680-9D45-4EAA782847BD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534145"/>
            <a:ext cx="7463646" cy="416263"/>
            <a:chOff x="1078118" y="2214664"/>
            <a:chExt cx="6318046" cy="86817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CABC22-1188-496A-B868-EF8D43769D9B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C021931-360B-4C8B-AB1D-B297BC353459}"/>
                </a:ext>
              </a:extLst>
            </p:cNvPr>
            <p:cNvSpPr/>
            <p:nvPr/>
          </p:nvSpPr>
          <p:spPr>
            <a:xfrm>
              <a:off x="1177926" y="2232726"/>
              <a:ext cx="6218238" cy="655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result = '123456'.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replace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('123', '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abc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得到的 </a:t>
              </a:r>
              <a:r>
                <a:rPr lang="en-US" altLang="zh-CN" sz="1050" dirty="0">
                  <a:latin typeface="Courier New" panose="02070309020205020404" pitchFamily="49" charset="0"/>
                </a:rPr>
                <a:t>result </a:t>
              </a:r>
              <a:r>
                <a:rPr lang="zh-CN" altLang="en-US" sz="1050" dirty="0">
                  <a:latin typeface="Courier New" panose="02070309020205020404" pitchFamily="49" charset="0"/>
                </a:rPr>
                <a:t>的值为字符串 </a:t>
              </a:r>
              <a:r>
                <a:rPr lang="en-US" altLang="zh-CN" sz="1050" dirty="0">
                  <a:latin typeface="Courier New" panose="02070309020205020404" pitchFamily="49" charset="0"/>
                </a:rPr>
                <a:t>'abc456'</a:t>
              </a:r>
            </a:p>
          </p:txBody>
        </p:sp>
      </p:grpSp>
      <p:sp>
        <p:nvSpPr>
          <p:cNvPr id="17" name="内容占位符 5">
            <a:extLst>
              <a:ext uri="{FF2B5EF4-FFF2-40B4-BE49-F238E27FC236}">
                <a16:creationId xmlns:a16="http://schemas.microsoft.com/office/drawing/2014/main" id="{A67915AD-6712-43DD-8276-0F79DCEABA09}"/>
              </a:ext>
            </a:extLst>
          </p:cNvPr>
          <p:cNvSpPr txBox="1">
            <a:spLocks/>
          </p:cNvSpPr>
          <p:nvPr/>
        </p:nvSpPr>
        <p:spPr>
          <a:xfrm>
            <a:off x="848378" y="2964355"/>
            <a:ext cx="7242428" cy="3503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示例代码如下：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ABBFE0-FA9E-4354-A0F5-54CBA71C2A1B}"/>
              </a:ext>
            </a:extLst>
          </p:cNvPr>
          <p:cNvGrpSpPr>
            <a:grpSpLocks/>
          </p:cNvGrpSpPr>
          <p:nvPr/>
        </p:nvGrpSpPr>
        <p:grpSpPr bwMode="auto">
          <a:xfrm>
            <a:off x="935289" y="3324024"/>
            <a:ext cx="7463644" cy="1819476"/>
            <a:chOff x="1078118" y="2217996"/>
            <a:chExt cx="6318046" cy="93250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605DD5C-140A-4A51-BB28-C6049997BF1F}"/>
                </a:ext>
              </a:extLst>
            </p:cNvPr>
            <p:cNvSpPr/>
            <p:nvPr/>
          </p:nvSpPr>
          <p:spPr>
            <a:xfrm>
              <a:off x="1078118" y="2222029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5C10452-4CCE-465D-9850-D55491B1C06D}"/>
                </a:ext>
              </a:extLst>
            </p:cNvPr>
            <p:cNvSpPr/>
            <p:nvPr/>
          </p:nvSpPr>
          <p:spPr>
            <a:xfrm>
              <a:off x="1177926" y="2217996"/>
              <a:ext cx="6218238" cy="932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str = '&lt;div&gt;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我是</a:t>
              </a:r>
              <a:r>
                <a:rPr lang="en-US" altLang="zh-CN" sz="1050" dirty="0">
                  <a:latin typeface="Courier New" panose="02070309020205020404" pitchFamily="49" charset="0"/>
                </a:rPr>
                <a:t>{{name}}&lt;/div&gt;'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pattern = /{{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sz="1050" dirty="0">
                  <a:latin typeface="Courier New" panose="02070309020205020404" pitchFamily="49" charset="0"/>
                </a:rPr>
                <a:t>[a-zA-Z]+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}}/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pattern.exec</a:t>
              </a:r>
              <a:r>
                <a:rPr lang="en-US" altLang="zh-CN" sz="1050" dirty="0">
                  <a:latin typeface="Courier New" panose="02070309020205020404" pitchFamily="49" charset="0"/>
                </a:rPr>
                <a:t>(str)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str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str.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replace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[0]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[1]</a:t>
              </a:r>
              <a:r>
                <a:rPr lang="en-US" altLang="zh-CN" sz="1050" dirty="0">
                  <a:latin typeface="Courier New" panose="02070309020205020404" pitchFamily="49" charset="0"/>
                </a:rPr>
                <a:t>) // replace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函数返回值为替换后的新字符串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输出的内容是：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&lt;div&gt;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我是</a:t>
              </a:r>
              <a:r>
                <a:rPr lang="en-US" altLang="zh-CN" sz="1050" dirty="0">
                  <a:latin typeface="Courier New" panose="02070309020205020404" pitchFamily="49" charset="0"/>
                </a:rPr>
                <a:t>name&lt;/div&gt;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console.log(str)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11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模板引擎的实现原理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正则与字符串操作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543FB25-8CD2-4B28-BA1D-2385FEB1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ABBFE0-FA9E-4354-A0F5-54CBA71C2A1B}"/>
              </a:ext>
            </a:extLst>
          </p:cNvPr>
          <p:cNvGrpSpPr>
            <a:grpSpLocks/>
          </p:cNvGrpSpPr>
          <p:nvPr/>
        </p:nvGrpSpPr>
        <p:grpSpPr bwMode="auto">
          <a:xfrm>
            <a:off x="935289" y="2064186"/>
            <a:ext cx="7463644" cy="2930284"/>
            <a:chOff x="1078118" y="2217996"/>
            <a:chExt cx="6318046" cy="87220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605DD5C-140A-4A51-BB28-C6049997BF1F}"/>
                </a:ext>
              </a:extLst>
            </p:cNvPr>
            <p:cNvSpPr/>
            <p:nvPr/>
          </p:nvSpPr>
          <p:spPr>
            <a:xfrm>
              <a:off x="1078118" y="2222029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5C10452-4CCE-465D-9850-D55491B1C06D}"/>
                </a:ext>
              </a:extLst>
            </p:cNvPr>
            <p:cNvSpPr/>
            <p:nvPr/>
          </p:nvSpPr>
          <p:spPr>
            <a:xfrm>
              <a:off x="1177926" y="2217996"/>
              <a:ext cx="6218238" cy="8668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str = '&lt;div&gt;{{name}}</a:t>
              </a:r>
              <a:r>
                <a:rPr lang="zh-CN" altLang="en-US" sz="1050" dirty="0">
                  <a:latin typeface="Courier New" panose="02070309020205020404" pitchFamily="49" charset="0"/>
                </a:rPr>
                <a:t>今年</a:t>
              </a:r>
              <a:r>
                <a:rPr lang="en-US" altLang="zh-CN" sz="1050" dirty="0">
                  <a:latin typeface="Courier New" panose="02070309020205020404" pitchFamily="49" charset="0"/>
                </a:rPr>
                <a:t>{{ age }}</a:t>
              </a:r>
              <a:r>
                <a:rPr lang="zh-CN" altLang="en-US" sz="1050" dirty="0">
                  <a:latin typeface="Courier New" panose="02070309020205020404" pitchFamily="49" charset="0"/>
                </a:rPr>
                <a:t>岁了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&lt;/div&gt;'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pattern = /{{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\s*</a:t>
              </a:r>
              <a:r>
                <a:rPr lang="en-US" altLang="zh-CN" sz="1050" dirty="0">
                  <a:latin typeface="Courier New" panose="02070309020205020404" pitchFamily="49" charset="0"/>
                </a:rPr>
                <a:t>([a-zA-Z]+)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\s*</a:t>
              </a:r>
              <a:r>
                <a:rPr lang="en-US" altLang="zh-CN" sz="1050" dirty="0">
                  <a:latin typeface="Courier New" panose="02070309020205020404" pitchFamily="49" charset="0"/>
                </a:rPr>
                <a:t>}}/</a:t>
              </a:r>
            </a:p>
            <a:p>
              <a:pPr>
                <a:lnSpc>
                  <a:spcPts val="1700"/>
                </a:lnSpc>
              </a:pP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pattern.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exec</a:t>
              </a:r>
              <a:r>
                <a:rPr lang="en-US" altLang="zh-CN" sz="1050" dirty="0">
                  <a:latin typeface="Courier New" panose="02070309020205020404" pitchFamily="49" charset="0"/>
                </a:rPr>
                <a:t>(str)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str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str.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replace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[0],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[1])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console.log(str)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输出 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&lt;div&gt;name</a:t>
              </a:r>
              <a:r>
                <a:rPr lang="zh-CN" altLang="en-US" sz="1050" dirty="0">
                  <a:latin typeface="Courier New" panose="02070309020205020404" pitchFamily="49" charset="0"/>
                </a:rPr>
                <a:t>今年</a:t>
              </a:r>
              <a:r>
                <a:rPr lang="en-US" altLang="zh-CN" sz="1050" dirty="0">
                  <a:latin typeface="Courier New" panose="02070309020205020404" pitchFamily="49" charset="0"/>
                </a:rPr>
                <a:t>{{ age }}</a:t>
              </a:r>
              <a:r>
                <a:rPr lang="zh-CN" altLang="en-US" sz="1050" dirty="0">
                  <a:latin typeface="Courier New" panose="02070309020205020404" pitchFamily="49" charset="0"/>
                </a:rPr>
                <a:t>岁了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&lt;/div&gt;</a:t>
              </a:r>
            </a:p>
            <a:p>
              <a:pPr>
                <a:lnSpc>
                  <a:spcPts val="1700"/>
                </a:lnSpc>
              </a:pP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pattern.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exec</a:t>
              </a:r>
              <a:r>
                <a:rPr lang="en-US" altLang="zh-CN" sz="1050" dirty="0">
                  <a:latin typeface="Courier New" panose="02070309020205020404" pitchFamily="49" charset="0"/>
                </a:rPr>
                <a:t>(str)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str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str.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replace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[0],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[1])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console.log(str)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输出 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&lt;div&gt;name</a:t>
              </a:r>
              <a:r>
                <a:rPr lang="zh-CN" altLang="en-US" sz="1050" dirty="0">
                  <a:latin typeface="Courier New" panose="02070309020205020404" pitchFamily="49" charset="0"/>
                </a:rPr>
                <a:t>今年</a:t>
              </a:r>
              <a:r>
                <a:rPr lang="en-US" altLang="zh-CN" sz="1050" dirty="0">
                  <a:latin typeface="Courier New" panose="02070309020205020404" pitchFamily="49" charset="0"/>
                </a:rPr>
                <a:t>age</a:t>
              </a:r>
              <a:r>
                <a:rPr lang="zh-CN" altLang="en-US" sz="1050" dirty="0">
                  <a:latin typeface="Courier New" panose="02070309020205020404" pitchFamily="49" charset="0"/>
                </a:rPr>
                <a:t>岁了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&lt;/div&gt;</a:t>
              </a:r>
            </a:p>
            <a:p>
              <a:pPr>
                <a:lnSpc>
                  <a:spcPts val="1700"/>
                </a:lnSpc>
              </a:pP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pattern.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exec</a:t>
              </a:r>
              <a:r>
                <a:rPr lang="en-US" altLang="zh-CN" sz="1050" dirty="0">
                  <a:latin typeface="Courier New" panose="02070309020205020404" pitchFamily="49" charset="0"/>
                </a:rPr>
                <a:t>(str)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console.log(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)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输出 </a:t>
              </a:r>
              <a:r>
                <a:rPr lang="en-US" altLang="zh-CN" sz="1050" dirty="0">
                  <a:latin typeface="Courier New" panose="020703090202050204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3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表单的组成部分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2517" y="1393200"/>
            <a:ext cx="1870359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表单由三个基本部分组成：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表单标签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F3D3A7-95B1-4265-A78F-A207D58D77AB}"/>
              </a:ext>
            </a:extLst>
          </p:cNvPr>
          <p:cNvGrpSpPr>
            <a:grpSpLocks/>
          </p:cNvGrpSpPr>
          <p:nvPr/>
        </p:nvGrpSpPr>
        <p:grpSpPr bwMode="auto">
          <a:xfrm>
            <a:off x="961123" y="1509979"/>
            <a:ext cx="5351394" cy="1690422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91E349-9356-4843-AF52-2876E67EDFBB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2412CC-D4A0-4360-AE03-146E12440BE8}"/>
                </a:ext>
              </a:extLst>
            </p:cNvPr>
            <p:cNvSpPr/>
            <p:nvPr/>
          </p:nvSpPr>
          <p:spPr>
            <a:xfrm>
              <a:off x="1177925" y="2250989"/>
              <a:ext cx="6218239" cy="570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form</a:t>
              </a:r>
              <a:r>
                <a:rPr lang="en-US" altLang="zh-CN" sz="1050" dirty="0"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type="text" name="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email_or_mobile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type="password" name="password"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type="checkbox" name="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remember_me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checked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&lt;button type="submit"&gt;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提交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&lt;/button&gt;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&lt;/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form</a:t>
              </a:r>
              <a:r>
                <a:rPr lang="en-US" altLang="zh-CN" sz="1050" dirty="0">
                  <a:latin typeface="Courier New" panose="020703090202050204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708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模板引擎的实现原理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正则与字符串操作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543FB25-8CD2-4B28-BA1D-2385FEB1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ABBFE0-FA9E-4354-A0F5-54CBA71C2A1B}"/>
              </a:ext>
            </a:extLst>
          </p:cNvPr>
          <p:cNvGrpSpPr>
            <a:grpSpLocks/>
          </p:cNvGrpSpPr>
          <p:nvPr/>
        </p:nvGrpSpPr>
        <p:grpSpPr bwMode="auto">
          <a:xfrm>
            <a:off x="935289" y="2064185"/>
            <a:ext cx="7463644" cy="2143315"/>
            <a:chOff x="1078118" y="2217996"/>
            <a:chExt cx="6318046" cy="91753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605DD5C-140A-4A51-BB28-C6049997BF1F}"/>
                </a:ext>
              </a:extLst>
            </p:cNvPr>
            <p:cNvSpPr/>
            <p:nvPr/>
          </p:nvSpPr>
          <p:spPr>
            <a:xfrm>
              <a:off x="1078118" y="2222029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5C10452-4CCE-465D-9850-D55491B1C06D}"/>
                </a:ext>
              </a:extLst>
            </p:cNvPr>
            <p:cNvSpPr/>
            <p:nvPr/>
          </p:nvSpPr>
          <p:spPr>
            <a:xfrm>
              <a:off x="1177926" y="2217996"/>
              <a:ext cx="6218238" cy="917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str = '&lt;div&gt;{{name}}</a:t>
              </a:r>
              <a:r>
                <a:rPr lang="zh-CN" altLang="en-US" sz="1050" dirty="0">
                  <a:latin typeface="Courier New" panose="02070309020205020404" pitchFamily="49" charset="0"/>
                </a:rPr>
                <a:t>今年</a:t>
              </a:r>
              <a:r>
                <a:rPr lang="en-US" altLang="zh-CN" sz="1050" dirty="0">
                  <a:latin typeface="Courier New" panose="02070309020205020404" pitchFamily="49" charset="0"/>
                </a:rPr>
                <a:t>{{ age }}</a:t>
              </a:r>
              <a:r>
                <a:rPr lang="zh-CN" altLang="en-US" sz="1050" dirty="0">
                  <a:latin typeface="Courier New" panose="02070309020205020404" pitchFamily="49" charset="0"/>
                </a:rPr>
                <a:t>岁了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&lt;/div&gt;'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pattern = /{{\s*([a-zA-Z]+)\s*}}/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null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pattern.</a:t>
              </a:r>
              <a:r>
                <a:rPr lang="en-US" altLang="zh-CN" sz="1050" b="1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exec</a:t>
              </a:r>
              <a:r>
                <a:rPr lang="en-US" altLang="zh-CN" sz="1050" dirty="0">
                  <a:latin typeface="Courier New" panose="02070309020205020404" pitchFamily="49" charset="0"/>
                </a:rPr>
                <a:t>(str))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str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str.replace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[0],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[1])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console.log(str)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输出 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&lt;div&gt;name</a:t>
              </a:r>
              <a:r>
                <a:rPr lang="zh-CN" altLang="en-US" sz="1050" dirty="0">
                  <a:latin typeface="Courier New" panose="02070309020205020404" pitchFamily="49" charset="0"/>
                </a:rPr>
                <a:t>今年</a:t>
              </a:r>
              <a:r>
                <a:rPr lang="en-US" altLang="zh-CN" sz="1050" dirty="0">
                  <a:latin typeface="Courier New" panose="02070309020205020404" pitchFamily="49" charset="0"/>
                </a:rPr>
                <a:t>age</a:t>
              </a:r>
              <a:r>
                <a:rPr lang="zh-CN" altLang="en-US" sz="1050" dirty="0">
                  <a:latin typeface="Courier New" panose="02070309020205020404" pitchFamily="49" charset="0"/>
                </a:rPr>
                <a:t>岁了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&lt;/div&gt;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5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模板引擎的实现原理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正则与字符串操作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543FB25-8CD2-4B28-BA1D-2385FEB1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replace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替换为真值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ABBFE0-FA9E-4354-A0F5-54CBA71C2A1B}"/>
              </a:ext>
            </a:extLst>
          </p:cNvPr>
          <p:cNvGrpSpPr>
            <a:grpSpLocks/>
          </p:cNvGrpSpPr>
          <p:nvPr/>
        </p:nvGrpSpPr>
        <p:grpSpPr bwMode="auto">
          <a:xfrm>
            <a:off x="935289" y="2064186"/>
            <a:ext cx="7463644" cy="2433307"/>
            <a:chOff x="1078118" y="2217996"/>
            <a:chExt cx="6318046" cy="92103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605DD5C-140A-4A51-BB28-C6049997BF1F}"/>
                </a:ext>
              </a:extLst>
            </p:cNvPr>
            <p:cNvSpPr/>
            <p:nvPr/>
          </p:nvSpPr>
          <p:spPr>
            <a:xfrm>
              <a:off x="1078118" y="2222029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5C10452-4CCE-465D-9850-D55491B1C06D}"/>
                </a:ext>
              </a:extLst>
            </p:cNvPr>
            <p:cNvSpPr/>
            <p:nvPr/>
          </p:nvSpPr>
          <p:spPr>
            <a:xfrm>
              <a:off x="1177926" y="2217996"/>
              <a:ext cx="6218238" cy="921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{ name: '</a:t>
              </a:r>
              <a:r>
                <a:rPr lang="zh-CN" altLang="en-US" sz="1050" dirty="0">
                  <a:latin typeface="Courier New" panose="02070309020205020404" pitchFamily="49" charset="0"/>
                </a:rPr>
                <a:t>张三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 age: 20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str = '&lt;div&gt;{{name}}</a:t>
              </a:r>
              <a:r>
                <a:rPr lang="zh-CN" altLang="en-US" sz="1050" dirty="0">
                  <a:latin typeface="Courier New" panose="02070309020205020404" pitchFamily="49" charset="0"/>
                </a:rPr>
                <a:t>今年</a:t>
              </a:r>
              <a:r>
                <a:rPr lang="en-US" altLang="zh-CN" sz="1050" dirty="0">
                  <a:latin typeface="Courier New" panose="02070309020205020404" pitchFamily="49" charset="0"/>
                </a:rPr>
                <a:t>{{ age }}</a:t>
              </a:r>
              <a:r>
                <a:rPr lang="zh-CN" altLang="en-US" sz="1050" dirty="0">
                  <a:latin typeface="Courier New" panose="02070309020205020404" pitchFamily="49" charset="0"/>
                </a:rPr>
                <a:t>岁了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&lt;/div&gt;'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pattern = /{{\s*([a-zA-Z]+)\s*}}/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null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while ((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pattern.exec</a:t>
              </a:r>
              <a:r>
                <a:rPr lang="en-US" altLang="zh-CN" sz="1050" dirty="0">
                  <a:latin typeface="Courier New" panose="02070309020205020404" pitchFamily="49" charset="0"/>
                </a:rPr>
                <a:t>(str)))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str =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str.replace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dirty="0">
                  <a:latin typeface="Courier New" panose="02070309020205020404" pitchFamily="49" charset="0"/>
                </a:rPr>
                <a:t>[0],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[</a:t>
              </a:r>
              <a:r>
                <a:rPr lang="en-US" altLang="zh-CN" sz="1050" b="1" dirty="0" err="1">
                  <a:latin typeface="Courier New" panose="02070309020205020404" pitchFamily="49" charset="0"/>
                </a:rPr>
                <a:t>patternResult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[1]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]</a:t>
              </a:r>
              <a:r>
                <a:rPr lang="en-US" altLang="zh-CN" sz="1050" dirty="0">
                  <a:latin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console.log(str)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1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模板引擎的实现原理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实现简易的模板引擎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543FB25-8CD2-4B28-BA1D-2385FEB1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8ABCBFA3-A6AF-4465-82E2-FE170B3CD2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42274"/>
            <a:ext cx="6517624" cy="2639699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定义模板结构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预调用模板引擎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封装 </a:t>
            </a:r>
            <a:r>
              <a:rPr lang="en-US" altLang="zh-CN" dirty="0">
                <a:solidFill>
                  <a:schemeClr val="tx1"/>
                </a:solidFill>
              </a:rPr>
              <a:t>template 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导入并使用自定义的模板引擎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22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模板引擎的实现原理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实现简易的模板引擎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543FB25-8CD2-4B28-BA1D-2385FEB1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定义模板结构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AE1391-0E27-4891-90C8-FACF5BC740E3}"/>
              </a:ext>
            </a:extLst>
          </p:cNvPr>
          <p:cNvGrpSpPr>
            <a:grpSpLocks/>
          </p:cNvGrpSpPr>
          <p:nvPr/>
        </p:nvGrpSpPr>
        <p:grpSpPr bwMode="auto">
          <a:xfrm>
            <a:off x="935289" y="2064187"/>
            <a:ext cx="7463644" cy="1877894"/>
            <a:chOff x="1078118" y="2217996"/>
            <a:chExt cx="6318046" cy="8722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1D4217-D8D4-4208-8FDF-13C50A17B6F9}"/>
                </a:ext>
              </a:extLst>
            </p:cNvPr>
            <p:cNvSpPr/>
            <p:nvPr/>
          </p:nvSpPr>
          <p:spPr>
            <a:xfrm>
              <a:off x="1078118" y="2222029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E91586F-ACF7-479C-A0A5-AA3811A2F37A}"/>
                </a:ext>
              </a:extLst>
            </p:cNvPr>
            <p:cNvSpPr/>
            <p:nvPr/>
          </p:nvSpPr>
          <p:spPr>
            <a:xfrm>
              <a:off x="1177926" y="2217996"/>
              <a:ext cx="6218238" cy="722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&lt;!--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定义模板结构 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--&gt;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"text/html"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tpl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-user"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zh-CN" altLang="en-US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姓名：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{{name}}&lt;/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zh-CN" altLang="en-US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年龄：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 age }}&lt;/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zh-CN" altLang="en-US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性别：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  gender}}&lt;/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zh-CN" altLang="en-US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住址：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{{address  }}&lt;/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7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模板引擎的实现原理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实现简易的模板引擎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543FB25-8CD2-4B28-BA1D-2385FEB1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预调用模板引擎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AE1391-0E27-4891-90C8-FACF5BC740E3}"/>
              </a:ext>
            </a:extLst>
          </p:cNvPr>
          <p:cNvGrpSpPr>
            <a:grpSpLocks/>
          </p:cNvGrpSpPr>
          <p:nvPr/>
        </p:nvGrpSpPr>
        <p:grpSpPr bwMode="auto">
          <a:xfrm>
            <a:off x="935289" y="2064187"/>
            <a:ext cx="7463644" cy="2595866"/>
            <a:chOff x="1078118" y="2217996"/>
            <a:chExt cx="6318046" cy="8722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1D4217-D8D4-4208-8FDF-13C50A17B6F9}"/>
                </a:ext>
              </a:extLst>
            </p:cNvPr>
            <p:cNvSpPr/>
            <p:nvPr/>
          </p:nvSpPr>
          <p:spPr>
            <a:xfrm>
              <a:off x="1078118" y="2222029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E91586F-ACF7-479C-A0A5-AA3811A2F37A}"/>
                </a:ext>
              </a:extLst>
            </p:cNvPr>
            <p:cNvSpPr/>
            <p:nvPr/>
          </p:nvSpPr>
          <p:spPr>
            <a:xfrm>
              <a:off x="1177926" y="2217996"/>
              <a:ext cx="6218238" cy="838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定义数据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data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{ name: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'zs'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age: 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28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gender: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男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address: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北京顺义马坡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br>
                <a:rPr lang="zh-CN" altLang="en-US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调用模板函数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htmlStr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template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tpl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-user'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data)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b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渲染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HTML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结构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document.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getElementById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'user-box'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innerHTML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htmlStr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04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模板引擎的实现原理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实现简易的模板引擎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543FB25-8CD2-4B28-BA1D-2385FEB1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AE1391-0E27-4891-90C8-FACF5BC740E3}"/>
              </a:ext>
            </a:extLst>
          </p:cNvPr>
          <p:cNvGrpSpPr>
            <a:grpSpLocks/>
          </p:cNvGrpSpPr>
          <p:nvPr/>
        </p:nvGrpSpPr>
        <p:grpSpPr bwMode="auto">
          <a:xfrm>
            <a:off x="935289" y="2064187"/>
            <a:ext cx="7463644" cy="3401893"/>
            <a:chOff x="1078118" y="2217996"/>
            <a:chExt cx="6318046" cy="100148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1D4217-D8D4-4208-8FDF-13C50A17B6F9}"/>
                </a:ext>
              </a:extLst>
            </p:cNvPr>
            <p:cNvSpPr/>
            <p:nvPr/>
          </p:nvSpPr>
          <p:spPr>
            <a:xfrm>
              <a:off x="1078118" y="2222029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E91586F-ACF7-479C-A0A5-AA3811A2F37A}"/>
                </a:ext>
              </a:extLst>
            </p:cNvPr>
            <p:cNvSpPr/>
            <p:nvPr/>
          </p:nvSpPr>
          <p:spPr>
            <a:xfrm>
              <a:off x="1177926" y="2217996"/>
              <a:ext cx="6218238" cy="1001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template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str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document.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getElementById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(id).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innerHTML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pattern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/{{</a:t>
              </a:r>
              <a:r>
                <a:rPr lang="en-US" altLang="zh-CN" sz="1050" dirty="0">
                  <a:solidFill>
                    <a:srgbClr val="AE81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\s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AE81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[a-zA-Z]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altLang="zh-CN" sz="1050" dirty="0">
                  <a:solidFill>
                    <a:srgbClr val="AE81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\s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}}/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b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pattResult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DE5C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  <a:p>
              <a:pPr>
                <a:lnSpc>
                  <a:spcPct val="150000"/>
                </a:lnSpc>
              </a:pPr>
              <a:b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pattResult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pattern.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(str)))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str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pattResult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 data[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pattResult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}</a:t>
              </a:r>
            </a:p>
            <a:p>
              <a:pPr>
                <a:lnSpc>
                  <a:spcPct val="150000"/>
                </a:lnSpc>
              </a:pPr>
              <a:b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str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模板引擎的实现原理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实现简易的模板引擎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543FB25-8CD2-4B28-BA1D-2385FEB1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导入并使用自定义的模板引擎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AE1391-0E27-4891-90C8-FACF5BC740E3}"/>
              </a:ext>
            </a:extLst>
          </p:cNvPr>
          <p:cNvGrpSpPr>
            <a:grpSpLocks/>
          </p:cNvGrpSpPr>
          <p:nvPr/>
        </p:nvGrpSpPr>
        <p:grpSpPr bwMode="auto">
          <a:xfrm>
            <a:off x="935289" y="2064187"/>
            <a:ext cx="7463644" cy="2060773"/>
            <a:chOff x="1078118" y="2217996"/>
            <a:chExt cx="6318046" cy="8722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1D4217-D8D4-4208-8FDF-13C50A17B6F9}"/>
                </a:ext>
              </a:extLst>
            </p:cNvPr>
            <p:cNvSpPr/>
            <p:nvPr/>
          </p:nvSpPr>
          <p:spPr>
            <a:xfrm>
              <a:off x="1078118" y="2222029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E91586F-ACF7-479C-A0A5-AA3811A2F37A}"/>
                </a:ext>
              </a:extLst>
            </p:cNvPr>
            <p:cNvSpPr/>
            <p:nvPr/>
          </p:nvSpPr>
          <p:spPr>
            <a:xfrm>
              <a:off x="1177926" y="2217996"/>
              <a:ext cx="6218238" cy="85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meta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charset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"UTF-8"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meta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"viewport"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content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"width=device-width, initial-scale=1.0"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meta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http-</a:t>
              </a:r>
              <a:r>
                <a:rPr lang="en-US" altLang="zh-CN" sz="1050" dirty="0" err="1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equiv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"X-UA-Compatible"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content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ie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=edge"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zh-CN" altLang="en-US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自定义模板引擎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&lt;!--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导入自定义的模板引擎 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--&gt;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zh-CN" sz="1050" b="1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lang="en-US" altLang="zh-CN" sz="1050" b="1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b="1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b="1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"./js/template.js"</a:t>
              </a:r>
              <a:r>
                <a:rPr lang="en-US" altLang="zh-CN" sz="1050" b="1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altLang="zh-CN" sz="1050" b="1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zh-CN" sz="1050" b="1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altLang="zh-CN" sz="1050" b="1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lang="en-US" altLang="zh-CN" sz="1050" b="1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7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表单的组成部分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2517" y="1393200"/>
            <a:ext cx="1870359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表单由三个基本部分组成：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表单标签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表单域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F3D3A7-95B1-4265-A78F-A207D58D77AB}"/>
              </a:ext>
            </a:extLst>
          </p:cNvPr>
          <p:cNvGrpSpPr>
            <a:grpSpLocks/>
          </p:cNvGrpSpPr>
          <p:nvPr/>
        </p:nvGrpSpPr>
        <p:grpSpPr bwMode="auto">
          <a:xfrm>
            <a:off x="961123" y="1509979"/>
            <a:ext cx="5351394" cy="1684072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91E349-9356-4843-AF52-2876E67EDFBB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2412CC-D4A0-4360-AE03-146E12440BE8}"/>
                </a:ext>
              </a:extLst>
            </p:cNvPr>
            <p:cNvSpPr/>
            <p:nvPr/>
          </p:nvSpPr>
          <p:spPr>
            <a:xfrm>
              <a:off x="1177925" y="2250989"/>
              <a:ext cx="6218239" cy="570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&lt;form&gt;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input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type="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text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name="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email_or_mobile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input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type="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password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name="password"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input</a:t>
              </a:r>
              <a:r>
                <a:rPr lang="en-US" altLang="zh-CN" sz="1050" dirty="0">
                  <a:latin typeface="Courier New" panose="02070309020205020404" pitchFamily="49" charset="0"/>
                </a:rPr>
                <a:t> type="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checkbox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name="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remember_me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checked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&lt;button type="submit"&gt;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提交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&lt;/button&gt;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&lt;/form&gt;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55BCFCD-6782-43F9-917E-57DD9C3D1D5F}"/>
              </a:ext>
            </a:extLst>
          </p:cNvPr>
          <p:cNvSpPr txBox="1"/>
          <p:nvPr/>
        </p:nvSpPr>
        <p:spPr>
          <a:xfrm>
            <a:off x="876086" y="3412028"/>
            <a:ext cx="7221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表单域：包含了文本框、密码框、隐藏域、多行文本框、复选框、单选框、下拉选择框和文件上传框等。</a:t>
            </a:r>
          </a:p>
        </p:txBody>
      </p:sp>
    </p:spTree>
    <p:extLst>
      <p:ext uri="{BB962C8B-B14F-4D97-AF65-F5344CB8AC3E}">
        <p14:creationId xmlns:p14="http://schemas.microsoft.com/office/powerpoint/2010/main" val="334159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表单的组成部分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2517" y="1393200"/>
            <a:ext cx="1870359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表单由三个基本部分组成：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表单标签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表单域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表单按钮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F3D3A7-95B1-4265-A78F-A207D58D77AB}"/>
              </a:ext>
            </a:extLst>
          </p:cNvPr>
          <p:cNvGrpSpPr>
            <a:grpSpLocks/>
          </p:cNvGrpSpPr>
          <p:nvPr/>
        </p:nvGrpSpPr>
        <p:grpSpPr bwMode="auto">
          <a:xfrm>
            <a:off x="961123" y="1509979"/>
            <a:ext cx="5351394" cy="1696772"/>
            <a:chOff x="1078118" y="2214664"/>
            <a:chExt cx="6318046" cy="8681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91E349-9356-4843-AF52-2876E67EDFBB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2412CC-D4A0-4360-AE03-146E12440BE8}"/>
                </a:ext>
              </a:extLst>
            </p:cNvPr>
            <p:cNvSpPr/>
            <p:nvPr/>
          </p:nvSpPr>
          <p:spPr>
            <a:xfrm>
              <a:off x="1177925" y="2250989"/>
              <a:ext cx="6218239" cy="570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&lt;form&gt;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type="text" name="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email_or_mobile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type="password" name="password"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&lt;input type="checkbox" name="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remember_me</a:t>
              </a:r>
              <a:r>
                <a:rPr lang="en-US" altLang="zh-CN" sz="1050" dirty="0">
                  <a:latin typeface="Courier New" panose="02070309020205020404" pitchFamily="49" charset="0"/>
                </a:rPr>
                <a:t>" checked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&lt;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button</a:t>
              </a:r>
              <a:r>
                <a:rPr lang="en-US" altLang="zh-CN" sz="1050" dirty="0">
                  <a:latin typeface="Courier New" panose="02070309020205020404" pitchFamily="49" charset="0"/>
                </a:rPr>
                <a:t> type="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submit</a:t>
              </a:r>
              <a:r>
                <a:rPr lang="en-US" altLang="zh-CN" sz="1050" dirty="0">
                  <a:latin typeface="Courier New" panose="02070309020205020404" pitchFamily="49" charset="0"/>
                </a:rPr>
                <a:t>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提交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&lt;/button&gt;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&lt;/form&gt;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24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&lt;form&gt;</a:t>
            </a:r>
            <a:r>
              <a:rPr lang="zh-CN" altLang="en-US" dirty="0"/>
              <a:t>标签的属性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82CFF3A1-B214-4F87-8321-AC8143FA42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4572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&lt;form&gt;</a:t>
            </a:r>
            <a:r>
              <a:rPr lang="zh-CN" altLang="en-US" dirty="0">
                <a:solidFill>
                  <a:schemeClr val="tx1"/>
                </a:solidFill>
              </a:rPr>
              <a:t>标签用来采集数据，</a:t>
            </a:r>
            <a:r>
              <a:rPr lang="en-US" altLang="zh-CN" dirty="0">
                <a:solidFill>
                  <a:schemeClr val="tx1"/>
                </a:solidFill>
              </a:rPr>
              <a:t>&lt;form&gt;</a:t>
            </a:r>
            <a:r>
              <a:rPr lang="zh-CN" altLang="en-US" dirty="0">
                <a:solidFill>
                  <a:schemeClr val="tx1"/>
                </a:solidFill>
              </a:rPr>
              <a:t>标签的属性则是用来规定</a:t>
            </a:r>
            <a:r>
              <a:rPr lang="zh-CN" altLang="en-US" b="1" dirty="0">
                <a:solidFill>
                  <a:srgbClr val="FF0000"/>
                </a:solidFill>
              </a:rPr>
              <a:t>如何把采集到的数据发送到服务器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8C2D546-AB65-43E4-8653-41F96D39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09559"/>
              </p:ext>
            </p:extLst>
          </p:nvPr>
        </p:nvGraphicFramePr>
        <p:xfrm>
          <a:off x="933942" y="1868223"/>
          <a:ext cx="6806706" cy="2572161"/>
        </p:xfrm>
        <a:graphic>
          <a:graphicData uri="http://schemas.openxmlformats.org/drawingml/2006/table">
            <a:tbl>
              <a:tblPr/>
              <a:tblGrid>
                <a:gridCol w="116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010">
                  <a:extLst>
                    <a:ext uri="{9D8B030D-6E8A-4147-A177-3AD203B41FA5}">
                      <a16:colId xmlns:a16="http://schemas.microsoft.com/office/drawing/2014/main" val="3787956794"/>
                    </a:ext>
                  </a:extLst>
                </a:gridCol>
                <a:gridCol w="3009306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282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6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规定当提交表单时，向何处发送表单数据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0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规定以何种方式把表单数据提交到 </a:t>
                      </a:r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action URL</a:t>
                      </a:r>
                      <a:endParaRPr lang="zh-CN" altLang="en-US" sz="10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4930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enctype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application/x-www-form-</a:t>
                      </a:r>
                      <a:r>
                        <a:rPr lang="en-US" altLang="zh-CN" sz="1050" b="0" i="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urlencoded</a:t>
                      </a:r>
                      <a:endParaRPr lang="en-US" altLang="zh-CN" sz="105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multipart/form-data</a:t>
                      </a:r>
                    </a:p>
                    <a:p>
                      <a:pPr algn="l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text/plain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规定在发送表单数据之前如何对其进行编码</a:t>
                      </a:r>
                      <a:endParaRPr lang="en-US" altLang="zh-CN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57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target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_blank</a:t>
                      </a:r>
                    </a:p>
                    <a:p>
                      <a:pPr algn="l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_self</a:t>
                      </a:r>
                    </a:p>
                    <a:p>
                      <a:pPr algn="l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_parent</a:t>
                      </a:r>
                    </a:p>
                    <a:p>
                      <a:pPr algn="l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_top</a:t>
                      </a:r>
                    </a:p>
                    <a:p>
                      <a:pPr algn="l"/>
                      <a:r>
                        <a:rPr lang="en-US" altLang="zh-CN" sz="1050" b="0" i="1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framename</a:t>
                      </a:r>
                      <a:endParaRPr lang="en-US" altLang="zh-CN" sz="1050" b="0" i="1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规定在何处打开 </a:t>
                      </a:r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action URL</a:t>
                      </a:r>
                      <a:endParaRPr lang="en-US" altLang="zh-CN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09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87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form</a:t>
            </a:r>
            <a:r>
              <a:rPr lang="zh-CN" altLang="en-US" dirty="0"/>
              <a:t>表单的基本使用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&lt;form&gt;</a:t>
            </a:r>
            <a:r>
              <a:rPr lang="zh-CN" altLang="en-US" dirty="0"/>
              <a:t>标签的属性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D6D4521-9F79-420E-9DE9-859B81DB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action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3AA45CAB-A2AB-4AF6-892F-B292AF078A8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73274" cy="2879800"/>
          </a:xfrm>
        </p:spPr>
        <p:txBody>
          <a:bodyPr>
            <a:noAutofit/>
          </a:bodyPr>
          <a:lstStyle/>
          <a:p>
            <a:r>
              <a:rPr lang="en-US" altLang="zh-CN" dirty="0"/>
              <a:t>action </a:t>
            </a:r>
            <a:r>
              <a:rPr lang="zh-CN" altLang="en-US" dirty="0"/>
              <a:t>属性用来</a:t>
            </a:r>
            <a:r>
              <a:rPr lang="zh-CN" altLang="en-US" dirty="0">
                <a:solidFill>
                  <a:schemeClr val="tx1"/>
                </a:solidFill>
              </a:rPr>
              <a:t>规定当提交表单时，</a:t>
            </a:r>
            <a:r>
              <a:rPr lang="zh-CN" altLang="en-US" b="1" dirty="0">
                <a:solidFill>
                  <a:srgbClr val="FF0000"/>
                </a:solidFill>
              </a:rPr>
              <a:t>向何处发送表单数据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action </a:t>
            </a:r>
            <a:r>
              <a:rPr lang="zh-CN" altLang="en-US" dirty="0">
                <a:solidFill>
                  <a:schemeClr val="tx1"/>
                </a:solidFill>
              </a:rPr>
              <a:t>属性的值应该是后端提供的一个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地址，这个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地址专门负责接收表单提交过来的数据。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>
                <a:solidFill>
                  <a:schemeClr val="tx1"/>
                </a:solidFill>
              </a:rPr>
              <a:t>&lt;form&gt; </a:t>
            </a:r>
            <a:r>
              <a:rPr lang="zh-CN" altLang="en-US" dirty="0">
                <a:solidFill>
                  <a:schemeClr val="tx1"/>
                </a:solidFill>
              </a:rPr>
              <a:t>表单在未指定</a:t>
            </a:r>
            <a:r>
              <a:rPr lang="en-US" altLang="zh-CN" dirty="0">
                <a:solidFill>
                  <a:schemeClr val="tx1"/>
                </a:solidFill>
              </a:rPr>
              <a:t> action </a:t>
            </a:r>
            <a:r>
              <a:rPr lang="zh-CN" altLang="en-US" dirty="0">
                <a:solidFill>
                  <a:schemeClr val="tx1"/>
                </a:solidFill>
              </a:rPr>
              <a:t>属性值的情况下，</a:t>
            </a:r>
            <a:r>
              <a:rPr lang="en-US" altLang="zh-CN" dirty="0">
                <a:solidFill>
                  <a:schemeClr val="tx1"/>
                </a:solidFill>
              </a:rPr>
              <a:t>action </a:t>
            </a:r>
            <a:r>
              <a:rPr lang="zh-CN" altLang="en-US" dirty="0">
                <a:solidFill>
                  <a:schemeClr val="tx1"/>
                </a:solidFill>
              </a:rPr>
              <a:t>的默认值为当前页面的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zh-CN" altLang="en-US" dirty="0">
                <a:solidFill>
                  <a:schemeClr val="tx1"/>
                </a:solidFill>
              </a:rPr>
              <a:t>：当提交表单后，页面会立即跳转到 </a:t>
            </a:r>
            <a:r>
              <a:rPr lang="en-US" altLang="zh-CN" dirty="0">
                <a:solidFill>
                  <a:schemeClr val="tx1"/>
                </a:solidFill>
              </a:rPr>
              <a:t>action </a:t>
            </a:r>
            <a:r>
              <a:rPr lang="zh-CN" altLang="en-US" dirty="0">
                <a:solidFill>
                  <a:schemeClr val="tx1"/>
                </a:solidFill>
              </a:rPr>
              <a:t>属性指定的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37494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14813</TotalTime>
  <Words>4336</Words>
  <Application>Microsoft Office PowerPoint</Application>
  <PresentationFormat>全屏显示(16:9)</PresentationFormat>
  <Paragraphs>506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等线</vt:lpstr>
      <vt:lpstr>Microsoft YaHei</vt:lpstr>
      <vt:lpstr>Microsoft YaHei</vt:lpstr>
      <vt:lpstr>Arial</vt:lpstr>
      <vt:lpstr>Calibri</vt:lpstr>
      <vt:lpstr>Courier New</vt:lpstr>
      <vt:lpstr>Segoe UI</vt:lpstr>
      <vt:lpstr>Wingdings</vt:lpstr>
      <vt:lpstr>黑马程序员主题​​</vt:lpstr>
      <vt:lpstr>form表单与模板引擎</vt:lpstr>
      <vt:lpstr>PowerPoint 演示文稿</vt:lpstr>
      <vt:lpstr>1. form表单的基本使用</vt:lpstr>
      <vt:lpstr>1. form表单的基本使用</vt:lpstr>
      <vt:lpstr>1. form表单的基本使用</vt:lpstr>
      <vt:lpstr>1. form表单的基本使用</vt:lpstr>
      <vt:lpstr>1. form表单的基本使用</vt:lpstr>
      <vt:lpstr>1. form表单的基本使用</vt:lpstr>
      <vt:lpstr>1. form表单的基本使用</vt:lpstr>
      <vt:lpstr>1. form表单的基本使用</vt:lpstr>
      <vt:lpstr>1. form表单的基本使用</vt:lpstr>
      <vt:lpstr>1. form表单的基本使用</vt:lpstr>
      <vt:lpstr>1. form表单的基本使用</vt:lpstr>
      <vt:lpstr>1. form表单的基本使用</vt:lpstr>
      <vt:lpstr>1. form表单的基本使用</vt:lpstr>
      <vt:lpstr>1. form表单的基本使用</vt:lpstr>
      <vt:lpstr>PowerPoint 演示文稿</vt:lpstr>
      <vt:lpstr>2. 通过Ajax提交表单数据</vt:lpstr>
      <vt:lpstr>2. 通过Ajax提交表单数据</vt:lpstr>
      <vt:lpstr>2. 通过Ajax提交表单数据</vt:lpstr>
      <vt:lpstr>2. 通过Ajax提交表单数据</vt:lpstr>
      <vt:lpstr>PowerPoint 演示文稿</vt:lpstr>
      <vt:lpstr>3. 案例 - 评论列表</vt:lpstr>
      <vt:lpstr>3. 案例 - 评论列表</vt:lpstr>
      <vt:lpstr>3. 案例 - 评论列表</vt:lpstr>
      <vt:lpstr>PowerPoint 演示文稿</vt:lpstr>
      <vt:lpstr>4. 模板引擎的基本概念</vt:lpstr>
      <vt:lpstr>4. 模板引擎的基本概念</vt:lpstr>
      <vt:lpstr>4. 模板引擎的基本概念</vt:lpstr>
      <vt:lpstr>PowerPoint 演示文稿</vt:lpstr>
      <vt:lpstr>5. art-template模板引擎</vt:lpstr>
      <vt:lpstr>5. art-template模板引擎</vt:lpstr>
      <vt:lpstr>5. art-template模板引擎</vt:lpstr>
      <vt:lpstr>5. art-template模板引擎</vt:lpstr>
      <vt:lpstr>5. art-template模板引擎</vt:lpstr>
      <vt:lpstr>5. art-template模板引擎</vt:lpstr>
      <vt:lpstr>5. art-template模板引擎</vt:lpstr>
      <vt:lpstr>5. art-template模板引擎</vt:lpstr>
      <vt:lpstr>5. art-template模板引擎</vt:lpstr>
      <vt:lpstr>5. art-template模板引擎</vt:lpstr>
      <vt:lpstr>5. art-template模板引擎</vt:lpstr>
      <vt:lpstr>5. art-template模板引擎</vt:lpstr>
      <vt:lpstr>5. art-template模板引擎</vt:lpstr>
      <vt:lpstr>5. art-template模板引擎</vt:lpstr>
      <vt:lpstr>PowerPoint 演示文稿</vt:lpstr>
      <vt:lpstr>6. 模板引擎的实现原理</vt:lpstr>
      <vt:lpstr>6. 模板引擎的实现原理</vt:lpstr>
      <vt:lpstr>6. 模板引擎的实现原理</vt:lpstr>
      <vt:lpstr>6. 模板引擎的实现原理</vt:lpstr>
      <vt:lpstr>6. 模板引擎的实现原理</vt:lpstr>
      <vt:lpstr>6. 模板引擎的实现原理</vt:lpstr>
      <vt:lpstr>6. 模板引擎的实现原理</vt:lpstr>
      <vt:lpstr>6. 模板引擎的实现原理</vt:lpstr>
      <vt:lpstr>6. 模板引擎的实现原理</vt:lpstr>
      <vt:lpstr>6. 模板引擎的实现原理</vt:lpstr>
      <vt:lpstr>6. 模板引擎的实现原理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escook</cp:lastModifiedBy>
  <cp:revision>4020</cp:revision>
  <dcterms:created xsi:type="dcterms:W3CDTF">2018-10-05T21:01:23Z</dcterms:created>
  <dcterms:modified xsi:type="dcterms:W3CDTF">2019-11-13T08:28:57Z</dcterms:modified>
</cp:coreProperties>
</file>