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05" r:id="rId2"/>
    <p:sldId id="413" r:id="rId3"/>
    <p:sldId id="409" r:id="rId4"/>
    <p:sldId id="406" r:id="rId5"/>
    <p:sldId id="408" r:id="rId6"/>
    <p:sldId id="399" r:id="rId7"/>
    <p:sldId id="410" r:id="rId8"/>
    <p:sldId id="411" r:id="rId9"/>
    <p:sldId id="412" r:id="rId10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33"/>
    <a:srgbClr val="808080"/>
    <a:srgbClr val="EAEAEA"/>
    <a:srgbClr val="CC3300"/>
    <a:srgbClr val="CCFFCC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6422" autoAdjust="0"/>
  </p:normalViewPr>
  <p:slideViewPr>
    <p:cSldViewPr snapToGrid="0">
      <p:cViewPr varScale="1">
        <p:scale>
          <a:sx n="107" d="100"/>
          <a:sy n="107" d="100"/>
        </p:scale>
        <p:origin x="11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412" y="-78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r>
              <a:rPr lang="en-US"/>
              <a:t>IT Division Meeting 7/12/06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r>
              <a:rPr lang="en-US"/>
              <a:t>IT Update, FY06 &amp; 07 Goals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r>
              <a:rPr lang="en-US"/>
              <a:t>Tom Lynch, VPIT/CIO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84630A0E-E1A1-465D-BC68-E0EC516A7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4" name="Picture 6" descr="Monogram_B&amp;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650" y="8783638"/>
            <a:ext cx="88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FFC11DA-51C0-4C21-AEF0-CE188A6E3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4" name="Picture 8" descr="Monogram_B&amp;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1650" y="8783638"/>
            <a:ext cx="88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BC71-8DDD-440B-8F8B-E7C657B31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159A-0A2C-45F3-AB4F-65F93F12A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24BB0-B50C-4590-9D91-79BB63014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025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08D2-6CE1-4AB2-8614-3416DED2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A3E1-07FF-46B2-A66D-8DE906141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5703E-E5F2-4A57-9B09-1274BF34C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6A0F6-9290-4161-9764-15F3173AC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225FC-F1CD-4325-8A8B-A7719972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BFDEE-E0E0-40D4-9A51-D483CF52F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18DC8-DCAA-4B91-899B-76DF32EC0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7C36-E242-438E-86E2-B9E326F8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2863"/>
            <a:ext cx="5076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5638800"/>
            <a:ext cx="503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latin typeface="Times New Roman" pitchFamily="18" charset="0"/>
              </a:defRPr>
            </a:lvl1pPr>
          </a:lstStyle>
          <a:p>
            <a:pPr>
              <a:defRPr/>
            </a:pPr>
            <a:fld id="{2EE7AE6D-906D-4B26-AA03-75939DC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44980" y="2133600"/>
            <a:ext cx="8610600" cy="1676400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Research Data Challenges and Opportunities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75571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Sia</a:t>
            </a:r>
            <a:r>
              <a:rPr lang="en-US" sz="1600" dirty="0" smtClean="0"/>
              <a:t> Najafi</a:t>
            </a:r>
          </a:p>
          <a:p>
            <a:r>
              <a:rPr lang="en-US" sz="1600" dirty="0" smtClean="0"/>
              <a:t>Executive Director Academic Research Computing </a:t>
            </a:r>
          </a:p>
          <a:p>
            <a:r>
              <a:rPr lang="en-US" sz="1600" dirty="0" smtClean="0"/>
              <a:t>Worcester Polytechnic Institute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64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2" y="1"/>
            <a:ext cx="7463064" cy="59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28700" y="1562100"/>
            <a:ext cx="77343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900" b="1" dirty="0" smtClean="0"/>
              <a:t>Where we were 10 years ago….</a:t>
            </a:r>
            <a:r>
              <a:rPr lang="en-US" sz="1900" b="1" dirty="0"/>
              <a:t>l</a:t>
            </a:r>
            <a:r>
              <a:rPr lang="en-US" sz="1900" b="1" dirty="0" smtClean="0"/>
              <a:t>ife was much simpler</a:t>
            </a:r>
            <a:endParaRPr lang="en-US" sz="1900" dirty="0" smtClean="0"/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Well understood sources and types of research data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Long practiced and established methods for backup and archiving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Lax federal guidelines on research data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Sharing research data done manually or at very rudimentary level online  (External/Internal Hard Drives, FTP Sites)</a:t>
            </a:r>
          </a:p>
        </p:txBody>
      </p:sp>
    </p:spTree>
    <p:extLst>
      <p:ext uri="{BB962C8B-B14F-4D97-AF65-F5344CB8AC3E}">
        <p14:creationId xmlns:p14="http://schemas.microsoft.com/office/powerpoint/2010/main" val="206858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38" y="1500733"/>
            <a:ext cx="6108826" cy="3970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5633" y="5688825"/>
            <a:ext cx="3343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Patrick </a:t>
            </a:r>
            <a:r>
              <a:rPr lang="en-US" sz="1000" dirty="0" err="1" smtClean="0"/>
              <a:t>Cheesman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9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28700" y="1562100"/>
            <a:ext cx="7734300" cy="46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900" b="1" dirty="0"/>
              <a:t>W</a:t>
            </a:r>
            <a:r>
              <a:rPr lang="en-US" sz="1900" b="1" dirty="0" smtClean="0"/>
              <a:t>here we were 5 years ago</a:t>
            </a:r>
            <a:r>
              <a:rPr lang="en-US" sz="1900" dirty="0" smtClean="0"/>
              <a:t> 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NSF Data Management Guidelines (DMP) was a catalyst for change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Centralizing Research data storage and convincing faculty to adopt it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Minimum 2 TB of free enterprise level storage for every faculty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Hourly snapshot going back weeks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All data synched to a Disaster recovery site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Still Tape backup and Archiving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Collaboration tools for sharing large datasets (</a:t>
            </a:r>
            <a:r>
              <a:rPr lang="en-US" sz="1900" dirty="0" err="1"/>
              <a:t>O</a:t>
            </a:r>
            <a:r>
              <a:rPr lang="en-US" sz="1900" dirty="0" err="1" smtClean="0"/>
              <a:t>wncloud</a:t>
            </a:r>
            <a:r>
              <a:rPr lang="en-US" sz="1900" dirty="0" smtClean="0"/>
              <a:t>) with external collaborators </a:t>
            </a:r>
          </a:p>
        </p:txBody>
      </p:sp>
    </p:spTree>
    <p:extLst>
      <p:ext uri="{BB962C8B-B14F-4D97-AF65-F5344CB8AC3E}">
        <p14:creationId xmlns:p14="http://schemas.microsoft.com/office/powerpoint/2010/main" val="73707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 descr="Research Data Management Plan Scott-Najaf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1" y="215900"/>
            <a:ext cx="7454900" cy="5762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58898" y="1387596"/>
            <a:ext cx="7752333" cy="681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900" b="1" dirty="0" smtClean="0"/>
              <a:t>Current state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Explosion of data totally changed Research architecture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Multi-tired storage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en-US" sz="1900" dirty="0"/>
              <a:t>DELL/EMC </a:t>
            </a:r>
            <a:r>
              <a:rPr lang="en-US" sz="1900" dirty="0" err="1"/>
              <a:t>Isilon</a:t>
            </a:r>
            <a:r>
              <a:rPr lang="en-US" sz="1900" dirty="0"/>
              <a:t> now only for gold standard of data protection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en-US" sz="1900" dirty="0" err="1"/>
              <a:t>Qumulo</a:t>
            </a:r>
            <a:r>
              <a:rPr lang="en-US" sz="1900" dirty="0"/>
              <a:t> for tier 2 and 3, High Performance Computing and storage for raw data sets mostly from instruments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en-US" sz="1900" dirty="0"/>
              <a:t>Gradually moving away from tape to object storage and cloud options for backup and archiving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Data </a:t>
            </a:r>
            <a:r>
              <a:rPr lang="en-US" sz="1900" dirty="0"/>
              <a:t>analytics tools absolutely crucial for File movement and reporting (starfish)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endParaRPr lang="en-US" sz="19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endParaRPr lang="en-US" sz="1900" dirty="0" smtClean="0"/>
          </a:p>
          <a:p>
            <a:pPr lvl="1" eaLnBrk="1" hangingPunct="1">
              <a:spcBef>
                <a:spcPct val="50000"/>
              </a:spcBef>
            </a:pPr>
            <a:endParaRPr lang="en-US" sz="1900" dirty="0" smtClean="0"/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arenR"/>
            </a:pPr>
            <a:endParaRPr lang="en-US" sz="1900" dirty="0" smtClean="0"/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1900" dirty="0"/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50709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28700" y="1562100"/>
            <a:ext cx="7734300" cy="403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900" b="1" dirty="0" smtClean="0"/>
              <a:t>Current challenges in sharing and access for Data Sciences, Health Delivery Institute and Controlled data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Sensitive Data from (VA, Dana Farber, Commercial Institutions, etc.).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A</a:t>
            </a:r>
            <a:r>
              <a:rPr lang="en-US" sz="1900" dirty="0" smtClean="0"/>
              <a:t>ccess Control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R</a:t>
            </a:r>
            <a:r>
              <a:rPr lang="en-US" sz="1900" dirty="0" smtClean="0"/>
              <a:t>etention and destruction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E</a:t>
            </a:r>
            <a:r>
              <a:rPr lang="en-US" sz="1900" dirty="0" smtClean="0"/>
              <a:t>ncryption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D</a:t>
            </a:r>
            <a:r>
              <a:rPr lang="en-US" sz="1900" dirty="0" smtClean="0"/>
              <a:t>elivery 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C</a:t>
            </a:r>
            <a:r>
              <a:rPr lang="en-US" sz="1900" dirty="0" smtClean="0"/>
              <a:t>ollaboration with external entities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/>
              <a:t>C</a:t>
            </a:r>
            <a:r>
              <a:rPr lang="en-US" sz="1900" dirty="0" smtClean="0"/>
              <a:t>ompliance</a:t>
            </a:r>
          </a:p>
        </p:txBody>
      </p:sp>
    </p:spTree>
    <p:extLst>
      <p:ext uri="{BB962C8B-B14F-4D97-AF65-F5344CB8AC3E}">
        <p14:creationId xmlns:p14="http://schemas.microsoft.com/office/powerpoint/2010/main" val="309490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1263" y="468313"/>
            <a:ext cx="695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Research Data Management</a:t>
            </a:r>
            <a:endParaRPr lang="en-US" sz="3200" b="1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28700" y="1562100"/>
            <a:ext cx="77343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900" b="1" dirty="0" smtClean="0"/>
              <a:t>Current work in Progress</a:t>
            </a:r>
            <a:endParaRPr lang="en-US" sz="1900" b="1" dirty="0"/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Next generation collaboration tools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Code Management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File sharing</a:t>
            </a:r>
          </a:p>
          <a:p>
            <a:pPr marL="1371600" lvl="2" indent="-457200" eaLnBrk="1" hangingPunct="1">
              <a:spcBef>
                <a:spcPct val="50000"/>
              </a:spcBef>
              <a:buFont typeface="+mj-lt"/>
              <a:buAutoNum type="alphaLcParenR"/>
            </a:pPr>
            <a:r>
              <a:rPr lang="en-US" sz="1900" dirty="0" smtClean="0"/>
              <a:t>Shared Apps 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Science DMZ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1900" dirty="0" smtClean="0"/>
              <a:t>Automated </a:t>
            </a:r>
            <a:r>
              <a:rPr lang="en-US" sz="1900" dirty="0" err="1" smtClean="0"/>
              <a:t>tiering</a:t>
            </a:r>
            <a:r>
              <a:rPr lang="en-US" sz="1900" dirty="0" smtClean="0"/>
              <a:t> of Research data (e.g. starfish) </a:t>
            </a:r>
          </a:p>
        </p:txBody>
      </p:sp>
    </p:spTree>
    <p:extLst>
      <p:ext uri="{BB962C8B-B14F-4D97-AF65-F5344CB8AC3E}">
        <p14:creationId xmlns:p14="http://schemas.microsoft.com/office/powerpoint/2010/main" val="1297407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EFE7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D9D1"/>
      </a:accent6>
      <a:hlink>
        <a:srgbClr val="820000"/>
      </a:hlink>
      <a:folHlink>
        <a:srgbClr val="FFEF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8200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820000"/>
        </a:hlink>
        <a:folHlink>
          <a:srgbClr val="FFEF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13099</TotalTime>
  <Words>327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Default Design</vt:lpstr>
      <vt:lpstr>Research Data Challenges and Opportunities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Academic Technology Center</dc:creator>
  <cp:lastModifiedBy>O'Toole, Jessica R</cp:lastModifiedBy>
  <cp:revision>699</cp:revision>
  <dcterms:created xsi:type="dcterms:W3CDTF">2002-11-26T14:54:44Z</dcterms:created>
  <dcterms:modified xsi:type="dcterms:W3CDTF">2017-08-01T12:44:09Z</dcterms:modified>
</cp:coreProperties>
</file>