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4" r:id="rId2"/>
    <p:sldId id="304" r:id="rId3"/>
    <p:sldId id="305" r:id="rId4"/>
    <p:sldId id="301" r:id="rId5"/>
    <p:sldId id="297" r:id="rId6"/>
    <p:sldId id="303" r:id="rId7"/>
    <p:sldId id="306" r:id="rId8"/>
  </p:sldIdLst>
  <p:sldSz cx="9144000" cy="6858000" type="letter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FEF4EC"/>
    <a:srgbClr val="F2EFF5"/>
    <a:srgbClr val="CAFEEA"/>
    <a:srgbClr val="F7F9F1"/>
    <a:srgbClr val="303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5" autoAdjust="0"/>
  </p:normalViewPr>
  <p:slideViewPr>
    <p:cSldViewPr>
      <p:cViewPr varScale="1">
        <p:scale>
          <a:sx n="103" d="100"/>
          <a:sy n="103" d="100"/>
        </p:scale>
        <p:origin x="12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1690" tIns="45845" rIns="91690" bIns="4584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1690" tIns="45845" rIns="91690" bIns="45845" rtlCol="0"/>
          <a:lstStyle>
            <a:lvl1pPr algn="r">
              <a:defRPr sz="1100"/>
            </a:lvl1pPr>
          </a:lstStyle>
          <a:p>
            <a:fld id="{52AFBAF0-E522-449C-B7D2-443E25DAE926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90" tIns="45845" rIns="91690" bIns="4584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690" tIns="45845" rIns="91690" bIns="4584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1690" tIns="45845" rIns="91690" bIns="4584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1690" tIns="45845" rIns="91690" bIns="45845" rtlCol="0" anchor="b"/>
          <a:lstStyle>
            <a:lvl1pPr algn="r">
              <a:defRPr sz="1100"/>
            </a:lvl1pPr>
          </a:lstStyle>
          <a:p>
            <a:fld id="{0CD2B6D4-7962-48FA-9DA6-49F1383B3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0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2B6D4-7962-48FA-9DA6-49F1383B3C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4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2B6D4-7962-48FA-9DA6-49F1383B3C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3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47C4-5DB0-4052-8F7E-97BC2C52F3F7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0859-41B1-4A94-A965-F6A29243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8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ECC0-4185-4D98-AEC8-9FD513647591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0859-41B1-4A94-A965-F6A29243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5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D93C-9BF5-4C9A-8D53-37DDFE4BA00E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0859-41B1-4A94-A965-F6A29243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3316-8B10-4FFD-BCCC-D3F40F7622D3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0859-41B1-4A94-A965-F6A29243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3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E859-6A17-48AA-B881-E601BD54A75F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0859-41B1-4A94-A965-F6A29243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6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8672-6DFD-4C1F-9F66-490F97416BAA}" type="datetime1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0859-41B1-4A94-A965-F6A29243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4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FE31-95A4-4E45-B0AF-473A8F1850AD}" type="datetime1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0859-41B1-4A94-A965-F6A29243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09DF-4E80-44EA-B11F-9A4A273F16B4}" type="datetime1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0859-41B1-4A94-A965-F6A29243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7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5AEF-AEC7-40CD-BBEB-B111819982D3}" type="datetime1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0859-41B1-4A94-A965-F6A29243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962C-8C59-49B3-8BE2-82E81DC63F55}" type="datetime1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0859-41B1-4A94-A965-F6A29243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6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E51A-634B-432B-AA2C-9C49AC8B0EDF}" type="datetime1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0859-41B1-4A94-A965-F6A29243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9B26B-D4A4-41B2-8EE5-35851FE1FF4A}" type="datetime1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80859-41B1-4A94-A965-F6A29243E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8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najafi@wpi.edu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217162" y="634778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Worcester Polytechnic Institute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06998" y="433410"/>
            <a:ext cx="68003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b="1" dirty="0" smtClean="0">
                <a:solidFill>
                  <a:srgbClr val="990000"/>
                </a:solidFill>
                <a:cs typeface="Arial" charset="0"/>
              </a:rPr>
              <a:t>Academic and Research Computing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1499600" y="1931205"/>
            <a:ext cx="635027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Garamond" pitchFamily="18" charset="0"/>
              </a:rPr>
              <a:t>2006 - 2016 </a:t>
            </a:r>
          </a:p>
          <a:p>
            <a:pPr algn="ctr"/>
            <a:endParaRPr lang="en-US" sz="1000" b="1" dirty="0" smtClean="0">
              <a:latin typeface="Garamond" pitchFamily="18" charset="0"/>
            </a:endParaRPr>
          </a:p>
          <a:p>
            <a:pPr algn="ctr"/>
            <a:r>
              <a:rPr lang="en-US" sz="3200" b="1" dirty="0" smtClean="0">
                <a:latin typeface="Garamond" pitchFamily="18" charset="0"/>
              </a:rPr>
              <a:t>Ten </a:t>
            </a:r>
            <a:r>
              <a:rPr lang="en-US" sz="3200" b="1" dirty="0">
                <a:latin typeface="Garamond" pitchFamily="18" charset="0"/>
              </a:rPr>
              <a:t>Years of SESA  </a:t>
            </a:r>
            <a:r>
              <a:rPr lang="en-US" sz="3200" b="1" dirty="0" smtClean="0">
                <a:latin typeface="Garamond" pitchFamily="18" charset="0"/>
              </a:rPr>
              <a:t>Training  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7162" y="4849985"/>
            <a:ext cx="24195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Sia</a:t>
            </a:r>
            <a:r>
              <a:rPr lang="en-US" dirty="0" smtClean="0"/>
              <a:t> Najafi</a:t>
            </a:r>
          </a:p>
          <a:p>
            <a:pPr algn="ctr"/>
            <a:r>
              <a:rPr lang="en-US" dirty="0" smtClean="0"/>
              <a:t>Exec Director Research Academic Computing		</a:t>
            </a:r>
          </a:p>
          <a:p>
            <a:pPr algn="ctr"/>
            <a:r>
              <a:rPr lang="en-US" dirty="0" smtClean="0">
                <a:hlinkClick r:id="rId2"/>
              </a:rPr>
              <a:t>snajafi@wpi.edu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614815" y="6340296"/>
            <a:ext cx="608143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6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8225FC-F1CD-4325-8A8B-A771997274B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116208" y="0"/>
            <a:ext cx="32644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b="1" dirty="0" smtClean="0">
                <a:cs typeface="Arial" charset="0"/>
              </a:rPr>
              <a:t>SESA  Support</a:t>
            </a:r>
            <a:endParaRPr lang="en-US" sz="3200" b="1" dirty="0"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2914"/>
              </p:ext>
            </p:extLst>
          </p:nvPr>
        </p:nvGraphicFramePr>
        <p:xfrm>
          <a:off x="232235" y="779055"/>
          <a:ext cx="8756340" cy="52120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189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1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201"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Scientific and Engineering Software Applications (SESA)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@ WPI</a:t>
                      </a:r>
                    </a:p>
                    <a:p>
                      <a:pPr algn="ctr"/>
                      <a:endParaRPr lang="en-US" sz="2200" b="1" dirty="0" smtClean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Technical Computing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Data Acquisition,</a:t>
                      </a:r>
                    </a:p>
                    <a:p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Instrument Control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Computer-aided engineering (CAE): </a:t>
                      </a:r>
                      <a:r>
                        <a:rPr lang="en-US" sz="2000" baseline="0" dirty="0" smtClean="0">
                          <a:latin typeface="Garamond" panose="02020404030301010803" pitchFamily="18" charset="0"/>
                        </a:rPr>
                        <a:t>FEA, CFD, MBD</a:t>
                      </a:r>
                      <a:endParaRPr lang="en-US" sz="2000" dirty="0" smtClean="0">
                        <a:latin typeface="Garamond" panose="02020404030301010803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Computer-aided design</a:t>
                      </a:r>
                      <a:r>
                        <a:rPr lang="en-US" sz="2000" baseline="0" dirty="0" smtClean="0"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Garamond" panose="02020404030301010803" pitchFamily="18" charset="0"/>
                        </a:rPr>
                        <a:t>(CAD) , Material selection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u="sng" dirty="0" smtClean="0">
                          <a:latin typeface="Garamond" panose="02020404030301010803" pitchFamily="18" charset="0"/>
                        </a:rPr>
                        <a:t>MATLAB</a:t>
                      </a:r>
                    </a:p>
                    <a:p>
                      <a:r>
                        <a:rPr lang="en-US" sz="2000" b="0" u="sng" dirty="0" smtClean="0">
                          <a:latin typeface="Garamond" panose="02020404030301010803" pitchFamily="18" charset="0"/>
                        </a:rPr>
                        <a:t>Mathcad</a:t>
                      </a:r>
                      <a:r>
                        <a:rPr lang="en-US" sz="2000" b="0" dirty="0" smtClean="0">
                          <a:latin typeface="Garamond" panose="02020404030301010803" pitchFamily="18" charset="0"/>
                        </a:rPr>
                        <a:t> </a:t>
                      </a:r>
                    </a:p>
                    <a:p>
                      <a:r>
                        <a:rPr lang="en-US" sz="2000" b="0" u="sng" dirty="0" err="1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Phyton</a:t>
                      </a:r>
                      <a:endParaRPr lang="en-US" sz="2000" b="0" u="sng" dirty="0" smtClean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  <a:p>
                      <a:r>
                        <a:rPr lang="en-US" sz="2000" b="0" u="sng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Fortran</a:t>
                      </a:r>
                      <a:r>
                        <a:rPr lang="en-US" sz="2000" b="0" u="sng" dirty="0" smtClean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 </a:t>
                      </a:r>
                    </a:p>
                    <a:p>
                      <a:r>
                        <a:rPr lang="en-US" sz="2000" b="0" u="none" dirty="0" smtClean="0">
                          <a:solidFill>
                            <a:srgbClr val="0000FF"/>
                          </a:solidFill>
                          <a:latin typeface="Garamond" panose="02020404030301010803" pitchFamily="18" charset="0"/>
                        </a:rPr>
                        <a:t>Paralle</a:t>
                      </a:r>
                      <a:r>
                        <a:rPr lang="en-US" sz="2000" b="0" u="none" baseline="0" dirty="0" smtClean="0">
                          <a:solidFill>
                            <a:srgbClr val="0000FF"/>
                          </a:solidFill>
                          <a:latin typeface="Garamond" panose="02020404030301010803" pitchFamily="18" charset="0"/>
                        </a:rPr>
                        <a:t>l Computing</a:t>
                      </a:r>
                      <a:endParaRPr lang="en-US" sz="2000" b="0" u="none" dirty="0" smtClean="0">
                        <a:solidFill>
                          <a:srgbClr val="0000FF"/>
                        </a:solidFill>
                        <a:latin typeface="Garamond" panose="02020404030301010803" pitchFamily="18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Garamond" panose="02020404030301010803" pitchFamily="18" charset="0"/>
                        </a:rPr>
                        <a:t>R</a:t>
                      </a:r>
                    </a:p>
                    <a:p>
                      <a:r>
                        <a:rPr lang="en-US" sz="2000" b="0" dirty="0" smtClean="0">
                          <a:solidFill>
                            <a:srgbClr val="0000FF"/>
                          </a:solidFill>
                          <a:latin typeface="Garamond" panose="02020404030301010803" pitchFamily="18" charset="0"/>
                        </a:rPr>
                        <a:t>Data</a:t>
                      </a:r>
                      <a:r>
                        <a:rPr lang="en-US" sz="2000" b="0" baseline="0" dirty="0" smtClean="0">
                          <a:solidFill>
                            <a:srgbClr val="0000FF"/>
                          </a:solidFill>
                          <a:latin typeface="Garamond" panose="02020404030301010803" pitchFamily="18" charset="0"/>
                        </a:rPr>
                        <a:t> Management</a:t>
                      </a:r>
                    </a:p>
                    <a:p>
                      <a:endParaRPr lang="en-US" sz="2000" b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Garamond" panose="02020404030301010803" pitchFamily="18" charset="0"/>
                      </a:endParaRPr>
                    </a:p>
                    <a:p>
                      <a:r>
                        <a:rPr lang="en-US" sz="2000" b="1" dirty="0" smtClean="0">
                          <a:solidFill>
                            <a:srgbClr val="339933"/>
                          </a:solidFill>
                          <a:latin typeface="Garamond" panose="02020404030301010803" pitchFamily="18" charset="0"/>
                        </a:rPr>
                        <a:t>----------------------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Linux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u="sng" dirty="0" err="1" smtClean="0">
                          <a:latin typeface="Garamond" panose="02020404030301010803" pitchFamily="18" charset="0"/>
                        </a:rPr>
                        <a:t>Labview</a:t>
                      </a:r>
                      <a:endParaRPr lang="en-US" sz="2000" b="0" u="sng" dirty="0">
                        <a:latin typeface="Garamond" panose="02020404030301010803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b="0" u="sng" kern="1200" dirty="0" smtClean="0">
                          <a:effectLst/>
                          <a:latin typeface="Garamond" panose="02020404030301010803" pitchFamily="18" charset="0"/>
                        </a:rPr>
                        <a:t>ANSYS </a:t>
                      </a:r>
                    </a:p>
                    <a:p>
                      <a:r>
                        <a:rPr lang="en-US" sz="2000" b="0" u="sng" kern="1200" dirty="0" smtClean="0">
                          <a:effectLst/>
                          <a:latin typeface="Garamond" panose="02020404030301010803" pitchFamily="18" charset="0"/>
                        </a:rPr>
                        <a:t>Fluent</a:t>
                      </a:r>
                    </a:p>
                    <a:p>
                      <a:r>
                        <a:rPr lang="en-US" sz="2000" b="0" u="sng" kern="1200" dirty="0" err="1" smtClean="0">
                          <a:effectLst/>
                          <a:latin typeface="Garamond" panose="02020404030301010803" pitchFamily="18" charset="0"/>
                        </a:rPr>
                        <a:t>Comsol</a:t>
                      </a:r>
                      <a:endParaRPr lang="en-US" sz="2000" b="0" u="sng" kern="1200" dirty="0" smtClean="0">
                        <a:effectLst/>
                        <a:latin typeface="Garamond" panose="02020404030301010803" pitchFamily="18" charset="0"/>
                      </a:endParaRPr>
                    </a:p>
                    <a:p>
                      <a:r>
                        <a:rPr lang="en-US" sz="2000" b="0" u="sng" kern="1200" dirty="0" err="1" smtClean="0">
                          <a:solidFill>
                            <a:srgbClr val="0000FF"/>
                          </a:solidFill>
                          <a:effectLst/>
                          <a:latin typeface="Garamond" panose="02020404030301010803" pitchFamily="18" charset="0"/>
                        </a:rPr>
                        <a:t>Abaqus</a:t>
                      </a:r>
                      <a:r>
                        <a:rPr lang="en-US" sz="2000" b="0" u="sng" kern="1200" dirty="0" smtClean="0">
                          <a:solidFill>
                            <a:srgbClr val="0000FF"/>
                          </a:solidFill>
                          <a:effectLst/>
                          <a:latin typeface="Garamond" panose="02020404030301010803" pitchFamily="18" charset="0"/>
                        </a:rPr>
                        <a:t> </a:t>
                      </a:r>
                    </a:p>
                    <a:p>
                      <a:endParaRPr lang="en-US" sz="2000" b="0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u="sng" dirty="0" smtClean="0">
                          <a:latin typeface="Garamond" panose="02020404030301010803" pitchFamily="18" charset="0"/>
                        </a:rPr>
                        <a:t>PTC </a:t>
                      </a:r>
                      <a:r>
                        <a:rPr lang="en-US" sz="2000" b="0" u="sng" dirty="0" err="1" smtClean="0">
                          <a:latin typeface="Garamond" panose="02020404030301010803" pitchFamily="18" charset="0"/>
                        </a:rPr>
                        <a:t>Creo</a:t>
                      </a:r>
                      <a:r>
                        <a:rPr lang="en-US" sz="2000" b="0" u="sng" dirty="0" smtClean="0">
                          <a:latin typeface="Garamond" panose="02020404030301010803" pitchFamily="18" charset="0"/>
                        </a:rPr>
                        <a:t>/</a:t>
                      </a:r>
                      <a:r>
                        <a:rPr lang="en-US" sz="2000" b="0" u="sng" dirty="0" err="1" smtClean="0">
                          <a:latin typeface="Garamond" panose="02020404030301010803" pitchFamily="18" charset="0"/>
                        </a:rPr>
                        <a:t>ProE</a:t>
                      </a:r>
                      <a:r>
                        <a:rPr lang="en-US" sz="2000" b="0" u="sng" dirty="0" smtClean="0"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en-US" sz="2000" b="0" u="sng" dirty="0" err="1" smtClean="0">
                          <a:latin typeface="Garamond" panose="02020404030301010803" pitchFamily="18" charset="0"/>
                        </a:rPr>
                        <a:t>Solidworks</a:t>
                      </a:r>
                      <a:endParaRPr lang="en-US" sz="2000" b="0" u="sng" dirty="0" smtClean="0">
                        <a:latin typeface="Garamond" panose="02020404030301010803" pitchFamily="18" charset="0"/>
                      </a:endParaRPr>
                    </a:p>
                    <a:p>
                      <a:r>
                        <a:rPr lang="en-US" sz="2000" b="0" u="sng" dirty="0" err="1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Autocad</a:t>
                      </a:r>
                      <a:endParaRPr lang="en-US" sz="2000" b="0" u="sng" dirty="0" smtClean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  <a:p>
                      <a:r>
                        <a:rPr lang="en-US" sz="2000" b="0" u="sng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Rapid Prototyping</a:t>
                      </a:r>
                    </a:p>
                    <a:p>
                      <a:endParaRPr lang="en-US" sz="2000" b="0" u="sng" dirty="0" smtClean="0">
                        <a:latin typeface="Garamond" panose="02020404030301010803" pitchFamily="18" charset="0"/>
                      </a:endParaRPr>
                    </a:p>
                    <a:p>
                      <a:endParaRPr lang="en-US" sz="2000" b="0" u="sng" dirty="0" smtClean="0">
                        <a:latin typeface="Garamond" panose="02020404030301010803" pitchFamily="18" charset="0"/>
                      </a:endParaRPr>
                    </a:p>
                    <a:p>
                      <a:r>
                        <a:rPr lang="en-US" sz="2000" b="0" u="sng" dirty="0" smtClean="0">
                          <a:latin typeface="Garamond" panose="02020404030301010803" pitchFamily="18" charset="0"/>
                        </a:rPr>
                        <a:t>CES </a:t>
                      </a:r>
                      <a:r>
                        <a:rPr lang="en-US" sz="2000" b="0" u="sng" dirty="0" err="1" smtClean="0">
                          <a:latin typeface="Garamond" panose="02020404030301010803" pitchFamily="18" charset="0"/>
                        </a:rPr>
                        <a:t>EduPack</a:t>
                      </a:r>
                      <a:endParaRPr lang="en-US" sz="2000" b="0" u="sng" dirty="0">
                        <a:solidFill>
                          <a:srgbClr val="339933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90688" y="6075144"/>
            <a:ext cx="676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Black: 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Garamond" panose="02020404030301010803" pitchFamily="18" charset="0"/>
              </a:rPr>
              <a:t>Blue</a:t>
            </a:r>
            <a:r>
              <a:rPr lang="en-US" dirty="0" smtClean="0">
                <a:latin typeface="Garamond" panose="02020404030301010803" pitchFamily="18" charset="0"/>
              </a:rPr>
              <a:t>:  To be supported in the near future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879" y="510462"/>
            <a:ext cx="91257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8225FC-F1CD-4325-8A8B-A771997274B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116208" y="0"/>
            <a:ext cx="32644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b="1" dirty="0" smtClean="0">
                <a:cs typeface="Arial" charset="0"/>
              </a:rPr>
              <a:t>SESA  Support</a:t>
            </a:r>
            <a:endParaRPr lang="en-US" sz="3200" b="1" dirty="0"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020" y="674443"/>
            <a:ext cx="87484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spcBef>
                <a:spcPts val="200"/>
              </a:spcBef>
              <a:buBlip>
                <a:blip r:embed="rId2"/>
              </a:buBlip>
              <a:tabLst>
                <a:tab pos="0" algn="l"/>
                <a:tab pos="57150" algn="l"/>
                <a:tab pos="285750" algn="l"/>
              </a:tabLst>
            </a:pPr>
            <a:r>
              <a:rPr lang="en-US" dirty="0" smtClean="0">
                <a:latin typeface="Garamond" panose="02020404030301010803" pitchFamily="18" charset="0"/>
                <a:ea typeface="Calibri" pitchFamily="34" charset="0"/>
                <a:cs typeface="Times New Roman" panose="02020603050405020304" pitchFamily="18" charset="0"/>
                <a:sym typeface="Symbol"/>
              </a:rPr>
              <a:t>Training sessions :  </a:t>
            </a:r>
          </a:p>
          <a:p>
            <a:pPr lvl="3" indent="-457200">
              <a:spcBef>
                <a:spcPts val="200"/>
              </a:spcBef>
              <a:buFont typeface="Wingdings" panose="05000000000000000000" pitchFamily="2" charset="2"/>
              <a:buChar char="§"/>
              <a:tabLst>
                <a:tab pos="0" algn="l"/>
                <a:tab pos="57150" algn="l"/>
                <a:tab pos="285750" algn="l"/>
              </a:tabLst>
            </a:pPr>
            <a:r>
              <a:rPr lang="en-US" dirty="0" smtClean="0">
                <a:latin typeface="Garamond" panose="02020404030301010803" pitchFamily="18" charset="0"/>
                <a:ea typeface="Calibri" pitchFamily="34" charset="0"/>
                <a:cs typeface="Times New Roman" panose="02020603050405020304" pitchFamily="18" charset="0"/>
                <a:sym typeface="Symbol"/>
              </a:rPr>
              <a:t>crash courses</a:t>
            </a:r>
          </a:p>
          <a:p>
            <a:pPr lvl="3" indent="-457200">
              <a:spcBef>
                <a:spcPts val="200"/>
              </a:spcBef>
              <a:buFont typeface="Wingdings" panose="05000000000000000000" pitchFamily="2" charset="2"/>
              <a:buChar char="§"/>
              <a:tabLst>
                <a:tab pos="0" algn="l"/>
                <a:tab pos="57150" algn="l"/>
                <a:tab pos="285750" algn="l"/>
              </a:tabLst>
            </a:pPr>
            <a:r>
              <a:rPr lang="en-US" dirty="0">
                <a:latin typeface="Garamond" panose="02020404030301010803" pitchFamily="18" charset="0"/>
                <a:ea typeface="Calibri" pitchFamily="34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dirty="0" smtClean="0">
                <a:latin typeface="Garamond" panose="02020404030301010803" pitchFamily="18" charset="0"/>
                <a:ea typeface="Calibri" pitchFamily="34" charset="0"/>
                <a:cs typeface="Times New Roman" panose="02020603050405020304" pitchFamily="18" charset="0"/>
                <a:sym typeface="Symbol"/>
              </a:rPr>
              <a:t>dvanced  courses</a:t>
            </a:r>
            <a:endParaRPr lang="en-US" sz="800" dirty="0" smtClean="0">
              <a:latin typeface="Garamond" panose="02020404030301010803" pitchFamily="18" charset="0"/>
              <a:ea typeface="Calibri" pitchFamily="34" charset="0"/>
              <a:cs typeface="Times New Roman" panose="02020603050405020304" pitchFamily="18" charset="0"/>
              <a:sym typeface="Symbol"/>
            </a:endParaRPr>
          </a:p>
          <a:p>
            <a:pPr marL="342900" lvl="1" indent="-342900">
              <a:spcBef>
                <a:spcPts val="200"/>
              </a:spcBef>
              <a:buBlip>
                <a:blip r:embed="rId2"/>
              </a:buBlip>
              <a:tabLst>
                <a:tab pos="0" algn="l"/>
                <a:tab pos="57150" algn="l"/>
                <a:tab pos="285750" algn="l"/>
              </a:tabLst>
            </a:pPr>
            <a:r>
              <a:rPr lang="en-US" dirty="0" smtClean="0">
                <a:latin typeface="Garamond" panose="02020404030301010803" pitchFamily="18" charset="0"/>
                <a:ea typeface="Calibri" pitchFamily="34" charset="0"/>
                <a:cs typeface="Times New Roman" panose="02020603050405020304" pitchFamily="18" charset="0"/>
              </a:rPr>
              <a:t>Invited lectures</a:t>
            </a:r>
          </a:p>
          <a:p>
            <a:pPr marL="1257300" lvl="3" indent="-342900">
              <a:spcBef>
                <a:spcPts val="200"/>
              </a:spcBef>
              <a:buFont typeface="Wingdings" panose="05000000000000000000" pitchFamily="2" charset="2"/>
              <a:buChar char="§"/>
              <a:tabLst>
                <a:tab pos="0" algn="l"/>
                <a:tab pos="57150" algn="l"/>
                <a:tab pos="285750" algn="l"/>
              </a:tabLst>
            </a:pPr>
            <a:r>
              <a:rPr lang="en-US" dirty="0" smtClean="0">
                <a:latin typeface="Garamond" panose="02020404030301010803" pitchFamily="18" charset="0"/>
              </a:rPr>
              <a:t>general </a:t>
            </a:r>
            <a:r>
              <a:rPr lang="en-US" dirty="0">
                <a:latin typeface="Garamond" panose="02020404030301010803" pitchFamily="18" charset="0"/>
              </a:rPr>
              <a:t>topics  </a:t>
            </a:r>
            <a:endParaRPr lang="en-US" dirty="0" smtClean="0">
              <a:latin typeface="Garamond" panose="02020404030301010803" pitchFamily="18" charset="0"/>
            </a:endParaRPr>
          </a:p>
          <a:p>
            <a:pPr marL="1257300" lvl="3" indent="-342900">
              <a:spcBef>
                <a:spcPts val="200"/>
              </a:spcBef>
              <a:buFont typeface="Wingdings" panose="05000000000000000000" pitchFamily="2" charset="2"/>
              <a:buChar char="§"/>
              <a:tabLst>
                <a:tab pos="0" algn="l"/>
                <a:tab pos="57150" algn="l"/>
                <a:tab pos="285750" algn="l"/>
              </a:tabLst>
            </a:pPr>
            <a:r>
              <a:rPr lang="en-US" dirty="0" smtClean="0">
                <a:latin typeface="Garamond" panose="02020404030301010803" pitchFamily="18" charset="0"/>
              </a:rPr>
              <a:t>more </a:t>
            </a:r>
            <a:r>
              <a:rPr lang="en-US" dirty="0">
                <a:latin typeface="Garamond" panose="02020404030301010803" pitchFamily="18" charset="0"/>
              </a:rPr>
              <a:t>specific topics </a:t>
            </a:r>
            <a:r>
              <a:rPr lang="en-US" dirty="0" smtClean="0">
                <a:latin typeface="Garamond" panose="02020404030301010803" pitchFamily="18" charset="0"/>
              </a:rPr>
              <a:t>such as </a:t>
            </a:r>
            <a:r>
              <a:rPr lang="en-US" dirty="0">
                <a:latin typeface="Garamond" panose="02020404030301010803" pitchFamily="18" charset="0"/>
              </a:rPr>
              <a:t>using software to solve a </a:t>
            </a:r>
            <a:r>
              <a:rPr lang="en-US" dirty="0" smtClean="0">
                <a:latin typeface="Garamond" panose="02020404030301010803" pitchFamily="18" charset="0"/>
              </a:rPr>
              <a:t>problem/project </a:t>
            </a:r>
            <a:r>
              <a:rPr lang="en-US" dirty="0">
                <a:latin typeface="Garamond" panose="02020404030301010803" pitchFamily="18" charset="0"/>
              </a:rPr>
              <a:t>or </a:t>
            </a:r>
            <a:r>
              <a:rPr lang="en-US" dirty="0" smtClean="0">
                <a:latin typeface="Garamond" panose="02020404030301010803" pitchFamily="18" charset="0"/>
              </a:rPr>
              <a:t>homework</a:t>
            </a:r>
            <a:endParaRPr lang="en-US" sz="800" dirty="0" smtClean="0">
              <a:latin typeface="Garamond" panose="02020404030301010803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pPr lvl="1" indent="-457200">
              <a:spcBef>
                <a:spcPts val="200"/>
              </a:spcBef>
              <a:buBlip>
                <a:blip r:embed="rId2"/>
              </a:buBlip>
              <a:tabLst>
                <a:tab pos="0" algn="l"/>
                <a:tab pos="57150" algn="l"/>
                <a:tab pos="285750" algn="l"/>
              </a:tabLst>
            </a:pPr>
            <a:r>
              <a:rPr lang="en-US" dirty="0" smtClean="0">
                <a:latin typeface="Garamond" panose="02020404030301010803" pitchFamily="18" charset="0"/>
              </a:rPr>
              <a:t>Help sessions for courses </a:t>
            </a:r>
          </a:p>
          <a:p>
            <a:pPr marL="0" lvl="1">
              <a:spcBef>
                <a:spcPts val="200"/>
              </a:spcBef>
              <a:tabLst>
                <a:tab pos="0" algn="l"/>
                <a:tab pos="57150" algn="l"/>
                <a:tab pos="285750" algn="l"/>
              </a:tabLst>
            </a:pPr>
            <a:endParaRPr lang="en-US" sz="800" dirty="0">
              <a:latin typeface="Garamond" panose="02020404030301010803" pitchFamily="18" charset="0"/>
            </a:endParaRPr>
          </a:p>
          <a:p>
            <a:pPr lvl="1" indent="-457200">
              <a:spcBef>
                <a:spcPts val="200"/>
              </a:spcBef>
              <a:buBlip>
                <a:blip r:embed="rId2"/>
              </a:buBlip>
              <a:tabLst>
                <a:tab pos="0" algn="l"/>
                <a:tab pos="57150" algn="l"/>
                <a:tab pos="285750" algn="l"/>
              </a:tabLst>
            </a:pPr>
            <a:r>
              <a:rPr lang="en-US" dirty="0" smtClean="0">
                <a:latin typeface="Garamond" panose="02020404030301010803" pitchFamily="18" charset="0"/>
              </a:rPr>
              <a:t>Training </a:t>
            </a:r>
            <a:r>
              <a:rPr lang="en-US" dirty="0">
                <a:latin typeface="Garamond" panose="02020404030301010803" pitchFamily="18" charset="0"/>
              </a:rPr>
              <a:t>sessions and office hours  </a:t>
            </a:r>
            <a:r>
              <a:rPr lang="en-US" dirty="0" smtClean="0">
                <a:latin typeface="Garamond" panose="02020404030301010803" pitchFamily="18" charset="0"/>
              </a:rPr>
              <a:t>for </a:t>
            </a:r>
            <a:r>
              <a:rPr 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small groups</a:t>
            </a:r>
            <a:r>
              <a:rPr lang="en-US" dirty="0" smtClean="0">
                <a:latin typeface="Garamond" panose="02020404030301010803" pitchFamily="18" charset="0"/>
              </a:rPr>
              <a:t>.  </a:t>
            </a:r>
            <a:r>
              <a:rPr lang="en-US" dirty="0">
                <a:latin typeface="Garamond" panose="02020404030301010803" pitchFamily="18" charset="0"/>
              </a:rPr>
              <a:t>The material covered  </a:t>
            </a:r>
            <a:r>
              <a:rPr lang="en-US" dirty="0" smtClean="0">
                <a:latin typeface="Garamond" panose="02020404030301010803" pitchFamily="18" charset="0"/>
              </a:rPr>
              <a:t>is customized </a:t>
            </a:r>
            <a:r>
              <a:rPr lang="en-US" dirty="0">
                <a:latin typeface="Garamond" panose="02020404030301010803" pitchFamily="18" charset="0"/>
              </a:rPr>
              <a:t>after a discussion about  the </a:t>
            </a:r>
            <a:r>
              <a:rPr lang="en-US" dirty="0" smtClean="0">
                <a:latin typeface="Garamond" panose="02020404030301010803" pitchFamily="18" charset="0"/>
              </a:rPr>
              <a:t>project/problem </a:t>
            </a:r>
            <a:r>
              <a:rPr lang="en-US" dirty="0">
                <a:latin typeface="Garamond" panose="02020404030301010803" pitchFamily="18" charset="0"/>
              </a:rPr>
              <a:t>with the students </a:t>
            </a:r>
            <a:r>
              <a:rPr lang="en-US" dirty="0" smtClean="0">
                <a:latin typeface="Garamond" panose="02020404030301010803" pitchFamily="18" charset="0"/>
              </a:rPr>
              <a:t>or/and </a:t>
            </a:r>
            <a:r>
              <a:rPr lang="en-US" dirty="0">
                <a:latin typeface="Garamond" panose="02020404030301010803" pitchFamily="18" charset="0"/>
              </a:rPr>
              <a:t>their advisor. </a:t>
            </a:r>
          </a:p>
          <a:p>
            <a:pPr marL="0" lvl="1">
              <a:spcBef>
                <a:spcPts val="200"/>
              </a:spcBef>
              <a:tabLst>
                <a:tab pos="0" algn="l"/>
                <a:tab pos="57150" algn="l"/>
                <a:tab pos="285750" algn="l"/>
              </a:tabLst>
            </a:pPr>
            <a:endParaRPr lang="en-US" sz="800" dirty="0" smtClean="0">
              <a:latin typeface="Garamond" panose="02020404030301010803" pitchFamily="18" charset="0"/>
              <a:ea typeface="Calibri" pitchFamily="34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200"/>
              </a:spcBef>
              <a:buBlip>
                <a:blip r:embed="rId2"/>
              </a:buBlip>
              <a:tabLst>
                <a:tab pos="0" algn="l"/>
                <a:tab pos="57150" algn="l"/>
                <a:tab pos="285750" algn="l"/>
              </a:tabLst>
            </a:pP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Office hours (posted regularly on web),  one-to-one consultations</a:t>
            </a:r>
          </a:p>
          <a:p>
            <a:pPr marL="0" lvl="1">
              <a:spcBef>
                <a:spcPts val="200"/>
              </a:spcBef>
              <a:tabLst>
                <a:tab pos="0" algn="l"/>
                <a:tab pos="57150" algn="l"/>
                <a:tab pos="285750" algn="l"/>
              </a:tabLst>
            </a:pPr>
            <a:endParaRPr lang="en-US" sz="8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200"/>
              </a:spcBef>
              <a:buBlip>
                <a:blip r:embed="rId2"/>
              </a:buBlip>
              <a:tabLst>
                <a:tab pos="0" algn="l"/>
                <a:tab pos="57150" algn="l"/>
                <a:tab pos="285750" algn="l"/>
              </a:tabLst>
            </a:pP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Consultations  </a:t>
            </a:r>
            <a:r>
              <a:rPr 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TAs and faculty</a:t>
            </a:r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879" y="510462"/>
            <a:ext cx="91257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020" y="5128626"/>
            <a:ext cx="51807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aramond" panose="02020404030301010803" pitchFamily="18" charset="0"/>
              </a:rPr>
              <a:t>Instructors: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Garamond" panose="02020404030301010803" pitchFamily="18" charset="0"/>
              </a:rPr>
              <a:t>Adriana Hera, PhD– Mechanical Engineering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Garamond" panose="02020404030301010803" pitchFamily="18" charset="0"/>
              </a:rPr>
              <a:t>Erica Stults, PhD– Mechanical Engineering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Garamond" panose="02020404030301010803" pitchFamily="18" charset="0"/>
              </a:rPr>
              <a:t>Spencer Pruitt, Ph</a:t>
            </a:r>
            <a:r>
              <a:rPr lang="en-US" sz="1700" dirty="0">
                <a:latin typeface="Garamond" panose="02020404030301010803" pitchFamily="18" charset="0"/>
              </a:rPr>
              <a:t>D</a:t>
            </a:r>
            <a:r>
              <a:rPr lang="en-US" sz="1700" dirty="0" smtClean="0">
                <a:latin typeface="Garamond" panose="02020404030301010803" pitchFamily="18" charset="0"/>
              </a:rPr>
              <a:t> – Chemistry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Garamond" panose="02020404030301010803" pitchFamily="18" charset="0"/>
              </a:rPr>
              <a:t>Ermal Toto, PhD Candidate – Data Science</a:t>
            </a:r>
            <a:endParaRPr lang="en-US" sz="1700" dirty="0"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0530" y="5054314"/>
            <a:ext cx="3725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aramond" panose="02020404030301010803" pitchFamily="18" charset="0"/>
              </a:rPr>
              <a:t>TAs: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Garamond" panose="02020404030301010803" pitchFamily="18" charset="0"/>
              </a:rPr>
              <a:t>Siamak Ghorbani Faal,  </a:t>
            </a:r>
            <a:br>
              <a:rPr lang="en-US" sz="1700" dirty="0" smtClean="0">
                <a:latin typeface="Garamond" panose="02020404030301010803" pitchFamily="18" charset="0"/>
              </a:rPr>
            </a:br>
            <a:r>
              <a:rPr lang="en-US" sz="1700" dirty="0" smtClean="0">
                <a:latin typeface="Garamond" panose="02020404030301010803" pitchFamily="18" charset="0"/>
              </a:rPr>
              <a:t>         PhD candidate - Robotics</a:t>
            </a:r>
            <a:endParaRPr lang="en-US" sz="1700" dirty="0"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Garamond" panose="02020404030301010803" pitchFamily="18" charset="0"/>
              </a:rPr>
              <a:t>Shadi Tasdighikalat, </a:t>
            </a:r>
            <a:br>
              <a:rPr lang="en-US" sz="1700" dirty="0" smtClean="0">
                <a:latin typeface="Garamond" panose="02020404030301010803" pitchFamily="18" charset="0"/>
              </a:rPr>
            </a:br>
            <a:r>
              <a:rPr lang="en-US" sz="1700" dirty="0" smtClean="0">
                <a:latin typeface="Garamond" panose="02020404030301010803" pitchFamily="18" charset="0"/>
              </a:rPr>
              <a:t>         PhD student </a:t>
            </a:r>
            <a:r>
              <a:rPr lang="en-US" sz="1700" dirty="0">
                <a:latin typeface="Garamond" panose="02020404030301010803" pitchFamily="18" charset="0"/>
              </a:rPr>
              <a:t>- Robotics</a:t>
            </a:r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8275" y="5054314"/>
            <a:ext cx="91257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6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886386"/>
              </p:ext>
            </p:extLst>
          </p:nvPr>
        </p:nvGraphicFramePr>
        <p:xfrm>
          <a:off x="424260" y="962066"/>
          <a:ext cx="8337519" cy="424999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207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6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17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85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Number of Training/Help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Sessions, Invited L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ectures, Office Hours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Number of Students (unique count)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of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attendees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sessions</a:t>
                      </a:r>
                    </a:p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/student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Customized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General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Under-grad.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Grad.</a:t>
                      </a: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Spring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2006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52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255</a:t>
                      </a: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99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534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2006-2007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93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468</a:t>
                      </a: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343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81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864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2007-2008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105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</a:t>
                      </a: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561</a:t>
                      </a: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430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86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950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2008-2009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147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90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736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574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1597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2009-2010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147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95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935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790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105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40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2043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2010-2011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145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107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1045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872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135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2105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2011-2012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172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122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1250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1064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152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2947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2012-2013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319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256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63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1480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1155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249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76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2105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2013-2014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323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270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1357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1096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161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104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2947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2014-2015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320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268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1130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900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182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50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2336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3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2015-2016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357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284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73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1313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994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252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67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3187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00200" y="72849"/>
            <a:ext cx="624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itchFamily="18" charset="0"/>
              </a:rPr>
              <a:t>Ten Years of SESA  Training:  2006 - 2016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781800" y="6347780"/>
            <a:ext cx="2133600" cy="365125"/>
          </a:xfrm>
        </p:spPr>
        <p:txBody>
          <a:bodyPr/>
          <a:lstStyle/>
          <a:p>
            <a:fld id="{B3D80859-41B1-4A94-A965-F6A29243E539}" type="slidenum">
              <a:rPr lang="en-US" sz="1400" b="1" smtClean="0"/>
              <a:t>4</a:t>
            </a:fld>
            <a:endParaRPr lang="en-US" sz="14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879" y="510462"/>
            <a:ext cx="91257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4260" y="5442997"/>
            <a:ext cx="2649945" cy="126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aramond" panose="02020404030301010803" pitchFamily="18" charset="0"/>
              </a:rPr>
              <a:t>More than :</a:t>
            </a:r>
          </a:p>
          <a:p>
            <a:endParaRPr lang="en-US" sz="1200" dirty="0" smtClean="0">
              <a:latin typeface="Garamond" panose="02020404030301010803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Garamond" panose="02020404030301010803" pitchFamily="18" charset="0"/>
              </a:rPr>
              <a:t>   7,000 students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Garamond" panose="02020404030301010803" pitchFamily="18" charset="0"/>
              </a:rPr>
              <a:t> 22,000 attendees</a:t>
            </a:r>
            <a:endParaRPr lang="en-US" sz="1600" dirty="0">
              <a:latin typeface="Garamond" panose="02020404030301010803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Garamond" panose="02020404030301010803" pitchFamily="18" charset="0"/>
              </a:rPr>
              <a:t>   2,000 sessions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72083" y="6197157"/>
            <a:ext cx="460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Garamond"/>
                <a:cs typeface="Arial"/>
              </a:rPr>
              <a:t>Not included in the statistics</a:t>
            </a:r>
            <a:r>
              <a:rPr lang="en-US" sz="1200" dirty="0">
                <a:latin typeface="Garamond"/>
                <a:cs typeface="Arial"/>
              </a:rPr>
              <a:t>:  </a:t>
            </a:r>
            <a:r>
              <a:rPr lang="en-US" sz="1200" dirty="0" smtClean="0">
                <a:latin typeface="Garamond"/>
                <a:cs typeface="Arial"/>
              </a:rPr>
              <a:t>assistance </a:t>
            </a:r>
            <a:r>
              <a:rPr lang="en-US" sz="1200" dirty="0">
                <a:latin typeface="Garamond"/>
                <a:cs typeface="Arial"/>
              </a:rPr>
              <a:t>by email and phone, </a:t>
            </a:r>
            <a:r>
              <a:rPr lang="en-US" sz="1200" dirty="0" smtClean="0">
                <a:latin typeface="Garamond"/>
                <a:cs typeface="Arial"/>
              </a:rPr>
              <a:t>many office hours, ad-hoc </a:t>
            </a:r>
            <a:r>
              <a:rPr lang="en-US" sz="1200" dirty="0">
                <a:latin typeface="Garamond"/>
                <a:cs typeface="Arial"/>
              </a:rPr>
              <a:t>consultations and </a:t>
            </a:r>
            <a:r>
              <a:rPr lang="en-US" sz="1200" dirty="0" smtClean="0">
                <a:latin typeface="Garamond"/>
                <a:cs typeface="Arial"/>
              </a:rPr>
              <a:t>help . Attendance was not recorded for many of the help sessions and office hours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678395" y="5335275"/>
            <a:ext cx="48390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anose="02020404030301010803" pitchFamily="18" charset="0"/>
              </a:rPr>
              <a:t>SESA sessions =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Garamond" panose="02020404030301010803" pitchFamily="18" charset="0"/>
              </a:rPr>
              <a:t>Training sessions + Help  Sessions + Invited Lectures +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some of the Office Hours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25915" y="894270"/>
            <a:ext cx="400110" cy="190317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 smtClean="0"/>
              <a:t>Number of  sessions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25915" y="3474255"/>
            <a:ext cx="400110" cy="190317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dirty="0" smtClean="0"/>
              <a:t>Number of  students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1600200" y="72849"/>
            <a:ext cx="624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itchFamily="18" charset="0"/>
              </a:rPr>
              <a:t>Ten Years of SESA  Training:  2006 - 2016 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16470" y="510462"/>
            <a:ext cx="91257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260613" y="730171"/>
            <a:ext cx="2649945" cy="126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aramond" panose="02020404030301010803" pitchFamily="18" charset="0"/>
              </a:rPr>
              <a:t>More than :</a:t>
            </a:r>
          </a:p>
          <a:p>
            <a:endParaRPr lang="en-US" sz="1200" dirty="0" smtClean="0">
              <a:latin typeface="Garamond" panose="02020404030301010803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Garamond" panose="02020404030301010803" pitchFamily="18" charset="0"/>
              </a:rPr>
              <a:t>   7,000 students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Garamond" panose="02020404030301010803" pitchFamily="18" charset="0"/>
              </a:rPr>
              <a:t> 22,000 attendees</a:t>
            </a:r>
            <a:endParaRPr lang="en-US" sz="1600" dirty="0">
              <a:latin typeface="Garamond" panose="02020404030301010803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Garamond" panose="02020404030301010803" pitchFamily="18" charset="0"/>
              </a:rPr>
              <a:t>   2,000 sessions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07017" y="3714625"/>
            <a:ext cx="20831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anose="02020404030301010803" pitchFamily="18" charset="0"/>
              </a:rPr>
              <a:t>SESA sessions =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Garamond" panose="02020404030301010803" pitchFamily="18" charset="0"/>
              </a:rPr>
              <a:t>Training sessions + Help  Sessions + Invited Lectures +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rPr>
              <a:t>some of the Office Hours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96" y="3474255"/>
            <a:ext cx="4911289" cy="289944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5741772" y="3474255"/>
            <a:ext cx="328023" cy="29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63156" y="3200654"/>
            <a:ext cx="1728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sessions per student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041" y="751633"/>
            <a:ext cx="4694133" cy="237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4617" y="570784"/>
            <a:ext cx="8964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aramond" panose="02020404030301010803" pitchFamily="18" charset="0"/>
              </a:rPr>
              <a:t>Data refers to the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currently enrolled </a:t>
            </a:r>
            <a:r>
              <a:rPr lang="en-US" sz="1600" b="1" u="sng" dirty="0" smtClean="0">
                <a:solidFill>
                  <a:srgbClr val="C00000"/>
                </a:solidFill>
                <a:latin typeface="Garamond" panose="02020404030301010803" pitchFamily="18" charset="0"/>
              </a:rPr>
              <a:t>undergraduate</a:t>
            </a:r>
            <a:r>
              <a:rPr lang="en-US" sz="1600" b="1" dirty="0" smtClean="0">
                <a:solidFill>
                  <a:srgbClr val="C00000"/>
                </a:solidFill>
                <a:latin typeface="Garamond" panose="02020404030301010803" pitchFamily="18" charset="0"/>
              </a:rPr>
              <a:t>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1600" dirty="0" smtClean="0">
                <a:latin typeface="Garamond" panose="02020404030301010803" pitchFamily="18" charset="0"/>
              </a:rPr>
              <a:t>students who attended  SESA training in 2015-2016.   </a:t>
            </a:r>
            <a:endParaRPr lang="en-US" sz="1600" dirty="0">
              <a:latin typeface="Garamond" panose="02020404030301010803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624702"/>
              </p:ext>
            </p:extLst>
          </p:nvPr>
        </p:nvGraphicFramePr>
        <p:xfrm>
          <a:off x="850958" y="3813050"/>
          <a:ext cx="7223771" cy="19964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6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4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4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4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55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Department/Major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RBE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Currently </a:t>
                      </a:r>
                      <a:r>
                        <a:rPr lang="en-US" sz="1200" u="sng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enrolled</a:t>
                      </a:r>
                      <a:r>
                        <a:rPr lang="en-US" sz="12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students (freshmen,</a:t>
                      </a:r>
                      <a:r>
                        <a:rPr lang="en-US" sz="12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sophomore, juniors, seniors).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948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397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344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281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356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4041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# students who attended SESA training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F7F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457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F7F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214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F7F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F7F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F7F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F7F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F7F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rgbClr val="F7F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994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% attendance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48%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54%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21%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19%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13%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24%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Instruction sessions/</a:t>
                      </a:r>
                      <a:r>
                        <a:rPr lang="en-US" sz="1200" b="1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student*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1.9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5.0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1.3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2.0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1.7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1.4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2.4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53955" y="1524230"/>
            <a:ext cx="677108" cy="2133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dirty="0" smtClean="0"/>
              <a:t>Number of undergrad</a:t>
            </a:r>
          </a:p>
          <a:p>
            <a:pPr algn="ctr"/>
            <a:r>
              <a:rPr lang="en-US" sz="1600" dirty="0" smtClean="0"/>
              <a:t> students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386185"/>
            <a:ext cx="2133600" cy="365125"/>
          </a:xfrm>
        </p:spPr>
        <p:txBody>
          <a:bodyPr/>
          <a:lstStyle/>
          <a:p>
            <a:fld id="{B3D80859-41B1-4A94-A965-F6A29243E539}" type="slidenum">
              <a:rPr lang="en-US" sz="1400" b="1" smtClean="0"/>
              <a:t>6</a:t>
            </a:fld>
            <a:endParaRPr lang="en-US" sz="1400" b="1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62665" y="202980"/>
            <a:ext cx="38405" cy="62216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063" y="971080"/>
            <a:ext cx="484663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47238" y="215737"/>
            <a:ext cx="7623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Garamond" pitchFamily="18" charset="0"/>
              </a:rPr>
              <a:t>SESA  Training:  </a:t>
            </a:r>
            <a:r>
              <a:rPr lang="en-US" b="1" dirty="0" smtClean="0">
                <a:latin typeface="Garamond" pitchFamily="18" charset="0"/>
              </a:rPr>
              <a:t>2015 -2016</a:t>
            </a:r>
            <a:br>
              <a:rPr lang="en-US" b="1" dirty="0" smtClean="0">
                <a:latin typeface="Garamond" pitchFamily="18" charset="0"/>
              </a:rPr>
            </a:br>
            <a:endParaRPr lang="en-US" b="1" dirty="0" smtClean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88129" y="3022184"/>
            <a:ext cx="147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aramond" panose="02020404030301010803" pitchFamily="18" charset="0"/>
              </a:rPr>
              <a:t>2015 –  2016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8790" y="5974295"/>
            <a:ext cx="622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Garamond"/>
                <a:cs typeface="Arial"/>
              </a:rPr>
              <a:t>Not included in the statistics</a:t>
            </a:r>
            <a:r>
              <a:rPr lang="en-US" sz="1200" dirty="0">
                <a:latin typeface="Garamond"/>
                <a:cs typeface="Arial"/>
              </a:rPr>
              <a:t>:  </a:t>
            </a:r>
            <a:r>
              <a:rPr lang="en-US" sz="1200" dirty="0" smtClean="0">
                <a:latin typeface="Garamond"/>
                <a:cs typeface="Arial"/>
              </a:rPr>
              <a:t>assistance </a:t>
            </a:r>
            <a:r>
              <a:rPr lang="en-US" sz="1200" dirty="0">
                <a:latin typeface="Garamond"/>
                <a:cs typeface="Arial"/>
              </a:rPr>
              <a:t>by email and phone, </a:t>
            </a:r>
            <a:r>
              <a:rPr lang="en-US" sz="1200" dirty="0" smtClean="0">
                <a:latin typeface="Garamond"/>
                <a:cs typeface="Arial"/>
              </a:rPr>
              <a:t>many office hours, ad-hoc </a:t>
            </a:r>
            <a:r>
              <a:rPr lang="en-US" sz="1200" dirty="0">
                <a:latin typeface="Garamond"/>
                <a:cs typeface="Arial"/>
              </a:rPr>
              <a:t>consultations and </a:t>
            </a:r>
            <a:r>
              <a:rPr lang="en-US" sz="1200" dirty="0" smtClean="0">
                <a:latin typeface="Garamond"/>
                <a:cs typeface="Arial"/>
              </a:rPr>
              <a:t>help . Attendance was not recorded for many of the help sessions and office hours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34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679" y="202980"/>
            <a:ext cx="845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Garamond"/>
                <a:cs typeface="Times New Roman"/>
              </a:rPr>
              <a:t>Customized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Garamond"/>
                <a:cs typeface="Times New Roman"/>
              </a:rPr>
              <a:t>s</a:t>
            </a:r>
            <a:r>
              <a:rPr lang="en-US" b="1" dirty="0">
                <a:latin typeface="Garamond"/>
                <a:cs typeface="Times New Roman"/>
              </a:rPr>
              <a:t>upport </a:t>
            </a:r>
            <a:r>
              <a:rPr lang="en-US" b="1" dirty="0" smtClean="0">
                <a:latin typeface="Garamond"/>
                <a:cs typeface="Times New Roman"/>
              </a:rPr>
              <a:t>for </a:t>
            </a:r>
            <a:r>
              <a:rPr lang="en-US" b="1" dirty="0">
                <a:latin typeface="Garamond"/>
                <a:cs typeface="Times New Roman"/>
              </a:rPr>
              <a:t>BME </a:t>
            </a:r>
            <a:r>
              <a:rPr lang="en-US" b="1" dirty="0" smtClean="0">
                <a:latin typeface="Garamond"/>
                <a:cs typeface="Times New Roman"/>
              </a:rPr>
              <a:t>3111 - </a:t>
            </a:r>
            <a:r>
              <a:rPr lang="en-US" b="1" i="1" dirty="0">
                <a:latin typeface="Garamond" pitchFamily="18" charset="0"/>
              </a:rPr>
              <a:t>PHYSIOLOGY AND ENGINEERING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881526" y="6597135"/>
            <a:ext cx="2133600" cy="365125"/>
          </a:xfrm>
        </p:spPr>
        <p:txBody>
          <a:bodyPr/>
          <a:lstStyle/>
          <a:p>
            <a:fld id="{B3D80859-41B1-4A94-A965-F6A29243E539}" type="slidenum">
              <a:rPr lang="en-US" sz="1400" b="1" smtClean="0"/>
              <a:t>7</a:t>
            </a:fld>
            <a:endParaRPr lang="en-US" sz="1400" b="1" dirty="0"/>
          </a:p>
        </p:txBody>
      </p:sp>
      <p:sp>
        <p:nvSpPr>
          <p:cNvPr id="16" name="Rectangle 15"/>
          <p:cNvSpPr/>
          <p:nvPr/>
        </p:nvSpPr>
        <p:spPr>
          <a:xfrm>
            <a:off x="479110" y="1047890"/>
            <a:ext cx="5430571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  <a:tabLst>
                <a:tab pos="0" algn="l"/>
                <a:tab pos="57150" algn="l"/>
                <a:tab pos="285750" algn="l"/>
              </a:tabLst>
            </a:pPr>
            <a:r>
              <a:rPr lang="en-US" sz="1600" i="1" dirty="0" smtClean="0">
                <a:latin typeface="Garamond"/>
              </a:rPr>
              <a:t>Term </a:t>
            </a:r>
            <a:r>
              <a:rPr lang="en-US" sz="1600" i="1" dirty="0">
                <a:latin typeface="Garamond"/>
              </a:rPr>
              <a:t>A:  2 sections, </a:t>
            </a:r>
            <a:r>
              <a:rPr lang="en-US" sz="1600" i="1" dirty="0" smtClean="0">
                <a:latin typeface="Garamond"/>
              </a:rPr>
              <a:t>35 </a:t>
            </a:r>
            <a:r>
              <a:rPr lang="en-US" sz="1600" i="1" dirty="0">
                <a:latin typeface="Garamond"/>
              </a:rPr>
              <a:t>students</a:t>
            </a:r>
          </a:p>
          <a:p>
            <a:pPr>
              <a:spcBef>
                <a:spcPts val="300"/>
              </a:spcBef>
              <a:spcAft>
                <a:spcPts val="0"/>
              </a:spcAft>
              <a:tabLst>
                <a:tab pos="0" algn="l"/>
                <a:tab pos="57150" algn="l"/>
                <a:tab pos="285750" algn="l"/>
              </a:tabLst>
            </a:pPr>
            <a:r>
              <a:rPr lang="en-US" sz="1600" i="1" dirty="0">
                <a:latin typeface="Garamond"/>
              </a:rPr>
              <a:t>Term B: 2 sections, </a:t>
            </a:r>
            <a:r>
              <a:rPr lang="en-US" sz="1600" i="1" dirty="0" smtClean="0">
                <a:latin typeface="Garamond"/>
              </a:rPr>
              <a:t>44 </a:t>
            </a:r>
            <a:r>
              <a:rPr lang="en-US" sz="1600" i="1" dirty="0">
                <a:latin typeface="Garamond"/>
              </a:rPr>
              <a:t>students</a:t>
            </a:r>
          </a:p>
          <a:p>
            <a:pPr>
              <a:spcBef>
                <a:spcPts val="300"/>
              </a:spcBef>
              <a:spcAft>
                <a:spcPts val="0"/>
              </a:spcAft>
              <a:tabLst>
                <a:tab pos="0" algn="l"/>
                <a:tab pos="57150" algn="l"/>
                <a:tab pos="285750" algn="l"/>
              </a:tabLst>
            </a:pPr>
            <a:r>
              <a:rPr lang="en-US" sz="1600" i="1" dirty="0" smtClean="0">
                <a:latin typeface="Garamond"/>
              </a:rPr>
              <a:t>	</a:t>
            </a:r>
          </a:p>
          <a:p>
            <a:pPr marL="574675" lvl="1" indent="-292100">
              <a:spcBef>
                <a:spcPts val="300"/>
              </a:spcBef>
              <a:buFont typeface="Arial" pitchFamily="34" charset="0"/>
              <a:buChar char="•"/>
              <a:tabLst>
                <a:tab pos="0" algn="l"/>
                <a:tab pos="57150" algn="l"/>
                <a:tab pos="285750" algn="l"/>
              </a:tabLst>
            </a:pPr>
            <a:r>
              <a:rPr lang="en-US" sz="1600" dirty="0" smtClean="0">
                <a:latin typeface="Garamond"/>
                <a:ea typeface="Calibri"/>
                <a:cs typeface="Times New Roman"/>
              </a:rPr>
              <a:t>Developed: </a:t>
            </a:r>
          </a:p>
          <a:p>
            <a:pPr marL="1031875" lvl="3" indent="-292100">
              <a:spcBef>
                <a:spcPts val="300"/>
              </a:spcBef>
              <a:buFontTx/>
              <a:buChar char="-"/>
              <a:tabLst>
                <a:tab pos="0" algn="l"/>
                <a:tab pos="57150" algn="l"/>
                <a:tab pos="285750" algn="l"/>
              </a:tabLst>
            </a:pPr>
            <a:r>
              <a:rPr lang="en-US" sz="1600" dirty="0">
                <a:latin typeface="Garamond"/>
                <a:ea typeface="Calibri"/>
                <a:cs typeface="Times New Roman"/>
              </a:rPr>
              <a:t>L</a:t>
            </a:r>
            <a:r>
              <a:rPr lang="en-US" sz="1600" dirty="0" smtClean="0">
                <a:latin typeface="Garamond"/>
                <a:ea typeface="Calibri"/>
                <a:cs typeface="Times New Roman"/>
              </a:rPr>
              <a:t>ecture notes for the </a:t>
            </a:r>
            <a:r>
              <a:rPr lang="en-US" sz="1600" dirty="0">
                <a:latin typeface="Garamond"/>
                <a:ea typeface="Calibri"/>
                <a:cs typeface="Times New Roman"/>
              </a:rPr>
              <a:t>L</a:t>
            </a:r>
            <a:r>
              <a:rPr lang="en-US" sz="1600" dirty="0" smtClean="0">
                <a:latin typeface="Garamond"/>
                <a:ea typeface="Calibri"/>
                <a:cs typeface="Times New Roman"/>
              </a:rPr>
              <a:t>abview labs  </a:t>
            </a:r>
          </a:p>
          <a:p>
            <a:pPr marL="1031875" lvl="3" indent="-292100">
              <a:spcBef>
                <a:spcPts val="300"/>
              </a:spcBef>
              <a:buFontTx/>
              <a:buChar char="-"/>
              <a:tabLst>
                <a:tab pos="0" algn="l"/>
                <a:tab pos="57150" algn="l"/>
                <a:tab pos="285750" algn="l"/>
              </a:tabLst>
            </a:pPr>
            <a:r>
              <a:rPr lang="en-US" sz="1600" dirty="0" smtClean="0">
                <a:latin typeface="Garamond"/>
                <a:ea typeface="Calibri"/>
                <a:cs typeface="Times New Roman"/>
              </a:rPr>
              <a:t>Labview homework  assignments</a:t>
            </a:r>
          </a:p>
          <a:p>
            <a:pPr marL="1031875" lvl="3" indent="-292100">
              <a:spcBef>
                <a:spcPts val="300"/>
              </a:spcBef>
              <a:buFontTx/>
              <a:buChar char="-"/>
              <a:tabLst>
                <a:tab pos="0" algn="l"/>
                <a:tab pos="57150" algn="l"/>
                <a:tab pos="285750" algn="l"/>
              </a:tabLst>
            </a:pPr>
            <a:r>
              <a:rPr lang="en-US" sz="1600" dirty="0" smtClean="0">
                <a:latin typeface="Garamond"/>
                <a:cs typeface="Times New Roman"/>
              </a:rPr>
              <a:t>Lecture on Mathematics of Signal Processing</a:t>
            </a:r>
          </a:p>
          <a:p>
            <a:pPr marL="739775" lvl="3">
              <a:spcBef>
                <a:spcPts val="300"/>
              </a:spcBef>
              <a:tabLst>
                <a:tab pos="0" algn="l"/>
                <a:tab pos="57150" algn="l"/>
                <a:tab pos="285750" algn="l"/>
              </a:tabLst>
            </a:pPr>
            <a:endParaRPr lang="en-US" sz="1600" dirty="0" smtClean="0">
              <a:latin typeface="Garamond"/>
            </a:endParaRPr>
          </a:p>
          <a:p>
            <a:pPr marL="574675" lvl="1" indent="-292100">
              <a:spcBef>
                <a:spcPts val="300"/>
              </a:spcBef>
              <a:buFont typeface="Arial" pitchFamily="34" charset="0"/>
              <a:buChar char="•"/>
              <a:tabLst>
                <a:tab pos="0" algn="l"/>
                <a:tab pos="57150" algn="l"/>
                <a:tab pos="285750" algn="l"/>
              </a:tabLst>
            </a:pPr>
            <a:r>
              <a:rPr lang="en-US" sz="1600" dirty="0" smtClean="0">
                <a:latin typeface="Garamond"/>
              </a:rPr>
              <a:t>Conducted Labview  labs, help sessions on </a:t>
            </a:r>
            <a:r>
              <a:rPr lang="en-US" sz="1600" dirty="0" err="1" smtClean="0">
                <a:latin typeface="Garamond"/>
              </a:rPr>
              <a:t>Labview</a:t>
            </a:r>
            <a:r>
              <a:rPr lang="en-US" sz="1600" dirty="0" smtClean="0">
                <a:latin typeface="Garamond"/>
              </a:rPr>
              <a:t> and Signal Processing , invited lecture on </a:t>
            </a:r>
            <a:r>
              <a:rPr lang="en-US" sz="1600" dirty="0">
                <a:latin typeface="Garamond"/>
                <a:cs typeface="Times New Roman"/>
              </a:rPr>
              <a:t>Mathematics of Signal </a:t>
            </a:r>
            <a:r>
              <a:rPr lang="en-US" sz="1600" dirty="0" smtClean="0">
                <a:latin typeface="Garamond"/>
                <a:cs typeface="Times New Roman"/>
              </a:rPr>
              <a:t>Processing</a:t>
            </a:r>
          </a:p>
          <a:p>
            <a:pPr marL="282575" lvl="1">
              <a:spcBef>
                <a:spcPts val="300"/>
              </a:spcBef>
              <a:tabLst>
                <a:tab pos="0" algn="l"/>
                <a:tab pos="57150" algn="l"/>
                <a:tab pos="285750" algn="l"/>
              </a:tabLst>
            </a:pPr>
            <a:endParaRPr lang="en-US" sz="1600" dirty="0" smtClean="0">
              <a:latin typeface="Garamond"/>
            </a:endParaRPr>
          </a:p>
          <a:p>
            <a:pPr marL="574675" lvl="1" indent="-292100">
              <a:spcBef>
                <a:spcPts val="300"/>
              </a:spcBef>
              <a:buFont typeface="Arial" pitchFamily="34" charset="0"/>
              <a:buChar char="•"/>
              <a:tabLst>
                <a:tab pos="0" algn="l"/>
                <a:tab pos="57150" algn="l"/>
                <a:tab pos="285750" algn="l"/>
              </a:tabLst>
            </a:pPr>
            <a:r>
              <a:rPr lang="en-US" sz="1600" dirty="0" smtClean="0">
                <a:latin typeface="Garamond"/>
              </a:rPr>
              <a:t>Troubleshooting  </a:t>
            </a:r>
            <a:r>
              <a:rPr lang="en-US" sz="1600" dirty="0">
                <a:latin typeface="Garamond"/>
              </a:rPr>
              <a:t>of data acquisition systems used in the animal </a:t>
            </a:r>
            <a:r>
              <a:rPr lang="en-US" sz="1600" dirty="0" smtClean="0">
                <a:latin typeface="Garamond"/>
              </a:rPr>
              <a:t>labs</a:t>
            </a:r>
          </a:p>
          <a:p>
            <a:pPr marL="282575" lvl="1">
              <a:spcBef>
                <a:spcPts val="300"/>
              </a:spcBef>
              <a:tabLst>
                <a:tab pos="0" algn="l"/>
                <a:tab pos="57150" algn="l"/>
                <a:tab pos="285750" algn="l"/>
              </a:tabLst>
            </a:pPr>
            <a:endParaRPr lang="en-US" sz="1600" dirty="0" smtClean="0">
              <a:latin typeface="Garamond"/>
            </a:endParaRPr>
          </a:p>
          <a:p>
            <a:pPr marL="574675" lvl="1" indent="-292100">
              <a:spcBef>
                <a:spcPts val="300"/>
              </a:spcBef>
              <a:buFont typeface="Arial" pitchFamily="34" charset="0"/>
              <a:buChar char="•"/>
              <a:tabLst>
                <a:tab pos="0" algn="l"/>
                <a:tab pos="57150" algn="l"/>
                <a:tab pos="285750" algn="l"/>
              </a:tabLst>
            </a:pPr>
            <a:r>
              <a:rPr lang="en-US" sz="1600" dirty="0" smtClean="0">
                <a:latin typeface="Garamond"/>
              </a:rPr>
              <a:t>Office </a:t>
            </a:r>
            <a:r>
              <a:rPr lang="en-US" sz="1600" dirty="0">
                <a:latin typeface="Garamond"/>
              </a:rPr>
              <a:t>hours, assistance by email, ad-hoc consultations  for students  and </a:t>
            </a:r>
            <a:r>
              <a:rPr lang="en-US" sz="1600" dirty="0" err="1">
                <a:latin typeface="Garamond"/>
              </a:rPr>
              <a:t>TAs.</a:t>
            </a:r>
            <a:endParaRPr lang="en-US" sz="1600" dirty="0">
              <a:latin typeface="Garamond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79110" y="6462995"/>
            <a:ext cx="5184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46605" y="655615"/>
            <a:ext cx="0" cy="606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870" y="1362475"/>
            <a:ext cx="1774825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870" y="943375"/>
            <a:ext cx="11890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951640" y="2218965"/>
            <a:ext cx="106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2014-2015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9765" y="1316599"/>
            <a:ext cx="183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2014-2015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101" y="601511"/>
            <a:ext cx="91257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59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23280</TotalTime>
  <Words>635</Words>
  <Application>Microsoft Office PowerPoint</Application>
  <PresentationFormat>Letter Paper (8.5x11 in)</PresentationFormat>
  <Paragraphs>272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Garamond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Hera, Adriana</dc:creator>
  <cp:lastModifiedBy>O'Toole, Jessica R</cp:lastModifiedBy>
  <cp:revision>286</cp:revision>
  <cp:lastPrinted>2016-10-04T21:15:26Z</cp:lastPrinted>
  <dcterms:created xsi:type="dcterms:W3CDTF">2012-05-07T13:00:46Z</dcterms:created>
  <dcterms:modified xsi:type="dcterms:W3CDTF">2017-08-01T12:43:56Z</dcterms:modified>
</cp:coreProperties>
</file>