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4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6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35639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21723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2316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Audience = relates to target population of the IDE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Chrome = all interface components external to the workspace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Human Interface = how the user interacts with the IDE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Integration = how the IDE integrates with its visual language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Language Syntax = properties of the supported visual language syntax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06154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Domain = field for which the interface is primarily used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Could be for anything, not just programming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Skill level = expected skill level within the domain of use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Because we are looking for accessibility within an IDE, a general skill level is ideal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	-powerful functionality yet welcoming for new users</a:t>
            </a:r>
          </a:p>
        </p:txBody>
      </p:sp>
    </p:spTree>
    <p:extLst>
      <p:ext uri="{BB962C8B-B14F-4D97-AF65-F5344CB8AC3E}">
        <p14:creationId xmlns:p14="http://schemas.microsoft.com/office/powerpoint/2010/main" val="32117039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Popular Features is derived from Gale Murphy’s article which defines a list of the top 10 most frequently used IDE features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/>
              <a:t>Delete, Save, Paste, Copy, Undo, Cut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/>
              <a:t>We applied this list to the various IDEs we studies and counted how many of the features were supported to create an aggregate value for comparison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/>
              <a:t>The higher the number of features, the more it meets developer expectations</a:t>
            </a:r>
          </a:p>
          <a:p>
            <a:pPr marL="0" indent="0" rtl="0">
              <a:spcBef>
                <a:spcPts val="0"/>
              </a:spcBef>
              <a:buNone/>
            </a:pPr>
            <a:endParaRPr/>
          </a:p>
          <a:p>
            <a:pPr marL="0" lvl="0" indent="0" rtl="0">
              <a:spcBef>
                <a:spcPts val="0"/>
              </a:spcBef>
              <a:buNone/>
            </a:pPr>
            <a:r>
              <a:rPr lang="en"/>
              <a:t>Context sensitive tool = different tools available depending on which elements are selected</a:t>
            </a:r>
          </a:p>
          <a:p>
            <a:pPr marL="0" indent="0" rtl="0">
              <a:spcBef>
                <a:spcPts val="0"/>
              </a:spcBef>
              <a:buNone/>
            </a:pPr>
            <a:r>
              <a:rPr lang="en"/>
              <a:t>Offers a simple method of allowing more in depth management of the model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0" indent="0" rtl="0">
              <a:spcBef>
                <a:spcPts val="0"/>
              </a:spcBef>
              <a:buNone/>
            </a:pPr>
            <a:r>
              <a:rPr lang="en"/>
              <a:t>Perspectives = the number of available predefined interface perspectives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/>
              <a:t>A large amount of perspectives can support modularization and offer different methods with which to view data</a:t>
            </a:r>
          </a:p>
        </p:txBody>
      </p:sp>
    </p:spTree>
    <p:extLst>
      <p:ext uri="{BB962C8B-B14F-4D97-AF65-F5344CB8AC3E}">
        <p14:creationId xmlns:p14="http://schemas.microsoft.com/office/powerpoint/2010/main" val="2605637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Derived a set of variables from Moody’s Physics of Notations which increase visual discriminability between objects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The number of features present in the interface were counted and used as the value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Having a high number is better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icons, shape, size, color, text, coherence, texture, brightness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Clutter = qualitative variable to measure the amount and organization of on-screen tools versus the amount of workspace </a:t>
            </a:r>
          </a:p>
        </p:txBody>
      </p:sp>
    </p:spTree>
    <p:extLst>
      <p:ext uri="{BB962C8B-B14F-4D97-AF65-F5344CB8AC3E}">
        <p14:creationId xmlns:p14="http://schemas.microsoft.com/office/powerpoint/2010/main" val="19750647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Object properties window = interface component that displays and allows modification of canvas element properties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Onipresent, manual, more beneficial than none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Searchable toolspace = library of tools can be searched through by name or keyword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Allows easy management of a huge array of tools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Toolbar styles = different utilized toolbar interaction styles </a:t>
            </a:r>
          </a:p>
        </p:txBody>
      </p:sp>
    </p:spTree>
    <p:extLst>
      <p:ext uri="{BB962C8B-B14F-4D97-AF65-F5344CB8AC3E}">
        <p14:creationId xmlns:p14="http://schemas.microsoft.com/office/powerpoint/2010/main" val="34437604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For efficiency, we created essential use cases of varying complexity to test each of the IDEs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Essential efficiency = number of steps the user mentally processed to complete the use case (concrete use case)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Interface efficiency = number of user actions required to complete the use case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High eficiency good</a:t>
            </a:r>
          </a:p>
        </p:txBody>
      </p:sp>
    </p:spTree>
    <p:extLst>
      <p:ext uri="{BB962C8B-B14F-4D97-AF65-F5344CB8AC3E}">
        <p14:creationId xmlns:p14="http://schemas.microsoft.com/office/powerpoint/2010/main" val="12147122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Keyboard use = degree to which the IDE implements a keyboard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simple, optional, required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Optional ideal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Tertiary interface devices = any support for external devices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Mode of Element Creation = style of element creation on the workspace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Drag and drop, point n click, same number of steps if (1:1), (1:n) is better</a:t>
            </a:r>
          </a:p>
        </p:txBody>
      </p:sp>
    </p:spTree>
    <p:extLst>
      <p:ext uri="{BB962C8B-B14F-4D97-AF65-F5344CB8AC3E}">
        <p14:creationId xmlns:p14="http://schemas.microsoft.com/office/powerpoint/2010/main" val="11687330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Allowed relations indicated = an IDE’s ability to emphasize possible syntactically correct connection points (i.e. highlighting, color)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Its presence is able to reduce mental load on the user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Output Generation Style = the mode with which the IDE renders and displays output to the user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Direct = modifications directly alter the output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Live = output dynamically updated, trigger requires compilation or execution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Syntax enforcement = mode with which the IDE enforces the language’s syntax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Explicit = displays a message, implicit = syntax of the language prevents user from making an error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Both good, implicit preferred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10256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complexity management = features that serve to reduce the diagrammatic complexity while maintaining information transfer to the user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Modularization = larger systems within the language are divided into smaller subtasks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Hierarchy = different systems within the language are represented at different levels of detail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Beneficial if present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Connection style = describes the manner that element connections are created and displayed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Overlapping = connected by positioning elements to overlap, linked = how it sounds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geometric = connected via geometric placement 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Takes the concepts of interface richness and applies them to the visual language, with a few different values to compliment the change in medium</a:t>
            </a:r>
          </a:p>
        </p:txBody>
      </p:sp>
    </p:spTree>
    <p:extLst>
      <p:ext uri="{BB962C8B-B14F-4D97-AF65-F5344CB8AC3E}">
        <p14:creationId xmlns:p14="http://schemas.microsoft.com/office/powerpoint/2010/main" val="1104682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32836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18773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59819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32885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Clutter = qualitative variable to measure the amount and organization of on-screen tools versus the amount of workspace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In order to measure this, we set up a user study on Amazon’s mechanical turk program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Workers would look at a screenshot of an IDE and rate how cluttered it looked to them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3 screenshots of varying complexity for each IDE, limited to 5 unique workers each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averaged the ratings for each screenshot, then averaged the ratings for each IDE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Given the fact that each screenshot had multiple raters, we ran an inter-rater reliability metric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speciffically an intra-class correlation coefficient based on an agreement metric - similarity between raters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result was a .648, which is considered to be a “good” rating</a:t>
            </a:r>
          </a:p>
        </p:txBody>
      </p:sp>
    </p:spTree>
    <p:extLst>
      <p:ext uri="{BB962C8B-B14F-4D97-AF65-F5344CB8AC3E}">
        <p14:creationId xmlns:p14="http://schemas.microsoft.com/office/powerpoint/2010/main" val="17759525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This chart is a visual representation based on the ratings of the individual screenshots for each IDE.  Scale of 1 - 5</a:t>
            </a:r>
          </a:p>
        </p:txBody>
      </p:sp>
    </p:spTree>
    <p:extLst>
      <p:ext uri="{BB962C8B-B14F-4D97-AF65-F5344CB8AC3E}">
        <p14:creationId xmlns:p14="http://schemas.microsoft.com/office/powerpoint/2010/main" val="31026701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74827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02977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95014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99564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7908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997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32703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9814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9495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8764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8269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3949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1322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3999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457200" y="751679"/>
            <a:ext cx="8229600" cy="4012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000000"/>
              </a:buClr>
              <a:buSzPct val="100000"/>
              <a:defRPr sz="7200">
                <a:solidFill>
                  <a:srgbClr val="000000"/>
                </a:solidFill>
              </a:defRPr>
            </a:lvl1pPr>
            <a:lvl2pPr rtl="0">
              <a:spcBef>
                <a:spcPts val="0"/>
              </a:spcBef>
              <a:buSzPct val="100000"/>
              <a:defRPr sz="7200"/>
            </a:lvl2pPr>
            <a:lvl3pPr rtl="0">
              <a:spcBef>
                <a:spcPts val="0"/>
              </a:spcBef>
              <a:buSzPct val="100000"/>
              <a:defRPr sz="7200"/>
            </a:lvl3pPr>
            <a:lvl4pPr rtl="0">
              <a:spcBef>
                <a:spcPts val="0"/>
              </a:spcBef>
              <a:buSzPct val="100000"/>
              <a:defRPr sz="7200"/>
            </a:lvl4pPr>
            <a:lvl5pPr rtl="0">
              <a:spcBef>
                <a:spcPts val="0"/>
              </a:spcBef>
              <a:buSzPct val="100000"/>
              <a:defRPr sz="7200"/>
            </a:lvl5pPr>
            <a:lvl6pPr rtl="0">
              <a:spcBef>
                <a:spcPts val="0"/>
              </a:spcBef>
              <a:buSzPct val="100000"/>
              <a:defRPr sz="7200"/>
            </a:lvl6pPr>
            <a:lvl7pPr rtl="0">
              <a:spcBef>
                <a:spcPts val="0"/>
              </a:spcBef>
              <a:buSzPct val="100000"/>
              <a:defRPr sz="7200"/>
            </a:lvl7pPr>
            <a:lvl8pPr rtl="0">
              <a:spcBef>
                <a:spcPts val="0"/>
              </a:spcBef>
              <a:buSzPct val="100000"/>
              <a:defRPr sz="7200"/>
            </a:lvl8pPr>
            <a:lvl9pPr rtl="0">
              <a:spcBef>
                <a:spcPts val="0"/>
              </a:spcBef>
              <a:buSzPct val="100000"/>
              <a:defRPr sz="72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457200" y="4955189"/>
            <a:ext cx="8229600" cy="1643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457200" y="548639"/>
            <a:ext cx="8229600" cy="0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457200" y="4844510"/>
            <a:ext cx="8229600" cy="0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3"/>
            <a:ext cx="50460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1pPr>
            <a:lvl2pPr rtl="0"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lnSpc>
                <a:spcPct val="150000"/>
              </a:lnSpc>
              <a:spcBef>
                <a:spcPts val="0"/>
              </a:spcBef>
              <a:buSzPct val="100000"/>
              <a:buChar char="➤"/>
              <a:defRPr sz="2400" b="1"/>
            </a:lvl1pPr>
            <a:lvl2pPr rtl="0">
              <a:lnSpc>
                <a:spcPct val="150000"/>
              </a:lnSpc>
              <a:spcBef>
                <a:spcPts val="600"/>
              </a:spcBef>
              <a:buSzPct val="100000"/>
              <a:buChar char="➤"/>
              <a:defRPr sz="1800"/>
            </a:lvl2pPr>
            <a:lvl3pPr rtl="0">
              <a:lnSpc>
                <a:spcPct val="150000"/>
              </a:lnSpc>
              <a:spcBef>
                <a:spcPts val="0"/>
              </a:spcBef>
              <a:buSzPct val="100000"/>
              <a:buChar char="➤"/>
              <a:defRPr sz="1800"/>
            </a:lvl3pPr>
            <a:lvl4pPr rtl="0">
              <a:lnSpc>
                <a:spcPct val="150000"/>
              </a:lnSpc>
              <a:spcBef>
                <a:spcPts val="0"/>
              </a:spcBef>
              <a:defRPr/>
            </a:lvl4pPr>
            <a:lvl5pPr rtl="0">
              <a:lnSpc>
                <a:spcPct val="150000"/>
              </a:lnSpc>
              <a:spcBef>
                <a:spcPts val="0"/>
              </a:spcBef>
              <a:defRPr/>
            </a:lvl5pPr>
            <a:lvl6pPr rtl="0">
              <a:lnSpc>
                <a:spcPct val="150000"/>
              </a:lnSpc>
              <a:spcBef>
                <a:spcPts val="0"/>
              </a:spcBef>
              <a:defRPr/>
            </a:lvl6pPr>
            <a:lvl7pPr rtl="0">
              <a:lnSpc>
                <a:spcPct val="150000"/>
              </a:lnSpc>
              <a:spcBef>
                <a:spcPts val="0"/>
              </a:spcBef>
              <a:defRPr/>
            </a:lvl7pPr>
            <a:lvl8pPr rtl="0">
              <a:lnSpc>
                <a:spcPct val="150000"/>
              </a:lnSpc>
              <a:spcBef>
                <a:spcPts val="0"/>
              </a:spcBef>
              <a:defRPr/>
            </a:lvl8pPr>
            <a:lvl9pPr rtl="0">
              <a:lnSpc>
                <a:spcPct val="15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1pPr>
            <a:lvl2pPr rtl="0"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21" name="Shape 21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24" name="Shape 24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cxnSp>
        <p:nvCxnSpPr>
          <p:cNvPr id="27" name="Shape 27"/>
          <p:cNvCxnSpPr/>
          <p:nvPr/>
        </p:nvCxnSpPr>
        <p:spPr>
          <a:xfrm>
            <a:off x="457200" y="5757014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457200" y="150852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SzPct val="100000"/>
              <a:buNone/>
              <a:defRPr sz="3600" b="1"/>
            </a:lvl1pPr>
            <a:lvl2pPr rtl="0">
              <a:spcBef>
                <a:spcPts val="0"/>
              </a:spcBef>
              <a:buClr>
                <a:schemeClr val="accent1"/>
              </a:buClr>
              <a:buSzPct val="100000"/>
              <a:buFont typeface="Calibri"/>
              <a:buNone/>
              <a:defRPr sz="36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rtl="0">
              <a:spcBef>
                <a:spcPts val="0"/>
              </a:spcBef>
              <a:buClr>
                <a:schemeClr val="accent1"/>
              </a:buClr>
              <a:buSzPct val="100000"/>
              <a:buFont typeface="Calibri"/>
              <a:buNone/>
              <a:defRPr sz="36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rtl="0">
              <a:spcBef>
                <a:spcPts val="0"/>
              </a:spcBef>
              <a:buClr>
                <a:schemeClr val="accent1"/>
              </a:buClr>
              <a:buSzPct val="100000"/>
              <a:buFont typeface="Calibri"/>
              <a:buNone/>
              <a:defRPr sz="36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rtl="0">
              <a:spcBef>
                <a:spcPts val="0"/>
              </a:spcBef>
              <a:buClr>
                <a:schemeClr val="accent1"/>
              </a:buClr>
              <a:buSzPct val="100000"/>
              <a:buFont typeface="Calibri"/>
              <a:buNone/>
              <a:defRPr sz="36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rtl="0">
              <a:spcBef>
                <a:spcPts val="0"/>
              </a:spcBef>
              <a:buClr>
                <a:schemeClr val="accent1"/>
              </a:buClr>
              <a:buSzPct val="100000"/>
              <a:buFont typeface="Calibri"/>
              <a:buNone/>
              <a:defRPr sz="36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buClr>
                <a:schemeClr val="accent1"/>
              </a:buClr>
              <a:buSzPct val="100000"/>
              <a:buFont typeface="Calibri"/>
              <a:buNone/>
              <a:defRPr sz="36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buClr>
                <a:schemeClr val="accent1"/>
              </a:buClr>
              <a:buSzPct val="100000"/>
              <a:buFont typeface="Calibri"/>
              <a:buNone/>
              <a:defRPr sz="36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buClr>
                <a:schemeClr val="accent1"/>
              </a:buClr>
              <a:buSzPct val="100000"/>
              <a:buFont typeface="Calibri"/>
              <a:buNone/>
              <a:defRPr sz="36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7" name="Shape 7"/>
          <p:cNvCxnSpPr/>
          <p:nvPr/>
        </p:nvCxnSpPr>
        <p:spPr>
          <a:xfrm>
            <a:off x="457200" y="6697679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ctrTitle"/>
          </p:nvPr>
        </p:nvSpPr>
        <p:spPr>
          <a:xfrm>
            <a:off x="457200" y="751679"/>
            <a:ext cx="8229600" cy="4012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3200"/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" sz="3200">
                <a:latin typeface="Arial"/>
                <a:ea typeface="Arial"/>
                <a:cs typeface="Arial"/>
                <a:sym typeface="Arial"/>
              </a:rPr>
              <a:t>A Survey of Features in Visual IDEs for Non-Programmers from a Usability and Suitability Point of View</a:t>
            </a:r>
          </a:p>
        </p:txBody>
      </p:sp>
      <p:sp>
        <p:nvSpPr>
          <p:cNvPr id="32" name="Shape 32"/>
          <p:cNvSpPr txBox="1"/>
          <p:nvPr/>
        </p:nvSpPr>
        <p:spPr>
          <a:xfrm>
            <a:off x="457200" y="3438137"/>
            <a:ext cx="8229600" cy="127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600" b="1" dirty="0">
                <a:solidFill>
                  <a:schemeClr val="dk1"/>
                </a:solidFill>
              </a:rPr>
              <a:t>Jean Michel </a:t>
            </a:r>
            <a:r>
              <a:rPr lang="en" sz="1600" b="1" dirty="0" smtClean="0">
                <a:solidFill>
                  <a:schemeClr val="dk1"/>
                </a:solidFill>
              </a:rPr>
              <a:t>Rouly</a:t>
            </a:r>
            <a:r>
              <a:rPr lang="en" sz="1600" b="1" baseline="30000" dirty="0" smtClean="0"/>
              <a:t>1</a:t>
            </a:r>
            <a:r>
              <a:rPr lang="en" sz="1600" b="1" dirty="0" smtClean="0"/>
              <a:t>, Jonathan Orbeck</a:t>
            </a:r>
            <a:r>
              <a:rPr lang="en" sz="1600" b="1" baseline="30000" dirty="0" smtClean="0">
                <a:solidFill>
                  <a:schemeClr val="dk1"/>
                </a:solidFill>
              </a:rPr>
              <a:t>2</a:t>
            </a:r>
            <a:r>
              <a:rPr lang="en" sz="1600" b="1" dirty="0"/>
              <a:t>, Dr. Eugene Syriani</a:t>
            </a:r>
            <a:r>
              <a:rPr lang="en" sz="1600" b="1" baseline="30000" dirty="0">
                <a:solidFill>
                  <a:schemeClr val="dk1"/>
                </a:solidFill>
              </a:rPr>
              <a:t>3</a:t>
            </a:r>
          </a:p>
          <a:p>
            <a:pPr lvl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" baseline="30000" dirty="0" smtClean="0">
                <a:solidFill>
                  <a:schemeClr val="dk1"/>
                </a:solidFill>
              </a:rPr>
              <a:t>1</a:t>
            </a:r>
            <a:r>
              <a:rPr lang="en" dirty="0" smtClean="0">
                <a:solidFill>
                  <a:schemeClr val="dk1"/>
                </a:solidFill>
              </a:rPr>
              <a:t> </a:t>
            </a:r>
            <a:r>
              <a:rPr lang="en" dirty="0">
                <a:solidFill>
                  <a:schemeClr val="dk1"/>
                </a:solidFill>
              </a:rPr>
              <a:t>George Mason University, Fairfax, Virginia, United States</a:t>
            </a:r>
          </a:p>
          <a:p>
            <a:r>
              <a:rPr lang="en" baseline="30000" dirty="0" smtClean="0">
                <a:solidFill>
                  <a:schemeClr val="dk1"/>
                </a:solidFill>
              </a:rPr>
              <a:t>2</a:t>
            </a:r>
            <a:r>
              <a:rPr lang="en" dirty="0" smtClean="0">
                <a:solidFill>
                  <a:schemeClr val="dk1"/>
                </a:solidFill>
              </a:rPr>
              <a:t> </a:t>
            </a:r>
            <a:r>
              <a:rPr lang="en" dirty="0">
                <a:solidFill>
                  <a:schemeClr val="dk1"/>
                </a:solidFill>
              </a:rPr>
              <a:t>University of Alabama, Tuscaloosa, Alabama, United States</a:t>
            </a:r>
          </a:p>
          <a:p>
            <a:pPr>
              <a:spcBef>
                <a:spcPts val="0"/>
              </a:spcBef>
              <a:buNone/>
            </a:pPr>
            <a:r>
              <a:rPr lang="en" baseline="30000" dirty="0" smtClean="0">
                <a:solidFill>
                  <a:schemeClr val="dk1"/>
                </a:solidFill>
              </a:rPr>
              <a:t>3</a:t>
            </a:r>
            <a:r>
              <a:rPr lang="en" dirty="0" smtClean="0">
                <a:solidFill>
                  <a:schemeClr val="dk1"/>
                </a:solidFill>
              </a:rPr>
              <a:t> </a:t>
            </a:r>
            <a:r>
              <a:rPr lang="en" dirty="0">
                <a:solidFill>
                  <a:schemeClr val="dk1"/>
                </a:solidFill>
              </a:rPr>
              <a:t>Université de Montréal, Montréal, Quebec, Canada</a:t>
            </a:r>
          </a:p>
        </p:txBody>
      </p:sp>
      <p:pic>
        <p:nvPicPr>
          <p:cNvPr id="34" name="Shape 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0373" y="5171496"/>
            <a:ext cx="1372200" cy="880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Shape 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230" y="5493225"/>
            <a:ext cx="512609" cy="51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07069" y="5493233"/>
            <a:ext cx="1946074" cy="515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Shape 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19803" y="5214742"/>
            <a:ext cx="2076968" cy="79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ctrTitle"/>
          </p:nvPr>
        </p:nvSpPr>
        <p:spPr>
          <a:xfrm>
            <a:off x="457200" y="751679"/>
            <a:ext cx="8229600" cy="4012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>
                <a:latin typeface="Arial"/>
                <a:ea typeface="Arial"/>
                <a:cs typeface="Arial"/>
                <a:sym typeface="Arial"/>
              </a:rPr>
              <a:t>Define Features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8359250" y="6323475"/>
            <a:ext cx="784799" cy="53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{9}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274633"/>
            <a:ext cx="50460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IDE Features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➤"/>
            </a:pPr>
            <a:r>
              <a:rPr lang="en"/>
              <a:t>Define novel set of features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/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➤"/>
            </a:pPr>
            <a:r>
              <a:rPr lang="en"/>
              <a:t>Categories</a:t>
            </a: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75000"/>
              <a:buFont typeface="Arial"/>
              <a:buChar char="➤"/>
            </a:pPr>
            <a:r>
              <a:rPr lang="en"/>
              <a:t>Audience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Clr>
                <a:schemeClr val="dk1"/>
              </a:buClr>
              <a:buSzPct val="75000"/>
              <a:buFont typeface="Montserrat"/>
              <a:buChar char="➤"/>
            </a:pPr>
            <a:r>
              <a:rPr lang="en"/>
              <a:t>Chrome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Clr>
                <a:schemeClr val="dk1"/>
              </a:buClr>
              <a:buSzPct val="75000"/>
              <a:buFont typeface="Montserrat"/>
              <a:buChar char="➤"/>
            </a:pPr>
            <a:r>
              <a:rPr lang="en"/>
              <a:t>Human Interface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Clr>
                <a:schemeClr val="dk1"/>
              </a:buClr>
              <a:buSzPct val="75000"/>
              <a:buFont typeface="Montserrat"/>
              <a:buChar char="➤"/>
            </a:pPr>
            <a:r>
              <a:rPr lang="en"/>
              <a:t>Integration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Clr>
                <a:schemeClr val="dk1"/>
              </a:buClr>
              <a:buSzPct val="75000"/>
              <a:buFont typeface="Montserrat"/>
              <a:buChar char="➤"/>
            </a:pPr>
            <a:r>
              <a:rPr lang="en"/>
              <a:t>Language Syntax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8359250" y="6323475"/>
            <a:ext cx="784799" cy="53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{10}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57200" y="274633"/>
            <a:ext cx="50460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IDE Features</a:t>
            </a:r>
          </a:p>
          <a:p>
            <a:pPr>
              <a:spcBef>
                <a:spcPts val="0"/>
              </a:spcBef>
              <a:buNone/>
            </a:pPr>
            <a:r>
              <a:rPr lang="en" b="0">
                <a:solidFill>
                  <a:srgbClr val="000000"/>
                </a:solidFill>
              </a:rPr>
              <a:t>Audience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➤"/>
            </a:pPr>
            <a:r>
              <a:rPr lang="en" b="1"/>
              <a:t>Domain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75000"/>
              <a:buFont typeface="Arial"/>
              <a:buChar char="➤"/>
            </a:pPr>
            <a:r>
              <a:rPr lang="en"/>
              <a:t>field of knowledge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75000"/>
              <a:buFont typeface="Arial"/>
              <a:buChar char="➤"/>
            </a:pPr>
            <a:r>
              <a:rPr lang="en"/>
              <a:t>eg. 3D modeling, animation, music, software, etc.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/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➤"/>
            </a:pPr>
            <a:r>
              <a:rPr lang="en" b="1"/>
              <a:t>Skill Level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75000"/>
              <a:buFont typeface="Arial"/>
              <a:buChar char="➤"/>
            </a:pPr>
            <a:r>
              <a:rPr lang="en"/>
              <a:t>requisite entry-level skill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75000"/>
              <a:buFont typeface="Arial"/>
              <a:buChar char="➤"/>
            </a:pPr>
            <a:r>
              <a:rPr lang="en"/>
              <a:t>eg. novice, intermediate, expert, general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8359250" y="6323475"/>
            <a:ext cx="784799" cy="53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{11}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274633"/>
            <a:ext cx="50460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IDE Features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0">
                <a:solidFill>
                  <a:srgbClr val="000000"/>
                </a:solidFill>
              </a:rPr>
              <a:t>Chrome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➤"/>
            </a:pPr>
            <a:r>
              <a:rPr lang="en" b="1"/>
              <a:t>Popular Features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75000"/>
              <a:buFont typeface="Arial"/>
              <a:buChar char="➤"/>
            </a:pPr>
            <a:r>
              <a:rPr lang="en"/>
              <a:t>most frequently used IDE features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75000"/>
              <a:buFont typeface="Arial"/>
              <a:buChar char="➤"/>
            </a:pPr>
            <a:r>
              <a:rPr lang="en"/>
              <a:t>includes delete, save, paste, content assist, etc.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1200"/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➤"/>
            </a:pPr>
            <a:r>
              <a:rPr lang="en" b="1"/>
              <a:t>Context Sensitive Tools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75000"/>
              <a:buFont typeface="Arial"/>
              <a:buChar char="➤"/>
            </a:pPr>
            <a:r>
              <a:rPr lang="en"/>
              <a:t>tools that change given context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1200"/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➤"/>
            </a:pPr>
            <a:r>
              <a:rPr lang="en" b="1"/>
              <a:t>Multiplicity of Perspectives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75000"/>
              <a:buFont typeface="Arial"/>
              <a:buChar char="➤"/>
            </a:pPr>
            <a:r>
              <a:rPr lang="en"/>
              <a:t>number of available predefined tool configurations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457200" y="6051600"/>
            <a:ext cx="8229600" cy="51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G.C. Murphy, M. Kersten, and L. Findlater. How are java software developers using the Eclipse IDE? Software, IEEE, 23(4):76–83, July 2006. ISSN 0740-7459. doi: 10.1109/MS.2006.105.c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8359250" y="6323475"/>
            <a:ext cx="784799" cy="53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{12}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9125" y="1670025"/>
            <a:ext cx="2555100" cy="8716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2" name="Shape 132"/>
          <p:cNvGrpSpPr/>
          <p:nvPr/>
        </p:nvGrpSpPr>
        <p:grpSpPr>
          <a:xfrm>
            <a:off x="6851381" y="3885585"/>
            <a:ext cx="1998838" cy="2142306"/>
            <a:chOff x="5223571" y="1795882"/>
            <a:chExt cx="3514751" cy="3839947"/>
          </a:xfrm>
        </p:grpSpPr>
        <p:pic>
          <p:nvPicPr>
            <p:cNvPr id="133" name="Shape 1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371578" y="1795882"/>
              <a:ext cx="3218722" cy="18581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Shape 13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223571" y="3777677"/>
              <a:ext cx="3514751" cy="185815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5" name="Shape 135"/>
          <p:cNvGrpSpPr/>
          <p:nvPr/>
        </p:nvGrpSpPr>
        <p:grpSpPr>
          <a:xfrm>
            <a:off x="6656220" y="1600151"/>
            <a:ext cx="2236742" cy="2142255"/>
            <a:chOff x="6250929" y="1600197"/>
            <a:chExt cx="2266433" cy="2299790"/>
          </a:xfrm>
        </p:grpSpPr>
        <p:pic>
          <p:nvPicPr>
            <p:cNvPr id="136" name="Shape 13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250929" y="1600197"/>
              <a:ext cx="1091308" cy="22997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Shape 13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426054" y="1602216"/>
              <a:ext cx="1091308" cy="229576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57200" y="274633"/>
            <a:ext cx="50460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IDE Features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0">
                <a:solidFill>
                  <a:srgbClr val="000000"/>
                </a:solidFill>
              </a:rPr>
              <a:t>Chrome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➤"/>
            </a:pPr>
            <a:r>
              <a:rPr lang="en" b="1"/>
              <a:t>Degree of Interface Visual Richness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75000"/>
              <a:buFont typeface="Arial"/>
              <a:buChar char="➤"/>
            </a:pPr>
            <a:r>
              <a:rPr lang="en"/>
              <a:t>increase visual discriminability between tools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75000"/>
              <a:buFont typeface="Arial"/>
              <a:buChar char="➤"/>
            </a:pPr>
            <a:r>
              <a:rPr lang="en"/>
              <a:t>eg. icons, shape, size, color, etc.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/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➤"/>
            </a:pPr>
            <a:r>
              <a:rPr lang="en"/>
              <a:t>Visual Clutter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75000"/>
              <a:buFont typeface="Arial"/>
              <a:buChar char="➤"/>
            </a:pPr>
            <a:r>
              <a:rPr lang="en"/>
              <a:t>the number and organization of tools on the screen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75000"/>
              <a:buFont typeface="Arial"/>
              <a:buChar char="➤"/>
            </a:pPr>
            <a:r>
              <a:rPr lang="en"/>
              <a:t>qualitative metric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457200" y="6051600"/>
            <a:ext cx="8229600" cy="51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D.L. Moody. The physics of notations: Toward a scientific basis for constructing visual notations in software engineering. Software Engineering, IEEE Transactions on, 35(6):756–779, Nov 2009. ISSN 0098-5589. doi: 10.1109/TSE.2009.67.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8359250" y="6323475"/>
            <a:ext cx="784799" cy="53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{13}</a:t>
            </a:r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 r="53842"/>
          <a:stretch/>
        </p:blipFill>
        <p:spPr>
          <a:xfrm>
            <a:off x="6774250" y="2142100"/>
            <a:ext cx="2081100" cy="33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457200" y="274633"/>
            <a:ext cx="50460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IDE Features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0">
                <a:solidFill>
                  <a:srgbClr val="000000"/>
                </a:solidFill>
              </a:rPr>
              <a:t>Chrome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➤"/>
            </a:pPr>
            <a:r>
              <a:rPr lang="en" b="1"/>
              <a:t>Object Properties Window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75000"/>
              <a:buFont typeface="Arial"/>
              <a:buChar char="➤"/>
            </a:pPr>
            <a:r>
              <a:rPr lang="en"/>
              <a:t>display mode of object properties dialog or window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/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➤"/>
            </a:pPr>
            <a:r>
              <a:rPr lang="en" b="1"/>
              <a:t>Searchable Toolspace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75000"/>
              <a:buFont typeface="Arial"/>
              <a:buChar char="➤"/>
            </a:pPr>
            <a:r>
              <a:rPr lang="en"/>
              <a:t>available tools can be reached through searching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/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➤"/>
            </a:pPr>
            <a:r>
              <a:rPr lang="en" b="1"/>
              <a:t>Toolbar Styles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75000"/>
              <a:buFont typeface="Arial"/>
              <a:buChar char="➤"/>
            </a:pPr>
            <a:r>
              <a:rPr lang="en"/>
              <a:t>interface component idioms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75000"/>
              <a:buFont typeface="Arial"/>
              <a:buChar char="➤"/>
            </a:pPr>
            <a:r>
              <a:rPr lang="en"/>
              <a:t>eg. sliders, toolbars, trees, icons, etc.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8359250" y="6323475"/>
            <a:ext cx="784799" cy="53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{14}</a:t>
            </a:r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9282" y="623408"/>
            <a:ext cx="1797525" cy="356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9750" y="4369425"/>
            <a:ext cx="2147050" cy="195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457200" y="274633"/>
            <a:ext cx="50460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IDE Features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0">
                <a:solidFill>
                  <a:srgbClr val="000000"/>
                </a:solidFill>
              </a:rPr>
              <a:t>Human Interface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➤"/>
            </a:pPr>
            <a:r>
              <a:rPr lang="en"/>
              <a:t>Essential Efficiency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75000"/>
              <a:buFont typeface="Arial"/>
              <a:buChar char="➤"/>
            </a:pPr>
            <a:r>
              <a:rPr lang="en"/>
              <a:t>amount of mental load to complete a standardized task</a:t>
            </a:r>
          </a:p>
          <a:p>
            <a:pPr marL="0" indent="0" rtl="0">
              <a:lnSpc>
                <a:spcPct val="100000"/>
              </a:lnSpc>
              <a:spcBef>
                <a:spcPts val="0"/>
              </a:spcBef>
              <a:buNone/>
            </a:pPr>
            <a:endParaRPr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/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➤"/>
            </a:pPr>
            <a:r>
              <a:rPr lang="en"/>
              <a:t>Interface Efficiency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75000"/>
              <a:buFont typeface="Arial"/>
              <a:buChar char="➤"/>
            </a:pPr>
            <a:r>
              <a:rPr lang="en"/>
              <a:t>amount of physical action to complete a standardized task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597" y="3472178"/>
            <a:ext cx="4074021" cy="62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5600" y="5154627"/>
            <a:ext cx="5118799" cy="62484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/>
        </p:nvSpPr>
        <p:spPr>
          <a:xfrm>
            <a:off x="457200" y="5885875"/>
            <a:ext cx="8229600" cy="68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L.L. Constantine. “Usage-centered software engineering: new models, methods, and metrics ”. In Software Engineering: Education and Practice, 1996. Proceedings. International Conference, pages 2–9, Jan 1996. doi: 10.1109/SEEP.1996.533974.</a:t>
            </a:r>
          </a:p>
          <a:p>
            <a:pPr lvl="0" rtl="0">
              <a:spcBef>
                <a:spcPts val="0"/>
              </a:spcBef>
              <a:buNone/>
            </a:pP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Shape 165"/>
          <p:cNvSpPr txBox="1"/>
          <p:nvPr/>
        </p:nvSpPr>
        <p:spPr>
          <a:xfrm>
            <a:off x="8359250" y="6323475"/>
            <a:ext cx="784799" cy="53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{15}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457200" y="274633"/>
            <a:ext cx="50460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IDE Features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0">
                <a:solidFill>
                  <a:srgbClr val="000000"/>
                </a:solidFill>
              </a:rPr>
              <a:t>Human Interface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➤"/>
            </a:pPr>
            <a:r>
              <a:rPr lang="en"/>
              <a:t>Keyboard Use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75000"/>
              <a:buFont typeface="Arial"/>
              <a:buChar char="➤"/>
            </a:pPr>
            <a:r>
              <a:rPr lang="en"/>
              <a:t>level of interface support for keyboards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b="0"/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➤"/>
            </a:pPr>
            <a:r>
              <a:rPr lang="en"/>
              <a:t>Tertiary Interface Devices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75000"/>
              <a:buFont typeface="Arial"/>
              <a:buChar char="➤"/>
            </a:pPr>
            <a:r>
              <a:rPr lang="en"/>
              <a:t>level of interface support for third-party devices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/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➤"/>
            </a:pPr>
            <a:r>
              <a:rPr lang="en"/>
              <a:t>Mode of Element Creation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75000"/>
              <a:buFont typeface="Arial"/>
              <a:buChar char="➤"/>
            </a:pPr>
            <a:r>
              <a:rPr lang="en"/>
              <a:t>process to create elements in workspace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75000"/>
              <a:buFont typeface="Arial"/>
              <a:buChar char="➤"/>
            </a:pPr>
            <a:r>
              <a:rPr lang="en"/>
              <a:t>eg. drag n drop, point n click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8359250" y="6323475"/>
            <a:ext cx="784799" cy="53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{16}</a:t>
            </a:r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0375" y="2040687"/>
            <a:ext cx="2305050" cy="1743075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74" name="Shape 1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0800" y="4382425"/>
            <a:ext cx="2604622" cy="194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457200" y="274633"/>
            <a:ext cx="50460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IDE Features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0">
                <a:solidFill>
                  <a:srgbClr val="000000"/>
                </a:solidFill>
              </a:rPr>
              <a:t>Integration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➤"/>
            </a:pPr>
            <a:r>
              <a:rPr lang="en"/>
              <a:t>Allowed Relations Indicated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75000"/>
              <a:buFont typeface="Arial"/>
              <a:buChar char="➤"/>
            </a:pPr>
            <a:r>
              <a:rPr lang="en"/>
              <a:t>syntactically correct connections highlighted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/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➤"/>
            </a:pPr>
            <a:r>
              <a:rPr lang="en"/>
              <a:t>Output Generation Style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75000"/>
              <a:buFont typeface="Arial"/>
              <a:buChar char="➤"/>
            </a:pPr>
            <a:r>
              <a:rPr lang="en"/>
              <a:t>relationship between user-created model and final output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/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➤"/>
            </a:pPr>
            <a:r>
              <a:rPr lang="en"/>
              <a:t>Syntax Enforcement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75000"/>
              <a:buFont typeface="Arial"/>
              <a:buChar char="➤"/>
            </a:pPr>
            <a:r>
              <a:rPr lang="en"/>
              <a:t>how the IDE enforces language syntax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75000"/>
              <a:buFont typeface="Arial"/>
              <a:buChar char="➤"/>
            </a:pPr>
            <a:r>
              <a:rPr lang="en"/>
              <a:t>explicit vs implicit enforcement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8359250" y="6323475"/>
            <a:ext cx="784799" cy="53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{17}</a:t>
            </a:r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5400" y="1983375"/>
            <a:ext cx="2571400" cy="150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8525" y="4360175"/>
            <a:ext cx="2647950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457200" y="274633"/>
            <a:ext cx="50460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IDE Features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0">
                <a:solidFill>
                  <a:srgbClr val="000000"/>
                </a:solidFill>
              </a:rPr>
              <a:t>Language Syntax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➤"/>
            </a:pPr>
            <a:r>
              <a:rPr lang="en"/>
              <a:t>Complexity Management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75000"/>
              <a:buFont typeface="Arial"/>
              <a:buChar char="➤"/>
            </a:pPr>
            <a:r>
              <a:rPr lang="en"/>
              <a:t>characteristics to reduce language complexity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/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➤"/>
            </a:pPr>
            <a:r>
              <a:rPr lang="en"/>
              <a:t>Connection Style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75000"/>
              <a:buFont typeface="Arial"/>
              <a:buChar char="➤"/>
            </a:pPr>
            <a:r>
              <a:rPr lang="en"/>
              <a:t>mode by which connections are created and displayed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/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➤"/>
            </a:pPr>
            <a:r>
              <a:rPr lang="en"/>
              <a:t>Degree of Language Visual Richness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75000"/>
              <a:buFont typeface="Arial"/>
              <a:buChar char="➤"/>
            </a:pPr>
            <a:r>
              <a:rPr lang="en"/>
              <a:t>used to increase visual discriminability between elements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75000"/>
              <a:buFont typeface="Arial"/>
              <a:buChar char="➤"/>
            </a:pPr>
            <a:r>
              <a:rPr lang="en"/>
              <a:t>eg. icons, shape, size, color, etc.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8359250" y="6323475"/>
            <a:ext cx="784799" cy="53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{18}</a:t>
            </a:r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3450" y="1697975"/>
            <a:ext cx="2667775" cy="163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8196" y="4220224"/>
            <a:ext cx="1908600" cy="1215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274633"/>
            <a:ext cx="50460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Research Question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b="0"/>
              <a:t>What aspects of a visual programming IDE affect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b="0"/>
              <a:t>usability? Can these features be standardized?</a:t>
            </a:r>
          </a:p>
        </p:txBody>
      </p:sp>
      <p:sp>
        <p:nvSpPr>
          <p:cNvPr id="44" name="Shape 44"/>
          <p:cNvSpPr txBox="1"/>
          <p:nvPr/>
        </p:nvSpPr>
        <p:spPr>
          <a:xfrm>
            <a:off x="8359250" y="6323475"/>
            <a:ext cx="784799" cy="53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{1}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ctrTitle"/>
          </p:nvPr>
        </p:nvSpPr>
        <p:spPr>
          <a:xfrm>
            <a:off x="457200" y="751679"/>
            <a:ext cx="8229600" cy="4012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>
                <a:latin typeface="Arial"/>
                <a:ea typeface="Arial"/>
                <a:cs typeface="Arial"/>
                <a:sym typeface="Arial"/>
              </a:rPr>
              <a:t>Evaluate IDEs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8359250" y="6323475"/>
            <a:ext cx="784799" cy="53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{19}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457200" y="274633"/>
            <a:ext cx="50460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Collection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100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➤"/>
            </a:pPr>
            <a:r>
              <a:rPr lang="en"/>
              <a:t>Measure IDEs</a:t>
            </a:r>
          </a:p>
          <a:p>
            <a:pPr marL="914400" lvl="1" indent="-34290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75000"/>
              <a:buFont typeface="Arial"/>
              <a:buChar char="➤"/>
            </a:pPr>
            <a:r>
              <a:rPr lang="en"/>
              <a:t>for each IDE, measure values of each variable</a:t>
            </a:r>
          </a:p>
          <a:p>
            <a:pPr marL="914400" lvl="1" indent="-34290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75000"/>
              <a:buFont typeface="Arial"/>
              <a:buChar char="➤"/>
            </a:pPr>
            <a:r>
              <a:rPr lang="en"/>
              <a:t>some variables required in-depth analysis</a:t>
            </a:r>
          </a:p>
          <a:p>
            <a:pPr marL="1371600" lvl="2" indent="-34290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75000"/>
              <a:buFont typeface="Arial"/>
              <a:buChar char="➤"/>
            </a:pPr>
            <a:r>
              <a:rPr lang="en"/>
              <a:t>essential &amp; interface efficiency</a:t>
            </a:r>
          </a:p>
          <a:p>
            <a:pPr marL="1371600" lvl="2" indent="-34290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75000"/>
              <a:buFont typeface="Arial"/>
              <a:buChar char="➤"/>
            </a:pPr>
            <a:r>
              <a:rPr lang="en"/>
              <a:t>visual clutter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8359250" y="6323475"/>
            <a:ext cx="784799" cy="53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{20}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457200" y="274633"/>
            <a:ext cx="50460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Collection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0">
                <a:solidFill>
                  <a:srgbClr val="000000"/>
                </a:solidFill>
              </a:rPr>
              <a:t>Efficiency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➤"/>
            </a:pPr>
            <a:r>
              <a:rPr lang="en"/>
              <a:t>Create essential use cases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75000"/>
              <a:buFont typeface="Arial"/>
              <a:buChar char="➤"/>
            </a:pPr>
            <a:r>
              <a:rPr lang="en"/>
              <a:t>3 for each IDE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75000"/>
              <a:buFont typeface="Arial"/>
              <a:buChar char="➤"/>
            </a:pPr>
            <a:r>
              <a:rPr lang="en"/>
              <a:t>increasing amount of complexity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75000"/>
              <a:buFont typeface="Arial"/>
              <a:buChar char="➤"/>
            </a:pPr>
            <a:r>
              <a:rPr lang="en"/>
              <a:t>highest tier determined to be most representative</a:t>
            </a:r>
          </a:p>
          <a:p>
            <a:pPr marL="457200" lvl="0" indent="0" rtl="0">
              <a:spcBef>
                <a:spcPts val="0"/>
              </a:spcBef>
              <a:buNone/>
            </a:pPr>
            <a:endParaRPr/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➤"/>
            </a:pPr>
            <a:r>
              <a:rPr lang="en"/>
              <a:t>Assess concrete use cases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75000"/>
              <a:buFont typeface="Arial"/>
              <a:buChar char="➤"/>
            </a:pPr>
            <a:r>
              <a:rPr lang="en"/>
              <a:t>concretely execute each use case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75000"/>
              <a:buFont typeface="Arial"/>
              <a:buChar char="➤"/>
            </a:pPr>
            <a:r>
              <a:rPr lang="en"/>
              <a:t>record steps &amp; physical actions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8359250" y="6323475"/>
            <a:ext cx="784799" cy="53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{21}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457200" y="274633"/>
            <a:ext cx="50460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Collection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0">
                <a:solidFill>
                  <a:srgbClr val="000000"/>
                </a:solidFill>
              </a:rPr>
              <a:t>Visual Clutter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➤"/>
            </a:pPr>
            <a:r>
              <a:rPr lang="en" sz="2000"/>
              <a:t>User study performed on Amazon.com Mechanical Turk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➤"/>
            </a:pPr>
            <a:r>
              <a:rPr lang="en" sz="1800" b="0"/>
              <a:t>workers rated screenshots for clutter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➤"/>
            </a:pPr>
            <a:r>
              <a:rPr lang="en" sz="1800" b="0"/>
              <a:t>3 screenshots per IDE, varying complexity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➤"/>
            </a:pPr>
            <a:r>
              <a:rPr lang="en" sz="1800" b="0"/>
              <a:t>5 unique workers per screenshot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➤"/>
            </a:pPr>
            <a:r>
              <a:rPr lang="en" sz="1800" b="0"/>
              <a:t>calculated averages for final values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➤"/>
            </a:pPr>
            <a:r>
              <a:rPr lang="en" sz="1800" b="0"/>
              <a:t>inter-rater reliability good, ICC=0.648</a:t>
            </a:r>
          </a:p>
        </p:txBody>
      </p:sp>
      <p:pic>
        <p:nvPicPr>
          <p:cNvPr id="219" name="Shape 219"/>
          <p:cNvPicPr preferRelativeResize="0"/>
          <p:nvPr/>
        </p:nvPicPr>
        <p:blipFill rotWithShape="1">
          <a:blip r:embed="rId3">
            <a:alphaModFix/>
          </a:blip>
          <a:srcRect t="29394" b="25952"/>
          <a:stretch/>
        </p:blipFill>
        <p:spPr>
          <a:xfrm>
            <a:off x="4876800" y="5929925"/>
            <a:ext cx="3810000" cy="6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Shape 220"/>
          <p:cNvSpPr txBox="1"/>
          <p:nvPr/>
        </p:nvSpPr>
        <p:spPr>
          <a:xfrm>
            <a:off x="8359250" y="6323475"/>
            <a:ext cx="784799" cy="53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{22}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457200" y="274633"/>
            <a:ext cx="50460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Data Collection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0">
                <a:solidFill>
                  <a:schemeClr val="dk1"/>
                </a:solidFill>
              </a:rPr>
              <a:t>Visual Clutter</a:t>
            </a:r>
          </a:p>
        </p:txBody>
      </p:sp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850" y="1677825"/>
            <a:ext cx="5174492" cy="388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Shape 2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8124" y="2479813"/>
            <a:ext cx="5046001" cy="3880887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 txBox="1"/>
          <p:nvPr/>
        </p:nvSpPr>
        <p:spPr>
          <a:xfrm>
            <a:off x="8359250" y="6323475"/>
            <a:ext cx="784799" cy="53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{23}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ctrTitle"/>
          </p:nvPr>
        </p:nvSpPr>
        <p:spPr>
          <a:xfrm>
            <a:off x="457200" y="751679"/>
            <a:ext cx="8229600" cy="4012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>
                <a:latin typeface="Arial"/>
                <a:ea typeface="Arial"/>
                <a:cs typeface="Arial"/>
                <a:sym typeface="Arial"/>
              </a:rPr>
              <a:t>Prototype Development Framework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8359250" y="6323475"/>
            <a:ext cx="784799" cy="53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{24}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R="0" lvl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AToMPM is “a research framework from which you can generate domain-specific modeling web-based tools that run on the cloud”</a:t>
            </a:r>
          </a:p>
        </p:txBody>
      </p:sp>
      <p:pic>
        <p:nvPicPr>
          <p:cNvPr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329555"/>
            <a:ext cx="2793090" cy="1143299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Shape 242"/>
          <p:cNvSpPr txBox="1"/>
          <p:nvPr/>
        </p:nvSpPr>
        <p:spPr>
          <a:xfrm>
            <a:off x="8359250" y="6323475"/>
            <a:ext cx="784799" cy="53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{25}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457200" y="6033175"/>
            <a:ext cx="8229600" cy="53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E. Syriani, H. Vangheluwe, R. Mannadiar, C. Hansen, S. Van Mierlo and H. Ergin. AToMPM: A Web-based Modeling Environment. MODELS'13: Invited Talks, Demos, Posters, and ACM SRC. CEUR-WS.org: 1115, Miami, U.S.A., oct (2013).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➤"/>
            </a:pPr>
            <a:r>
              <a:rPr lang="en" dirty="0"/>
              <a:t>Contributions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75000"/>
              <a:buFont typeface="Arial"/>
              <a:buChar char="➤"/>
            </a:pPr>
            <a:r>
              <a:rPr lang="en" dirty="0"/>
              <a:t>guided by results of IDE analysis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75000"/>
              <a:buFont typeface="Arial"/>
              <a:buChar char="➤"/>
            </a:pPr>
            <a:r>
              <a:rPr lang="en" dirty="0"/>
              <a:t>intended to increase ease of use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75000"/>
              <a:buFont typeface="Arial"/>
              <a:buChar char="➤"/>
            </a:pPr>
            <a:r>
              <a:rPr lang="en" dirty="0"/>
              <a:t>developed API Plugin</a:t>
            </a:r>
          </a:p>
          <a:p>
            <a:pPr marL="1371600" lvl="2" indent="-342900" rtl="0">
              <a:spcBef>
                <a:spcPts val="0"/>
              </a:spcBef>
              <a:buClr>
                <a:schemeClr val="dk1"/>
              </a:buClr>
              <a:buSzPct val="75000"/>
              <a:buFont typeface="Arial"/>
              <a:buChar char="➤"/>
            </a:pPr>
            <a:r>
              <a:rPr lang="en" dirty="0"/>
              <a:t>extract common interface actions</a:t>
            </a:r>
          </a:p>
          <a:p>
            <a:pPr marL="1371600" lvl="2" indent="-342900" rtl="0">
              <a:spcBef>
                <a:spcPts val="0"/>
              </a:spcBef>
              <a:buClr>
                <a:schemeClr val="dk1"/>
              </a:buClr>
              <a:buSzPct val="75000"/>
              <a:buFont typeface="Arial"/>
              <a:buChar char="➤"/>
            </a:pPr>
            <a:r>
              <a:rPr lang="en" dirty="0"/>
              <a:t>decrease required system familiarity for end user</a:t>
            </a:r>
          </a:p>
          <a:p>
            <a:pPr marL="137160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 b="0" dirty="0" smtClean="0">
                <a:latin typeface="Courier New" panose="02070309020205020404" pitchFamily="49" charset="0"/>
                <a:ea typeface="PT Mono"/>
                <a:cs typeface="Courier New" panose="02070309020205020404" pitchFamily="49" charset="0"/>
                <a:sym typeface="PT Mono"/>
              </a:rPr>
              <a:t>API.openModelViewer</a:t>
            </a:r>
            <a:r>
              <a:rPr lang="en" sz="1400" b="0" dirty="0" smtClean="0">
                <a:latin typeface="PT Mono"/>
                <a:ea typeface="PT Mono"/>
                <a:cs typeface="PT Mono"/>
                <a:sym typeface="PT Mono"/>
              </a:rPr>
              <a:t>	// </a:t>
            </a:r>
            <a:r>
              <a:rPr lang="en" sz="1400" b="0" dirty="0">
                <a:latin typeface="PT Mono"/>
                <a:ea typeface="PT Mono"/>
                <a:cs typeface="PT Mono"/>
                <a:sym typeface="PT Mono"/>
              </a:rPr>
              <a:t>Open model selection dialog</a:t>
            </a:r>
          </a:p>
          <a:p>
            <a:pPr marL="137160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 b="0" dirty="0" smtClean="0">
                <a:latin typeface="Courier New" panose="02070309020205020404" pitchFamily="49" charset="0"/>
                <a:ea typeface="PT Mono"/>
                <a:cs typeface="Courier New" panose="02070309020205020404" pitchFamily="49" charset="0"/>
                <a:sym typeface="PT Mono"/>
              </a:rPr>
              <a:t>API.fireStatechart</a:t>
            </a:r>
            <a:r>
              <a:rPr lang="en" sz="1400" b="0" dirty="0" smtClean="0">
                <a:latin typeface="PT Mono"/>
                <a:ea typeface="PT Mono"/>
                <a:cs typeface="PT Mono"/>
                <a:sym typeface="PT Mono"/>
              </a:rPr>
              <a:t>	// </a:t>
            </a:r>
            <a:r>
              <a:rPr lang="en" sz="1400" b="0" dirty="0">
                <a:latin typeface="PT Mono"/>
                <a:ea typeface="PT Mono"/>
                <a:cs typeface="PT Mono"/>
                <a:sym typeface="PT Mono"/>
              </a:rPr>
              <a:t>Broadcast a known event to Statecharts</a:t>
            </a:r>
          </a:p>
          <a:p>
            <a:pPr marL="137160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 b="0" dirty="0" smtClean="0">
                <a:latin typeface="Courier New" panose="02070309020205020404" pitchFamily="49" charset="0"/>
                <a:ea typeface="PT Mono"/>
                <a:cs typeface="Courier New" panose="02070309020205020404" pitchFamily="49" charset="0"/>
                <a:sym typeface="PT Mono"/>
              </a:rPr>
              <a:t>API.drawElement</a:t>
            </a:r>
            <a:r>
              <a:rPr lang="en" sz="1400" b="0" dirty="0" smtClean="0">
                <a:latin typeface="PT Mono"/>
                <a:ea typeface="PT Mono"/>
                <a:cs typeface="PT Mono"/>
                <a:sym typeface="PT Mono"/>
              </a:rPr>
              <a:t>	// </a:t>
            </a:r>
            <a:r>
              <a:rPr lang="en" sz="1400" b="0" dirty="0">
                <a:latin typeface="PT Mono"/>
                <a:ea typeface="PT Mono"/>
                <a:cs typeface="PT Mono"/>
                <a:sym typeface="PT Mono"/>
              </a:rPr>
              <a:t>Draw a custom canvas element</a:t>
            </a:r>
          </a:p>
          <a:p>
            <a:pPr marL="137160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 b="0" dirty="0" smtClean="0">
                <a:latin typeface="Courier New" panose="02070309020205020404" pitchFamily="49" charset="0"/>
                <a:ea typeface="PT Mono"/>
                <a:cs typeface="Courier New" panose="02070309020205020404" pitchFamily="49" charset="0"/>
                <a:sym typeface="PT Mono"/>
              </a:rPr>
              <a:t>API.deleteElement</a:t>
            </a:r>
            <a:r>
              <a:rPr lang="en" sz="1400" b="0" dirty="0" smtClean="0">
                <a:latin typeface="PT Mono"/>
                <a:ea typeface="PT Mono"/>
                <a:cs typeface="PT Mono"/>
                <a:sym typeface="PT Mono"/>
              </a:rPr>
              <a:t>	// </a:t>
            </a:r>
            <a:r>
              <a:rPr lang="en" sz="1400" b="0" dirty="0">
                <a:latin typeface="PT Mono"/>
                <a:ea typeface="PT Mono"/>
                <a:cs typeface="PT Mono"/>
                <a:sym typeface="PT Mono"/>
              </a:rPr>
              <a:t>Delete a canvas element by ID</a:t>
            </a:r>
          </a:p>
          <a:p>
            <a:pPr marL="137160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 b="0" dirty="0" smtClean="0">
                <a:latin typeface="Courier New" panose="02070309020205020404" pitchFamily="49" charset="0"/>
                <a:ea typeface="PT Mono"/>
                <a:cs typeface="Courier New" panose="02070309020205020404" pitchFamily="49" charset="0"/>
                <a:sym typeface="PT Mono"/>
              </a:rPr>
              <a:t>API.drawEdge</a:t>
            </a:r>
            <a:r>
              <a:rPr lang="en" sz="1400" b="0" dirty="0" smtClean="0">
                <a:latin typeface="PT Mono"/>
                <a:ea typeface="PT Mono"/>
                <a:cs typeface="PT Mono"/>
                <a:sym typeface="PT Mono"/>
              </a:rPr>
              <a:t>		// </a:t>
            </a:r>
            <a:r>
              <a:rPr lang="en" sz="1400" b="0" dirty="0">
                <a:latin typeface="PT Mono"/>
                <a:ea typeface="PT Mono"/>
                <a:cs typeface="PT Mono"/>
                <a:sym typeface="PT Mono"/>
              </a:rPr>
              <a:t>Construct an edge between two elements</a:t>
            </a:r>
          </a:p>
          <a:p>
            <a:pPr marL="137160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 b="0" dirty="0" smtClean="0">
                <a:latin typeface="Courier New" panose="02070309020205020404" pitchFamily="49" charset="0"/>
                <a:ea typeface="PT Mono"/>
                <a:cs typeface="Courier New" panose="02070309020205020404" pitchFamily="49" charset="0"/>
                <a:sym typeface="PT Mono"/>
              </a:rPr>
              <a:t>API.dotConvert</a:t>
            </a:r>
            <a:r>
              <a:rPr lang="en" sz="1400" b="0" dirty="0" smtClean="0">
                <a:latin typeface="PT Mono"/>
                <a:ea typeface="PT Mono"/>
                <a:cs typeface="PT Mono"/>
                <a:sym typeface="PT Mono"/>
              </a:rPr>
              <a:t>	// </a:t>
            </a:r>
            <a:r>
              <a:rPr lang="en" sz="1400" b="0" dirty="0">
                <a:latin typeface="PT Mono"/>
                <a:ea typeface="PT Mono"/>
                <a:cs typeface="PT Mono"/>
                <a:sym typeface="PT Mono"/>
              </a:rPr>
              <a:t>Convert a filepath to ArkM3 notation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8359250" y="6323475"/>
            <a:ext cx="784799" cy="53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{26}</a:t>
            </a:r>
          </a:p>
        </p:txBody>
      </p:sp>
      <p:pic>
        <p:nvPicPr>
          <p:cNvPr id="7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329555"/>
            <a:ext cx="2793090" cy="1143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ctrTitle"/>
          </p:nvPr>
        </p:nvSpPr>
        <p:spPr>
          <a:xfrm>
            <a:off x="457200" y="751679"/>
            <a:ext cx="8229600" cy="4012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4800">
                <a:latin typeface="Arial"/>
                <a:ea typeface="Arial"/>
                <a:cs typeface="Arial"/>
                <a:sym typeface="Arial"/>
              </a:rPr>
              <a:t>Outcomes and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4800">
                <a:latin typeface="Arial"/>
                <a:ea typeface="Arial"/>
                <a:cs typeface="Arial"/>
                <a:sym typeface="Arial"/>
              </a:rPr>
              <a:t>Future Work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8359250" y="6323475"/>
            <a:ext cx="784799" cy="53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{27}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457200" y="274633"/>
            <a:ext cx="50460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Outcomes</a:t>
            </a:r>
          </a:p>
        </p:txBody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100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➤"/>
            </a:pPr>
            <a:r>
              <a:rPr lang="en" b="0"/>
              <a:t>Set of formal interface feature definitions</a:t>
            </a:r>
          </a:p>
          <a:p>
            <a:pPr marL="457200" lvl="0" indent="-38100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➤"/>
            </a:pPr>
            <a:r>
              <a:rPr lang="en" b="0"/>
              <a:t>Evaluation technique for new IDEs</a:t>
            </a:r>
          </a:p>
          <a:p>
            <a:pPr marL="457200" lvl="0" indent="-38100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➤"/>
            </a:pPr>
            <a:r>
              <a:rPr lang="en" b="0"/>
              <a:t>Paper detailing results</a:t>
            </a:r>
          </a:p>
          <a:p>
            <a:pPr marL="457200" lvl="0" indent="-38100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➤"/>
            </a:pPr>
            <a:r>
              <a:rPr lang="en" b="0"/>
              <a:t>Foundation for AToMPM API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8359250" y="6323475"/>
            <a:ext cx="784799" cy="53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{28}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74633"/>
            <a:ext cx="50460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Background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100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➤"/>
            </a:pPr>
            <a:r>
              <a:rPr lang="en"/>
              <a:t>Integrated Development Environments (IDEs)</a:t>
            </a:r>
          </a:p>
          <a:p>
            <a:pPr marL="457200" lvl="0" indent="-38100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➤"/>
            </a:pPr>
            <a:r>
              <a:rPr lang="en"/>
              <a:t>Visual languages</a:t>
            </a:r>
          </a:p>
          <a:p>
            <a:pPr marL="457200" lvl="0" indent="-38100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➤"/>
            </a:pPr>
            <a:r>
              <a:rPr lang="en"/>
              <a:t>Interface design</a:t>
            </a:r>
          </a:p>
        </p:txBody>
      </p:sp>
      <p:sp>
        <p:nvSpPr>
          <p:cNvPr id="51" name="Shape 51"/>
          <p:cNvSpPr txBox="1"/>
          <p:nvPr/>
        </p:nvSpPr>
        <p:spPr>
          <a:xfrm>
            <a:off x="8359250" y="6323475"/>
            <a:ext cx="784799" cy="53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{2}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457200" y="274633"/>
            <a:ext cx="50460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Future Work</a:t>
            </a:r>
          </a:p>
        </p:txBody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➤"/>
            </a:pPr>
            <a:r>
              <a:rPr lang="en"/>
              <a:t>AToMPM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75000"/>
              <a:buFont typeface="Arial"/>
              <a:buChar char="➤"/>
            </a:pPr>
            <a:r>
              <a:rPr lang="en"/>
              <a:t>generalize functions to AToMPM API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75000"/>
              <a:buFont typeface="Arial"/>
              <a:buChar char="➤"/>
            </a:pPr>
            <a:r>
              <a:rPr lang="en"/>
              <a:t>incorporate visual variables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75000"/>
              <a:buFont typeface="Arial"/>
              <a:buChar char="➤"/>
            </a:pPr>
            <a:r>
              <a:rPr lang="en"/>
              <a:t>complete user study of platform usability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/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➤"/>
            </a:pPr>
            <a:r>
              <a:rPr lang="en"/>
              <a:t>IDE Survey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75000"/>
              <a:buFont typeface="Arial"/>
              <a:buChar char="➤"/>
            </a:pPr>
            <a:r>
              <a:rPr lang="en"/>
              <a:t>complete user studies of more variables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75000"/>
              <a:buFont typeface="Arial"/>
              <a:buChar char="➤"/>
            </a:pPr>
            <a:r>
              <a:rPr lang="en"/>
              <a:t>perform statistical analysis &amp; validation of results</a:t>
            </a:r>
          </a:p>
          <a:p>
            <a:pPr marL="914400" lvl="1" indent="-342900">
              <a:spcBef>
                <a:spcPts val="0"/>
              </a:spcBef>
              <a:buClr>
                <a:schemeClr val="dk1"/>
              </a:buClr>
              <a:buSzPct val="75000"/>
              <a:buFont typeface="Arial"/>
              <a:buChar char="➤"/>
            </a:pPr>
            <a:r>
              <a:rPr lang="en"/>
              <a:t>add more IDEs, develop more features of analysis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8359250" y="6323475"/>
            <a:ext cx="784799" cy="53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{29}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457200" y="274633"/>
            <a:ext cx="50460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Questions</a:t>
            </a:r>
            <a:r>
              <a:rPr lang="en-CA" dirty="0" smtClean="0"/>
              <a:t>?</a:t>
            </a:r>
            <a:endParaRPr lang="en" dirty="0"/>
          </a:p>
        </p:txBody>
      </p:sp>
      <p:pic>
        <p:nvPicPr>
          <p:cNvPr id="278" name="Shape 2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21400"/>
            <a:ext cx="9143999" cy="3715798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Shape 279"/>
          <p:cNvSpPr txBox="1"/>
          <p:nvPr/>
        </p:nvSpPr>
        <p:spPr>
          <a:xfrm>
            <a:off x="8359250" y="6323475"/>
            <a:ext cx="784799" cy="53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{30}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274633"/>
            <a:ext cx="50460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Background</a:t>
            </a:r>
          </a:p>
          <a:p>
            <a:pPr>
              <a:spcBef>
                <a:spcPts val="0"/>
              </a:spcBef>
              <a:buNone/>
            </a:pPr>
            <a:r>
              <a:rPr lang="en" b="0">
                <a:solidFill>
                  <a:srgbClr val="000000"/>
                </a:solidFill>
              </a:rPr>
              <a:t>IDEs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b="0"/>
              <a:t>An </a:t>
            </a:r>
            <a:r>
              <a:rPr lang="en" i="1"/>
              <a:t>I</a:t>
            </a:r>
            <a:r>
              <a:rPr lang="en" b="0"/>
              <a:t>ntegrated </a:t>
            </a:r>
            <a:r>
              <a:rPr lang="en" i="1"/>
              <a:t>D</a:t>
            </a:r>
            <a:r>
              <a:rPr lang="en" b="0"/>
              <a:t>evelopment </a:t>
            </a:r>
            <a:r>
              <a:rPr lang="en" i="1"/>
              <a:t>E</a:t>
            </a:r>
            <a:r>
              <a:rPr lang="en" b="0"/>
              <a:t>nvironment ...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/>
          </a:p>
          <a:p>
            <a:pPr marL="914400" lvl="0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➤"/>
            </a:pPr>
            <a:r>
              <a:rPr lang="en" b="0"/>
              <a:t>is generally domain specific</a:t>
            </a:r>
          </a:p>
          <a:p>
            <a:pPr marL="914400" lvl="0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➤"/>
            </a:pPr>
            <a:r>
              <a:rPr lang="en" sz="2400" b="0"/>
              <a:t>supports development process</a:t>
            </a:r>
          </a:p>
          <a:p>
            <a:pPr marL="914400" lvl="0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➤"/>
            </a:pPr>
            <a:r>
              <a:rPr lang="en" sz="2400" b="0"/>
              <a:t>integrates tools in uniform interface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b="0"/>
          </a:p>
        </p:txBody>
      </p:sp>
      <p:sp>
        <p:nvSpPr>
          <p:cNvPr id="58" name="Shape 58"/>
          <p:cNvSpPr txBox="1"/>
          <p:nvPr/>
        </p:nvSpPr>
        <p:spPr>
          <a:xfrm>
            <a:off x="457200" y="6051600"/>
            <a:ext cx="8229600" cy="51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A.N. Habermann and D. Notkin. Gandalf: Software development environments. Software Engineering, IEEE Transactions on, SE-12(12):1117{1127, Dec 1986. ISSN 0098-5589. doi: 10.1109/TSE.1986.6313007.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x="8359250" y="6323475"/>
            <a:ext cx="784799" cy="53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{3}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7200" y="274633"/>
            <a:ext cx="50460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Background</a:t>
            </a:r>
          </a:p>
          <a:p>
            <a:pPr>
              <a:spcBef>
                <a:spcPts val="0"/>
              </a:spcBef>
              <a:buNone/>
            </a:pPr>
            <a:r>
              <a:rPr lang="en" b="0">
                <a:solidFill>
                  <a:srgbClr val="000000"/>
                </a:solidFill>
              </a:rPr>
              <a:t>Visual Languages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b="0"/>
              <a:t>A visual language ...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b="0"/>
          </a:p>
          <a:p>
            <a:pPr marL="914400" lvl="0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➤"/>
            </a:pPr>
            <a:r>
              <a:rPr lang="en" b="0"/>
              <a:t>uses pictures to express computations</a:t>
            </a:r>
          </a:p>
          <a:p>
            <a:pPr marL="914400" lvl="0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➤"/>
            </a:pPr>
            <a:r>
              <a:rPr lang="en" b="0"/>
              <a:t>consists of visual vocabulary, grammar, and semantics</a:t>
            </a:r>
          </a:p>
          <a:p>
            <a:pPr marL="914400" lvl="0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➤"/>
            </a:pPr>
            <a:r>
              <a:rPr lang="en" b="0"/>
              <a:t>is more effective than text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457200" y="5793675"/>
            <a:ext cx="8229600" cy="77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D.L. Moody. The physics of notations: Toward a scientific basis for constructing visual notations in software engineering. Software Engineering, IEEE Transactions on, 35(6):756–779, Nov 2009. ISSN 0098-5589. doi: 10.1109/TSE.2009.67.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Eric J Golin and Steven P Reiss. The specication of visual language syntax. Journal of Visual Languages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&amp; Computing, 1(2):141{157, 1990.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8359250" y="6323475"/>
            <a:ext cx="784799" cy="53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{4}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b="0"/>
              <a:t>Software Interfaces ...</a:t>
            </a:r>
          </a:p>
          <a:p>
            <a:pPr marL="9144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➤"/>
            </a:pPr>
            <a:r>
              <a:rPr lang="en" b="0"/>
              <a:t>understand user desires and requirements</a:t>
            </a:r>
          </a:p>
          <a:p>
            <a:pPr marL="9144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➤"/>
            </a:pPr>
            <a:r>
              <a:rPr lang="en" b="0"/>
              <a:t>plan for domain opportunities and constraints</a:t>
            </a:r>
          </a:p>
          <a:p>
            <a:pPr marL="9144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➤"/>
            </a:pPr>
            <a:r>
              <a:rPr lang="en" b="0"/>
              <a:t>create useful, usable, and desirable products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3"/>
            <a:ext cx="50460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Background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0">
                <a:solidFill>
                  <a:srgbClr val="000000"/>
                </a:solidFill>
              </a:rPr>
              <a:t>Interface Design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457200" y="6051600"/>
            <a:ext cx="8229600" cy="51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Alan Cooper, Robert Reimann, and David Cronin. About face 3: the essentials of interaction design. John Wiley &amp; Sons, 2007.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8359250" y="6323475"/>
            <a:ext cx="784799" cy="53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{5}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Select visual IDEs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Define features</a:t>
            </a: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5000"/>
              <a:buFont typeface="Arial"/>
              <a:buAutoNum type="alphaLcPeriod"/>
            </a:pPr>
            <a:r>
              <a:rPr lang="en"/>
              <a:t>select common IDE features</a:t>
            </a: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5000"/>
              <a:buFont typeface="Arial"/>
              <a:buAutoNum type="alphaLcPeriod"/>
            </a:pPr>
            <a:r>
              <a:rPr lang="en"/>
              <a:t>formalize definitions</a:t>
            </a: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5000"/>
              <a:buFont typeface="Arial"/>
              <a:buAutoNum type="alphaLcPeriod"/>
            </a:pPr>
            <a:r>
              <a:rPr lang="en"/>
              <a:t>establish value ranges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Evaluate IDEs</a:t>
            </a: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5000"/>
              <a:buFont typeface="Arial"/>
              <a:buAutoNum type="alphaLcPeriod"/>
            </a:pPr>
            <a:r>
              <a:rPr lang="en"/>
              <a:t>measure IDEs for each feature</a:t>
            </a: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5000"/>
              <a:buFont typeface="Arial"/>
              <a:buAutoNum type="alphaLcPeriod"/>
            </a:pPr>
            <a:r>
              <a:rPr lang="en"/>
              <a:t>conduct user study for qualitative features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Prototype development framework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57200" y="274633"/>
            <a:ext cx="50460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Research Proposal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8359250" y="6323475"/>
            <a:ext cx="784799" cy="53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{6}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457200" y="751679"/>
            <a:ext cx="8229600" cy="4012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4800">
                <a:latin typeface="Arial"/>
                <a:ea typeface="Arial"/>
                <a:cs typeface="Arial"/>
                <a:sym typeface="Arial"/>
              </a:rPr>
              <a:t>Select Visual IDEs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8359250" y="6323475"/>
            <a:ext cx="784799" cy="53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{7}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/>
        </p:nvSpPr>
        <p:spPr>
          <a:xfrm>
            <a:off x="3290525" y="3562412"/>
            <a:ext cx="2680799" cy="773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 b="1" u="sng">
                <a:latin typeface="Open Sans"/>
                <a:ea typeface="Open Sans"/>
                <a:cs typeface="Open Sans"/>
                <a:sym typeface="Open Sans"/>
              </a:rPr>
              <a:t>Prototyping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Cameleon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457200" y="3315350"/>
            <a:ext cx="2680799" cy="773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 b="1" u="sng">
                <a:latin typeface="Open Sans"/>
                <a:ea typeface="Open Sans"/>
                <a:cs typeface="Open Sans"/>
                <a:sym typeface="Open Sans"/>
              </a:rPr>
              <a:t>Animation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Alice3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74633"/>
            <a:ext cx="50460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IDEs by Domain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457200" y="2164475"/>
            <a:ext cx="2680799" cy="99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 b="1" u="sng">
                <a:latin typeface="Open Sans"/>
                <a:ea typeface="Open Sans"/>
                <a:cs typeface="Open Sans"/>
                <a:sym typeface="Open Sans"/>
              </a:rPr>
              <a:t>3D Modeling</a:t>
            </a:r>
          </a:p>
          <a:p>
            <a:pPr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Blender</a:t>
            </a:r>
          </a:p>
          <a:p>
            <a:pPr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Grasshopper 3D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457200" y="4397300"/>
            <a:ext cx="2680799" cy="1850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 b="1" u="sng">
                <a:latin typeface="Open Sans"/>
                <a:ea typeface="Open Sans"/>
                <a:cs typeface="Open Sans"/>
                <a:sym typeface="Open Sans"/>
              </a:rPr>
              <a:t>Modeling</a:t>
            </a:r>
          </a:p>
          <a:p>
            <a:pPr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AToMPM</a:t>
            </a:r>
          </a:p>
          <a:p>
            <a:pPr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MetaEdit+</a:t>
            </a:r>
          </a:p>
          <a:p>
            <a:pPr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UMLet</a:t>
            </a:r>
          </a:p>
          <a:p>
            <a:pPr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Violet</a:t>
            </a:r>
          </a:p>
          <a:p>
            <a:pPr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Visual Paradigm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Visual Use Case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3290525" y="2320550"/>
            <a:ext cx="2680799" cy="99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 b="1" u="sng">
                <a:latin typeface="Open Sans"/>
                <a:ea typeface="Open Sans"/>
                <a:cs typeface="Open Sans"/>
                <a:sym typeface="Open Sans"/>
              </a:rPr>
              <a:t>Music</a:t>
            </a:r>
          </a:p>
          <a:p>
            <a:pPr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AudioMulch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Max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3290525" y="4751150"/>
            <a:ext cx="2680799" cy="114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 b="1" u="sng">
                <a:latin typeface="Open Sans"/>
                <a:ea typeface="Open Sans"/>
                <a:cs typeface="Open Sans"/>
                <a:sym typeface="Open Sans"/>
              </a:rPr>
              <a:t>Simulation</a:t>
            </a:r>
          </a:p>
          <a:p>
            <a:pPr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MST</a:t>
            </a:r>
          </a:p>
          <a:p>
            <a:pPr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SimuLink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VisSim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6123850" y="2236650"/>
            <a:ext cx="2680799" cy="238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 b="1" u="sng">
                <a:latin typeface="Open Sans"/>
                <a:ea typeface="Open Sans"/>
                <a:cs typeface="Open Sans"/>
                <a:sym typeface="Open Sans"/>
              </a:rPr>
              <a:t>Software</a:t>
            </a:r>
          </a:p>
          <a:p>
            <a:pPr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EMF</a:t>
            </a:r>
          </a:p>
          <a:p>
            <a:pPr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GNU Radio Companion</a:t>
            </a:r>
          </a:p>
          <a:p>
            <a:pPr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AppInventor</a:t>
            </a:r>
          </a:p>
          <a:p>
            <a:pPr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Piet Creator</a:t>
            </a:r>
          </a:p>
          <a:p>
            <a:pPr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Scratch</a:t>
            </a:r>
          </a:p>
          <a:p>
            <a:pPr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Stencyl</a:t>
            </a:r>
          </a:p>
          <a:p>
            <a:pPr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Tersus</a:t>
            </a:r>
          </a:p>
          <a:p>
            <a:pPr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TouchDevelop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WebRatio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6123850" y="4869800"/>
            <a:ext cx="2680799" cy="773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 b="1" u="sng">
                <a:latin typeface="Open Sans"/>
                <a:ea typeface="Open Sans"/>
                <a:cs typeface="Open Sans"/>
                <a:sym typeface="Open Sans"/>
              </a:rPr>
              <a:t>Workflow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YAWL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8359250" y="6323475"/>
            <a:ext cx="784799" cy="53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{8}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1986</Words>
  <Application>Microsoft Office PowerPoint</Application>
  <PresentationFormat>On-screen Show (4:3)</PresentationFormat>
  <Paragraphs>345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Courier New</vt:lpstr>
      <vt:lpstr>Montserrat</vt:lpstr>
      <vt:lpstr>Open Sans</vt:lpstr>
      <vt:lpstr>PT Mono</vt:lpstr>
      <vt:lpstr>swiss</vt:lpstr>
      <vt:lpstr> A Survey of Features in Visual IDEs for Non-Programmers from a Usability and Suitability Point of View</vt:lpstr>
      <vt:lpstr>Research Question</vt:lpstr>
      <vt:lpstr>Background</vt:lpstr>
      <vt:lpstr>Background IDEs</vt:lpstr>
      <vt:lpstr>Background Visual Languages</vt:lpstr>
      <vt:lpstr>Background Interface Design</vt:lpstr>
      <vt:lpstr>Research Proposal</vt:lpstr>
      <vt:lpstr>Select Visual IDEs</vt:lpstr>
      <vt:lpstr>IDEs by Domain</vt:lpstr>
      <vt:lpstr>Define Features</vt:lpstr>
      <vt:lpstr>IDE Features</vt:lpstr>
      <vt:lpstr>IDE Features Audience</vt:lpstr>
      <vt:lpstr>IDE Features Chrome</vt:lpstr>
      <vt:lpstr>IDE Features Chrome</vt:lpstr>
      <vt:lpstr>IDE Features Chrome</vt:lpstr>
      <vt:lpstr>IDE Features Human Interface</vt:lpstr>
      <vt:lpstr>IDE Features Human Interface</vt:lpstr>
      <vt:lpstr>IDE Features Integration</vt:lpstr>
      <vt:lpstr>IDE Features Language Syntax</vt:lpstr>
      <vt:lpstr>Evaluate IDEs</vt:lpstr>
      <vt:lpstr>Data Collection</vt:lpstr>
      <vt:lpstr>Data Collection Efficiency</vt:lpstr>
      <vt:lpstr>Data Collection Visual Clutter</vt:lpstr>
      <vt:lpstr>Data Collection Visual Clutter</vt:lpstr>
      <vt:lpstr>Prototype Development Framework</vt:lpstr>
      <vt:lpstr>PowerPoint Presentation</vt:lpstr>
      <vt:lpstr>PowerPoint Presentation</vt:lpstr>
      <vt:lpstr>Outcomes and Future Work</vt:lpstr>
      <vt:lpstr>Outcomes</vt:lpstr>
      <vt:lpstr>Future Work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 Survey of Features in Visual IDEs for Non-Programmers from a Usability and Suitability Point of View</dc:title>
  <cp:lastModifiedBy>Eugene Syriani</cp:lastModifiedBy>
  <cp:revision>8</cp:revision>
  <dcterms:modified xsi:type="dcterms:W3CDTF">2014-10-20T13:42:14Z</dcterms:modified>
</cp:coreProperties>
</file>