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6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Lst>
  <p:sldSz cx="12192000" cy="6858000"/>
  <p:notesSz cx="6858000" cy="9144000"/>
  <p:defaultTex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EBE6"/>
    <a:srgbClr val="FFFF00"/>
    <a:srgbClr val="F7EA3B"/>
    <a:srgbClr val="FF2929"/>
    <a:srgbClr val="FF4B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6" d="100"/>
          <a:sy n="46"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V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C692F-942F-48E3-B64F-2BF5A50100A9}" type="datetimeFigureOut">
              <a:rPr lang="es-VE" smtClean="0"/>
              <a:t>5/9/2019</a:t>
            </a:fld>
            <a:endParaRPr lang="es-V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V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V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414D6C-1617-475E-8766-EB5753387B39}" type="slidenum">
              <a:rPr lang="es-VE" smtClean="0"/>
              <a:t>‹Nº›</a:t>
            </a:fld>
            <a:endParaRPr lang="es-VE"/>
          </a:p>
        </p:txBody>
      </p:sp>
    </p:spTree>
    <p:extLst>
      <p:ext uri="{BB962C8B-B14F-4D97-AF65-F5344CB8AC3E}">
        <p14:creationId xmlns:p14="http://schemas.microsoft.com/office/powerpoint/2010/main" val="1594288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VE"/>
          </a:p>
        </p:txBody>
      </p:sp>
      <p:sp>
        <p:nvSpPr>
          <p:cNvPr id="4" name="Marcador de número de diapositiva 3"/>
          <p:cNvSpPr>
            <a:spLocks noGrp="1"/>
          </p:cNvSpPr>
          <p:nvPr>
            <p:ph type="sldNum" sz="quarter" idx="10"/>
          </p:nvPr>
        </p:nvSpPr>
        <p:spPr/>
        <p:txBody>
          <a:bodyPr/>
          <a:lstStyle/>
          <a:p>
            <a:fld id="{08414D6C-1617-475E-8766-EB5753387B39}" type="slidenum">
              <a:rPr lang="es-VE" smtClean="0"/>
              <a:t>1</a:t>
            </a:fld>
            <a:endParaRPr lang="es-VE"/>
          </a:p>
        </p:txBody>
      </p:sp>
    </p:spTree>
    <p:extLst>
      <p:ext uri="{BB962C8B-B14F-4D97-AF65-F5344CB8AC3E}">
        <p14:creationId xmlns:p14="http://schemas.microsoft.com/office/powerpoint/2010/main" val="874504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867F8A0B-F6A8-4431-BE9F-7A144D87FB8B}" type="datetimeFigureOut">
              <a:rPr lang="es-VE" smtClean="0"/>
              <a:t>5/9/2019</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BE4173E0-191F-4DAF-9C84-0DFDA971F651}" type="slidenum">
              <a:rPr lang="es-VE" smtClean="0"/>
              <a:t>‹Nº›</a:t>
            </a:fld>
            <a:endParaRPr lang="es-VE"/>
          </a:p>
        </p:txBody>
      </p:sp>
    </p:spTree>
    <p:extLst>
      <p:ext uri="{BB962C8B-B14F-4D97-AF65-F5344CB8AC3E}">
        <p14:creationId xmlns:p14="http://schemas.microsoft.com/office/powerpoint/2010/main" val="1134390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67F8A0B-F6A8-4431-BE9F-7A144D87FB8B}" type="datetimeFigureOut">
              <a:rPr lang="es-VE" smtClean="0"/>
              <a:t>5/9/2019</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BE4173E0-191F-4DAF-9C84-0DFDA971F651}" type="slidenum">
              <a:rPr lang="es-VE" smtClean="0"/>
              <a:t>‹Nº›</a:t>
            </a:fld>
            <a:endParaRPr lang="es-VE"/>
          </a:p>
        </p:txBody>
      </p:sp>
    </p:spTree>
    <p:extLst>
      <p:ext uri="{BB962C8B-B14F-4D97-AF65-F5344CB8AC3E}">
        <p14:creationId xmlns:p14="http://schemas.microsoft.com/office/powerpoint/2010/main" val="2839196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67F8A0B-F6A8-4431-BE9F-7A144D87FB8B}" type="datetimeFigureOut">
              <a:rPr lang="es-VE" smtClean="0"/>
              <a:t>5/9/2019</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BE4173E0-191F-4DAF-9C84-0DFDA971F651}" type="slidenum">
              <a:rPr lang="es-VE" smtClean="0"/>
              <a:t>‹Nº›</a:t>
            </a:fld>
            <a:endParaRPr lang="es-VE"/>
          </a:p>
        </p:txBody>
      </p:sp>
    </p:spTree>
    <p:extLst>
      <p:ext uri="{BB962C8B-B14F-4D97-AF65-F5344CB8AC3E}">
        <p14:creationId xmlns:p14="http://schemas.microsoft.com/office/powerpoint/2010/main" val="641152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67F8A0B-F6A8-4431-BE9F-7A144D87FB8B}" type="datetimeFigureOut">
              <a:rPr lang="es-VE" smtClean="0"/>
              <a:t>5/9/2019</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BE4173E0-191F-4DAF-9C84-0DFDA971F651}" type="slidenum">
              <a:rPr lang="es-VE" smtClean="0"/>
              <a:t>‹Nº›</a:t>
            </a:fld>
            <a:endParaRPr lang="es-VE"/>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30538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67F8A0B-F6A8-4431-BE9F-7A144D87FB8B}" type="datetimeFigureOut">
              <a:rPr lang="es-VE" smtClean="0"/>
              <a:t>5/9/2019</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BE4173E0-191F-4DAF-9C84-0DFDA971F651}" type="slidenum">
              <a:rPr lang="es-VE" smtClean="0"/>
              <a:t>‹Nº›</a:t>
            </a:fld>
            <a:endParaRPr lang="es-VE"/>
          </a:p>
        </p:txBody>
      </p:sp>
    </p:spTree>
    <p:extLst>
      <p:ext uri="{BB962C8B-B14F-4D97-AF65-F5344CB8AC3E}">
        <p14:creationId xmlns:p14="http://schemas.microsoft.com/office/powerpoint/2010/main" val="2710183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67F8A0B-F6A8-4431-BE9F-7A144D87FB8B}" type="datetimeFigureOut">
              <a:rPr lang="es-VE" smtClean="0"/>
              <a:t>5/9/2019</a:t>
            </a:fld>
            <a:endParaRPr lang="es-VE"/>
          </a:p>
        </p:txBody>
      </p:sp>
      <p:sp>
        <p:nvSpPr>
          <p:cNvPr id="4"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BE4173E0-191F-4DAF-9C84-0DFDA971F651}" type="slidenum">
              <a:rPr lang="es-VE" smtClean="0"/>
              <a:t>‹Nº›</a:t>
            </a:fld>
            <a:endParaRPr lang="es-VE"/>
          </a:p>
        </p:txBody>
      </p:sp>
    </p:spTree>
    <p:extLst>
      <p:ext uri="{BB962C8B-B14F-4D97-AF65-F5344CB8AC3E}">
        <p14:creationId xmlns:p14="http://schemas.microsoft.com/office/powerpoint/2010/main" val="4229576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67F8A0B-F6A8-4431-BE9F-7A144D87FB8B}" type="datetimeFigureOut">
              <a:rPr lang="es-VE" smtClean="0"/>
              <a:t>5/9/2019</a:t>
            </a:fld>
            <a:endParaRPr lang="es-VE"/>
          </a:p>
        </p:txBody>
      </p:sp>
      <p:sp>
        <p:nvSpPr>
          <p:cNvPr id="4"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BE4173E0-191F-4DAF-9C84-0DFDA971F651}" type="slidenum">
              <a:rPr lang="es-VE" smtClean="0"/>
              <a:t>‹Nº›</a:t>
            </a:fld>
            <a:endParaRPr lang="es-VE"/>
          </a:p>
        </p:txBody>
      </p:sp>
    </p:spTree>
    <p:extLst>
      <p:ext uri="{BB962C8B-B14F-4D97-AF65-F5344CB8AC3E}">
        <p14:creationId xmlns:p14="http://schemas.microsoft.com/office/powerpoint/2010/main" val="2170787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67F8A0B-F6A8-4431-BE9F-7A144D87FB8B}" type="datetimeFigureOut">
              <a:rPr lang="es-VE" smtClean="0"/>
              <a:t>5/9/2019</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BE4173E0-191F-4DAF-9C84-0DFDA971F651}" type="slidenum">
              <a:rPr lang="es-VE" smtClean="0"/>
              <a:t>‹Nº›</a:t>
            </a:fld>
            <a:endParaRPr lang="es-VE"/>
          </a:p>
        </p:txBody>
      </p:sp>
    </p:spTree>
    <p:extLst>
      <p:ext uri="{BB962C8B-B14F-4D97-AF65-F5344CB8AC3E}">
        <p14:creationId xmlns:p14="http://schemas.microsoft.com/office/powerpoint/2010/main" val="3790776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67F8A0B-F6A8-4431-BE9F-7A144D87FB8B}" type="datetimeFigureOut">
              <a:rPr lang="es-VE" smtClean="0"/>
              <a:t>5/9/2019</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BE4173E0-191F-4DAF-9C84-0DFDA971F651}" type="slidenum">
              <a:rPr lang="es-VE" smtClean="0"/>
              <a:t>‹Nº›</a:t>
            </a:fld>
            <a:endParaRPr lang="es-VE"/>
          </a:p>
        </p:txBody>
      </p:sp>
    </p:spTree>
    <p:extLst>
      <p:ext uri="{BB962C8B-B14F-4D97-AF65-F5344CB8AC3E}">
        <p14:creationId xmlns:p14="http://schemas.microsoft.com/office/powerpoint/2010/main" val="850925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67F8A0B-F6A8-4431-BE9F-7A144D87FB8B}" type="datetimeFigureOut">
              <a:rPr lang="es-VE" smtClean="0"/>
              <a:t>5/9/2019</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BE4173E0-191F-4DAF-9C84-0DFDA971F651}" type="slidenum">
              <a:rPr lang="es-VE" smtClean="0"/>
              <a:t>‹Nº›</a:t>
            </a:fld>
            <a:endParaRPr lang="es-VE"/>
          </a:p>
        </p:txBody>
      </p:sp>
    </p:spTree>
    <p:extLst>
      <p:ext uri="{BB962C8B-B14F-4D97-AF65-F5344CB8AC3E}">
        <p14:creationId xmlns:p14="http://schemas.microsoft.com/office/powerpoint/2010/main" val="3657060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67F8A0B-F6A8-4431-BE9F-7A144D87FB8B}" type="datetimeFigureOut">
              <a:rPr lang="es-VE" smtClean="0"/>
              <a:t>5/9/2019</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BE4173E0-191F-4DAF-9C84-0DFDA971F651}" type="slidenum">
              <a:rPr lang="es-VE" smtClean="0"/>
              <a:t>‹Nº›</a:t>
            </a:fld>
            <a:endParaRPr lang="es-VE"/>
          </a:p>
        </p:txBody>
      </p:sp>
    </p:spTree>
    <p:extLst>
      <p:ext uri="{BB962C8B-B14F-4D97-AF65-F5344CB8AC3E}">
        <p14:creationId xmlns:p14="http://schemas.microsoft.com/office/powerpoint/2010/main" val="2078683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67F8A0B-F6A8-4431-BE9F-7A144D87FB8B}" type="datetimeFigureOut">
              <a:rPr lang="es-VE" smtClean="0"/>
              <a:t>5/9/2019</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BE4173E0-191F-4DAF-9C84-0DFDA971F651}" type="slidenum">
              <a:rPr lang="es-VE" smtClean="0"/>
              <a:t>‹Nº›</a:t>
            </a:fld>
            <a:endParaRPr lang="es-VE"/>
          </a:p>
        </p:txBody>
      </p:sp>
    </p:spTree>
    <p:extLst>
      <p:ext uri="{BB962C8B-B14F-4D97-AF65-F5344CB8AC3E}">
        <p14:creationId xmlns:p14="http://schemas.microsoft.com/office/powerpoint/2010/main" val="1905158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67F8A0B-F6A8-4431-BE9F-7A144D87FB8B}" type="datetimeFigureOut">
              <a:rPr lang="es-VE" smtClean="0"/>
              <a:t>5/9/2019</a:t>
            </a:fld>
            <a:endParaRPr lang="es-VE"/>
          </a:p>
        </p:txBody>
      </p:sp>
      <p:sp>
        <p:nvSpPr>
          <p:cNvPr id="8" name="Footer Placeholder 7"/>
          <p:cNvSpPr>
            <a:spLocks noGrp="1"/>
          </p:cNvSpPr>
          <p:nvPr>
            <p:ph type="ftr" sz="quarter" idx="11"/>
          </p:nvPr>
        </p:nvSpPr>
        <p:spPr/>
        <p:txBody>
          <a:bodyPr/>
          <a:lstStyle/>
          <a:p>
            <a:endParaRPr lang="es-VE"/>
          </a:p>
        </p:txBody>
      </p:sp>
      <p:sp>
        <p:nvSpPr>
          <p:cNvPr id="9" name="Slide Number Placeholder 8"/>
          <p:cNvSpPr>
            <a:spLocks noGrp="1"/>
          </p:cNvSpPr>
          <p:nvPr>
            <p:ph type="sldNum" sz="quarter" idx="12"/>
          </p:nvPr>
        </p:nvSpPr>
        <p:spPr/>
        <p:txBody>
          <a:bodyPr/>
          <a:lstStyle/>
          <a:p>
            <a:fld id="{BE4173E0-191F-4DAF-9C84-0DFDA971F651}" type="slidenum">
              <a:rPr lang="es-VE" smtClean="0"/>
              <a:t>‹Nº›</a:t>
            </a:fld>
            <a:endParaRPr lang="es-VE"/>
          </a:p>
        </p:txBody>
      </p:sp>
    </p:spTree>
    <p:extLst>
      <p:ext uri="{BB962C8B-B14F-4D97-AF65-F5344CB8AC3E}">
        <p14:creationId xmlns:p14="http://schemas.microsoft.com/office/powerpoint/2010/main" val="3857726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867F8A0B-F6A8-4431-BE9F-7A144D87FB8B}" type="datetimeFigureOut">
              <a:rPr lang="es-VE" smtClean="0"/>
              <a:t>5/9/2019</a:t>
            </a:fld>
            <a:endParaRPr lang="es-VE"/>
          </a:p>
        </p:txBody>
      </p:sp>
      <p:sp>
        <p:nvSpPr>
          <p:cNvPr id="5" name="Footer Placeholder 3"/>
          <p:cNvSpPr>
            <a:spLocks noGrp="1"/>
          </p:cNvSpPr>
          <p:nvPr>
            <p:ph type="ftr" sz="quarter" idx="11"/>
          </p:nvPr>
        </p:nvSpPr>
        <p:spPr/>
        <p:txBody>
          <a:bodyPr/>
          <a:lstStyle/>
          <a:p>
            <a:endParaRPr lang="es-VE"/>
          </a:p>
        </p:txBody>
      </p:sp>
      <p:sp>
        <p:nvSpPr>
          <p:cNvPr id="6" name="Slide Number Placeholder 4"/>
          <p:cNvSpPr>
            <a:spLocks noGrp="1"/>
          </p:cNvSpPr>
          <p:nvPr>
            <p:ph type="sldNum" sz="quarter" idx="12"/>
          </p:nvPr>
        </p:nvSpPr>
        <p:spPr/>
        <p:txBody>
          <a:bodyPr/>
          <a:lstStyle/>
          <a:p>
            <a:fld id="{BE4173E0-191F-4DAF-9C84-0DFDA971F651}" type="slidenum">
              <a:rPr lang="es-VE" smtClean="0"/>
              <a:t>‹Nº›</a:t>
            </a:fld>
            <a:endParaRPr lang="es-VE"/>
          </a:p>
        </p:txBody>
      </p:sp>
    </p:spTree>
    <p:extLst>
      <p:ext uri="{BB962C8B-B14F-4D97-AF65-F5344CB8AC3E}">
        <p14:creationId xmlns:p14="http://schemas.microsoft.com/office/powerpoint/2010/main" val="130356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67F8A0B-F6A8-4431-BE9F-7A144D87FB8B}" type="datetimeFigureOut">
              <a:rPr lang="es-VE" smtClean="0"/>
              <a:t>5/9/2019</a:t>
            </a:fld>
            <a:endParaRPr lang="es-VE"/>
          </a:p>
        </p:txBody>
      </p:sp>
      <p:sp>
        <p:nvSpPr>
          <p:cNvPr id="5" name="Footer Placeholder 2"/>
          <p:cNvSpPr>
            <a:spLocks noGrp="1"/>
          </p:cNvSpPr>
          <p:nvPr>
            <p:ph type="ftr" sz="quarter" idx="11"/>
          </p:nvPr>
        </p:nvSpPr>
        <p:spPr/>
        <p:txBody>
          <a:bodyPr/>
          <a:lstStyle/>
          <a:p>
            <a:endParaRPr lang="es-VE"/>
          </a:p>
        </p:txBody>
      </p:sp>
      <p:sp>
        <p:nvSpPr>
          <p:cNvPr id="6" name="Slide Number Placeholder 3"/>
          <p:cNvSpPr>
            <a:spLocks noGrp="1"/>
          </p:cNvSpPr>
          <p:nvPr>
            <p:ph type="sldNum" sz="quarter" idx="12"/>
          </p:nvPr>
        </p:nvSpPr>
        <p:spPr/>
        <p:txBody>
          <a:bodyPr/>
          <a:lstStyle/>
          <a:p>
            <a:fld id="{BE4173E0-191F-4DAF-9C84-0DFDA971F651}" type="slidenum">
              <a:rPr lang="es-VE" smtClean="0"/>
              <a:t>‹Nº›</a:t>
            </a:fld>
            <a:endParaRPr lang="es-VE"/>
          </a:p>
        </p:txBody>
      </p:sp>
    </p:spTree>
    <p:extLst>
      <p:ext uri="{BB962C8B-B14F-4D97-AF65-F5344CB8AC3E}">
        <p14:creationId xmlns:p14="http://schemas.microsoft.com/office/powerpoint/2010/main" val="1021282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867F8A0B-F6A8-4431-BE9F-7A144D87FB8B}" type="datetimeFigureOut">
              <a:rPr lang="es-VE" smtClean="0"/>
              <a:t>5/9/2019</a:t>
            </a:fld>
            <a:endParaRPr lang="es-VE"/>
          </a:p>
        </p:txBody>
      </p:sp>
      <p:sp>
        <p:nvSpPr>
          <p:cNvPr id="5" name="Footer Placeholder 5"/>
          <p:cNvSpPr>
            <a:spLocks noGrp="1"/>
          </p:cNvSpPr>
          <p:nvPr>
            <p:ph type="ftr" sz="quarter" idx="11"/>
          </p:nvPr>
        </p:nvSpPr>
        <p:spPr/>
        <p:txBody>
          <a:bodyPr/>
          <a:lstStyle/>
          <a:p>
            <a:endParaRPr lang="es-VE"/>
          </a:p>
        </p:txBody>
      </p:sp>
      <p:sp>
        <p:nvSpPr>
          <p:cNvPr id="6" name="Slide Number Placeholder 6"/>
          <p:cNvSpPr>
            <a:spLocks noGrp="1"/>
          </p:cNvSpPr>
          <p:nvPr>
            <p:ph type="sldNum" sz="quarter" idx="12"/>
          </p:nvPr>
        </p:nvSpPr>
        <p:spPr/>
        <p:txBody>
          <a:bodyPr/>
          <a:lstStyle/>
          <a:p>
            <a:fld id="{BE4173E0-191F-4DAF-9C84-0DFDA971F651}" type="slidenum">
              <a:rPr lang="es-VE" smtClean="0"/>
              <a:t>‹Nº›</a:t>
            </a:fld>
            <a:endParaRPr lang="es-VE"/>
          </a:p>
        </p:txBody>
      </p:sp>
    </p:spTree>
    <p:extLst>
      <p:ext uri="{BB962C8B-B14F-4D97-AF65-F5344CB8AC3E}">
        <p14:creationId xmlns:p14="http://schemas.microsoft.com/office/powerpoint/2010/main" val="382634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67F8A0B-F6A8-4431-BE9F-7A144D87FB8B}" type="datetimeFigureOut">
              <a:rPr lang="es-VE" smtClean="0"/>
              <a:t>5/9/2019</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BE4173E0-191F-4DAF-9C84-0DFDA971F651}" type="slidenum">
              <a:rPr lang="es-VE" smtClean="0"/>
              <a:t>‹Nº›</a:t>
            </a:fld>
            <a:endParaRPr lang="es-VE"/>
          </a:p>
        </p:txBody>
      </p:sp>
    </p:spTree>
    <p:extLst>
      <p:ext uri="{BB962C8B-B14F-4D97-AF65-F5344CB8AC3E}">
        <p14:creationId xmlns:p14="http://schemas.microsoft.com/office/powerpoint/2010/main" val="4247627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67000"/>
              </a:schemeClr>
            </a:gs>
            <a:gs pos="53000">
              <a:schemeClr val="accent4">
                <a:lumMod val="97000"/>
                <a:lumOff val="3000"/>
              </a:schemeClr>
            </a:gs>
            <a:gs pos="100000">
              <a:schemeClr val="accent4">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67F8A0B-F6A8-4431-BE9F-7A144D87FB8B}" type="datetimeFigureOut">
              <a:rPr lang="es-VE" smtClean="0"/>
              <a:t>5/9/2019</a:t>
            </a:fld>
            <a:endParaRPr lang="es-V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VE"/>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E4173E0-191F-4DAF-9C84-0DFDA971F651}" type="slidenum">
              <a:rPr lang="es-VE" smtClean="0"/>
              <a:t>‹Nº›</a:t>
            </a:fld>
            <a:endParaRPr lang="es-VE"/>
          </a:p>
        </p:txBody>
      </p:sp>
    </p:spTree>
    <p:extLst>
      <p:ext uri="{BB962C8B-B14F-4D97-AF65-F5344CB8AC3E}">
        <p14:creationId xmlns:p14="http://schemas.microsoft.com/office/powerpoint/2010/main" val="260582286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s.wikipedia.org/wiki/Terrorismo"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upo 12"/>
          <p:cNvGrpSpPr/>
          <p:nvPr/>
        </p:nvGrpSpPr>
        <p:grpSpPr>
          <a:xfrm>
            <a:off x="114900" y="112544"/>
            <a:ext cx="3499676" cy="843123"/>
            <a:chOff x="30492" y="0"/>
            <a:chExt cx="3499676" cy="843123"/>
          </a:xfrm>
        </p:grpSpPr>
        <p:pic>
          <p:nvPicPr>
            <p:cNvPr id="4" name="Imagen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5" name="Rectángulo 4"/>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grpSp>
        <p:nvGrpSpPr>
          <p:cNvPr id="9" name="Grupo 8"/>
          <p:cNvGrpSpPr/>
          <p:nvPr/>
        </p:nvGrpSpPr>
        <p:grpSpPr>
          <a:xfrm>
            <a:off x="5683163" y="6231272"/>
            <a:ext cx="6508837" cy="461666"/>
            <a:chOff x="4442038" y="5415346"/>
            <a:chExt cx="6508837" cy="461666"/>
          </a:xfrm>
        </p:grpSpPr>
        <p:sp>
          <p:nvSpPr>
            <p:cNvPr id="6" name="Rectángulo 5"/>
            <p:cNvSpPr/>
            <p:nvPr/>
          </p:nvSpPr>
          <p:spPr>
            <a:xfrm>
              <a:off x="4442038" y="5415347"/>
              <a:ext cx="3393878"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effectLst>
                    <a:outerShdw blurRad="12700" dist="12700" dir="5400000" algn="ctr" rotWithShape="0">
                      <a:schemeClr val="tx1"/>
                    </a:outerShdw>
                  </a:effectLst>
                  <a:latin typeface="Tahoma" panose="020B0604030504040204" pitchFamily="34" charset="0"/>
                  <a:ea typeface="Tahoma" panose="020B0604030504040204" pitchFamily="34" charset="0"/>
                  <a:cs typeface="Tahoma" panose="020B0604030504040204" pitchFamily="34" charset="0"/>
                </a:rPr>
                <a:t>Fecha Presentación: </a:t>
              </a:r>
              <a:endParaRPr lang="es-ES" sz="2400" b="1" cap="none" spc="0" dirty="0">
                <a:ln/>
                <a:solidFill>
                  <a:srgbClr val="FF4B4B"/>
                </a:solidFill>
                <a:effectLst>
                  <a:outerShdw blurRad="12700" dist="12700" dir="5400000" algn="ctr" rotWithShape="0">
                    <a:schemeClr val="tx1"/>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8" name="Rectángulo 7"/>
            <p:cNvSpPr/>
            <p:nvPr/>
          </p:nvSpPr>
          <p:spPr>
            <a:xfrm>
              <a:off x="8114841" y="5415346"/>
              <a:ext cx="2836034"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effectLst>
                    <a:outerShdw blurRad="12700" dist="12700" dir="5400000" algn="ctr" rotWithShape="0">
                      <a:schemeClr val="tx1"/>
                    </a:outerShdw>
                  </a:effectLst>
                  <a:latin typeface="Tahoma" panose="020B0604030504040204" pitchFamily="34" charset="0"/>
                  <a:ea typeface="Tahoma" panose="020B0604030504040204" pitchFamily="34" charset="0"/>
                  <a:cs typeface="Tahoma" panose="020B0604030504040204" pitchFamily="34" charset="0"/>
                </a:rPr>
                <a:t>Septiembre 2019</a:t>
              </a:r>
              <a:endParaRPr lang="es-ES" sz="2400" b="1" cap="none" spc="0" dirty="0">
                <a:ln/>
                <a:solidFill>
                  <a:srgbClr val="FF4B4B"/>
                </a:solidFill>
                <a:effectLst>
                  <a:outerShdw blurRad="12700" dist="12700" dir="5400000" algn="ctr" rotWithShape="0">
                    <a:schemeClr val="tx1"/>
                  </a:outerShdw>
                </a:effectLst>
                <a:latin typeface="Tahoma" panose="020B0604030504040204" pitchFamily="34" charset="0"/>
                <a:ea typeface="Tahoma" panose="020B0604030504040204" pitchFamily="34" charset="0"/>
                <a:cs typeface="Tahoma" panose="020B0604030504040204" pitchFamily="34" charset="0"/>
              </a:endParaRPr>
            </a:p>
          </p:txBody>
        </p:sp>
      </p:grpSp>
      <p:grpSp>
        <p:nvGrpSpPr>
          <p:cNvPr id="12" name="Grupo 11"/>
          <p:cNvGrpSpPr/>
          <p:nvPr/>
        </p:nvGrpSpPr>
        <p:grpSpPr>
          <a:xfrm>
            <a:off x="822959" y="2476397"/>
            <a:ext cx="10479087" cy="2114447"/>
            <a:chOff x="822959" y="2476397"/>
            <a:chExt cx="10479087" cy="2114447"/>
          </a:xfrm>
        </p:grpSpPr>
        <p:sp>
          <p:nvSpPr>
            <p:cNvPr id="10" name="CuadroTexto 9"/>
            <p:cNvSpPr txBox="1"/>
            <p:nvPr/>
          </p:nvSpPr>
          <p:spPr>
            <a:xfrm>
              <a:off x="822959" y="2476397"/>
              <a:ext cx="10479087" cy="769441"/>
            </a:xfrm>
            <a:prstGeom prst="rect">
              <a:avLst/>
            </a:prstGeom>
            <a:noFill/>
          </p:spPr>
          <p:txBody>
            <a:bodyPr wrap="none" rtlCol="0">
              <a:spAutoFit/>
            </a:bodyPr>
            <a:lstStyle/>
            <a:p>
              <a:r>
                <a:rPr lang="es-ES" sz="4400" b="1" dirty="0" smtClean="0">
                  <a:solidFill>
                    <a:srgbClr val="002060"/>
                  </a:solidFill>
                  <a:effectLst>
                    <a:outerShdw blurRad="38100" dist="38100" dir="2700000" algn="tl">
                      <a:srgbClr val="000000">
                        <a:alpha val="43137"/>
                      </a:srgbClr>
                    </a:outerShdw>
                  </a:effectLst>
                  <a:latin typeface="MeninBlue" panose="00000400000000000000" pitchFamily="2" charset="0"/>
                  <a:ea typeface="Tahoma" panose="020B0604030504040204" pitchFamily="34" charset="0"/>
                  <a:cs typeface="Tahoma" panose="020B0604030504040204" pitchFamily="34" charset="0"/>
                </a:rPr>
                <a:t>Soluciones de Software ERP y CRM</a:t>
              </a:r>
              <a:endParaRPr lang="es-VE" sz="4400" b="1" dirty="0">
                <a:solidFill>
                  <a:srgbClr val="002060"/>
                </a:solidFill>
                <a:effectLst>
                  <a:outerShdw blurRad="38100" dist="38100" dir="2700000" algn="tl">
                    <a:srgbClr val="000000">
                      <a:alpha val="43137"/>
                    </a:srgbClr>
                  </a:outerShdw>
                </a:effectLst>
                <a:latin typeface="MeninBlue" panose="00000400000000000000" pitchFamily="2" charset="0"/>
                <a:ea typeface="Tahoma" panose="020B0604030504040204" pitchFamily="34" charset="0"/>
                <a:cs typeface="Tahoma" panose="020B0604030504040204" pitchFamily="34" charset="0"/>
              </a:endParaRPr>
            </a:p>
          </p:txBody>
        </p:sp>
        <p:sp>
          <p:nvSpPr>
            <p:cNvPr id="11" name="CuadroTexto 10"/>
            <p:cNvSpPr txBox="1"/>
            <p:nvPr/>
          </p:nvSpPr>
          <p:spPr>
            <a:xfrm>
              <a:off x="3103199" y="3390515"/>
              <a:ext cx="5918608" cy="1200329"/>
            </a:xfrm>
            <a:prstGeom prst="rect">
              <a:avLst/>
            </a:prstGeom>
            <a:noFill/>
          </p:spPr>
          <p:txBody>
            <a:bodyPr wrap="none" rtlCol="0">
              <a:spAutoFit/>
            </a:bodyPr>
            <a:lstStyle/>
            <a:p>
              <a:r>
                <a:rPr lang="es-ES" sz="3600"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Conceptos, Evaluación e </a:t>
              </a:r>
            </a:p>
            <a:p>
              <a:pPr algn="ctr"/>
              <a:r>
                <a:rPr lang="es-ES" sz="3600"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Implementación</a:t>
              </a:r>
              <a:endParaRPr lang="es-VE" sz="3600"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1374734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7" name="Rectángulo 6"/>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
        <p:nvSpPr>
          <p:cNvPr id="2" name="Rectángulo 1"/>
          <p:cNvSpPr/>
          <p:nvPr/>
        </p:nvSpPr>
        <p:spPr>
          <a:xfrm>
            <a:off x="114900" y="1595370"/>
            <a:ext cx="11927045" cy="2862322"/>
          </a:xfrm>
          <a:prstGeom prst="rect">
            <a:avLst/>
          </a:prstGeom>
        </p:spPr>
        <p:txBody>
          <a:bodyPr wrap="square">
            <a:spAutoFit/>
          </a:bodyPr>
          <a:lstStyle/>
          <a:p>
            <a:pPr algn="just"/>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Debido a que cubre una amplia gama de aspectos de la gestión de una empresa, un sistema de software ERP está basado en algunos de los productos de software de mayor tamaño y complejidad en la industria. Al implementar tales sistemas en una compañía, la metodología tradicional solía involucrar a un grupo de analistas, programadores y usuarios. </a:t>
            </a:r>
          </a:p>
          <a:p>
            <a:pPr algn="just"/>
            <a:endParaRPr lang="es-VE" sz="1200"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algn="just"/>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Este fue el esquema que se empleó, por lo menos, hasta el desarrollo de Internet. Esta permite a los consultores tener acceso a las computadoras de la compañía con el fin de poder instalar los datos actualizados y estandarizados de implementación del ERP, sin ayuda profesional. Este tipo de proyectos pueden llegar a ser muy caros para grandes compañías, especialmente para las transnacionales. </a:t>
            </a:r>
          </a:p>
        </p:txBody>
      </p:sp>
      <p:sp>
        <p:nvSpPr>
          <p:cNvPr id="8" name="Rectángulo 7"/>
          <p:cNvSpPr/>
          <p:nvPr/>
        </p:nvSpPr>
        <p:spPr>
          <a:xfrm>
            <a:off x="232476" y="1129094"/>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Implementación</a:t>
            </a:r>
          </a:p>
        </p:txBody>
      </p:sp>
      <p:sp>
        <p:nvSpPr>
          <p:cNvPr id="3" name="Rectángulo 2"/>
          <p:cNvSpPr/>
          <p:nvPr/>
        </p:nvSpPr>
        <p:spPr>
          <a:xfrm>
            <a:off x="114900" y="4423064"/>
            <a:ext cx="11842637" cy="2308324"/>
          </a:xfrm>
          <a:prstGeom prst="rect">
            <a:avLst/>
          </a:prstGeom>
        </p:spPr>
        <p:txBody>
          <a:bodyPr wrap="square">
            <a:spAutoFit/>
          </a:bodyPr>
          <a:lstStyle/>
          <a:p>
            <a:pPr algn="just"/>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A la hora de realizar la implementación de los sistemas ERP, las compañías muchas veces buscan la ayuda de un proveedor o vendedor de ERP o de consultoras tecnológicas. La consultoría en materia de ERP es de dos tipos, la consultoría de negocios y la consultoría técnica. La consultoría de negocios estudia los procesos de negocios actuales de la compañía y evalúa su correspondencia con los procesos del sistema ERP, lo cual generalmente incluye la personalización de ciertos aspectos de los sistemas ERP para las necesidades de las organizaciones. La consultoría técnica muchas veces implica programación. La mayoría de los vendedores de ERP permiten modificar su software para las necesidades de los negocios de sus clientes.</a:t>
            </a:r>
            <a:endParaRPr lang="es-VE"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868773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
        <p:nvSpPr>
          <p:cNvPr id="2" name="Rectángulo 1"/>
          <p:cNvSpPr/>
          <p:nvPr/>
        </p:nvSpPr>
        <p:spPr>
          <a:xfrm>
            <a:off x="199308" y="1381208"/>
            <a:ext cx="11828569" cy="5355312"/>
          </a:xfrm>
          <a:prstGeom prst="rect">
            <a:avLst/>
          </a:prstGeom>
        </p:spPr>
        <p:txBody>
          <a:bodyPr wrap="square">
            <a:spAutoFit/>
          </a:bodyPr>
          <a:lstStyle/>
          <a:p>
            <a:pPr algn="just"/>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Una empresa que no cuente con un sistema ERP, en función de sus necesidades, puede encontrarse con muchas aplicaciones de software cerradas, que no se pueden personalizar, y no se optimizan para su negocio. Diseño de ingeniería para mejorar el producto: seguimiento del cliente desde la aceptación hasta la satisfacción completa, una compleja administración de interdependencias de los recibos de materiales, de los productos estructurados en el mundo real, de los cambios de la ingeniería y de la revisión y la mejora, y la necesidad de elaborar materiales substitutos, entre otros. La ventaja de tener un ERP es que todo esto, y más, está integrado.</a:t>
            </a:r>
          </a:p>
          <a:p>
            <a:pPr algn="just"/>
            <a:endPar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pPr algn="just"/>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El cambio como un producto está hecho en los detalles de ingeniería, y es como ahora será hecho. La efectividad de datos puede usarse para el control cuando el cambio ocurra desde una versión anterior a la nueva, en ambos productos los datos van encaminados hacia la efectividad y algunos van a la suspensión del mismo. Parte del cambio puede incluir la etiqueta para identificar el número de la versión </a:t>
            </a:r>
            <a:r>
              <a:rPr lang="es-VE"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código de barras</a:t>
            </a:r>
            <a:r>
              <a:rPr lang="es-VE"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p>
          <a:p>
            <a:pPr algn="just"/>
            <a:endParaRPr lang="es-ES" b="1" dirty="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algn="just"/>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La seguridad de las computadoras está incluida dentro del ERP, para proteger a la organización en contra de crímenes externos, tal como el espionaje industrial y crimen interno, tal como malversación. Una falsificación en el escenario de los datos puede involucrar </a:t>
            </a:r>
            <a:r>
              <a:rPr lang="es-VE" b="1" cap="small" dirty="0">
                <a:solidFill>
                  <a:srgbClr val="FFFF00"/>
                </a:solidFill>
                <a:latin typeface="Tahoma" panose="020B0604030504040204" pitchFamily="34" charset="0"/>
                <a:ea typeface="Tahoma" panose="020B0604030504040204" pitchFamily="34" charset="0"/>
                <a:cs typeface="Tahoma" panose="020B0604030504040204" pitchFamily="34" charset="0"/>
                <a:hlinkClick r:id="rId3" tooltip="Terrorismo"/>
              </a:rPr>
              <a:t>terrorismo</a:t>
            </a:r>
            <a:r>
              <a:rPr lang="es-VE" b="1" cap="small" dirty="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alterando el recibo de materiales como por ejemplo poner veneno en los productos alimenticios, u otro sabotaje. La seguridad del ERP ayuda a prevenir el abuso.</a:t>
            </a:r>
          </a:p>
        </p:txBody>
      </p:sp>
      <p:sp>
        <p:nvSpPr>
          <p:cNvPr id="9" name="Rectángulo 8"/>
          <p:cNvSpPr/>
          <p:nvPr/>
        </p:nvSpPr>
        <p:spPr>
          <a:xfrm>
            <a:off x="232476" y="1002482"/>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ventajas</a:t>
            </a:r>
          </a:p>
        </p:txBody>
      </p:sp>
    </p:spTree>
    <p:extLst>
      <p:ext uri="{BB962C8B-B14F-4D97-AF65-F5344CB8AC3E}">
        <p14:creationId xmlns:p14="http://schemas.microsoft.com/office/powerpoint/2010/main" val="14223389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
        <p:nvSpPr>
          <p:cNvPr id="2" name="Rectángulo 1"/>
          <p:cNvSpPr/>
          <p:nvPr/>
        </p:nvSpPr>
        <p:spPr>
          <a:xfrm>
            <a:off x="199308" y="1674459"/>
            <a:ext cx="11884842" cy="4524315"/>
          </a:xfrm>
          <a:prstGeom prst="rect">
            <a:avLst/>
          </a:prstGeom>
        </p:spPr>
        <p:txBody>
          <a:bodyPr wrap="square">
            <a:spAutoFit/>
          </a:bodyPr>
          <a:lstStyle/>
          <a:p>
            <a:pPr marL="285750" indent="-285750" algn="just">
              <a:buFont typeface="Arial" panose="020B0604020202020204" pitchFamily="34" charset="0"/>
              <a:buChar char="•"/>
            </a:pP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El éxito depende de las habilidades y la experiencia de la fuerza de trabajo, incluyendo la educación y cómo hacer que el sistema trabaje correctamente. Muchas compañías reducen costos reduciendo entrenamientos, por lo cual los propietarios de pequeñas empresas están menos capacitados, lo que significa que el manejo del sistema ERP es operado por personal que no está capacitado para el manejo del mismo.</a:t>
            </a:r>
          </a:p>
          <a:p>
            <a:pPr marL="285750" indent="-285750" algn="just">
              <a:buFont typeface="Arial" panose="020B0604020202020204" pitchFamily="34" charset="0"/>
              <a:buChar char="•"/>
            </a:pP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Cambio de personal: las compañías pueden emplear administradores que no están capacitados para el manejo del sistema ERP de la compañía empleadora, proponiendo cambios en las prácticas de los negocios que no están sincronizados con el sistema.</a:t>
            </a:r>
          </a:p>
          <a:p>
            <a:pPr marL="285750" indent="-285750" algn="just">
              <a:buFont typeface="Arial" panose="020B0604020202020204" pitchFamily="34" charset="0"/>
              <a:buChar char="•"/>
            </a:pP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La instalación del sistema ERP es muy costosa.</a:t>
            </a:r>
          </a:p>
          <a:p>
            <a:pPr marL="285750" indent="-285750" algn="just">
              <a:buFont typeface="Arial" panose="020B0604020202020204" pitchFamily="34" charset="0"/>
              <a:buChar char="•"/>
            </a:pP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Los vendedores del ERP pueden cobrar sumas de dinero para la renovación de sus licencias anuales, lo cual no está relacionado con el tamaño del ERP de la compañía o sus ganancias.</a:t>
            </a:r>
          </a:p>
          <a:p>
            <a:pPr marL="285750" indent="-285750" algn="just">
              <a:buFont typeface="Arial" panose="020B0604020202020204" pitchFamily="34" charset="0"/>
              <a:buChar char="•"/>
            </a:pP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El personal de soporte técnico en ocasiones contesta a las llamadas inapropiadas de la estructura corporativa.</a:t>
            </a:r>
          </a:p>
          <a:p>
            <a:pPr marL="285750" indent="-285750" algn="just">
              <a:buFont typeface="Arial" panose="020B0604020202020204" pitchFamily="34" charset="0"/>
              <a:buChar char="•"/>
            </a:pP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Los sistemas pueden ser difíciles de usar.</a:t>
            </a:r>
          </a:p>
          <a:p>
            <a:pPr marL="285750" indent="-285750" algn="just">
              <a:buFont typeface="Arial" panose="020B0604020202020204" pitchFamily="34" charset="0"/>
              <a:buChar char="•"/>
            </a:pP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Los sistemas pueden sufrir problemas de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cuello de botella</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la ineficiencia en uno de los departamentos o en uno de los empleados puede afectar a otros participantes.</a:t>
            </a:r>
            <a:endParaRPr lang="es-VE"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7" name="Rectángulo 6"/>
          <p:cNvSpPr/>
          <p:nvPr/>
        </p:nvSpPr>
        <p:spPr>
          <a:xfrm>
            <a:off x="232476" y="1100958"/>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desventajas</a:t>
            </a:r>
          </a:p>
        </p:txBody>
      </p:sp>
    </p:spTree>
    <p:extLst>
      <p:ext uri="{BB962C8B-B14F-4D97-AF65-F5344CB8AC3E}">
        <p14:creationId xmlns:p14="http://schemas.microsoft.com/office/powerpoint/2010/main" val="38498632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
        <p:nvSpPr>
          <p:cNvPr id="7" name="Rectángulo 6"/>
          <p:cNvSpPr/>
          <p:nvPr/>
        </p:nvSpPr>
        <p:spPr>
          <a:xfrm>
            <a:off x="232476" y="1100958"/>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ERP modeling</a:t>
            </a:r>
          </a:p>
        </p:txBody>
      </p:sp>
      <p:sp>
        <p:nvSpPr>
          <p:cNvPr id="2" name="Rectángulo 1"/>
          <p:cNvSpPr/>
          <p:nvPr/>
        </p:nvSpPr>
        <p:spPr>
          <a:xfrm>
            <a:off x="199308" y="1707914"/>
            <a:ext cx="11767266" cy="646331"/>
          </a:xfrm>
          <a:prstGeom prst="rect">
            <a:avLst/>
          </a:prstGeom>
        </p:spPr>
        <p:txBody>
          <a:bodyPr wrap="square">
            <a:spAutoFit/>
          </a:bodyPr>
          <a:lstStyle/>
          <a:p>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El modelo ERP es el proceso de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ingeniería inversa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de un paquete de software de Planificación de Recursos Empresariales para alinearlo con la estructura organizacional.</a:t>
            </a:r>
            <a:endParaRPr lang="es-VE"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3" name="Rectángulo 2"/>
          <p:cNvSpPr/>
          <p:nvPr/>
        </p:nvSpPr>
        <p:spPr>
          <a:xfrm>
            <a:off x="199308" y="2499536"/>
            <a:ext cx="11387438" cy="2031325"/>
          </a:xfrm>
          <a:prstGeom prst="rect">
            <a:avLst/>
          </a:prstGeom>
        </p:spPr>
        <p:txBody>
          <a:bodyPr wrap="square">
            <a:spAutoFit/>
          </a:bodyPr>
          <a:lstStyle/>
          <a:p>
            <a:pPr algn="just"/>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Uso</a:t>
            </a:r>
          </a:p>
          <a:p>
            <a:pPr algn="just"/>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Aunque el implementación de modelo de ERP posiblemente puede realizarse mediante varias metodologías, aquí se trata la implementación del modelo ERP usando el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Método de Proceso de Objetos</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u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OPM</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Object Process Method</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a:t>
            </a:r>
          </a:p>
          <a:p>
            <a:pPr algn="just"/>
            <a:endPar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pPr algn="just"/>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OPM</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es un método para desarrollar modelos de sistemas ERP, ya que este se centra en los objetos como entidades opcionales; dentro de los procesos de un sistema ERP.</a:t>
            </a:r>
            <a:endParaRPr lang="es-VE"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ángulo 8"/>
          <p:cNvSpPr/>
          <p:nvPr/>
        </p:nvSpPr>
        <p:spPr>
          <a:xfrm>
            <a:off x="199308" y="4676152"/>
            <a:ext cx="11387438" cy="1477328"/>
          </a:xfrm>
          <a:prstGeom prst="rect">
            <a:avLst/>
          </a:prstGeom>
        </p:spPr>
        <p:txBody>
          <a:bodyPr wrap="square">
            <a:spAutoFit/>
          </a:bodyPr>
          <a:lstStyle/>
          <a:p>
            <a:pPr algn="just"/>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En el modelo de ERP se analizan las opciones de los sistemas ERP para identificar las diferentes funciones del sistema que necesita la empresa como producto final,  basado en su estructura organizacional. La ingeniería inversa tanto del sistema ERP como de la estructura organizacional al mismo nivel de detalle hace que ambas capas sean compatibles para alinear el software en la organización.</a:t>
            </a:r>
            <a:endParaRPr lang="es-VE"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325645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
        <p:nvSpPr>
          <p:cNvPr id="7" name="Rectángulo 6"/>
          <p:cNvSpPr/>
          <p:nvPr/>
        </p:nvSpPr>
        <p:spPr>
          <a:xfrm>
            <a:off x="232476" y="1100958"/>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Teoría de ERP modeling</a:t>
            </a:r>
          </a:p>
        </p:txBody>
      </p:sp>
      <p:sp>
        <p:nvSpPr>
          <p:cNvPr id="2" name="Rectángulo 1"/>
          <p:cNvSpPr/>
          <p:nvPr/>
        </p:nvSpPr>
        <p:spPr>
          <a:xfrm>
            <a:off x="199308" y="1638707"/>
            <a:ext cx="11687892" cy="5078313"/>
          </a:xfrm>
          <a:prstGeom prst="rect">
            <a:avLst/>
          </a:prstGeom>
        </p:spPr>
        <p:txBody>
          <a:bodyPr wrap="square">
            <a:spAutoFit/>
          </a:bodyPr>
          <a:lstStyle/>
          <a:p>
            <a:pPr algn="just"/>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Se crea un modelo de proceso de negocio global que representa todo el producto de software ERP. Este modelo está en capas en 3 niveles más profundos.</a:t>
            </a:r>
          </a:p>
          <a:p>
            <a:pPr algn="just"/>
            <a:endPar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pPr algn="just"/>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El primer nivel es el Nivel de configuración del sistema, que abarca la opcionalidad de alto nivel en todo el sistema. Por lo tanto, la definición de la opción es estática: una vez que se elige una opción de alto nivel del sistema ERP para ser utilizada dentro de la organización, la elección no se puede deshacer.</a:t>
            </a:r>
          </a:p>
          <a:p>
            <a:pPr algn="just"/>
            <a:endPar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pPr algn="just"/>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Un nivel más profundo es el Nivel de objeto, que se extiende a objetos de datos individuales. La opcionalidad en este nivel es más dinámica.</a:t>
            </a:r>
          </a:p>
          <a:p>
            <a:pPr algn="just"/>
            <a:endPar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pPr algn="just"/>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El nivel más profundo es el nivel de Ocurrencia, que analiza las ocurrencias de un solo proceso. Debido a que este nivel desarrolla los parámetros del objeto, la opcionalidad es muy dinámica, lo que significa que las opciones se pueden modificar fácilmente.</a:t>
            </a:r>
          </a:p>
          <a:p>
            <a:pPr algn="just"/>
            <a:endPar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pPr algn="just"/>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Los niveles de opciones se utilizan para realizar ingeniería inversa del sistema ERP y la estructura organizativa en toda su extensión. Una vez debidamente mapeados, ambos aspectos deben ser totalmente compatibles para que coincidan.</a:t>
            </a:r>
            <a:endParaRPr lang="es-VE"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799183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
        <p:nvSpPr>
          <p:cNvPr id="2" name="Rectángulo 1"/>
          <p:cNvSpPr/>
          <p:nvPr/>
        </p:nvSpPr>
        <p:spPr>
          <a:xfrm>
            <a:off x="199308" y="1687348"/>
            <a:ext cx="11673824" cy="4247317"/>
          </a:xfrm>
          <a:prstGeom prst="rect">
            <a:avLst/>
          </a:prstGeom>
        </p:spPr>
        <p:txBody>
          <a:bodyPr wrap="square">
            <a:spAutoFit/>
          </a:bodyPr>
          <a:lstStyle/>
          <a:p>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La forma correcta de alinear los modelos ERP y organizacionales es la siguiente:</a:t>
            </a:r>
          </a:p>
          <a:p>
            <a:endParaRPr lang="es-VE" b="1" dirty="0" smtClean="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Convierta la base de datos del sistema ERP a un modelo de objeto</a:t>
            </a:r>
          </a:p>
          <a:p>
            <a:pPr marL="742950" lvl="1" indent="-285750">
              <a:buFont typeface="Arial" panose="020B0604020202020204" pitchFamily="34" charset="0"/>
              <a:buChar char="•"/>
            </a:pPr>
            <a:endPar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Construir un modelo de proceso comercial global</a:t>
            </a:r>
          </a:p>
          <a:p>
            <a:pPr marL="742950" lvl="1" indent="-285750">
              <a:buFont typeface="Arial" panose="020B0604020202020204" pitchFamily="34" charset="0"/>
              <a:buChar char="•"/>
            </a:pPr>
            <a:endPar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Identificar las alternativas de proceso de negocio a nivel de configuración del sistema.</a:t>
            </a:r>
          </a:p>
          <a:p>
            <a:pPr marL="742950" lvl="1" indent="-285750">
              <a:buFont typeface="Arial" panose="020B0604020202020204" pitchFamily="34" charset="0"/>
              <a:buChar char="•"/>
            </a:pPr>
            <a:endPar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Identificar las variantes a nivel de objeto de los procesos de negocio.</a:t>
            </a:r>
          </a:p>
          <a:p>
            <a:pPr marL="742950" lvl="1" indent="-285750">
              <a:buFont typeface="Arial" panose="020B0604020202020204" pitchFamily="34" charset="0"/>
              <a:buChar char="•"/>
            </a:pPr>
            <a:endPar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Exponer las opciones de proceso de negocio a nivel de ocurrencia</a:t>
            </a:r>
          </a:p>
          <a:p>
            <a:pPr marL="742950" lvl="1" indent="-285750">
              <a:buFont typeface="Arial" panose="020B0604020202020204" pitchFamily="34" charset="0"/>
              <a:buChar char="•"/>
            </a:pPr>
            <a:endPar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Ocurrencias del proceso. Debido a que este nivel desarrolla los parámetros del objeto, la opcionalidad es muy dinámica, lo que significa que las opciones se pueden modificar fácilmente.</a:t>
            </a:r>
            <a:endPar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7" name="Rectángulo 6"/>
          <p:cNvSpPr/>
          <p:nvPr/>
        </p:nvSpPr>
        <p:spPr>
          <a:xfrm>
            <a:off x="232476" y="1100958"/>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Teoría de ERP modeling (2)</a:t>
            </a:r>
          </a:p>
        </p:txBody>
      </p:sp>
    </p:spTree>
    <p:extLst>
      <p:ext uri="{BB962C8B-B14F-4D97-AF65-F5344CB8AC3E}">
        <p14:creationId xmlns:p14="http://schemas.microsoft.com/office/powerpoint/2010/main" val="32622682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
        <p:nvSpPr>
          <p:cNvPr id="7" name="Rectángulo 6"/>
          <p:cNvSpPr/>
          <p:nvPr/>
        </p:nvSpPr>
        <p:spPr>
          <a:xfrm>
            <a:off x="379828" y="1311406"/>
            <a:ext cx="6764200" cy="461665"/>
          </a:xfrm>
          <a:prstGeom prst="rect">
            <a:avLst/>
          </a:prstGeom>
        </p:spPr>
        <p:txBody>
          <a:bodyPr wrap="square">
            <a:spAutoFit/>
          </a:bodyPr>
          <a:lstStyle/>
          <a:p>
            <a:r>
              <a:rPr lang="es-VE" sz="2400" dirty="0" err="1" smtClean="0">
                <a:solidFill>
                  <a:srgbClr val="FFFF00"/>
                </a:solidFill>
                <a:effectLst>
                  <a:outerShdw blurRad="38100" dist="38100" dir="2700000" algn="tl">
                    <a:srgbClr val="000000">
                      <a:alpha val="43137"/>
                    </a:srgbClr>
                  </a:outerShdw>
                </a:effectLst>
                <a:latin typeface="ESP" panose="020B0603050302020204" pitchFamily="34" charset="0"/>
              </a:rPr>
              <a:t>Erp</a:t>
            </a:r>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 Open Software</a:t>
            </a:r>
          </a:p>
        </p:txBody>
      </p:sp>
      <p:graphicFrame>
        <p:nvGraphicFramePr>
          <p:cNvPr id="3" name="Tabla 2"/>
          <p:cNvGraphicFramePr>
            <a:graphicFrameLocks noGrp="1"/>
          </p:cNvGraphicFramePr>
          <p:nvPr>
            <p:extLst>
              <p:ext uri="{D42A27DB-BD31-4B8C-83A1-F6EECF244321}">
                <p14:modId xmlns:p14="http://schemas.microsoft.com/office/powerpoint/2010/main" val="3712717958"/>
              </p:ext>
            </p:extLst>
          </p:nvPr>
        </p:nvGraphicFramePr>
        <p:xfrm>
          <a:off x="379828" y="2186216"/>
          <a:ext cx="11338558" cy="4007127"/>
        </p:xfrm>
        <a:graphic>
          <a:graphicData uri="http://schemas.openxmlformats.org/drawingml/2006/table">
            <a:tbl>
              <a:tblPr firstRow="1" firstCol="1" bandRow="1">
                <a:tableStyleId>{F5AB1C69-6EDB-4FF4-983F-18BD219EF322}</a:tableStyleId>
              </a:tblPr>
              <a:tblGrid>
                <a:gridCol w="1406019"/>
                <a:gridCol w="7737981"/>
                <a:gridCol w="2194558"/>
              </a:tblGrid>
              <a:tr h="568271">
                <a:tc>
                  <a:txBody>
                    <a:bodyPr/>
                    <a:lstStyle/>
                    <a:p>
                      <a:pPr marL="0" marR="0" algn="ctr">
                        <a:lnSpc>
                          <a:spcPct val="107000"/>
                        </a:lnSpc>
                        <a:spcBef>
                          <a:spcPts val="0"/>
                        </a:spcBef>
                        <a:spcAft>
                          <a:spcPts val="800"/>
                        </a:spcAft>
                      </a:pPr>
                      <a:r>
                        <a:rPr lang="es-ES" sz="1800" u="none" dirty="0" smtClean="0">
                          <a:solidFill>
                            <a:schemeClr val="lt1"/>
                          </a:solidFill>
                          <a:effectLst/>
                          <a:latin typeface="+mn-lt"/>
                          <a:ea typeface="+mn-ea"/>
                          <a:cs typeface="+mn-cs"/>
                        </a:rPr>
                        <a:t>Nombre</a:t>
                      </a:r>
                      <a:endParaRPr lang="es-VE" sz="1800" u="none" dirty="0">
                        <a:solidFill>
                          <a:srgbClr val="002060"/>
                        </a:solidFill>
                        <a:effectLst/>
                        <a:latin typeface="Tahoma" panose="020B0604030504040204" pitchFamily="34" charset="0"/>
                        <a:ea typeface="Tahoma" panose="020B0604030504040204" pitchFamily="34" charset="0"/>
                        <a:cs typeface="Tahoma" panose="020B0604030504040204" pitchFamily="34" charset="0"/>
                      </a:endParaRPr>
                    </a:p>
                  </a:txBody>
                  <a:tcPr marL="60960" marR="200025" marT="30480" marB="30480" anchor="ctr">
                    <a:solidFill>
                      <a:srgbClr val="002060"/>
                    </a:solidFill>
                  </a:tcPr>
                </a:tc>
                <a:tc>
                  <a:txBody>
                    <a:bodyPr/>
                    <a:lstStyle/>
                    <a:p>
                      <a:pPr marL="0" marR="0" algn="ctr">
                        <a:lnSpc>
                          <a:spcPct val="107000"/>
                        </a:lnSpc>
                        <a:spcBef>
                          <a:spcPts val="0"/>
                        </a:spcBef>
                        <a:spcAft>
                          <a:spcPts val="800"/>
                        </a:spcAft>
                      </a:pPr>
                      <a:r>
                        <a:rPr lang="es-VE" sz="1800" u="none" dirty="0" smtClean="0">
                          <a:effectLst/>
                        </a:rPr>
                        <a:t>Plataforma de Programación y Base de Datos</a:t>
                      </a:r>
                      <a:endParaRPr lang="es-VE" sz="1800" u="none" dirty="0">
                        <a:solidFill>
                          <a:srgbClr val="002060"/>
                        </a:solidFill>
                        <a:effectLst/>
                        <a:latin typeface="Tahoma" panose="020B0604030504040204" pitchFamily="34" charset="0"/>
                        <a:ea typeface="Tahoma" panose="020B0604030504040204" pitchFamily="34" charset="0"/>
                        <a:cs typeface="Tahoma" panose="020B0604030504040204" pitchFamily="34" charset="0"/>
                      </a:endParaRPr>
                    </a:p>
                  </a:txBody>
                  <a:tcPr marL="60960" marR="200025" marT="30480" marB="30480" anchor="ctr">
                    <a:solidFill>
                      <a:srgbClr val="002060"/>
                    </a:solidFill>
                  </a:tcPr>
                </a:tc>
                <a:tc>
                  <a:txBody>
                    <a:bodyPr/>
                    <a:lstStyle/>
                    <a:p>
                      <a:pPr marL="0" marR="0" algn="ctr">
                        <a:lnSpc>
                          <a:spcPct val="107000"/>
                        </a:lnSpc>
                        <a:spcBef>
                          <a:spcPts val="0"/>
                        </a:spcBef>
                        <a:spcAft>
                          <a:spcPts val="800"/>
                        </a:spcAft>
                      </a:pPr>
                      <a:r>
                        <a:rPr lang="es-VE" sz="1800" u="none" dirty="0" smtClean="0">
                          <a:effectLst/>
                        </a:rPr>
                        <a:t>Tipo de Licencia</a:t>
                      </a:r>
                      <a:endParaRPr lang="es-VE" sz="1800" u="none" dirty="0">
                        <a:solidFill>
                          <a:srgbClr val="002060"/>
                        </a:solidFill>
                        <a:effectLst/>
                        <a:latin typeface="Tahoma" panose="020B0604030504040204" pitchFamily="34" charset="0"/>
                        <a:ea typeface="Tahoma" panose="020B0604030504040204" pitchFamily="34" charset="0"/>
                        <a:cs typeface="Tahoma" panose="020B0604030504040204" pitchFamily="34" charset="0"/>
                      </a:endParaRPr>
                    </a:p>
                  </a:txBody>
                  <a:tcPr marL="60960" marR="200025" marT="30480" marB="30480" anchor="ctr">
                    <a:solidFill>
                      <a:srgbClr val="002060"/>
                    </a:solidFill>
                  </a:tcPr>
                </a:tc>
              </a:tr>
              <a:tr h="593624">
                <a:tc>
                  <a:txBody>
                    <a:bodyPr/>
                    <a:lstStyle/>
                    <a:p>
                      <a:pPr marL="0" marR="0">
                        <a:lnSpc>
                          <a:spcPct val="107000"/>
                        </a:lnSpc>
                        <a:spcBef>
                          <a:spcPts val="0"/>
                        </a:spcBef>
                        <a:spcAft>
                          <a:spcPts val="800"/>
                        </a:spcAft>
                      </a:pPr>
                      <a:r>
                        <a:rPr lang="es-VE" sz="1800" u="none" dirty="0">
                          <a:solidFill>
                            <a:srgbClr val="FFFF00"/>
                          </a:solidFill>
                          <a:effectLst>
                            <a:outerShdw blurRad="38100" dist="38100" dir="2700000" algn="tl">
                              <a:srgbClr val="000000">
                                <a:alpha val="43137"/>
                              </a:srgbClr>
                            </a:outerShdw>
                          </a:effectLst>
                        </a:rPr>
                        <a:t>Adempiere</a:t>
                      </a:r>
                      <a:endParaRPr lang="es-VE" sz="1800" u="none"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txBody>
                  <a:tcPr marL="60960" marR="60960" marT="30480" marB="30480" anchor="ctr">
                    <a:solidFill>
                      <a:srgbClr val="002060"/>
                    </a:solidFill>
                  </a:tcPr>
                </a:tc>
                <a:tc>
                  <a:txBody>
                    <a:bodyPr/>
                    <a:lstStyle/>
                    <a:p>
                      <a:pPr marL="0" marR="0">
                        <a:lnSpc>
                          <a:spcPct val="107000"/>
                        </a:lnSpc>
                        <a:spcBef>
                          <a:spcPts val="0"/>
                        </a:spcBef>
                        <a:spcAft>
                          <a:spcPts val="800"/>
                        </a:spcAft>
                      </a:pPr>
                      <a:r>
                        <a:rPr lang="es-VE" sz="1800" b="1" u="none"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Language: Java                                   Database: MySQL</a:t>
                      </a:r>
                      <a:endParaRPr lang="es-VE" sz="1800" b="1" u="none"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960" marR="60960" marT="30480" marB="30480" anchor="ctr">
                    <a:solidFill>
                      <a:schemeClr val="bg2"/>
                    </a:solidFill>
                  </a:tcPr>
                </a:tc>
                <a:tc>
                  <a:txBody>
                    <a:bodyPr/>
                    <a:lstStyle/>
                    <a:p>
                      <a:pPr marL="0" marR="0">
                        <a:lnSpc>
                          <a:spcPct val="107000"/>
                        </a:lnSpc>
                        <a:spcBef>
                          <a:spcPts val="0"/>
                        </a:spcBef>
                        <a:spcAft>
                          <a:spcPts val="800"/>
                        </a:spcAft>
                      </a:pPr>
                      <a:r>
                        <a:rPr lang="es-VE" sz="1800" b="1" u="none" dirty="0">
                          <a:solidFill>
                            <a:schemeClr val="tx1"/>
                          </a:solidFill>
                          <a:effectLst/>
                          <a:latin typeface="Tahoma" panose="020B0604030504040204" pitchFamily="34" charset="0"/>
                          <a:ea typeface="Tahoma" panose="020B0604030504040204" pitchFamily="34" charset="0"/>
                          <a:cs typeface="Tahoma" panose="020B0604030504040204" pitchFamily="34" charset="0"/>
                        </a:rPr>
                        <a:t>GPL</a:t>
                      </a:r>
                    </a:p>
                  </a:txBody>
                  <a:tcPr marL="60960" marR="60960" marT="30480" marB="30480" anchor="ctr">
                    <a:solidFill>
                      <a:schemeClr val="bg2"/>
                    </a:solidFill>
                  </a:tcPr>
                </a:tc>
              </a:tr>
              <a:tr h="568583">
                <a:tc>
                  <a:txBody>
                    <a:bodyPr/>
                    <a:lstStyle/>
                    <a:p>
                      <a:pPr marL="0" marR="0">
                        <a:lnSpc>
                          <a:spcPct val="107000"/>
                        </a:lnSpc>
                        <a:spcBef>
                          <a:spcPts val="0"/>
                        </a:spcBef>
                        <a:spcAft>
                          <a:spcPts val="800"/>
                        </a:spcAft>
                      </a:pPr>
                      <a:r>
                        <a:rPr lang="es-VE" sz="1800" u="none" dirty="0">
                          <a:solidFill>
                            <a:srgbClr val="FFFF00"/>
                          </a:solidFill>
                          <a:effectLst>
                            <a:outerShdw blurRad="38100" dist="38100" dir="2700000" algn="tl">
                              <a:srgbClr val="000000">
                                <a:alpha val="43137"/>
                              </a:srgbClr>
                            </a:outerShdw>
                          </a:effectLst>
                        </a:rPr>
                        <a:t>Epesi</a:t>
                      </a:r>
                      <a:endParaRPr lang="es-VE" sz="1800" u="none"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txBody>
                  <a:tcPr marL="60960" marR="60960" marT="30480" marB="30480" anchor="ctr">
                    <a:solidFill>
                      <a:srgbClr val="002060"/>
                    </a:solidFill>
                  </a:tcPr>
                </a:tc>
                <a:tc>
                  <a:txBody>
                    <a:bodyPr/>
                    <a:lstStyle/>
                    <a:p>
                      <a:pPr marL="0" marR="0">
                        <a:lnSpc>
                          <a:spcPct val="107000"/>
                        </a:lnSpc>
                        <a:spcBef>
                          <a:spcPts val="0"/>
                        </a:spcBef>
                        <a:spcAft>
                          <a:spcPts val="800"/>
                        </a:spcAft>
                      </a:pPr>
                      <a:r>
                        <a:rPr lang="es-VE" sz="1800" b="1" u="none" dirty="0" smtClean="0">
                          <a:solidFill>
                            <a:srgbClr val="002060"/>
                          </a:solidFill>
                          <a:effectLst/>
                          <a:latin typeface="Tahoma" panose="020B0604030504040204" pitchFamily="34" charset="0"/>
                          <a:ea typeface="Tahoma" panose="020B0604030504040204" pitchFamily="34" charset="0"/>
                          <a:cs typeface="Tahoma" panose="020B0604030504040204" pitchFamily="34" charset="0"/>
                        </a:rPr>
                        <a:t>Language: PHP</a:t>
                      </a:r>
                      <a:r>
                        <a:rPr lang="es-VE" sz="1800" b="1" u="none" dirty="0">
                          <a:solidFill>
                            <a:srgbClr val="002060"/>
                          </a:solidFill>
                          <a:effectLst/>
                          <a:latin typeface="Tahoma" panose="020B0604030504040204" pitchFamily="34" charset="0"/>
                          <a:ea typeface="Tahoma" panose="020B0604030504040204" pitchFamily="34" charset="0"/>
                          <a:cs typeface="Tahoma" panose="020B0604030504040204" pitchFamily="34" charset="0"/>
                        </a:rPr>
                        <a:t> </a:t>
                      </a:r>
                      <a:r>
                        <a:rPr lang="es-VE" sz="1800" b="1" u="none" dirty="0" smtClean="0">
                          <a:solidFill>
                            <a:srgbClr val="002060"/>
                          </a:solidFill>
                          <a:effectLst/>
                          <a:latin typeface="Tahoma" panose="020B0604030504040204" pitchFamily="34" charset="0"/>
                          <a:ea typeface="Tahoma" panose="020B0604030504040204" pitchFamily="34" charset="0"/>
                          <a:cs typeface="Tahoma" panose="020B0604030504040204" pitchFamily="34" charset="0"/>
                        </a:rPr>
                        <a:t>                                   Database: MySQL</a:t>
                      </a:r>
                      <a:endParaRPr lang="es-VE" sz="1800" b="1" u="none" dirty="0">
                        <a:solidFill>
                          <a:srgbClr val="002060"/>
                        </a:solidFill>
                        <a:effectLst/>
                        <a:latin typeface="Tahoma" panose="020B0604030504040204" pitchFamily="34" charset="0"/>
                        <a:ea typeface="Tahoma" panose="020B0604030504040204" pitchFamily="34" charset="0"/>
                        <a:cs typeface="Tahoma" panose="020B0604030504040204" pitchFamily="34" charset="0"/>
                      </a:endParaRPr>
                    </a:p>
                  </a:txBody>
                  <a:tcPr marL="60960" marR="60960" marT="30480" marB="30480" anchor="ctr">
                    <a:solidFill>
                      <a:schemeClr val="bg2">
                        <a:lumMod val="20000"/>
                        <a:lumOff val="80000"/>
                      </a:schemeClr>
                    </a:solidFill>
                  </a:tcPr>
                </a:tc>
                <a:tc>
                  <a:txBody>
                    <a:bodyPr/>
                    <a:lstStyle/>
                    <a:p>
                      <a:pPr marL="0" marR="0">
                        <a:lnSpc>
                          <a:spcPct val="107000"/>
                        </a:lnSpc>
                        <a:spcBef>
                          <a:spcPts val="0"/>
                        </a:spcBef>
                        <a:spcAft>
                          <a:spcPts val="800"/>
                        </a:spcAft>
                      </a:pPr>
                      <a:r>
                        <a:rPr lang="es-VE" sz="1800" b="1" u="none" dirty="0">
                          <a:solidFill>
                            <a:srgbClr val="002060"/>
                          </a:solidFill>
                          <a:effectLst/>
                          <a:latin typeface="Tahoma" panose="020B0604030504040204" pitchFamily="34" charset="0"/>
                          <a:ea typeface="Tahoma" panose="020B0604030504040204" pitchFamily="34" charset="0"/>
                          <a:cs typeface="Tahoma" panose="020B0604030504040204" pitchFamily="34" charset="0"/>
                        </a:rPr>
                        <a:t>MIT license</a:t>
                      </a:r>
                    </a:p>
                  </a:txBody>
                  <a:tcPr marL="60960" marR="60960" marT="30480" marB="30480" anchor="ctr">
                    <a:solidFill>
                      <a:schemeClr val="bg2">
                        <a:lumMod val="20000"/>
                        <a:lumOff val="80000"/>
                      </a:schemeClr>
                    </a:solidFill>
                  </a:tcPr>
                </a:tc>
              </a:tr>
              <a:tr h="570900">
                <a:tc>
                  <a:txBody>
                    <a:bodyPr/>
                    <a:lstStyle/>
                    <a:p>
                      <a:pPr marL="0" marR="0">
                        <a:lnSpc>
                          <a:spcPct val="107000"/>
                        </a:lnSpc>
                        <a:spcBef>
                          <a:spcPts val="0"/>
                        </a:spcBef>
                        <a:spcAft>
                          <a:spcPts val="800"/>
                        </a:spcAft>
                      </a:pPr>
                      <a:r>
                        <a:rPr lang="es-VE" sz="1800" u="none" dirty="0">
                          <a:solidFill>
                            <a:srgbClr val="FFFF00"/>
                          </a:solidFill>
                          <a:effectLst>
                            <a:outerShdw blurRad="38100" dist="38100" dir="2700000" algn="tl">
                              <a:srgbClr val="000000">
                                <a:alpha val="43137"/>
                              </a:srgbClr>
                            </a:outerShdw>
                          </a:effectLst>
                        </a:rPr>
                        <a:t>iDempiere</a:t>
                      </a:r>
                      <a:endParaRPr lang="es-VE" sz="1800" u="none"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txBody>
                  <a:tcPr marL="60960" marR="60960" marT="30480" marB="30480" anchor="ctr">
                    <a:solidFill>
                      <a:srgbClr val="002060"/>
                    </a:solidFill>
                  </a:tcPr>
                </a:tc>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s-VE" sz="1800" b="1" u="none"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Language: Java                                   Database: MySQL</a:t>
                      </a:r>
                    </a:p>
                  </a:txBody>
                  <a:tcPr marL="60960" marR="60960" marT="30480" marB="30480" anchor="ctr">
                    <a:solidFill>
                      <a:schemeClr val="bg2"/>
                    </a:solidFill>
                  </a:tcPr>
                </a:tc>
                <a:tc>
                  <a:txBody>
                    <a:bodyPr/>
                    <a:lstStyle/>
                    <a:p>
                      <a:pPr marL="0" marR="0">
                        <a:lnSpc>
                          <a:spcPct val="107000"/>
                        </a:lnSpc>
                        <a:spcBef>
                          <a:spcPts val="0"/>
                        </a:spcBef>
                        <a:spcAft>
                          <a:spcPts val="800"/>
                        </a:spcAft>
                      </a:pPr>
                      <a:r>
                        <a:rPr lang="es-VE" sz="1800" b="1" u="none" dirty="0">
                          <a:solidFill>
                            <a:schemeClr val="tx1"/>
                          </a:solidFill>
                          <a:effectLst/>
                          <a:latin typeface="Tahoma" panose="020B0604030504040204" pitchFamily="34" charset="0"/>
                          <a:ea typeface="Tahoma" panose="020B0604030504040204" pitchFamily="34" charset="0"/>
                          <a:cs typeface="Tahoma" panose="020B0604030504040204" pitchFamily="34" charset="0"/>
                        </a:rPr>
                        <a:t>GPLv2</a:t>
                      </a:r>
                    </a:p>
                  </a:txBody>
                  <a:tcPr marL="60960" marR="60960" marT="30480" marB="30480" anchor="ctr">
                    <a:solidFill>
                      <a:schemeClr val="bg2"/>
                    </a:solidFill>
                  </a:tcPr>
                </a:tc>
              </a:tr>
              <a:tr h="568583">
                <a:tc>
                  <a:txBody>
                    <a:bodyPr/>
                    <a:lstStyle/>
                    <a:p>
                      <a:pPr marL="0" marR="0">
                        <a:lnSpc>
                          <a:spcPct val="107000"/>
                        </a:lnSpc>
                        <a:spcBef>
                          <a:spcPts val="0"/>
                        </a:spcBef>
                        <a:spcAft>
                          <a:spcPts val="800"/>
                        </a:spcAft>
                      </a:pPr>
                      <a:r>
                        <a:rPr lang="es-VE" sz="1800" u="none" dirty="0">
                          <a:solidFill>
                            <a:srgbClr val="FFFF00"/>
                          </a:solidFill>
                          <a:effectLst>
                            <a:outerShdw blurRad="38100" dist="38100" dir="2700000" algn="tl">
                              <a:srgbClr val="000000">
                                <a:alpha val="43137"/>
                              </a:srgbClr>
                            </a:outerShdw>
                          </a:effectLst>
                        </a:rPr>
                        <a:t>Bitrix 24</a:t>
                      </a:r>
                      <a:endParaRPr lang="es-VE" sz="1800" u="none"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txBody>
                  <a:tcPr marL="60960" marR="60960" marT="30480" marB="30480" anchor="ctr">
                    <a:solidFill>
                      <a:srgbClr val="002060"/>
                    </a:solidFill>
                  </a:tcPr>
                </a:tc>
                <a:tc>
                  <a:txBody>
                    <a:bodyPr/>
                    <a:lstStyle/>
                    <a:p>
                      <a:pPr marL="0" marR="0">
                        <a:lnSpc>
                          <a:spcPct val="107000"/>
                        </a:lnSpc>
                        <a:spcBef>
                          <a:spcPts val="0"/>
                        </a:spcBef>
                        <a:spcAft>
                          <a:spcPts val="800"/>
                        </a:spcAft>
                      </a:pPr>
                      <a:r>
                        <a:rPr lang="en-US" sz="1800" b="1" u="none" dirty="0" smtClean="0">
                          <a:solidFill>
                            <a:srgbClr val="002060"/>
                          </a:solidFill>
                          <a:effectLst/>
                          <a:latin typeface="Tahoma" panose="020B0604030504040204" pitchFamily="34" charset="0"/>
                          <a:ea typeface="Tahoma" panose="020B0604030504040204" pitchFamily="34" charset="0"/>
                          <a:cs typeface="Tahoma" panose="020B0604030504040204" pitchFamily="34" charset="0"/>
                        </a:rPr>
                        <a:t>Languages:</a:t>
                      </a:r>
                      <a:r>
                        <a:rPr lang="en-US" sz="1800" b="1" u="none" baseline="0" dirty="0" smtClean="0">
                          <a:solidFill>
                            <a:srgbClr val="002060"/>
                          </a:solidFill>
                          <a:effectLst/>
                          <a:latin typeface="Tahoma" panose="020B0604030504040204" pitchFamily="34" charset="0"/>
                          <a:ea typeface="Tahoma" panose="020B0604030504040204" pitchFamily="34" charset="0"/>
                          <a:cs typeface="Tahoma" panose="020B0604030504040204" pitchFamily="34" charset="0"/>
                        </a:rPr>
                        <a:t> </a:t>
                      </a:r>
                      <a:r>
                        <a:rPr lang="en-US" sz="1800" b="1" u="none" dirty="0" smtClean="0">
                          <a:solidFill>
                            <a:srgbClr val="002060"/>
                          </a:solidFill>
                          <a:effectLst/>
                          <a:latin typeface="Tahoma" panose="020B0604030504040204" pitchFamily="34" charset="0"/>
                          <a:ea typeface="Tahoma" panose="020B0604030504040204" pitchFamily="34" charset="0"/>
                          <a:cs typeface="Tahoma" panose="020B0604030504040204" pitchFamily="34" charset="0"/>
                        </a:rPr>
                        <a:t>PHP</a:t>
                      </a:r>
                      <a:r>
                        <a:rPr lang="en-US" sz="1800" b="1" u="none" baseline="0" dirty="0" smtClean="0">
                          <a:solidFill>
                            <a:srgbClr val="002060"/>
                          </a:solidFill>
                          <a:effectLst/>
                          <a:latin typeface="Tahoma" panose="020B0604030504040204" pitchFamily="34" charset="0"/>
                          <a:ea typeface="Tahoma" panose="020B0604030504040204" pitchFamily="34" charset="0"/>
                          <a:cs typeface="Tahoma" panose="020B0604030504040204" pitchFamily="34" charset="0"/>
                        </a:rPr>
                        <a:t>  </a:t>
                      </a:r>
                      <a:r>
                        <a:rPr lang="en-US" sz="1800" b="1" u="none" dirty="0" smtClean="0">
                          <a:solidFill>
                            <a:srgbClr val="002060"/>
                          </a:solidFill>
                          <a:effectLst/>
                          <a:latin typeface="Tahoma" panose="020B0604030504040204" pitchFamily="34" charset="0"/>
                          <a:ea typeface="Tahoma" panose="020B0604030504040204" pitchFamily="34" charset="0"/>
                          <a:cs typeface="Tahoma" panose="020B0604030504040204" pitchFamily="34" charset="0"/>
                        </a:rPr>
                        <a:t>JavaScript              Database: MySQL/Oracle 12c</a:t>
                      </a:r>
                      <a:endParaRPr lang="es-VE" sz="1800" b="1" u="none" dirty="0">
                        <a:solidFill>
                          <a:srgbClr val="002060"/>
                        </a:solidFill>
                        <a:effectLst/>
                        <a:latin typeface="Tahoma" panose="020B0604030504040204" pitchFamily="34" charset="0"/>
                        <a:ea typeface="Tahoma" panose="020B0604030504040204" pitchFamily="34" charset="0"/>
                        <a:cs typeface="Tahoma" panose="020B0604030504040204" pitchFamily="34" charset="0"/>
                      </a:endParaRPr>
                    </a:p>
                  </a:txBody>
                  <a:tcPr marL="60960" marR="60960" marT="30480" marB="30480" anchor="ctr">
                    <a:solidFill>
                      <a:schemeClr val="bg2">
                        <a:lumMod val="20000"/>
                        <a:lumOff val="80000"/>
                      </a:schemeClr>
                    </a:solidFill>
                  </a:tcPr>
                </a:tc>
                <a:tc>
                  <a:txBody>
                    <a:bodyPr/>
                    <a:lstStyle/>
                    <a:p>
                      <a:pPr marL="0" marR="0">
                        <a:lnSpc>
                          <a:spcPct val="107000"/>
                        </a:lnSpc>
                        <a:spcBef>
                          <a:spcPts val="0"/>
                        </a:spcBef>
                        <a:spcAft>
                          <a:spcPts val="800"/>
                        </a:spcAft>
                      </a:pPr>
                      <a:r>
                        <a:rPr lang="es-VE" sz="1800" b="1" u="none" dirty="0">
                          <a:solidFill>
                            <a:srgbClr val="002060"/>
                          </a:solidFill>
                          <a:effectLst/>
                          <a:latin typeface="Tahoma" panose="020B0604030504040204" pitchFamily="34" charset="0"/>
                          <a:ea typeface="Tahoma" panose="020B0604030504040204" pitchFamily="34" charset="0"/>
                          <a:cs typeface="Tahoma" panose="020B0604030504040204" pitchFamily="34" charset="0"/>
                        </a:rPr>
                        <a:t>MPL</a:t>
                      </a:r>
                    </a:p>
                  </a:txBody>
                  <a:tcPr marL="60960" marR="60960" marT="30480" marB="30480" anchor="ctr">
                    <a:solidFill>
                      <a:schemeClr val="bg2">
                        <a:lumMod val="20000"/>
                        <a:lumOff val="80000"/>
                      </a:schemeClr>
                    </a:solidFill>
                  </a:tcPr>
                </a:tc>
              </a:tr>
              <a:tr h="568583">
                <a:tc>
                  <a:txBody>
                    <a:bodyPr/>
                    <a:lstStyle/>
                    <a:p>
                      <a:pPr marL="0" marR="0">
                        <a:lnSpc>
                          <a:spcPct val="107000"/>
                        </a:lnSpc>
                        <a:spcBef>
                          <a:spcPts val="0"/>
                        </a:spcBef>
                        <a:spcAft>
                          <a:spcPts val="800"/>
                        </a:spcAft>
                      </a:pPr>
                      <a:r>
                        <a:rPr lang="es-VE" sz="1800" u="none" dirty="0">
                          <a:solidFill>
                            <a:srgbClr val="FFFF00"/>
                          </a:solidFill>
                          <a:effectLst>
                            <a:outerShdw blurRad="38100" dist="38100" dir="2700000" algn="tl">
                              <a:srgbClr val="000000">
                                <a:alpha val="43137"/>
                              </a:srgbClr>
                            </a:outerShdw>
                          </a:effectLst>
                        </a:rPr>
                        <a:t>Libertya</a:t>
                      </a:r>
                      <a:endParaRPr lang="es-VE" sz="1800" u="none"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txBody>
                  <a:tcPr marL="60960" marR="60960" marT="30480" marB="30480" anchor="ctr">
                    <a:solidFill>
                      <a:srgbClr val="002060"/>
                    </a:solidFill>
                  </a:tcPr>
                </a:tc>
                <a:tc>
                  <a:txBody>
                    <a:bodyPr/>
                    <a:lstStyle/>
                    <a:p>
                      <a:pPr marL="0" marR="0">
                        <a:lnSpc>
                          <a:spcPct val="107000"/>
                        </a:lnSpc>
                        <a:spcBef>
                          <a:spcPts val="0"/>
                        </a:spcBef>
                        <a:spcAft>
                          <a:spcPts val="800"/>
                        </a:spcAft>
                      </a:pPr>
                      <a:r>
                        <a:rPr lang="es-VE" sz="1800" b="1" u="none"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Languages: Java  PHP                        Database:</a:t>
                      </a:r>
                      <a:r>
                        <a:rPr lang="es-VE" sz="1800" b="1" u="none"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s-VE" sz="1800" b="1" u="none"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PostgreSQL</a:t>
                      </a:r>
                      <a:endParaRPr lang="es-VE" sz="1800" b="1" u="none"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960" marR="60960" marT="30480" marB="30480" anchor="ctr">
                    <a:solidFill>
                      <a:schemeClr val="bg2"/>
                    </a:solidFill>
                  </a:tcPr>
                </a:tc>
                <a:tc>
                  <a:txBody>
                    <a:bodyPr/>
                    <a:lstStyle/>
                    <a:p>
                      <a:pPr marL="0" marR="0">
                        <a:lnSpc>
                          <a:spcPct val="107000"/>
                        </a:lnSpc>
                        <a:spcBef>
                          <a:spcPts val="0"/>
                        </a:spcBef>
                        <a:spcAft>
                          <a:spcPts val="800"/>
                        </a:spcAft>
                      </a:pPr>
                      <a:r>
                        <a:rPr lang="es-VE" sz="1800" b="1" u="none" dirty="0">
                          <a:solidFill>
                            <a:schemeClr val="tx1"/>
                          </a:solidFill>
                          <a:effectLst/>
                          <a:latin typeface="Tahoma" panose="020B0604030504040204" pitchFamily="34" charset="0"/>
                          <a:ea typeface="Tahoma" panose="020B0604030504040204" pitchFamily="34" charset="0"/>
                          <a:cs typeface="Tahoma" panose="020B0604030504040204" pitchFamily="34" charset="0"/>
                        </a:rPr>
                        <a:t>LOSv1</a:t>
                      </a:r>
                    </a:p>
                  </a:txBody>
                  <a:tcPr marL="60960" marR="60960" marT="30480" marB="30480" anchor="ctr">
                    <a:solidFill>
                      <a:schemeClr val="bg2"/>
                    </a:solidFill>
                  </a:tcPr>
                </a:tc>
              </a:tr>
              <a:tr h="568583">
                <a:tc>
                  <a:txBody>
                    <a:bodyPr/>
                    <a:lstStyle/>
                    <a:p>
                      <a:pPr marL="0" marR="0">
                        <a:lnSpc>
                          <a:spcPct val="107000"/>
                        </a:lnSpc>
                        <a:spcBef>
                          <a:spcPts val="0"/>
                        </a:spcBef>
                        <a:spcAft>
                          <a:spcPts val="800"/>
                        </a:spcAft>
                      </a:pPr>
                      <a:r>
                        <a:rPr lang="es-VE" sz="1800" u="none" dirty="0">
                          <a:solidFill>
                            <a:srgbClr val="FFFF00"/>
                          </a:solidFill>
                          <a:effectLst>
                            <a:outerShdw blurRad="38100" dist="38100" dir="2700000" algn="tl">
                              <a:srgbClr val="000000">
                                <a:alpha val="43137"/>
                              </a:srgbClr>
                            </a:outerShdw>
                          </a:effectLst>
                        </a:rPr>
                        <a:t>Odoo</a:t>
                      </a:r>
                      <a:endParaRPr lang="es-VE" sz="1800" u="none"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txBody>
                  <a:tcPr marL="60960" marR="60960" marT="30480" marB="30480" anchor="ctr">
                    <a:solidFill>
                      <a:srgbClr val="002060"/>
                    </a:solidFill>
                  </a:tcPr>
                </a:tc>
                <a:tc>
                  <a:txBody>
                    <a:bodyPr/>
                    <a:lstStyle/>
                    <a:p>
                      <a:pPr marL="0" marR="0">
                        <a:lnSpc>
                          <a:spcPct val="107000"/>
                        </a:lnSpc>
                        <a:spcBef>
                          <a:spcPts val="0"/>
                        </a:spcBef>
                        <a:spcAft>
                          <a:spcPts val="800"/>
                        </a:spcAft>
                      </a:pPr>
                      <a:r>
                        <a:rPr lang="es-VE" sz="1800" b="1" u="none" dirty="0" smtClean="0">
                          <a:solidFill>
                            <a:srgbClr val="002060"/>
                          </a:solidFill>
                          <a:effectLst/>
                          <a:latin typeface="Tahoma" panose="020B0604030504040204" pitchFamily="34" charset="0"/>
                          <a:ea typeface="Tahoma" panose="020B0604030504040204" pitchFamily="34" charset="0"/>
                          <a:cs typeface="Tahoma" panose="020B0604030504040204" pitchFamily="34" charset="0"/>
                        </a:rPr>
                        <a:t>Languages: Python JavaScript</a:t>
                      </a:r>
                      <a:r>
                        <a:rPr lang="es-VE" sz="1800" b="1" u="none" dirty="0">
                          <a:solidFill>
                            <a:srgbClr val="002060"/>
                          </a:solidFill>
                          <a:effectLst/>
                          <a:latin typeface="Tahoma" panose="020B0604030504040204" pitchFamily="34" charset="0"/>
                          <a:ea typeface="Tahoma" panose="020B0604030504040204" pitchFamily="34" charset="0"/>
                          <a:cs typeface="Tahoma" panose="020B0604030504040204" pitchFamily="34" charset="0"/>
                        </a:rPr>
                        <a:t> </a:t>
                      </a:r>
                      <a:r>
                        <a:rPr lang="es-VE" sz="1800" b="1" u="none" dirty="0" smtClean="0">
                          <a:solidFill>
                            <a:srgbClr val="002060"/>
                          </a:solidFill>
                          <a:effectLst/>
                          <a:latin typeface="Tahoma" panose="020B0604030504040204" pitchFamily="34" charset="0"/>
                          <a:ea typeface="Tahoma" panose="020B0604030504040204" pitchFamily="34" charset="0"/>
                          <a:cs typeface="Tahoma" panose="020B0604030504040204" pitchFamily="34" charset="0"/>
                        </a:rPr>
                        <a:t>         Database: PostgreSQL</a:t>
                      </a:r>
                      <a:endParaRPr lang="es-VE" sz="1800" b="1" u="none" dirty="0">
                        <a:solidFill>
                          <a:srgbClr val="002060"/>
                        </a:solidFill>
                        <a:effectLst/>
                        <a:latin typeface="Tahoma" panose="020B0604030504040204" pitchFamily="34" charset="0"/>
                        <a:ea typeface="Tahoma" panose="020B0604030504040204" pitchFamily="34" charset="0"/>
                        <a:cs typeface="Tahoma" panose="020B0604030504040204" pitchFamily="34" charset="0"/>
                      </a:endParaRPr>
                    </a:p>
                  </a:txBody>
                  <a:tcPr marL="60960" marR="60960" marT="30480" marB="30480" anchor="ctr">
                    <a:solidFill>
                      <a:schemeClr val="bg2">
                        <a:lumMod val="20000"/>
                        <a:lumOff val="80000"/>
                      </a:schemeClr>
                    </a:solidFill>
                  </a:tcPr>
                </a:tc>
                <a:tc>
                  <a:txBody>
                    <a:bodyPr/>
                    <a:lstStyle/>
                    <a:p>
                      <a:pPr marL="0" marR="0">
                        <a:lnSpc>
                          <a:spcPct val="107000"/>
                        </a:lnSpc>
                        <a:spcBef>
                          <a:spcPts val="0"/>
                        </a:spcBef>
                        <a:spcAft>
                          <a:spcPts val="800"/>
                        </a:spcAft>
                      </a:pPr>
                      <a:r>
                        <a:rPr lang="es-VE" sz="1800" b="1" u="none" dirty="0" smtClean="0">
                          <a:solidFill>
                            <a:srgbClr val="002060"/>
                          </a:solidFill>
                          <a:effectLst/>
                          <a:latin typeface="Tahoma" panose="020B0604030504040204" pitchFamily="34" charset="0"/>
                          <a:ea typeface="Tahoma" panose="020B0604030504040204" pitchFamily="34" charset="0"/>
                          <a:cs typeface="Tahoma" panose="020B0604030504040204" pitchFamily="34" charset="0"/>
                        </a:rPr>
                        <a:t>LGPLv3</a:t>
                      </a:r>
                      <a:endParaRPr lang="es-VE" sz="1800" b="1" u="none" dirty="0">
                        <a:solidFill>
                          <a:srgbClr val="002060"/>
                        </a:solidFill>
                        <a:effectLst/>
                        <a:latin typeface="Tahoma" panose="020B0604030504040204" pitchFamily="34" charset="0"/>
                        <a:ea typeface="Tahoma" panose="020B0604030504040204" pitchFamily="34" charset="0"/>
                        <a:cs typeface="Tahoma" panose="020B0604030504040204" pitchFamily="34" charset="0"/>
                      </a:endParaRPr>
                    </a:p>
                  </a:txBody>
                  <a:tcPr marL="60960" marR="60960" marT="30480" marB="30480" anchor="ctr">
                    <a:solidFill>
                      <a:schemeClr val="bg2">
                        <a:lumMod val="20000"/>
                        <a:lumOff val="80000"/>
                      </a:schemeClr>
                    </a:solidFill>
                  </a:tcPr>
                </a:tc>
              </a:tr>
            </a:tbl>
          </a:graphicData>
        </a:graphic>
      </p:graphicFrame>
    </p:spTree>
    <p:extLst>
      <p:ext uri="{BB962C8B-B14F-4D97-AF65-F5344CB8AC3E}">
        <p14:creationId xmlns:p14="http://schemas.microsoft.com/office/powerpoint/2010/main" val="3555175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
        <p:nvSpPr>
          <p:cNvPr id="2" name="Rectángulo 1"/>
          <p:cNvSpPr/>
          <p:nvPr/>
        </p:nvSpPr>
        <p:spPr>
          <a:xfrm>
            <a:off x="496237" y="1337125"/>
            <a:ext cx="11236218" cy="5232202"/>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Proprietary ERP vendors and software</a:t>
            </a:r>
          </a:p>
          <a:p>
            <a:endParaRPr lang="es-VE" dirty="0" smtClean="0"/>
          </a:p>
          <a:p>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Microsoft - Microsoft Dynamics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(a product line of ERP and CRM applications), NAV-X</a:t>
            </a:r>
          </a:p>
          <a:p>
            <a:endPar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Open Systems Accounting Software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OSAS, TRAVERSE</a:t>
            </a:r>
          </a:p>
          <a:p>
            <a:endPar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Oracle - JD Edwards EnterpriseOne</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JD Edwards World, Oracle E-Business Suite, Oracle Fusion, PeopleSoft, Oracle Retail, NetSuite</a:t>
            </a:r>
          </a:p>
          <a:p>
            <a:endPar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ProfitKey International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ProfitKey, Rapid Response Manufacturing</a:t>
            </a:r>
          </a:p>
          <a:p>
            <a:endPar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Sage Group - Sage 100 (formerly Sage ERP MAS 90 and 200)</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Sage 300 (formerly Accpac), 500 ERP, Sage Enterprise Management (formerly ERP X3)</a:t>
            </a:r>
          </a:p>
          <a:p>
            <a:endPar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SAP - mySAP, SAP Business All-in-One</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SAP Business ByDesign, SAP Business One, SAP Business Suite, SAP S/4HANA</a:t>
            </a:r>
          </a:p>
          <a:p>
            <a:endPar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Syspro</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 SYSPRO</a:t>
            </a:r>
            <a:endParaRPr lang="es-VE"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023429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8" name="Rectángulo 7"/>
          <p:cNvSpPr/>
          <p:nvPr/>
        </p:nvSpPr>
        <p:spPr>
          <a:xfrm>
            <a:off x="3842840" y="127105"/>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
        <p:nvSpPr>
          <p:cNvPr id="7" name="Rectángulo 6"/>
          <p:cNvSpPr/>
          <p:nvPr/>
        </p:nvSpPr>
        <p:spPr>
          <a:xfrm>
            <a:off x="6239381" y="646175"/>
            <a:ext cx="4367659" cy="461665"/>
          </a:xfrm>
          <a:prstGeom prst="rect">
            <a:avLst/>
          </a:prstGeom>
        </p:spPr>
        <p:txBody>
          <a:bodyPr wrap="square">
            <a:spAutoFit/>
          </a:bodyPr>
          <a:lstStyle/>
          <a:p>
            <a:r>
              <a:rPr lang="es-VE" sz="2400" dirty="0" err="1" smtClean="0">
                <a:solidFill>
                  <a:srgbClr val="FFFF00"/>
                </a:solidFill>
                <a:effectLst>
                  <a:outerShdw blurRad="38100" dist="38100" dir="2700000" algn="tl">
                    <a:srgbClr val="000000">
                      <a:alpha val="43137"/>
                    </a:srgbClr>
                  </a:outerShdw>
                </a:effectLst>
                <a:latin typeface="ESP" panose="020B0603050302020204" pitchFamily="34" charset="0"/>
              </a:rPr>
              <a:t>Erp</a:t>
            </a:r>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 Open Software</a:t>
            </a:r>
          </a:p>
        </p:txBody>
      </p:sp>
      <p:sp>
        <p:nvSpPr>
          <p:cNvPr id="2" name="Rectángulo 1"/>
          <p:cNvSpPr/>
          <p:nvPr/>
        </p:nvSpPr>
        <p:spPr>
          <a:xfrm>
            <a:off x="232476" y="1630062"/>
            <a:ext cx="11744163" cy="5078313"/>
          </a:xfrm>
          <a:prstGeom prst="rect">
            <a:avLst/>
          </a:prstGeom>
        </p:spPr>
        <p:txBody>
          <a:bodyPr wrap="square">
            <a:spAutoFit/>
          </a:bodyPr>
          <a:lstStyle/>
          <a:p>
            <a:pPr algn="just"/>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ADempiere es un software ERP diseñado para el control y manejo de procesos administrativos, con las siguientes características:</a:t>
            </a:r>
          </a:p>
          <a:p>
            <a:pPr algn="just"/>
            <a:endPar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Estructura Corporativa con Múltiples Organizaciones:</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ADempiere puede mantener múltiples oficinas y sucursales en una instalación centralizada, haciéndolo especialmente atractivo para franquicias y organizaciones grandes, donde la consolidación de los datos financieros y operativos es vital.</a:t>
            </a:r>
          </a:p>
          <a:p>
            <a:pPr algn="just"/>
            <a:endPar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Operatividad en múltiples idiomas: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Toda la información de usuarios y clientes puede ser mostrada en varios idiomas. Esto asociado a Múltiples Empresas hacen que el software sea útil a empresas de exportación o con sucursales en el extranjero.</a:t>
            </a:r>
          </a:p>
          <a:p>
            <a:pPr marL="285750" indent="-285750" algn="just">
              <a:buFont typeface="Arial" panose="020B0604020202020204" pitchFamily="34" charset="0"/>
              <a:buChar char="•"/>
            </a:pPr>
            <a:endPar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Formato </a:t>
            </a:r>
            <a:r>
              <a:rPr lang="es-VE" b="1" dirty="0" err="1"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multiple</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de cuentas contables: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Los datos contables se pueden manejar y presentar en distintos tipos de esquemas haciendo a la aplicación adecuada para empresas con ambiente multinacional.</a:t>
            </a:r>
          </a:p>
          <a:p>
            <a:pPr marL="285750" indent="-285750" algn="just">
              <a:buFont typeface="Arial" panose="020B0604020202020204" pitchFamily="34" charset="0"/>
              <a:buChar char="•"/>
            </a:pPr>
            <a:endPar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Ejecución en cualquier ambiente operativo:</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Al estar desarrollado en JAVA esta aplicación funciona bajo cualquier ambiente operativo (OS).</a:t>
            </a:r>
            <a:endParaRPr lang="es-VE"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ángulo 8"/>
          <p:cNvSpPr/>
          <p:nvPr/>
        </p:nvSpPr>
        <p:spPr>
          <a:xfrm>
            <a:off x="114900" y="1136486"/>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Adempiere – OSF ERP Software</a:t>
            </a:r>
          </a:p>
        </p:txBody>
      </p:sp>
    </p:spTree>
    <p:extLst>
      <p:ext uri="{BB962C8B-B14F-4D97-AF65-F5344CB8AC3E}">
        <p14:creationId xmlns:p14="http://schemas.microsoft.com/office/powerpoint/2010/main" val="35804291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
        <p:nvSpPr>
          <p:cNvPr id="7" name="Rectángulo 6"/>
          <p:cNvSpPr/>
          <p:nvPr/>
        </p:nvSpPr>
        <p:spPr>
          <a:xfrm>
            <a:off x="114900" y="1325832"/>
            <a:ext cx="7537925"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Adempiere – características (1)</a:t>
            </a:r>
          </a:p>
        </p:txBody>
      </p:sp>
      <p:sp>
        <p:nvSpPr>
          <p:cNvPr id="2" name="Rectángulo 1"/>
          <p:cNvSpPr/>
          <p:nvPr/>
        </p:nvSpPr>
        <p:spPr>
          <a:xfrm>
            <a:off x="199308" y="2215068"/>
            <a:ext cx="11673824" cy="3693319"/>
          </a:xfrm>
          <a:prstGeom prst="rect">
            <a:avLst/>
          </a:prstGeom>
        </p:spPr>
        <p:txBody>
          <a:bodyPr wrap="square">
            <a:spAutoFit/>
          </a:bodyPr>
          <a:lstStyle/>
          <a:p>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Funcionalidad completa: </a:t>
            </a:r>
          </a:p>
          <a:p>
            <a:endParaRPr lang="es-VE"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ADempiere</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tiene todas las capacidades de un ERP:</a:t>
            </a:r>
          </a:p>
          <a:p>
            <a:endPar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Gestión financiera</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múltiples esquemas contables en diferentes monedas, procesamiento de cuentas controladas por documentos, pistas de auditoría completas y detalladas, análisis de rendimiento e informes ...</a:t>
            </a:r>
          </a:p>
          <a:p>
            <a:pPr marL="742950" lvl="1" indent="-285750">
              <a:buFont typeface="Arial" panose="020B0604020202020204" pitchFamily="34" charset="0"/>
              <a:buChar char="•"/>
            </a:pPr>
            <a:endPar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Gestión de materiales y producción</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productos, listas de materiales, seguimiento y control de inventario, cálculo de costos, gestión de producción, planificación ...</a:t>
            </a:r>
          </a:p>
          <a:p>
            <a:pPr marL="742950" lvl="1" indent="-285750">
              <a:buFont typeface="Arial" panose="020B0604020202020204" pitchFamily="34" charset="0"/>
              <a:buChar char="•"/>
            </a:pPr>
            <a:endPar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CRM</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datos de clientes y contactos, solicitudes de clientes, seguimiento de clientes potenciales, reglas de crédito, ...</a:t>
            </a:r>
            <a:endParaRPr lang="es-VE"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46052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19411677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
        <p:nvSpPr>
          <p:cNvPr id="7" name="Rectángulo 6"/>
          <p:cNvSpPr/>
          <p:nvPr/>
        </p:nvSpPr>
        <p:spPr>
          <a:xfrm>
            <a:off x="199308" y="996665"/>
            <a:ext cx="7537925"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Adempiere – características (2)</a:t>
            </a:r>
          </a:p>
        </p:txBody>
      </p:sp>
      <p:sp>
        <p:nvSpPr>
          <p:cNvPr id="2" name="Rectángulo 1"/>
          <p:cNvSpPr/>
          <p:nvPr/>
        </p:nvSpPr>
        <p:spPr>
          <a:xfrm>
            <a:off x="199308" y="1499328"/>
            <a:ext cx="11687892" cy="5139869"/>
          </a:xfrm>
          <a:prstGeom prst="rect">
            <a:avLst/>
          </a:prstGeom>
        </p:spPr>
        <p:txBody>
          <a:bodyPr wrap="square">
            <a:spAutoFit/>
          </a:bodyPr>
          <a:lstStyle/>
          <a:p>
            <a:pPr algn="just"/>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Gestión de proyectos y servicios.</a:t>
            </a:r>
          </a:p>
          <a:p>
            <a:pPr algn="just"/>
            <a:endParaRPr lang="es-VE" sz="1400" b="1" dirty="0" smtClean="0">
              <a:solidFill>
                <a:srgbClr val="FFFF00"/>
              </a:solidFill>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Modelado de procesos comerciales</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flujos de trabajo personalizables con sólidos procesos de creación y aprobación de datos y documentos que pueden moldearse en torno a los procesos comerciales del cliente.</a:t>
            </a:r>
          </a:p>
          <a:p>
            <a:pPr marL="285750" indent="-285750" algn="just">
              <a:buFont typeface="Arial" panose="020B0604020202020204" pitchFamily="34" charset="0"/>
              <a:buChar char="•"/>
            </a:pPr>
            <a:endParaRPr lang="es-VE" sz="1400"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Creciente</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 la funcionalidad central de ADempiere está en constante crecimiento a medida que se agregan nuevas capacidades</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a:t>
            </a:r>
          </a:p>
          <a:p>
            <a:pPr marL="285750" indent="-285750" algn="just">
              <a:buFont typeface="Arial" panose="020B0604020202020204" pitchFamily="34" charset="0"/>
              <a:buChar char="•"/>
            </a:pPr>
            <a:endParaRPr lang="es-VE" sz="1400"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Escalable</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 ADempiere puede admitir organizaciones pequeñas a muy grandes. Puede crecer fácilmente con su negocio. </a:t>
            </a:r>
            <a:endPar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endParaRPr lang="es-VE" sz="1400"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Extensible</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 hay muchas formas en que la funcionalidad básica de ADempiere se puede modificar y ampliar. Un diccionario de aplicaciones proporciona un control completo sobre tablas, ventanas, procesos e informes sin necesidad de ningún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software.</a:t>
            </a:r>
          </a:p>
          <a:p>
            <a:pPr marL="285750" indent="-285750" algn="just">
              <a:buFont typeface="Arial" panose="020B0604020202020204" pitchFamily="34" charset="0"/>
              <a:buChar char="•"/>
            </a:pPr>
            <a:endParaRPr lang="es-VE" sz="1400"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s-VE" b="1" dirty="0" err="1">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Mantenible</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 un fuerte componente de administración del sistema permite el acceso a todos los datos de configuración de las aplicaciones y proporciona mecanismos para mantener la aplicación sin tener que profundizar en el software o la base de datos de nivel inferior. </a:t>
            </a:r>
          </a:p>
        </p:txBody>
      </p:sp>
    </p:spTree>
    <p:extLst>
      <p:ext uri="{BB962C8B-B14F-4D97-AF65-F5344CB8AC3E}">
        <p14:creationId xmlns:p14="http://schemas.microsoft.com/office/powerpoint/2010/main" val="6080601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pic>
        <p:nvPicPr>
          <p:cNvPr id="2" name="Imagen 1"/>
          <p:cNvPicPr>
            <a:picLocks noChangeAspect="1"/>
          </p:cNvPicPr>
          <p:nvPr/>
        </p:nvPicPr>
        <p:blipFill>
          <a:blip r:embed="rId3"/>
          <a:stretch>
            <a:fillRect/>
          </a:stretch>
        </p:blipFill>
        <p:spPr>
          <a:xfrm>
            <a:off x="6543779" y="2319279"/>
            <a:ext cx="5389331" cy="2786113"/>
          </a:xfrm>
          <a:prstGeom prst="rect">
            <a:avLst/>
          </a:prstGeom>
        </p:spPr>
      </p:pic>
      <p:sp>
        <p:nvSpPr>
          <p:cNvPr id="3" name="Rectángulo 2"/>
          <p:cNvSpPr/>
          <p:nvPr/>
        </p:nvSpPr>
        <p:spPr>
          <a:xfrm>
            <a:off x="199308" y="1691709"/>
            <a:ext cx="6096000" cy="4524315"/>
          </a:xfrm>
          <a:prstGeom prst="rect">
            <a:avLst/>
          </a:prstGeom>
        </p:spPr>
        <p:txBody>
          <a:bodyPr>
            <a:spAutoFit/>
          </a:bodyPr>
          <a:lstStyle/>
          <a:p>
            <a:pPr algn="just"/>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Bitrix24</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 es un software desarrollado en modo de colaboración entre usuarios y programadores con un juego de herramientas completo para el manejo, control y comunicación entre los entes involucrados en los procesos administrativos</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a:t>
            </a:r>
          </a:p>
          <a:p>
            <a:pPr algn="just"/>
            <a:endParaRPr lang="es-VE"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algn="just"/>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Esta aplicación permite el uso de una plataforma unificada para gerenciar los proyectos, mensajes, tareas y contactos de la organización. Esta aplicación puede ser usada de inmediato a través de procesos </a:t>
            </a:r>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on-Cloud</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 registrando una cuenta de administración o puede ser instalada en una plataforma de </a:t>
            </a:r>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SO con servidores de Base de Datos y Web</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 con una interfase de usuario en modo </a:t>
            </a:r>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Cliente-Servidor lo cual permite una flexibilidad operativa y una capacidad superior de seguridad</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a:t>
            </a:r>
          </a:p>
        </p:txBody>
      </p:sp>
      <p:sp>
        <p:nvSpPr>
          <p:cNvPr id="9" name="Rectángulo 8"/>
          <p:cNvSpPr/>
          <p:nvPr/>
        </p:nvSpPr>
        <p:spPr>
          <a:xfrm>
            <a:off x="199308" y="1092855"/>
            <a:ext cx="7537925"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bitrix24 </a:t>
            </a:r>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 </a:t>
            </a:r>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Que es?</a:t>
            </a:r>
            <a:endParaRPr lang="es-VE" sz="2400" dirty="0" smtClean="0">
              <a:solidFill>
                <a:srgbClr val="FFFF00"/>
              </a:solidFill>
              <a:effectLst>
                <a:outerShdw blurRad="38100" dist="38100" dir="2700000" algn="tl">
                  <a:srgbClr val="000000">
                    <a:alpha val="43137"/>
                  </a:srgbClr>
                </a:outerShdw>
              </a:effectLst>
              <a:latin typeface="ESP" panose="020B0603050302020204" pitchFamily="34" charset="0"/>
            </a:endParaRPr>
          </a:p>
        </p:txBody>
      </p:sp>
    </p:spTree>
    <p:extLst>
      <p:ext uri="{BB962C8B-B14F-4D97-AF65-F5344CB8AC3E}">
        <p14:creationId xmlns:p14="http://schemas.microsoft.com/office/powerpoint/2010/main" val="6144123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
        <p:nvSpPr>
          <p:cNvPr id="7" name="Rectángulo 6"/>
          <p:cNvSpPr/>
          <p:nvPr/>
        </p:nvSpPr>
        <p:spPr>
          <a:xfrm>
            <a:off x="199308" y="1077590"/>
            <a:ext cx="7537925"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bitrix24 </a:t>
            </a:r>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 </a:t>
            </a:r>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beneficios</a:t>
            </a:r>
            <a:endParaRPr lang="es-VE" sz="2400" dirty="0" smtClean="0">
              <a:solidFill>
                <a:srgbClr val="FFFF00"/>
              </a:solidFill>
              <a:effectLst>
                <a:outerShdw blurRad="38100" dist="38100" dir="2700000" algn="tl">
                  <a:srgbClr val="000000">
                    <a:alpha val="43137"/>
                  </a:srgbClr>
                </a:outerShdw>
              </a:effectLst>
              <a:latin typeface="ESP" panose="020B0603050302020204" pitchFamily="34" charset="0"/>
            </a:endParaRPr>
          </a:p>
        </p:txBody>
      </p:sp>
      <p:sp>
        <p:nvSpPr>
          <p:cNvPr id="2" name="Rectángulo 1"/>
          <p:cNvSpPr/>
          <p:nvPr/>
        </p:nvSpPr>
        <p:spPr>
          <a:xfrm>
            <a:off x="29685" y="1661178"/>
            <a:ext cx="5817323" cy="5078313"/>
          </a:xfrm>
          <a:prstGeom prst="rect">
            <a:avLst/>
          </a:prstGeom>
        </p:spPr>
        <p:txBody>
          <a:bodyPr wrap="square" numCol="1">
            <a:spAutoFit/>
          </a:bodyPr>
          <a:lstStyle/>
          <a:p>
            <a:pPr marL="285750" indent="-285750" algn="just">
              <a:buFont typeface="Arial" panose="020B0604020202020204" pitchFamily="34" charset="0"/>
              <a:buChar char="•"/>
            </a:pPr>
            <a:r>
              <a:rPr lang="es-VE"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Bitrix24</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en modo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On-Cloud</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es una herramienta de trabajo disponible en formato on-line gratis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sin costo</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únicamente para 12 usuarios concurrentes</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a:t>
            </a:r>
          </a:p>
          <a:p>
            <a:pPr marL="285750" indent="-285750" algn="just">
              <a:buFont typeface="Arial" panose="020B0604020202020204" pitchFamily="34" charset="0"/>
              <a:buChar char="•"/>
            </a:pP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Las apk para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Android</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y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iOS</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se ofrecen en formato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libre de costo</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a:t>
            </a:r>
          </a:p>
          <a:p>
            <a:pPr marL="285750" indent="-285750" algn="just">
              <a:buFont typeface="Arial" panose="020B0604020202020204" pitchFamily="34" charset="0"/>
              <a:buChar char="•"/>
            </a:pP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En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planes</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On-Cloud</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pagos</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no es necesario un desembolso por espacio adicional de disco para las mismas opciones de proceso.</a:t>
            </a:r>
          </a:p>
          <a:p>
            <a:pPr marL="285750" indent="-285750" algn="just">
              <a:buFont typeface="Arial" panose="020B0604020202020204" pitchFamily="34" charset="0"/>
              <a:buChar char="•"/>
            </a:pP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La aplicación ofrece un servicio de llamadas virtuales.</a:t>
            </a:r>
          </a:p>
          <a:p>
            <a:pPr marL="285750" indent="-285750" algn="just">
              <a:buFont typeface="Arial" panose="020B0604020202020204" pitchFamily="34" charset="0"/>
              <a:buChar char="•"/>
            </a:pP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Posee funciones de fácil comprensión para servicios en la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intranet</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red local de la empresa</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significa que todo tipo de archivos de apoyo (wikis, Galería de fotos y calendarios)  se pueden agregar a la estructura de procesos.</a:t>
            </a:r>
          </a:p>
          <a:p>
            <a:pPr marL="285750" indent="-285750" algn="just">
              <a:buFont typeface="Arial" panose="020B0604020202020204" pitchFamily="34" charset="0"/>
              <a:buChar char="•"/>
            </a:pP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Coordina proyectos, agendas y tareas</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a:t>
            </a:r>
            <a:endParaRPr lang="es-VE"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3" name="Rectángulo 2"/>
          <p:cNvSpPr/>
          <p:nvPr/>
        </p:nvSpPr>
        <p:spPr>
          <a:xfrm>
            <a:off x="6096000" y="1603773"/>
            <a:ext cx="5919989" cy="5078313"/>
          </a:xfrm>
          <a:prstGeom prst="rect">
            <a:avLst/>
          </a:prstGeom>
        </p:spPr>
        <p:txBody>
          <a:bodyPr wrap="square">
            <a:spAutoFit/>
          </a:bodyPr>
          <a:lstStyle/>
          <a:p>
            <a:pPr marL="285750" indent="-285750" algn="just">
              <a:buFont typeface="Arial" panose="020B0604020202020204" pitchFamily="34" charset="0"/>
              <a:buChar char="•"/>
            </a:pP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Los servicios empresariales incluyen el directorio de empleados, los reportes de tareas y avances, las ausencias de personal y la estructura organizativa en formato visual.</a:t>
            </a:r>
          </a:p>
          <a:p>
            <a:pPr marL="285750" indent="-285750" algn="just">
              <a:buFont typeface="Arial" panose="020B0604020202020204" pitchFamily="34" charset="0"/>
              <a:buChar char="•"/>
            </a:pP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Las herramientas de control de tiempos de proceso poseen las opciones de control de tareas, reportes de trabajo regular y planificación diaria de procesos. Estos procedimientos  incluyen planificadores de eventos, calendarios y manejo de reuniones integrados a aplicaciones para gerencia de proyectos (Project, Outlook Sync, etc).</a:t>
            </a:r>
          </a:p>
          <a:p>
            <a:pPr marL="285750" indent="-285750" algn="just">
              <a:buFont typeface="Arial" panose="020B0604020202020204" pitchFamily="34" charset="0"/>
              <a:buChar char="•"/>
            </a:pP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Módulo de </a:t>
            </a:r>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CRM</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 y de construcción de procesos de negocio en formato visual con integración a otras apps de CRM.</a:t>
            </a:r>
          </a:p>
          <a:p>
            <a:pPr marL="285750" indent="-285750" algn="just">
              <a:buFont typeface="Arial" panose="020B0604020202020204" pitchFamily="34" charset="0"/>
              <a:buChar char="•"/>
            </a:pP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Se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pueden manejar comunicaciones externas a través de internet y CRM con un mínimo de navegación</a:t>
            </a:r>
            <a:r>
              <a:rPr lang="es-VE" dirty="0"/>
              <a:t>.</a:t>
            </a:r>
            <a:endParaRPr lang="es-VE" dirty="0"/>
          </a:p>
        </p:txBody>
      </p:sp>
    </p:spTree>
    <p:extLst>
      <p:ext uri="{BB962C8B-B14F-4D97-AF65-F5344CB8AC3E}">
        <p14:creationId xmlns:p14="http://schemas.microsoft.com/office/powerpoint/2010/main" val="7743869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
        <p:nvSpPr>
          <p:cNvPr id="2" name="Rectángulo 1"/>
          <p:cNvSpPr/>
          <p:nvPr/>
        </p:nvSpPr>
        <p:spPr>
          <a:xfrm>
            <a:off x="2916750" y="2094122"/>
            <a:ext cx="6008309" cy="3970318"/>
          </a:xfrm>
          <a:prstGeom prst="rect">
            <a:avLst/>
          </a:prstGeom>
        </p:spPr>
        <p:txBody>
          <a:bodyPr wrap="square">
            <a:spAutoFit/>
          </a:bodyPr>
          <a:lstStyle/>
          <a:p>
            <a:pPr marL="285750" indent="-285750">
              <a:buFont typeface="Wingdings" panose="05000000000000000000" pitchFamily="2" charset="2"/>
              <a:buChar char="q"/>
            </a:pPr>
            <a:r>
              <a:rPr lang="es-VE" b="1" dirty="0" smtClean="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Centro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de control de Actividades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vía Intranet </a:t>
            </a:r>
            <a:endParaRPr lang="es-VE"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es-VE" b="1" dirty="0" smtClean="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Envío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masivo de Correo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Electrónico</a:t>
            </a:r>
            <a:endParaRPr lang="es-VE"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es-VE" b="1" dirty="0" smtClean="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Compartir Agendas</a:t>
            </a:r>
            <a:endParaRPr lang="es-VE"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es-VE" b="1" dirty="0" smtClean="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Estructura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Organizativa</a:t>
            </a:r>
          </a:p>
          <a:p>
            <a:pPr marL="285750" indent="-285750">
              <a:buFont typeface="Wingdings" panose="05000000000000000000" pitchFamily="2" charset="2"/>
              <a:buChar char="q"/>
            </a:pPr>
            <a:r>
              <a:rPr lang="es-VE" b="1" dirty="0" smtClean="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CRM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y Reportes de Mercado</a:t>
            </a:r>
          </a:p>
          <a:p>
            <a:pPr marL="285750" indent="-285750">
              <a:buFont typeface="Wingdings" panose="05000000000000000000" pitchFamily="2" charset="2"/>
              <a:buChar char="q"/>
            </a:pPr>
            <a:r>
              <a:rPr lang="es-VE" b="1" dirty="0" smtClean="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Planificador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Diario</a:t>
            </a:r>
          </a:p>
          <a:p>
            <a:pPr marL="285750" indent="-285750">
              <a:buFont typeface="Wingdings" panose="05000000000000000000" pitchFamily="2" charset="2"/>
              <a:buChar char="q"/>
            </a:pPr>
            <a:r>
              <a:rPr lang="es-VE" b="1" dirty="0" smtClean="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Notificaciones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de e-mail recibidos</a:t>
            </a:r>
          </a:p>
          <a:p>
            <a:pPr marL="285750" indent="-285750">
              <a:buFont typeface="Wingdings" panose="05000000000000000000" pitchFamily="2" charset="2"/>
              <a:buChar char="q"/>
            </a:pPr>
            <a:r>
              <a:rPr lang="es-VE" b="1" dirty="0" smtClean="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Extranet</a:t>
            </a:r>
            <a:endParaRPr lang="es-VE"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es-VE" b="1" dirty="0" smtClean="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Mensajería Instantánea</a:t>
            </a:r>
            <a:endParaRPr lang="es-VE"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q"/>
            </a:pPr>
            <a:r>
              <a:rPr lang="es-VE" b="1" dirty="0" smtClean="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Archivos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compartidos y control de versiones.</a:t>
            </a:r>
          </a:p>
          <a:p>
            <a:pPr marL="285750" indent="-285750">
              <a:buFont typeface="Wingdings" panose="05000000000000000000" pitchFamily="2" charset="2"/>
              <a:buChar char="q"/>
            </a:pPr>
            <a:r>
              <a:rPr lang="es-VE" b="1" dirty="0" smtClean="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Flujo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de Trabajo</a:t>
            </a:r>
          </a:p>
          <a:p>
            <a:pPr marL="285750" indent="-285750">
              <a:buFont typeface="Wingdings" panose="05000000000000000000" pitchFamily="2" charset="2"/>
              <a:buChar char="q"/>
            </a:pPr>
            <a:r>
              <a:rPr lang="es-VE" b="1" dirty="0" smtClean="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Perfiles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de Usuario</a:t>
            </a:r>
          </a:p>
          <a:p>
            <a:pPr marL="285750" indent="-285750">
              <a:buFont typeface="Wingdings" panose="05000000000000000000" pitchFamily="2" charset="2"/>
              <a:buChar char="q"/>
            </a:pPr>
            <a:r>
              <a:rPr lang="es-VE" b="1" dirty="0" smtClean="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Tareas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y reportes de estas</a:t>
            </a:r>
          </a:p>
          <a:p>
            <a:pPr marL="285750" indent="-285750">
              <a:buFont typeface="Wingdings" panose="05000000000000000000" pitchFamily="2" charset="2"/>
              <a:buChar char="q"/>
            </a:pPr>
            <a:r>
              <a:rPr lang="es-VE" b="1" dirty="0" smtClean="0">
                <a:solidFill>
                  <a:srgbClr val="FFFF00"/>
                </a:solidFill>
                <a:latin typeface="Tahoma" panose="020B0604030504040204" pitchFamily="34" charset="0"/>
                <a:ea typeface="Tahoma" panose="020B0604030504040204" pitchFamily="34" charset="0"/>
                <a:cs typeface="Tahoma" panose="020B0604030504040204" pitchFamily="34" charset="0"/>
              </a:rPr>
              <a:t>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Gerencia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de tiempos de ejecución</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a:t>
            </a:r>
            <a:endParaRPr lang="es-VE"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7" name="Rectángulo 6"/>
          <p:cNvSpPr/>
          <p:nvPr/>
        </p:nvSpPr>
        <p:spPr>
          <a:xfrm>
            <a:off x="199308" y="1193501"/>
            <a:ext cx="7537925"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bitrix24 </a:t>
            </a:r>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 </a:t>
            </a:r>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características</a:t>
            </a:r>
            <a:endParaRPr lang="es-VE" sz="2400" dirty="0" smtClean="0">
              <a:solidFill>
                <a:srgbClr val="FFFF00"/>
              </a:solidFill>
              <a:effectLst>
                <a:outerShdw blurRad="38100" dist="38100" dir="2700000" algn="tl">
                  <a:srgbClr val="000000">
                    <a:alpha val="43137"/>
                  </a:srgbClr>
                </a:outerShdw>
              </a:effectLst>
              <a:latin typeface="ESP" panose="020B0603050302020204" pitchFamily="34" charset="0"/>
            </a:endParaRPr>
          </a:p>
        </p:txBody>
      </p:sp>
    </p:spTree>
    <p:extLst>
      <p:ext uri="{BB962C8B-B14F-4D97-AF65-F5344CB8AC3E}">
        <p14:creationId xmlns:p14="http://schemas.microsoft.com/office/powerpoint/2010/main" val="25277190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
        <p:nvSpPr>
          <p:cNvPr id="7" name="Rectángulo 6"/>
          <p:cNvSpPr/>
          <p:nvPr/>
        </p:nvSpPr>
        <p:spPr>
          <a:xfrm>
            <a:off x="199308" y="1193501"/>
            <a:ext cx="7537925"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bitrix24 </a:t>
            </a:r>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 </a:t>
            </a:r>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que brinda la app</a:t>
            </a:r>
            <a:endParaRPr lang="es-VE" sz="2400" dirty="0" smtClean="0">
              <a:solidFill>
                <a:srgbClr val="FFFF00"/>
              </a:solidFill>
              <a:effectLst>
                <a:outerShdw blurRad="38100" dist="38100" dir="2700000" algn="tl">
                  <a:srgbClr val="000000">
                    <a:alpha val="43137"/>
                  </a:srgbClr>
                </a:outerShdw>
              </a:effectLst>
              <a:latin typeface="ESP" panose="020B0603050302020204" pitchFamily="34" charset="0"/>
            </a:endParaRPr>
          </a:p>
        </p:txBody>
      </p:sp>
      <p:sp>
        <p:nvSpPr>
          <p:cNvPr id="2" name="Rectángulo 1"/>
          <p:cNvSpPr/>
          <p:nvPr/>
        </p:nvSpPr>
        <p:spPr>
          <a:xfrm>
            <a:off x="199308" y="1893000"/>
            <a:ext cx="4202806" cy="646331"/>
          </a:xfrm>
          <a:prstGeom prst="rect">
            <a:avLst/>
          </a:prstGeom>
        </p:spPr>
        <p:txBody>
          <a:bodyPr wrap="square">
            <a:spAutoFit/>
          </a:bodyPr>
          <a:lstStyle/>
          <a:p>
            <a:r>
              <a:rPr lang="es-VE" b="1" dirty="0">
                <a:solidFill>
                  <a:srgbClr val="FFFF00"/>
                </a:solidFill>
                <a:latin typeface="Tahoma" panose="020B0604030504040204" pitchFamily="34" charset="0"/>
                <a:ea typeface="Tahoma" panose="020B0604030504040204" pitchFamily="34" charset="0"/>
                <a:cs typeface="Tahoma" panose="020B0604030504040204" pitchFamily="34" charset="0"/>
              </a:rPr>
              <a:t>No se necesitan aplicaciones </a:t>
            </a:r>
            <a:r>
              <a:rPr lang="es-VE" b="1" dirty="0" smtClean="0">
                <a:solidFill>
                  <a:srgbClr val="FFFF00"/>
                </a:solidFill>
                <a:latin typeface="Tahoma" panose="020B0604030504040204" pitchFamily="34" charset="0"/>
                <a:ea typeface="Tahoma" panose="020B0604030504040204" pitchFamily="34" charset="0"/>
                <a:cs typeface="Tahoma" panose="020B0604030504040204" pitchFamily="34" charset="0"/>
              </a:rPr>
              <a:t>múltiples </a:t>
            </a:r>
            <a:r>
              <a:rPr lang="es-VE" b="1" dirty="0">
                <a:solidFill>
                  <a:srgbClr val="FFFF00"/>
                </a:solidFill>
                <a:latin typeface="Tahoma" panose="020B0604030504040204" pitchFamily="34" charset="0"/>
                <a:ea typeface="Tahoma" panose="020B0604030504040204" pitchFamily="34" charset="0"/>
                <a:cs typeface="Tahoma" panose="020B0604030504040204" pitchFamily="34" charset="0"/>
              </a:rPr>
              <a:t>para control del negocio</a:t>
            </a:r>
          </a:p>
        </p:txBody>
      </p:sp>
      <p:sp>
        <p:nvSpPr>
          <p:cNvPr id="3" name="Rectángulo 2"/>
          <p:cNvSpPr/>
          <p:nvPr/>
        </p:nvSpPr>
        <p:spPr>
          <a:xfrm>
            <a:off x="4689233" y="1893000"/>
            <a:ext cx="6096000" cy="2031325"/>
          </a:xfrm>
          <a:prstGeom prst="rect">
            <a:avLst/>
          </a:prstGeom>
        </p:spPr>
        <p:txBody>
          <a:bodyPr>
            <a:spAutoFit/>
          </a:bodyPr>
          <a:lstStyle/>
          <a:p>
            <a:pPr algn="just"/>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Los departamentos de las Organizaciones tienden a utilizar aplicaciones que son diferentes entre si (</a:t>
            </a:r>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procesamiento y manejo de la data</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 razón por la cual es imprescindible invertir en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múltiples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apps para el control del negocio. </a:t>
            </a:r>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Bitrix24</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 ofrece </a:t>
            </a:r>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30</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 herramientas de gerencia inteligente en una sola interfase de control.</a:t>
            </a:r>
          </a:p>
        </p:txBody>
      </p:sp>
      <p:sp>
        <p:nvSpPr>
          <p:cNvPr id="9" name="Rectángulo 8"/>
          <p:cNvSpPr/>
          <p:nvPr/>
        </p:nvSpPr>
        <p:spPr>
          <a:xfrm>
            <a:off x="199308" y="3924325"/>
            <a:ext cx="4202806" cy="646331"/>
          </a:xfrm>
          <a:prstGeom prst="rect">
            <a:avLst/>
          </a:prstGeom>
        </p:spPr>
        <p:txBody>
          <a:bodyPr wrap="square">
            <a:spAutoFit/>
          </a:bodyPr>
          <a:lstStyle/>
          <a:p>
            <a:r>
              <a:rPr lang="es-VE" b="1" dirty="0" smtClean="0">
                <a:solidFill>
                  <a:srgbClr val="FFFF00"/>
                </a:solidFill>
                <a:latin typeface="Tahoma" panose="020B0604030504040204" pitchFamily="34" charset="0"/>
                <a:ea typeface="Tahoma" panose="020B0604030504040204" pitchFamily="34" charset="0"/>
                <a:cs typeface="Tahoma" panose="020B0604030504040204" pitchFamily="34" charset="0"/>
              </a:rPr>
              <a:t>Comunicación Instantánea con los proveedores</a:t>
            </a:r>
            <a:endParaRPr lang="es-VE" b="1" dirty="0">
              <a:solidFill>
                <a:srgbClr val="FFFF00"/>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ángulo 9"/>
          <p:cNvSpPr/>
          <p:nvPr/>
        </p:nvSpPr>
        <p:spPr>
          <a:xfrm>
            <a:off x="4689233" y="3924325"/>
            <a:ext cx="6096000" cy="2862322"/>
          </a:xfrm>
          <a:prstGeom prst="rect">
            <a:avLst/>
          </a:prstGeom>
        </p:spPr>
        <p:txBody>
          <a:bodyPr>
            <a:spAutoFit/>
          </a:bodyPr>
          <a:lstStyle/>
          <a:p>
            <a:pPr algn="just"/>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La transparencia con los proveedores es importante si se requiere el uso de la inteligencia de negocios para la toma de decisiones cruciales lo mas rápidamente posible. Bitrix24 puede funcionar como una red social interempresarial, ya que soporta comunicaciones en tiempo real, para mantener en contacto, tanto a los empleados como a los proveedores; con el fin de tomar decisiones sobre ciertos aspectos de las operaciones de la empresa.</a:t>
            </a:r>
          </a:p>
        </p:txBody>
      </p:sp>
    </p:spTree>
    <p:extLst>
      <p:ext uri="{BB962C8B-B14F-4D97-AF65-F5344CB8AC3E}">
        <p14:creationId xmlns:p14="http://schemas.microsoft.com/office/powerpoint/2010/main" val="23298330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graphicFrame>
        <p:nvGraphicFramePr>
          <p:cNvPr id="3" name="Tabla 2"/>
          <p:cNvGraphicFramePr>
            <a:graphicFrameLocks noGrp="1"/>
          </p:cNvGraphicFramePr>
          <p:nvPr>
            <p:extLst>
              <p:ext uri="{D42A27DB-BD31-4B8C-83A1-F6EECF244321}">
                <p14:modId xmlns:p14="http://schemas.microsoft.com/office/powerpoint/2010/main" val="533117701"/>
              </p:ext>
            </p:extLst>
          </p:nvPr>
        </p:nvGraphicFramePr>
        <p:xfrm>
          <a:off x="286083" y="1572546"/>
          <a:ext cx="11487956" cy="2496175"/>
        </p:xfrm>
        <a:graphic>
          <a:graphicData uri="http://schemas.openxmlformats.org/drawingml/2006/table">
            <a:tbl>
              <a:tblPr firstCol="1" bandRow="1">
                <a:tableStyleId>{F5AB1C69-6EDB-4FF4-983F-18BD219EF322}</a:tableStyleId>
              </a:tblPr>
              <a:tblGrid>
                <a:gridCol w="2225297"/>
                <a:gridCol w="1983347"/>
                <a:gridCol w="1390918"/>
                <a:gridCol w="2073499"/>
                <a:gridCol w="3814895"/>
              </a:tblGrid>
              <a:tr h="499235">
                <a:tc>
                  <a:txBody>
                    <a:bodyPr/>
                    <a:lstStyle/>
                    <a:p>
                      <a:pPr marL="0" marR="0" algn="ctr">
                        <a:lnSpc>
                          <a:spcPts val="1650"/>
                        </a:lnSpc>
                        <a:spcBef>
                          <a:spcPts val="0"/>
                        </a:spcBef>
                        <a:spcAft>
                          <a:spcPts val="0"/>
                        </a:spcAft>
                      </a:pPr>
                      <a:r>
                        <a:rPr lang="es-ES" sz="1800" dirty="0" smtClean="0">
                          <a:effectLst/>
                          <a:latin typeface="Tahoma" panose="020B0604030504040204" pitchFamily="34" charset="0"/>
                          <a:ea typeface="Tahoma" panose="020B0604030504040204" pitchFamily="34" charset="0"/>
                          <a:cs typeface="Tahoma" panose="020B0604030504040204" pitchFamily="34" charset="0"/>
                        </a:rPr>
                        <a:t>Plan</a:t>
                      </a:r>
                      <a:endParaRPr lang="es-VE" sz="1800" dirty="0">
                        <a:solidFill>
                          <a:srgbClr val="00206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algn="ctr">
                        <a:lnSpc>
                          <a:spcPts val="1650"/>
                        </a:lnSpc>
                        <a:spcBef>
                          <a:spcPts val="0"/>
                        </a:spcBef>
                        <a:spcAft>
                          <a:spcPts val="0"/>
                        </a:spcAft>
                      </a:pPr>
                      <a:r>
                        <a:rPr lang="es-ES" sz="18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Costo</a:t>
                      </a:r>
                      <a:endParaRPr lang="es-VE" sz="18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chemeClr val="accent3"/>
                    </a:solidFill>
                  </a:tcPr>
                </a:tc>
                <a:tc>
                  <a:txBody>
                    <a:bodyPr/>
                    <a:lstStyle/>
                    <a:p>
                      <a:pPr marL="0" marR="0" algn="ctr">
                        <a:lnSpc>
                          <a:spcPts val="1650"/>
                        </a:lnSpc>
                        <a:spcBef>
                          <a:spcPts val="0"/>
                        </a:spcBef>
                        <a:spcAft>
                          <a:spcPts val="0"/>
                        </a:spcAft>
                      </a:pPr>
                      <a:r>
                        <a:rPr lang="es-ES" sz="18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t>
                      </a:r>
                      <a:r>
                        <a:rPr lang="es-ES" sz="1800" b="1"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Usuarios</a:t>
                      </a:r>
                      <a:endParaRPr lang="es-VE" sz="18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chemeClr val="accent3"/>
                    </a:solidFill>
                  </a:tcPr>
                </a:tc>
                <a:tc>
                  <a:txBody>
                    <a:bodyPr/>
                    <a:lstStyle/>
                    <a:p>
                      <a:pPr marL="0" marR="0" algn="ctr">
                        <a:lnSpc>
                          <a:spcPts val="1650"/>
                        </a:lnSpc>
                        <a:spcBef>
                          <a:spcPts val="0"/>
                        </a:spcBef>
                        <a:spcAft>
                          <a:spcPts val="0"/>
                        </a:spcAft>
                      </a:pPr>
                      <a:r>
                        <a:rPr lang="es-ES" sz="18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Administradores</a:t>
                      </a:r>
                      <a:endParaRPr lang="es-VE" sz="18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chemeClr val="accent3"/>
                    </a:solidFill>
                  </a:tcPr>
                </a:tc>
                <a:tc>
                  <a:txBody>
                    <a:bodyPr/>
                    <a:lstStyle/>
                    <a:p>
                      <a:pPr marL="0" marR="0" algn="ctr">
                        <a:lnSpc>
                          <a:spcPts val="1650"/>
                        </a:lnSpc>
                        <a:spcBef>
                          <a:spcPts val="0"/>
                        </a:spcBef>
                        <a:spcAft>
                          <a:spcPts val="0"/>
                        </a:spcAft>
                      </a:pPr>
                      <a:r>
                        <a:rPr lang="es-ES" sz="18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Espacio</a:t>
                      </a:r>
                      <a:r>
                        <a:rPr lang="es-ES" sz="1800" b="1"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en la Nube (On-Cloud)</a:t>
                      </a:r>
                      <a:endParaRPr lang="es-VE" sz="18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chemeClr val="accent3"/>
                    </a:solidFill>
                  </a:tcPr>
                </a:tc>
              </a:tr>
              <a:tr h="499235">
                <a:tc>
                  <a:txBody>
                    <a:bodyPr/>
                    <a:lstStyle/>
                    <a:p>
                      <a:pPr marL="0" marR="0">
                        <a:lnSpc>
                          <a:spcPts val="1650"/>
                        </a:lnSpc>
                        <a:spcBef>
                          <a:spcPts val="0"/>
                        </a:spcBef>
                        <a:spcAft>
                          <a:spcPts val="0"/>
                        </a:spcAft>
                      </a:pPr>
                      <a:r>
                        <a:rPr lang="en-US" sz="1800" cap="all" dirty="0">
                          <a:solidFill>
                            <a:srgbClr val="002060"/>
                          </a:solidFill>
                          <a:effectLst/>
                          <a:latin typeface="Tahoma" panose="020B0604030504040204" pitchFamily="34" charset="0"/>
                          <a:ea typeface="Tahoma" panose="020B0604030504040204" pitchFamily="34" charset="0"/>
                          <a:cs typeface="Tahoma" panose="020B0604030504040204" pitchFamily="34" charset="0"/>
                        </a:rPr>
                        <a:t>FREE</a:t>
                      </a:r>
                      <a:endParaRPr lang="es-VE" sz="1800" dirty="0">
                        <a:solidFill>
                          <a:srgbClr val="00206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rgbClr val="FFFF00"/>
                    </a:solidFill>
                  </a:tcPr>
                </a:tc>
                <a:tc>
                  <a:txBody>
                    <a:bodyPr/>
                    <a:lstStyle/>
                    <a:p>
                      <a:pPr marL="0" marR="0">
                        <a:lnSpc>
                          <a:spcPts val="1650"/>
                        </a:lnSpc>
                        <a:spcBef>
                          <a:spcPts val="0"/>
                        </a:spcBef>
                        <a:spcAft>
                          <a:spcPts val="0"/>
                        </a:spcAft>
                      </a:pPr>
                      <a:r>
                        <a:rPr lang="en-US" sz="1800" b="1" dirty="0">
                          <a:solidFill>
                            <a:srgbClr val="002060"/>
                          </a:solidFill>
                          <a:effectLst/>
                          <a:latin typeface="Tahoma" panose="020B0604030504040204" pitchFamily="34" charset="0"/>
                          <a:ea typeface="Tahoma" panose="020B0604030504040204" pitchFamily="34" charset="0"/>
                          <a:cs typeface="Tahoma" panose="020B0604030504040204" pitchFamily="34" charset="0"/>
                        </a:rPr>
                        <a:t>Free</a:t>
                      </a:r>
                      <a:endParaRPr lang="es-VE" sz="1800" b="1" dirty="0">
                        <a:solidFill>
                          <a:srgbClr val="00206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rgbClr val="FFFF00"/>
                    </a:solidFill>
                  </a:tcPr>
                </a:tc>
                <a:tc>
                  <a:txBody>
                    <a:bodyPr/>
                    <a:lstStyle/>
                    <a:p>
                      <a:pPr marL="0" marR="0">
                        <a:lnSpc>
                          <a:spcPts val="1650"/>
                        </a:lnSpc>
                        <a:spcBef>
                          <a:spcPts val="0"/>
                        </a:spcBef>
                        <a:spcAft>
                          <a:spcPts val="0"/>
                        </a:spcAft>
                      </a:pPr>
                      <a:r>
                        <a:rPr lang="en-US" sz="1800" b="1" dirty="0">
                          <a:solidFill>
                            <a:srgbClr val="002060"/>
                          </a:solidFill>
                          <a:effectLst/>
                          <a:latin typeface="Tahoma" panose="020B0604030504040204" pitchFamily="34" charset="0"/>
                          <a:ea typeface="Tahoma" panose="020B0604030504040204" pitchFamily="34" charset="0"/>
                          <a:cs typeface="Tahoma" panose="020B0604030504040204" pitchFamily="34" charset="0"/>
                        </a:rPr>
                        <a:t>12 users</a:t>
                      </a:r>
                      <a:endParaRPr lang="es-VE" sz="1800" b="1" dirty="0">
                        <a:solidFill>
                          <a:srgbClr val="00206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rgbClr val="FFFF00"/>
                    </a:solidFill>
                  </a:tcPr>
                </a:tc>
                <a:tc>
                  <a:txBody>
                    <a:bodyPr/>
                    <a:lstStyle/>
                    <a:p>
                      <a:pPr marL="0" marR="0">
                        <a:lnSpc>
                          <a:spcPts val="1650"/>
                        </a:lnSpc>
                        <a:spcBef>
                          <a:spcPts val="0"/>
                        </a:spcBef>
                        <a:spcAft>
                          <a:spcPts val="0"/>
                        </a:spcAft>
                      </a:pPr>
                      <a:r>
                        <a:rPr lang="en-US" sz="1800" b="1" dirty="0">
                          <a:solidFill>
                            <a:srgbClr val="002060"/>
                          </a:solidFill>
                          <a:effectLst/>
                          <a:latin typeface="Tahoma" panose="020B0604030504040204" pitchFamily="34" charset="0"/>
                          <a:ea typeface="Tahoma" panose="020B0604030504040204" pitchFamily="34" charset="0"/>
                          <a:cs typeface="Tahoma" panose="020B0604030504040204" pitchFamily="34" charset="0"/>
                        </a:rPr>
                        <a:t>1 admin</a:t>
                      </a:r>
                      <a:endParaRPr lang="es-VE" sz="1800" b="1" dirty="0">
                        <a:solidFill>
                          <a:srgbClr val="00206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rgbClr val="FFFF00"/>
                    </a:solidFill>
                  </a:tcPr>
                </a:tc>
                <a:tc>
                  <a:txBody>
                    <a:bodyPr/>
                    <a:lstStyle/>
                    <a:p>
                      <a:pPr marL="0" marR="0">
                        <a:lnSpc>
                          <a:spcPts val="1650"/>
                        </a:lnSpc>
                        <a:spcBef>
                          <a:spcPts val="0"/>
                        </a:spcBef>
                        <a:spcAft>
                          <a:spcPts val="0"/>
                        </a:spcAft>
                      </a:pPr>
                      <a:r>
                        <a:rPr lang="en-US" sz="1800" b="1" dirty="0">
                          <a:solidFill>
                            <a:srgbClr val="002060"/>
                          </a:solidFill>
                          <a:effectLst/>
                          <a:latin typeface="Tahoma" panose="020B0604030504040204" pitchFamily="34" charset="0"/>
                          <a:ea typeface="Tahoma" panose="020B0604030504040204" pitchFamily="34" charset="0"/>
                          <a:cs typeface="Tahoma" panose="020B0604030504040204" pitchFamily="34" charset="0"/>
                        </a:rPr>
                        <a:t>5 Gb On-Line storage</a:t>
                      </a:r>
                      <a:endParaRPr lang="es-VE" sz="1800" b="1" dirty="0">
                        <a:solidFill>
                          <a:srgbClr val="00206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rgbClr val="FFFF00"/>
                    </a:solidFill>
                  </a:tcPr>
                </a:tc>
              </a:tr>
              <a:tr h="499235">
                <a:tc>
                  <a:txBody>
                    <a:bodyPr/>
                    <a:lstStyle/>
                    <a:p>
                      <a:pPr marL="0" marR="0">
                        <a:lnSpc>
                          <a:spcPts val="1650"/>
                        </a:lnSpc>
                        <a:spcBef>
                          <a:spcPts val="0"/>
                        </a:spcBef>
                        <a:spcAft>
                          <a:spcPts val="0"/>
                        </a:spcAft>
                      </a:pPr>
                      <a:r>
                        <a:rPr lang="en-US" sz="1800" cap="all" dirty="0">
                          <a:effectLst/>
                          <a:latin typeface="Tahoma" panose="020B0604030504040204" pitchFamily="34" charset="0"/>
                          <a:ea typeface="Tahoma" panose="020B0604030504040204" pitchFamily="34" charset="0"/>
                          <a:cs typeface="Tahoma" panose="020B0604030504040204" pitchFamily="34" charset="0"/>
                        </a:rPr>
                        <a:t>PLUS</a:t>
                      </a:r>
                      <a:endParaRPr lang="es-VE" sz="1800" dirty="0">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rgbClr val="00B050"/>
                    </a:solidFill>
                  </a:tcPr>
                </a:tc>
                <a:tc>
                  <a:txBody>
                    <a:bodyPr/>
                    <a:lstStyle/>
                    <a:p>
                      <a:pPr marL="0" marR="0">
                        <a:lnSpc>
                          <a:spcPts val="1650"/>
                        </a:lnSpc>
                        <a:spcBef>
                          <a:spcPts val="0"/>
                        </a:spcBef>
                        <a:spcAft>
                          <a:spcPts val="0"/>
                        </a:spcAft>
                      </a:pPr>
                      <a:r>
                        <a:rPr lang="en-US" sz="1800" b="1" dirty="0">
                          <a:solidFill>
                            <a:srgbClr val="002060"/>
                          </a:solidFill>
                          <a:effectLst/>
                          <a:latin typeface="Tahoma" panose="020B0604030504040204" pitchFamily="34" charset="0"/>
                          <a:ea typeface="Tahoma" panose="020B0604030504040204" pitchFamily="34" charset="0"/>
                          <a:cs typeface="Tahoma" panose="020B0604030504040204" pitchFamily="34" charset="0"/>
                        </a:rPr>
                        <a:t>$39/month</a:t>
                      </a:r>
                      <a:endParaRPr lang="es-VE" sz="1800" b="1" dirty="0">
                        <a:solidFill>
                          <a:srgbClr val="00206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rgbClr val="00B050"/>
                    </a:solidFill>
                  </a:tcPr>
                </a:tc>
                <a:tc>
                  <a:txBody>
                    <a:bodyPr/>
                    <a:lstStyle/>
                    <a:p>
                      <a:pPr marL="0" marR="0">
                        <a:lnSpc>
                          <a:spcPts val="1650"/>
                        </a:lnSpc>
                        <a:spcBef>
                          <a:spcPts val="0"/>
                        </a:spcBef>
                        <a:spcAft>
                          <a:spcPts val="0"/>
                        </a:spcAft>
                      </a:pPr>
                      <a:r>
                        <a:rPr lang="en-US" sz="1800" b="1" dirty="0">
                          <a:solidFill>
                            <a:srgbClr val="002060"/>
                          </a:solidFill>
                          <a:effectLst/>
                          <a:latin typeface="Tahoma" panose="020B0604030504040204" pitchFamily="34" charset="0"/>
                          <a:ea typeface="Tahoma" panose="020B0604030504040204" pitchFamily="34" charset="0"/>
                          <a:cs typeface="Tahoma" panose="020B0604030504040204" pitchFamily="34" charset="0"/>
                        </a:rPr>
                        <a:t>24 users</a:t>
                      </a:r>
                      <a:endParaRPr lang="es-VE" sz="1800" b="1" dirty="0">
                        <a:solidFill>
                          <a:srgbClr val="00206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rgbClr val="00B050"/>
                    </a:solidFill>
                  </a:tcPr>
                </a:tc>
                <a:tc>
                  <a:txBody>
                    <a:bodyPr/>
                    <a:lstStyle/>
                    <a:p>
                      <a:pPr marL="0" marR="0">
                        <a:lnSpc>
                          <a:spcPts val="1650"/>
                        </a:lnSpc>
                        <a:spcBef>
                          <a:spcPts val="0"/>
                        </a:spcBef>
                        <a:spcAft>
                          <a:spcPts val="0"/>
                        </a:spcAft>
                      </a:pPr>
                      <a:r>
                        <a:rPr lang="en-US" sz="1800" b="1" dirty="0">
                          <a:solidFill>
                            <a:srgbClr val="002060"/>
                          </a:solidFill>
                          <a:effectLst/>
                          <a:latin typeface="Tahoma" panose="020B0604030504040204" pitchFamily="34" charset="0"/>
                          <a:ea typeface="Tahoma" panose="020B0604030504040204" pitchFamily="34" charset="0"/>
                          <a:cs typeface="Tahoma" panose="020B0604030504040204" pitchFamily="34" charset="0"/>
                        </a:rPr>
                        <a:t>2 admins</a:t>
                      </a:r>
                      <a:endParaRPr lang="es-VE" sz="1800" b="1" dirty="0">
                        <a:solidFill>
                          <a:srgbClr val="00206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rgbClr val="00B050"/>
                    </a:solidFill>
                  </a:tcPr>
                </a:tc>
                <a:tc>
                  <a:txBody>
                    <a:bodyPr/>
                    <a:lstStyle/>
                    <a:p>
                      <a:pPr marL="0" marR="0">
                        <a:lnSpc>
                          <a:spcPts val="1650"/>
                        </a:lnSpc>
                        <a:spcBef>
                          <a:spcPts val="0"/>
                        </a:spcBef>
                        <a:spcAft>
                          <a:spcPts val="0"/>
                        </a:spcAft>
                      </a:pPr>
                      <a:r>
                        <a:rPr lang="en-US" sz="1800" b="1" dirty="0">
                          <a:solidFill>
                            <a:srgbClr val="002060"/>
                          </a:solidFill>
                          <a:effectLst/>
                          <a:latin typeface="Tahoma" panose="020B0604030504040204" pitchFamily="34" charset="0"/>
                          <a:ea typeface="Tahoma" panose="020B0604030504040204" pitchFamily="34" charset="0"/>
                          <a:cs typeface="Tahoma" panose="020B0604030504040204" pitchFamily="34" charset="0"/>
                        </a:rPr>
                        <a:t>24 Gb On-Line storage</a:t>
                      </a:r>
                      <a:endParaRPr lang="es-VE" sz="1800" b="1" dirty="0">
                        <a:solidFill>
                          <a:srgbClr val="00206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rgbClr val="00B050"/>
                    </a:solidFill>
                  </a:tcPr>
                </a:tc>
              </a:tr>
              <a:tr h="499235">
                <a:tc>
                  <a:txBody>
                    <a:bodyPr/>
                    <a:lstStyle/>
                    <a:p>
                      <a:pPr marL="0" marR="0">
                        <a:lnSpc>
                          <a:spcPts val="1650"/>
                        </a:lnSpc>
                        <a:spcBef>
                          <a:spcPts val="0"/>
                        </a:spcBef>
                        <a:spcAft>
                          <a:spcPts val="0"/>
                        </a:spcAft>
                      </a:pPr>
                      <a:r>
                        <a:rPr lang="en-US" sz="1800" cap="all" dirty="0">
                          <a:solidFill>
                            <a:schemeClr val="tx1"/>
                          </a:solidFill>
                          <a:effectLst/>
                          <a:latin typeface="Tahoma" panose="020B0604030504040204" pitchFamily="34" charset="0"/>
                          <a:ea typeface="Tahoma" panose="020B0604030504040204" pitchFamily="34" charset="0"/>
                          <a:cs typeface="Tahoma" panose="020B0604030504040204" pitchFamily="34" charset="0"/>
                        </a:rPr>
                        <a:t>STANDARD</a:t>
                      </a:r>
                      <a:endParaRPr lang="es-VE"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rgbClr val="7030A0"/>
                    </a:solidFill>
                  </a:tcPr>
                </a:tc>
                <a:tc>
                  <a:txBody>
                    <a:bodyPr/>
                    <a:lstStyle/>
                    <a:p>
                      <a:pPr marL="0" marR="0">
                        <a:lnSpc>
                          <a:spcPts val="1650"/>
                        </a:lnSpc>
                        <a:spcBef>
                          <a:spcPts val="0"/>
                        </a:spcBef>
                        <a:spcAft>
                          <a:spcPts val="0"/>
                        </a:spcAft>
                      </a:pPr>
                      <a:r>
                        <a:rPr lang="en-US" sz="18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$99/month</a:t>
                      </a:r>
                      <a:endParaRPr lang="es-VE" sz="18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rgbClr val="7030A0"/>
                    </a:solidFill>
                  </a:tcPr>
                </a:tc>
                <a:tc>
                  <a:txBody>
                    <a:bodyPr/>
                    <a:lstStyle/>
                    <a:p>
                      <a:pPr marL="0" marR="0">
                        <a:lnSpc>
                          <a:spcPts val="1650"/>
                        </a:lnSpc>
                        <a:spcBef>
                          <a:spcPts val="0"/>
                        </a:spcBef>
                        <a:spcAft>
                          <a:spcPts val="0"/>
                        </a:spcAft>
                      </a:pPr>
                      <a:r>
                        <a:rPr lang="en-US" sz="18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50 users</a:t>
                      </a:r>
                      <a:endParaRPr lang="es-VE" sz="18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rgbClr val="7030A0"/>
                    </a:solidFill>
                  </a:tcPr>
                </a:tc>
                <a:tc>
                  <a:txBody>
                    <a:bodyPr/>
                    <a:lstStyle/>
                    <a:p>
                      <a:pPr marL="0" marR="0">
                        <a:lnSpc>
                          <a:spcPts val="1650"/>
                        </a:lnSpc>
                        <a:spcBef>
                          <a:spcPts val="0"/>
                        </a:spcBef>
                        <a:spcAft>
                          <a:spcPts val="0"/>
                        </a:spcAft>
                      </a:pPr>
                      <a:r>
                        <a:rPr lang="en-US" sz="18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5 admins</a:t>
                      </a:r>
                      <a:endParaRPr lang="es-VE" sz="18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rgbClr val="7030A0"/>
                    </a:solidFill>
                  </a:tcPr>
                </a:tc>
                <a:tc>
                  <a:txBody>
                    <a:bodyPr/>
                    <a:lstStyle/>
                    <a:p>
                      <a:pPr marL="0" marR="0">
                        <a:lnSpc>
                          <a:spcPts val="1650"/>
                        </a:lnSpc>
                        <a:spcBef>
                          <a:spcPts val="0"/>
                        </a:spcBef>
                        <a:spcAft>
                          <a:spcPts val="0"/>
                        </a:spcAft>
                      </a:pPr>
                      <a:r>
                        <a:rPr lang="en-US" sz="18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100 Gb On-Line storage</a:t>
                      </a:r>
                      <a:endParaRPr lang="es-VE" sz="18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rgbClr val="7030A0"/>
                    </a:solidFill>
                  </a:tcPr>
                </a:tc>
              </a:tr>
              <a:tr h="499235">
                <a:tc>
                  <a:txBody>
                    <a:bodyPr/>
                    <a:lstStyle/>
                    <a:p>
                      <a:pPr marL="0" marR="0">
                        <a:lnSpc>
                          <a:spcPts val="1650"/>
                        </a:lnSpc>
                        <a:spcBef>
                          <a:spcPts val="0"/>
                        </a:spcBef>
                        <a:spcAft>
                          <a:spcPts val="0"/>
                        </a:spcAft>
                      </a:pPr>
                      <a:r>
                        <a:rPr lang="en-US" sz="1800" cap="all" dirty="0">
                          <a:solidFill>
                            <a:srgbClr val="FFFF00"/>
                          </a:solidFill>
                          <a:effectLst/>
                          <a:latin typeface="Tahoma" panose="020B0604030504040204" pitchFamily="34" charset="0"/>
                          <a:ea typeface="Tahoma" panose="020B0604030504040204" pitchFamily="34" charset="0"/>
                          <a:cs typeface="Tahoma" panose="020B0604030504040204" pitchFamily="34" charset="0"/>
                        </a:rPr>
                        <a:t>PROFESSIONAL</a:t>
                      </a:r>
                      <a:endParaRPr lang="es-VE" sz="1800" dirty="0">
                        <a:solidFill>
                          <a:srgbClr val="FFFF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rgbClr val="FF0000"/>
                    </a:solidFill>
                  </a:tcPr>
                </a:tc>
                <a:tc>
                  <a:txBody>
                    <a:bodyPr/>
                    <a:lstStyle/>
                    <a:p>
                      <a:pPr marL="0" marR="0">
                        <a:lnSpc>
                          <a:spcPts val="1650"/>
                        </a:lnSpc>
                        <a:spcBef>
                          <a:spcPts val="0"/>
                        </a:spcBef>
                        <a:spcAft>
                          <a:spcPts val="0"/>
                        </a:spcAft>
                      </a:pPr>
                      <a:r>
                        <a:rPr lang="en-US" sz="1800" b="1" dirty="0">
                          <a:solidFill>
                            <a:srgbClr val="FFFF00"/>
                          </a:solidFill>
                          <a:effectLst/>
                          <a:latin typeface="Tahoma" panose="020B0604030504040204" pitchFamily="34" charset="0"/>
                          <a:ea typeface="Tahoma" panose="020B0604030504040204" pitchFamily="34" charset="0"/>
                          <a:cs typeface="Tahoma" panose="020B0604030504040204" pitchFamily="34" charset="0"/>
                        </a:rPr>
                        <a:t>$199/month</a:t>
                      </a:r>
                      <a:endParaRPr lang="es-VE" sz="1800" b="1" dirty="0">
                        <a:solidFill>
                          <a:srgbClr val="FFFF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rgbClr val="FF0000"/>
                    </a:solidFill>
                  </a:tcPr>
                </a:tc>
                <a:tc>
                  <a:txBody>
                    <a:bodyPr/>
                    <a:lstStyle/>
                    <a:p>
                      <a:pPr marL="0" marR="0">
                        <a:lnSpc>
                          <a:spcPts val="1650"/>
                        </a:lnSpc>
                        <a:spcBef>
                          <a:spcPts val="0"/>
                        </a:spcBef>
                        <a:spcAft>
                          <a:spcPts val="0"/>
                        </a:spcAft>
                      </a:pPr>
                      <a:r>
                        <a:rPr lang="en-US" sz="1800" b="1" dirty="0">
                          <a:solidFill>
                            <a:srgbClr val="FFFF00"/>
                          </a:solidFill>
                          <a:effectLst/>
                          <a:latin typeface="Tahoma" panose="020B0604030504040204" pitchFamily="34" charset="0"/>
                          <a:ea typeface="Tahoma" panose="020B0604030504040204" pitchFamily="34" charset="0"/>
                          <a:cs typeface="Tahoma" panose="020B0604030504040204" pitchFamily="34" charset="0"/>
                        </a:rPr>
                        <a:t>Unlimited </a:t>
                      </a:r>
                      <a:endParaRPr lang="es-VE" sz="1800" b="1" dirty="0">
                        <a:solidFill>
                          <a:srgbClr val="FFFF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rgbClr val="FF0000"/>
                    </a:solidFill>
                  </a:tcPr>
                </a:tc>
                <a:tc>
                  <a:txBody>
                    <a:bodyPr/>
                    <a:lstStyle/>
                    <a:p>
                      <a:pPr marL="0" marR="0">
                        <a:lnSpc>
                          <a:spcPts val="1650"/>
                        </a:lnSpc>
                        <a:spcBef>
                          <a:spcPts val="0"/>
                        </a:spcBef>
                        <a:spcAft>
                          <a:spcPts val="0"/>
                        </a:spcAft>
                      </a:pPr>
                      <a:r>
                        <a:rPr lang="en-US" sz="1800" b="1" dirty="0">
                          <a:solidFill>
                            <a:srgbClr val="FFFF00"/>
                          </a:solidFill>
                          <a:effectLst/>
                          <a:latin typeface="Tahoma" panose="020B0604030504040204" pitchFamily="34" charset="0"/>
                          <a:ea typeface="Tahoma" panose="020B0604030504040204" pitchFamily="34" charset="0"/>
                          <a:cs typeface="Tahoma" panose="020B0604030504040204" pitchFamily="34" charset="0"/>
                        </a:rPr>
                        <a:t>Unlimited </a:t>
                      </a:r>
                      <a:endParaRPr lang="es-VE" sz="1800" b="1" dirty="0">
                        <a:solidFill>
                          <a:srgbClr val="FFFF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rgbClr val="FF0000"/>
                    </a:solidFill>
                  </a:tcPr>
                </a:tc>
                <a:tc>
                  <a:txBody>
                    <a:bodyPr/>
                    <a:lstStyle/>
                    <a:p>
                      <a:pPr marL="0" marR="0">
                        <a:lnSpc>
                          <a:spcPts val="1650"/>
                        </a:lnSpc>
                        <a:spcBef>
                          <a:spcPts val="0"/>
                        </a:spcBef>
                        <a:spcAft>
                          <a:spcPts val="0"/>
                        </a:spcAft>
                      </a:pPr>
                      <a:r>
                        <a:rPr lang="en-US" sz="1800" b="1" dirty="0">
                          <a:solidFill>
                            <a:srgbClr val="FFFF00"/>
                          </a:solidFill>
                          <a:effectLst/>
                          <a:latin typeface="Tahoma" panose="020B0604030504040204" pitchFamily="34" charset="0"/>
                          <a:ea typeface="Tahoma" panose="020B0604030504040204" pitchFamily="34" charset="0"/>
                          <a:cs typeface="Tahoma" panose="020B0604030504040204" pitchFamily="34" charset="0"/>
                        </a:rPr>
                        <a:t>Unlimited On-Line storage</a:t>
                      </a:r>
                      <a:endParaRPr lang="es-VE" sz="1800" b="1" dirty="0">
                        <a:solidFill>
                          <a:srgbClr val="FFFF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rgbClr val="FF0000"/>
                    </a:solidFill>
                  </a:tcPr>
                </a:tc>
              </a:tr>
            </a:tbl>
          </a:graphicData>
        </a:graphic>
      </p:graphicFrame>
      <p:sp>
        <p:nvSpPr>
          <p:cNvPr id="9" name="Rectángulo 8"/>
          <p:cNvSpPr/>
          <p:nvPr/>
        </p:nvSpPr>
        <p:spPr>
          <a:xfrm>
            <a:off x="199308" y="1033275"/>
            <a:ext cx="111341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bitrix24 </a:t>
            </a:r>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 </a:t>
            </a:r>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costos operativos: planes on-</a:t>
            </a:r>
            <a:r>
              <a:rPr lang="es-VE" sz="2400" dirty="0" err="1" smtClean="0">
                <a:solidFill>
                  <a:srgbClr val="FFFF00"/>
                </a:solidFill>
                <a:effectLst>
                  <a:outerShdw blurRad="38100" dist="38100" dir="2700000" algn="tl">
                    <a:srgbClr val="000000">
                      <a:alpha val="43137"/>
                    </a:srgbClr>
                  </a:outerShdw>
                </a:effectLst>
                <a:latin typeface="ESP" panose="020B0603050302020204" pitchFamily="34" charset="0"/>
              </a:rPr>
              <a:t>cloud</a:t>
            </a:r>
            <a:endParaRPr lang="es-VE" sz="2400" dirty="0" smtClean="0">
              <a:solidFill>
                <a:srgbClr val="FFFF00"/>
              </a:solidFill>
              <a:effectLst>
                <a:outerShdw blurRad="38100" dist="38100" dir="2700000" algn="tl">
                  <a:srgbClr val="000000">
                    <a:alpha val="43137"/>
                  </a:srgbClr>
                </a:outerShdw>
              </a:effectLst>
              <a:latin typeface="ESP" panose="020B0603050302020204" pitchFamily="34" charset="0"/>
            </a:endParaRPr>
          </a:p>
        </p:txBody>
      </p:sp>
      <p:graphicFrame>
        <p:nvGraphicFramePr>
          <p:cNvPr id="10" name="Tabla 9"/>
          <p:cNvGraphicFramePr>
            <a:graphicFrameLocks noGrp="1"/>
          </p:cNvGraphicFramePr>
          <p:nvPr>
            <p:extLst>
              <p:ext uri="{D42A27DB-BD31-4B8C-83A1-F6EECF244321}">
                <p14:modId xmlns:p14="http://schemas.microsoft.com/office/powerpoint/2010/main" val="225776317"/>
              </p:ext>
            </p:extLst>
          </p:nvPr>
        </p:nvGraphicFramePr>
        <p:xfrm>
          <a:off x="286083" y="4210722"/>
          <a:ext cx="11487956" cy="2496175"/>
        </p:xfrm>
        <a:graphic>
          <a:graphicData uri="http://schemas.openxmlformats.org/drawingml/2006/table">
            <a:tbl>
              <a:tblPr firstCol="1" bandRow="1">
                <a:tableStyleId>{F5AB1C69-6EDB-4FF4-983F-18BD219EF322}</a:tableStyleId>
              </a:tblPr>
              <a:tblGrid>
                <a:gridCol w="2225297"/>
                <a:gridCol w="1983347"/>
                <a:gridCol w="1403797"/>
                <a:gridCol w="1957589"/>
                <a:gridCol w="3917926"/>
              </a:tblGrid>
              <a:tr h="499235">
                <a:tc>
                  <a:txBody>
                    <a:bodyPr/>
                    <a:lstStyle/>
                    <a:p>
                      <a:pPr marL="0" marR="0" algn="ctr">
                        <a:lnSpc>
                          <a:spcPts val="1650"/>
                        </a:lnSpc>
                        <a:spcBef>
                          <a:spcPts val="0"/>
                        </a:spcBef>
                        <a:spcAft>
                          <a:spcPts val="0"/>
                        </a:spcAft>
                      </a:pPr>
                      <a:r>
                        <a:rPr lang="es-ES" sz="1800" dirty="0" smtClean="0">
                          <a:effectLst/>
                          <a:latin typeface="Tahoma" panose="020B0604030504040204" pitchFamily="34" charset="0"/>
                          <a:ea typeface="Tahoma" panose="020B0604030504040204" pitchFamily="34" charset="0"/>
                          <a:cs typeface="Tahoma" panose="020B0604030504040204" pitchFamily="34" charset="0"/>
                        </a:rPr>
                        <a:t>Plan</a:t>
                      </a:r>
                      <a:endParaRPr lang="es-VE" sz="1800" dirty="0">
                        <a:solidFill>
                          <a:srgbClr val="00206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tc>
                <a:tc>
                  <a:txBody>
                    <a:bodyPr/>
                    <a:lstStyle/>
                    <a:p>
                      <a:pPr marL="0" marR="0" algn="ctr">
                        <a:lnSpc>
                          <a:spcPts val="1650"/>
                        </a:lnSpc>
                        <a:spcBef>
                          <a:spcPts val="0"/>
                        </a:spcBef>
                        <a:spcAft>
                          <a:spcPts val="0"/>
                        </a:spcAft>
                      </a:pPr>
                      <a:r>
                        <a:rPr lang="es-ES" sz="18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Costo</a:t>
                      </a:r>
                      <a:endParaRPr lang="es-VE" sz="18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chemeClr val="accent3"/>
                    </a:solidFill>
                  </a:tcPr>
                </a:tc>
                <a:tc>
                  <a:txBody>
                    <a:bodyPr/>
                    <a:lstStyle/>
                    <a:p>
                      <a:pPr marL="0" marR="0" algn="ctr">
                        <a:lnSpc>
                          <a:spcPts val="1650"/>
                        </a:lnSpc>
                        <a:spcBef>
                          <a:spcPts val="0"/>
                        </a:spcBef>
                        <a:spcAft>
                          <a:spcPts val="0"/>
                        </a:spcAft>
                      </a:pPr>
                      <a:r>
                        <a:rPr lang="es-ES" sz="18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t>
                      </a:r>
                      <a:r>
                        <a:rPr lang="es-ES" sz="1800" b="1"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Usuarios</a:t>
                      </a:r>
                      <a:endParaRPr lang="es-VE" sz="18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chemeClr val="accent3"/>
                    </a:solidFill>
                  </a:tcPr>
                </a:tc>
                <a:tc>
                  <a:txBody>
                    <a:bodyPr/>
                    <a:lstStyle/>
                    <a:p>
                      <a:pPr marL="0" marR="0" algn="ctr">
                        <a:lnSpc>
                          <a:spcPts val="1650"/>
                        </a:lnSpc>
                        <a:spcBef>
                          <a:spcPts val="0"/>
                        </a:spcBef>
                        <a:spcAft>
                          <a:spcPts val="0"/>
                        </a:spcAft>
                      </a:pPr>
                      <a:r>
                        <a:rPr lang="es-ES" sz="18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Costo Anual</a:t>
                      </a:r>
                      <a:endParaRPr lang="es-VE" sz="18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chemeClr val="accent3"/>
                    </a:solidFill>
                  </a:tcPr>
                </a:tc>
                <a:tc>
                  <a:txBody>
                    <a:bodyPr/>
                    <a:lstStyle/>
                    <a:p>
                      <a:pPr marL="0" marR="0" algn="ctr">
                        <a:lnSpc>
                          <a:spcPts val="1650"/>
                        </a:lnSpc>
                        <a:spcBef>
                          <a:spcPts val="0"/>
                        </a:spcBef>
                        <a:spcAft>
                          <a:spcPts val="0"/>
                        </a:spcAft>
                      </a:pPr>
                      <a:r>
                        <a:rPr lang="es-ES" sz="18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Espacio</a:t>
                      </a:r>
                      <a:r>
                        <a:rPr lang="es-ES" sz="1800" b="1"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en la Nube (On-Cloud)</a:t>
                      </a:r>
                      <a:endParaRPr lang="es-VE" sz="18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chemeClr val="accent3"/>
                    </a:solidFill>
                  </a:tcPr>
                </a:tc>
              </a:tr>
              <a:tr h="499235">
                <a:tc>
                  <a:txBody>
                    <a:bodyPr/>
                    <a:lstStyle/>
                    <a:p>
                      <a:pPr marL="0" marR="0">
                        <a:lnSpc>
                          <a:spcPts val="1650"/>
                        </a:lnSpc>
                        <a:spcBef>
                          <a:spcPts val="0"/>
                        </a:spcBef>
                        <a:spcAft>
                          <a:spcPts val="0"/>
                        </a:spcAft>
                      </a:pPr>
                      <a:r>
                        <a:rPr lang="en-US" sz="1800" cap="all" dirty="0">
                          <a:solidFill>
                            <a:srgbClr val="002060"/>
                          </a:solidFill>
                          <a:effectLst/>
                          <a:latin typeface="Tahoma" panose="020B0604030504040204" pitchFamily="34" charset="0"/>
                          <a:ea typeface="Tahoma" panose="020B0604030504040204" pitchFamily="34" charset="0"/>
                          <a:cs typeface="Tahoma" panose="020B0604030504040204" pitchFamily="34" charset="0"/>
                        </a:rPr>
                        <a:t>FREE</a:t>
                      </a:r>
                      <a:endParaRPr lang="es-VE" sz="1800" dirty="0">
                        <a:solidFill>
                          <a:srgbClr val="00206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rgbClr val="FFFF00"/>
                    </a:solidFill>
                  </a:tcPr>
                </a:tc>
                <a:tc>
                  <a:txBody>
                    <a:bodyPr/>
                    <a:lstStyle/>
                    <a:p>
                      <a:pPr marL="0" marR="0">
                        <a:lnSpc>
                          <a:spcPts val="1650"/>
                        </a:lnSpc>
                        <a:spcBef>
                          <a:spcPts val="0"/>
                        </a:spcBef>
                        <a:spcAft>
                          <a:spcPts val="0"/>
                        </a:spcAft>
                      </a:pPr>
                      <a:r>
                        <a:rPr lang="en-US" sz="1800" b="1" dirty="0">
                          <a:solidFill>
                            <a:srgbClr val="002060"/>
                          </a:solidFill>
                          <a:effectLst/>
                          <a:latin typeface="Tahoma" panose="020B0604030504040204" pitchFamily="34" charset="0"/>
                          <a:ea typeface="Tahoma" panose="020B0604030504040204" pitchFamily="34" charset="0"/>
                          <a:cs typeface="Tahoma" panose="020B0604030504040204" pitchFamily="34" charset="0"/>
                        </a:rPr>
                        <a:t>Free</a:t>
                      </a:r>
                      <a:endParaRPr lang="es-VE" sz="1800" b="1" dirty="0">
                        <a:solidFill>
                          <a:srgbClr val="00206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rgbClr val="FFFF00"/>
                    </a:solidFill>
                  </a:tcPr>
                </a:tc>
                <a:tc>
                  <a:txBody>
                    <a:bodyPr/>
                    <a:lstStyle/>
                    <a:p>
                      <a:pPr marL="0" marR="0">
                        <a:lnSpc>
                          <a:spcPts val="1650"/>
                        </a:lnSpc>
                        <a:spcBef>
                          <a:spcPts val="0"/>
                        </a:spcBef>
                        <a:spcAft>
                          <a:spcPts val="0"/>
                        </a:spcAft>
                      </a:pPr>
                      <a:r>
                        <a:rPr lang="en-US" sz="1800" b="1" dirty="0" smtClean="0">
                          <a:solidFill>
                            <a:srgbClr val="002060"/>
                          </a:solidFill>
                          <a:effectLst/>
                          <a:latin typeface="Tahoma" panose="020B0604030504040204" pitchFamily="34" charset="0"/>
                          <a:ea typeface="Tahoma" panose="020B0604030504040204" pitchFamily="34" charset="0"/>
                          <a:cs typeface="Tahoma" panose="020B0604030504040204" pitchFamily="34" charset="0"/>
                        </a:rPr>
                        <a:t>12</a:t>
                      </a:r>
                      <a:endParaRPr lang="es-VE" sz="1800" b="1" dirty="0">
                        <a:solidFill>
                          <a:srgbClr val="00206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rgbClr val="FFFF00"/>
                    </a:solidFill>
                  </a:tcPr>
                </a:tc>
                <a:tc>
                  <a:txBody>
                    <a:bodyPr/>
                    <a:lstStyle/>
                    <a:p>
                      <a:pPr marL="0" marR="0">
                        <a:lnSpc>
                          <a:spcPts val="1650"/>
                        </a:lnSpc>
                        <a:spcBef>
                          <a:spcPts val="0"/>
                        </a:spcBef>
                        <a:spcAft>
                          <a:spcPts val="0"/>
                        </a:spcAft>
                      </a:pPr>
                      <a:r>
                        <a:rPr lang="en-US" sz="1800" b="1" dirty="0" smtClean="0">
                          <a:solidFill>
                            <a:srgbClr val="002060"/>
                          </a:solidFill>
                          <a:effectLst/>
                          <a:latin typeface="Tahoma" panose="020B0604030504040204" pitchFamily="34" charset="0"/>
                          <a:ea typeface="Tahoma" panose="020B0604030504040204" pitchFamily="34" charset="0"/>
                          <a:cs typeface="Tahoma" panose="020B0604030504040204" pitchFamily="34" charset="0"/>
                        </a:rPr>
                        <a:t>US$ 0,00</a:t>
                      </a:r>
                      <a:endParaRPr lang="es-VE" sz="1800" b="1" dirty="0">
                        <a:solidFill>
                          <a:srgbClr val="00206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rgbClr val="FFFF00"/>
                    </a:solidFill>
                  </a:tcPr>
                </a:tc>
                <a:tc>
                  <a:txBody>
                    <a:bodyPr/>
                    <a:lstStyle/>
                    <a:p>
                      <a:pPr marL="0" marR="0">
                        <a:lnSpc>
                          <a:spcPts val="1650"/>
                        </a:lnSpc>
                        <a:spcBef>
                          <a:spcPts val="0"/>
                        </a:spcBef>
                        <a:spcAft>
                          <a:spcPts val="0"/>
                        </a:spcAft>
                      </a:pPr>
                      <a:r>
                        <a:rPr lang="en-US" sz="1800" b="1" dirty="0">
                          <a:solidFill>
                            <a:srgbClr val="002060"/>
                          </a:solidFill>
                          <a:effectLst/>
                          <a:latin typeface="Tahoma" panose="020B0604030504040204" pitchFamily="34" charset="0"/>
                          <a:ea typeface="Tahoma" panose="020B0604030504040204" pitchFamily="34" charset="0"/>
                          <a:cs typeface="Tahoma" panose="020B0604030504040204" pitchFamily="34" charset="0"/>
                        </a:rPr>
                        <a:t>5 Gb On-Line storage</a:t>
                      </a:r>
                      <a:endParaRPr lang="es-VE" sz="1800" b="1" dirty="0">
                        <a:solidFill>
                          <a:srgbClr val="00206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rgbClr val="FFFF00"/>
                    </a:solidFill>
                  </a:tcPr>
                </a:tc>
              </a:tr>
              <a:tr h="499235">
                <a:tc>
                  <a:txBody>
                    <a:bodyPr/>
                    <a:lstStyle/>
                    <a:p>
                      <a:pPr marL="0" marR="0">
                        <a:lnSpc>
                          <a:spcPts val="1650"/>
                        </a:lnSpc>
                        <a:spcBef>
                          <a:spcPts val="0"/>
                        </a:spcBef>
                        <a:spcAft>
                          <a:spcPts val="0"/>
                        </a:spcAft>
                      </a:pPr>
                      <a:r>
                        <a:rPr lang="en-US" sz="1800" cap="all" dirty="0">
                          <a:solidFill>
                            <a:srgbClr val="C00000"/>
                          </a:solidFill>
                          <a:effectLst/>
                          <a:latin typeface="Tahoma" panose="020B0604030504040204" pitchFamily="34" charset="0"/>
                          <a:ea typeface="Tahoma" panose="020B0604030504040204" pitchFamily="34" charset="0"/>
                          <a:cs typeface="Tahoma" panose="020B0604030504040204" pitchFamily="34" charset="0"/>
                        </a:rPr>
                        <a:t>PLUS</a:t>
                      </a:r>
                      <a:endParaRPr lang="es-VE" sz="1800" dirty="0">
                        <a:solidFill>
                          <a:srgbClr val="C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rgbClr val="00B050"/>
                    </a:solidFill>
                  </a:tcPr>
                </a:tc>
                <a:tc>
                  <a:txBody>
                    <a:bodyPr/>
                    <a:lstStyle/>
                    <a:p>
                      <a:pPr marL="0" marR="0">
                        <a:lnSpc>
                          <a:spcPts val="1650"/>
                        </a:lnSpc>
                        <a:spcBef>
                          <a:spcPts val="0"/>
                        </a:spcBef>
                        <a:spcAft>
                          <a:spcPts val="0"/>
                        </a:spcAft>
                      </a:pPr>
                      <a:r>
                        <a:rPr lang="en-US" sz="1800" b="1" dirty="0" smtClean="0">
                          <a:solidFill>
                            <a:srgbClr val="C00000"/>
                          </a:solidFill>
                          <a:effectLst/>
                          <a:latin typeface="Tahoma" panose="020B0604030504040204" pitchFamily="34" charset="0"/>
                          <a:ea typeface="Tahoma" panose="020B0604030504040204" pitchFamily="34" charset="0"/>
                          <a:cs typeface="Tahoma" panose="020B0604030504040204" pitchFamily="34" charset="0"/>
                        </a:rPr>
                        <a:t>US$ </a:t>
                      </a:r>
                      <a:r>
                        <a:rPr lang="en-US" sz="1800" b="1" dirty="0" smtClean="0">
                          <a:solidFill>
                            <a:srgbClr val="C00000"/>
                          </a:solidFill>
                          <a:effectLst/>
                          <a:latin typeface="Tahoma" panose="020B0604030504040204" pitchFamily="34" charset="0"/>
                          <a:ea typeface="Tahoma" panose="020B0604030504040204" pitchFamily="34" charset="0"/>
                          <a:cs typeface="Tahoma" panose="020B0604030504040204" pitchFamily="34" charset="0"/>
                        </a:rPr>
                        <a:t>9,51/user</a:t>
                      </a:r>
                      <a:endParaRPr lang="es-VE" sz="1800" b="1" dirty="0">
                        <a:solidFill>
                          <a:srgbClr val="C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rgbClr val="00B050"/>
                    </a:solidFill>
                  </a:tcPr>
                </a:tc>
                <a:tc>
                  <a:txBody>
                    <a:bodyPr/>
                    <a:lstStyle/>
                    <a:p>
                      <a:pPr marL="0" marR="0">
                        <a:lnSpc>
                          <a:spcPts val="1650"/>
                        </a:lnSpc>
                        <a:spcBef>
                          <a:spcPts val="0"/>
                        </a:spcBef>
                        <a:spcAft>
                          <a:spcPts val="0"/>
                        </a:spcAft>
                      </a:pPr>
                      <a:r>
                        <a:rPr lang="en-US" sz="1800" b="1" dirty="0" smtClean="0">
                          <a:solidFill>
                            <a:srgbClr val="C00000"/>
                          </a:solidFill>
                          <a:effectLst/>
                          <a:latin typeface="Tahoma" panose="020B0604030504040204" pitchFamily="34" charset="0"/>
                          <a:ea typeface="Tahoma" panose="020B0604030504040204" pitchFamily="34" charset="0"/>
                          <a:cs typeface="Tahoma" panose="020B0604030504040204" pitchFamily="34" charset="0"/>
                        </a:rPr>
                        <a:t>24</a:t>
                      </a:r>
                      <a:endParaRPr lang="es-VE" sz="1800" b="1" dirty="0">
                        <a:solidFill>
                          <a:srgbClr val="C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rgbClr val="00B050"/>
                    </a:solidFill>
                  </a:tcPr>
                </a:tc>
                <a:tc>
                  <a:txBody>
                    <a:bodyPr/>
                    <a:lstStyle/>
                    <a:p>
                      <a:pPr marL="0" marR="0">
                        <a:lnSpc>
                          <a:spcPts val="1650"/>
                        </a:lnSpc>
                        <a:spcBef>
                          <a:spcPts val="0"/>
                        </a:spcBef>
                        <a:spcAft>
                          <a:spcPts val="0"/>
                        </a:spcAft>
                      </a:pPr>
                      <a:r>
                        <a:rPr lang="en-US" sz="1800" b="1" dirty="0" smtClean="0">
                          <a:solidFill>
                            <a:srgbClr val="C00000"/>
                          </a:solidFill>
                          <a:effectLst/>
                          <a:latin typeface="Tahoma" panose="020B0604030504040204" pitchFamily="34" charset="0"/>
                          <a:ea typeface="Tahoma" panose="020B0604030504040204" pitchFamily="34" charset="0"/>
                          <a:cs typeface="Tahoma" panose="020B0604030504040204" pitchFamily="34" charset="0"/>
                        </a:rPr>
                        <a:t>US$ </a:t>
                      </a:r>
                      <a:r>
                        <a:rPr lang="es-VE" sz="1800" b="1" kern="1200" dirty="0" smtClean="0">
                          <a:solidFill>
                            <a:srgbClr val="C00000"/>
                          </a:solidFill>
                          <a:effectLst/>
                          <a:latin typeface="Tahoma" panose="020B0604030504040204" pitchFamily="34" charset="0"/>
                          <a:ea typeface="Tahoma" panose="020B0604030504040204" pitchFamily="34" charset="0"/>
                          <a:cs typeface="Tahoma" panose="020B0604030504040204" pitchFamily="34" charset="0"/>
                        </a:rPr>
                        <a:t>1.370,80</a:t>
                      </a:r>
                      <a:endParaRPr lang="es-VE" sz="1800" b="1" dirty="0">
                        <a:solidFill>
                          <a:srgbClr val="C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rgbClr val="00B050"/>
                    </a:solidFill>
                  </a:tcPr>
                </a:tc>
                <a:tc>
                  <a:txBody>
                    <a:bodyPr/>
                    <a:lstStyle/>
                    <a:p>
                      <a:pPr marL="0" marR="0">
                        <a:lnSpc>
                          <a:spcPts val="1650"/>
                        </a:lnSpc>
                        <a:spcBef>
                          <a:spcPts val="0"/>
                        </a:spcBef>
                        <a:spcAft>
                          <a:spcPts val="0"/>
                        </a:spcAft>
                      </a:pPr>
                      <a:r>
                        <a:rPr lang="en-US" sz="1800" b="1" dirty="0">
                          <a:solidFill>
                            <a:srgbClr val="C00000"/>
                          </a:solidFill>
                          <a:effectLst/>
                          <a:latin typeface="Tahoma" panose="020B0604030504040204" pitchFamily="34" charset="0"/>
                          <a:ea typeface="Tahoma" panose="020B0604030504040204" pitchFamily="34" charset="0"/>
                          <a:cs typeface="Tahoma" panose="020B0604030504040204" pitchFamily="34" charset="0"/>
                        </a:rPr>
                        <a:t>24 Gb On-Line storage</a:t>
                      </a:r>
                      <a:endParaRPr lang="es-VE" sz="1800" b="1" dirty="0">
                        <a:solidFill>
                          <a:srgbClr val="C000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rgbClr val="00B050"/>
                    </a:solidFill>
                  </a:tcPr>
                </a:tc>
              </a:tr>
              <a:tr h="499235">
                <a:tc>
                  <a:txBody>
                    <a:bodyPr/>
                    <a:lstStyle/>
                    <a:p>
                      <a:pPr marL="0" marR="0">
                        <a:lnSpc>
                          <a:spcPts val="1650"/>
                        </a:lnSpc>
                        <a:spcBef>
                          <a:spcPts val="0"/>
                        </a:spcBef>
                        <a:spcAft>
                          <a:spcPts val="0"/>
                        </a:spcAft>
                      </a:pPr>
                      <a:r>
                        <a:rPr lang="en-US" sz="1800" cap="all" dirty="0">
                          <a:solidFill>
                            <a:schemeClr val="tx1"/>
                          </a:solidFill>
                          <a:effectLst/>
                          <a:latin typeface="Tahoma" panose="020B0604030504040204" pitchFamily="34" charset="0"/>
                          <a:ea typeface="Tahoma" panose="020B0604030504040204" pitchFamily="34" charset="0"/>
                          <a:cs typeface="Tahoma" panose="020B0604030504040204" pitchFamily="34" charset="0"/>
                        </a:rPr>
                        <a:t>STANDARD</a:t>
                      </a:r>
                      <a:endParaRPr lang="es-VE"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rgbClr val="7030A0"/>
                    </a:solidFill>
                  </a:tcPr>
                </a:tc>
                <a:tc>
                  <a:txBody>
                    <a:bodyPr/>
                    <a:lstStyle/>
                    <a:p>
                      <a:pPr marL="0" marR="0">
                        <a:lnSpc>
                          <a:spcPts val="1650"/>
                        </a:lnSpc>
                        <a:spcBef>
                          <a:spcPts val="0"/>
                        </a:spcBef>
                        <a:spcAft>
                          <a:spcPts val="0"/>
                        </a:spcAft>
                      </a:pPr>
                      <a:r>
                        <a:rPr lang="en-US" sz="18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US$ 3,49/user</a:t>
                      </a:r>
                      <a:endParaRPr lang="es-VE" sz="18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rgbClr val="7030A0"/>
                    </a:solidFill>
                  </a:tcPr>
                </a:tc>
                <a:tc>
                  <a:txBody>
                    <a:bodyPr/>
                    <a:lstStyle/>
                    <a:p>
                      <a:pPr marL="0" marR="0">
                        <a:lnSpc>
                          <a:spcPts val="1650"/>
                        </a:lnSpc>
                        <a:spcBef>
                          <a:spcPts val="0"/>
                        </a:spcBef>
                        <a:spcAft>
                          <a:spcPts val="0"/>
                        </a:spcAft>
                      </a:pPr>
                      <a:r>
                        <a:rPr lang="en-US" sz="18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100</a:t>
                      </a:r>
                      <a:endParaRPr lang="es-VE" sz="18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rgbClr val="7030A0"/>
                    </a:solidFill>
                  </a:tcPr>
                </a:tc>
                <a:tc>
                  <a:txBody>
                    <a:bodyPr/>
                    <a:lstStyle/>
                    <a:p>
                      <a:pPr marL="0" marR="0">
                        <a:lnSpc>
                          <a:spcPts val="1650"/>
                        </a:lnSpc>
                        <a:spcBef>
                          <a:spcPts val="0"/>
                        </a:spcBef>
                        <a:spcAft>
                          <a:spcPts val="0"/>
                        </a:spcAft>
                      </a:pPr>
                      <a:r>
                        <a:rPr lang="en-US" sz="18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US$ 4.191,60</a:t>
                      </a:r>
                      <a:endParaRPr lang="es-VE" sz="18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rgbClr val="7030A0"/>
                    </a:solidFill>
                  </a:tcPr>
                </a:tc>
                <a:tc>
                  <a:txBody>
                    <a:bodyPr/>
                    <a:lstStyle/>
                    <a:p>
                      <a:pPr marL="0" marR="0">
                        <a:lnSpc>
                          <a:spcPts val="1650"/>
                        </a:lnSpc>
                        <a:spcBef>
                          <a:spcPts val="0"/>
                        </a:spcBef>
                        <a:spcAft>
                          <a:spcPts val="0"/>
                        </a:spcAft>
                      </a:pPr>
                      <a:r>
                        <a:rPr lang="en-US" sz="18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100 Gb On-Line storage</a:t>
                      </a:r>
                      <a:endParaRPr lang="es-VE" sz="18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rgbClr val="7030A0"/>
                    </a:solidFill>
                  </a:tcPr>
                </a:tc>
              </a:tr>
              <a:tr h="499235">
                <a:tc>
                  <a:txBody>
                    <a:bodyPr/>
                    <a:lstStyle/>
                    <a:p>
                      <a:pPr marL="0" marR="0">
                        <a:lnSpc>
                          <a:spcPts val="1650"/>
                        </a:lnSpc>
                        <a:spcBef>
                          <a:spcPts val="0"/>
                        </a:spcBef>
                        <a:spcAft>
                          <a:spcPts val="0"/>
                        </a:spcAft>
                      </a:pPr>
                      <a:r>
                        <a:rPr lang="en-US" sz="1800" cap="all" dirty="0">
                          <a:solidFill>
                            <a:srgbClr val="FFFF00"/>
                          </a:solidFill>
                          <a:effectLst/>
                          <a:latin typeface="Tahoma" panose="020B0604030504040204" pitchFamily="34" charset="0"/>
                          <a:ea typeface="Tahoma" panose="020B0604030504040204" pitchFamily="34" charset="0"/>
                          <a:cs typeface="Tahoma" panose="020B0604030504040204" pitchFamily="34" charset="0"/>
                        </a:rPr>
                        <a:t>PROFESSIONAL</a:t>
                      </a:r>
                      <a:endParaRPr lang="es-VE" sz="1800" dirty="0">
                        <a:solidFill>
                          <a:srgbClr val="FFFF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rgbClr val="FF0000"/>
                    </a:solidFill>
                  </a:tcPr>
                </a:tc>
                <a:tc>
                  <a:txBody>
                    <a:bodyPr/>
                    <a:lstStyle/>
                    <a:p>
                      <a:pPr marL="0" marR="0">
                        <a:lnSpc>
                          <a:spcPts val="1650"/>
                        </a:lnSpc>
                        <a:spcBef>
                          <a:spcPts val="0"/>
                        </a:spcBef>
                        <a:spcAft>
                          <a:spcPts val="0"/>
                        </a:spcAft>
                      </a:pPr>
                      <a:r>
                        <a:rPr lang="en-US" sz="1800" b="1" dirty="0" smtClean="0">
                          <a:solidFill>
                            <a:srgbClr val="FFFF00"/>
                          </a:solidFill>
                          <a:effectLst/>
                          <a:latin typeface="Tahoma" panose="020B0604030504040204" pitchFamily="34" charset="0"/>
                          <a:ea typeface="Tahoma" panose="020B0604030504040204" pitchFamily="34" charset="0"/>
                          <a:cs typeface="Tahoma" panose="020B0604030504040204" pitchFamily="34" charset="0"/>
                        </a:rPr>
                        <a:t>US$ 2,08/user</a:t>
                      </a:r>
                      <a:endParaRPr lang="es-VE" sz="1800" b="1" dirty="0">
                        <a:solidFill>
                          <a:srgbClr val="FFFF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rgbClr val="FF0000"/>
                    </a:solidFill>
                  </a:tcPr>
                </a:tc>
                <a:tc>
                  <a:txBody>
                    <a:bodyPr/>
                    <a:lstStyle/>
                    <a:p>
                      <a:pPr marL="0" marR="0">
                        <a:lnSpc>
                          <a:spcPts val="1650"/>
                        </a:lnSpc>
                        <a:spcBef>
                          <a:spcPts val="0"/>
                        </a:spcBef>
                        <a:spcAft>
                          <a:spcPts val="0"/>
                        </a:spcAft>
                      </a:pPr>
                      <a:r>
                        <a:rPr lang="en-US" sz="1800" b="1" dirty="0" smtClean="0">
                          <a:solidFill>
                            <a:srgbClr val="FFFF00"/>
                          </a:solidFill>
                          <a:effectLst/>
                          <a:latin typeface="Tahoma" panose="020B0604030504040204" pitchFamily="34" charset="0"/>
                          <a:ea typeface="Tahoma" panose="020B0604030504040204" pitchFamily="34" charset="0"/>
                          <a:cs typeface="Tahoma" panose="020B0604030504040204" pitchFamily="34" charset="0"/>
                        </a:rPr>
                        <a:t>1000 </a:t>
                      </a:r>
                      <a:endParaRPr lang="es-VE" sz="1800" b="1" dirty="0">
                        <a:solidFill>
                          <a:srgbClr val="FFFF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rgbClr val="FF0000"/>
                    </a:solidFill>
                  </a:tcPr>
                </a:tc>
                <a:tc>
                  <a:txBody>
                    <a:bodyPr/>
                    <a:lstStyle/>
                    <a:p>
                      <a:pPr marL="0" marR="0" lvl="0" indent="0" algn="l" defTabSz="457200" rtl="0" eaLnBrk="1" fontAlgn="auto" latinLnBrk="0" hangingPunct="1">
                        <a:lnSpc>
                          <a:spcPts val="1650"/>
                        </a:lnSpc>
                        <a:spcBef>
                          <a:spcPts val="0"/>
                        </a:spcBef>
                        <a:spcAft>
                          <a:spcPts val="0"/>
                        </a:spcAft>
                        <a:buClrTx/>
                        <a:buSzTx/>
                        <a:buFontTx/>
                        <a:buNone/>
                        <a:tabLst/>
                        <a:defRPr/>
                      </a:pPr>
                      <a:r>
                        <a:rPr lang="en-US" sz="1800" b="1" dirty="0" smtClean="0">
                          <a:solidFill>
                            <a:srgbClr val="FFFF00"/>
                          </a:solidFill>
                          <a:effectLst/>
                          <a:latin typeface="Tahoma" panose="020B0604030504040204" pitchFamily="34" charset="0"/>
                          <a:ea typeface="Tahoma" panose="020B0604030504040204" pitchFamily="34" charset="0"/>
                          <a:cs typeface="Tahoma" panose="020B0604030504040204" pitchFamily="34" charset="0"/>
                        </a:rPr>
                        <a:t>US$ 24.990,00</a:t>
                      </a:r>
                      <a:r>
                        <a:rPr lang="en-US" sz="1800" b="1" dirty="0" smtClean="0">
                          <a:solidFill>
                            <a:srgbClr val="FFFF00"/>
                          </a:solidFill>
                          <a:effectLst/>
                          <a:latin typeface="Tahoma" panose="020B0604030504040204" pitchFamily="34" charset="0"/>
                          <a:ea typeface="Tahoma" panose="020B0604030504040204" pitchFamily="34" charset="0"/>
                          <a:cs typeface="Tahoma" panose="020B0604030504040204" pitchFamily="34" charset="0"/>
                        </a:rPr>
                        <a:t> </a:t>
                      </a:r>
                      <a:endParaRPr lang="es-VE" sz="1800" b="1" dirty="0">
                        <a:solidFill>
                          <a:srgbClr val="FFFF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rgbClr val="FF0000"/>
                    </a:solidFill>
                  </a:tcPr>
                </a:tc>
                <a:tc>
                  <a:txBody>
                    <a:bodyPr/>
                    <a:lstStyle/>
                    <a:p>
                      <a:pPr marL="0" marR="0">
                        <a:lnSpc>
                          <a:spcPts val="1650"/>
                        </a:lnSpc>
                        <a:spcBef>
                          <a:spcPts val="0"/>
                        </a:spcBef>
                        <a:spcAft>
                          <a:spcPts val="0"/>
                        </a:spcAft>
                      </a:pPr>
                      <a:r>
                        <a:rPr lang="en-US" sz="1800" b="1" dirty="0">
                          <a:solidFill>
                            <a:srgbClr val="FFFF00"/>
                          </a:solidFill>
                          <a:effectLst/>
                          <a:latin typeface="Tahoma" panose="020B0604030504040204" pitchFamily="34" charset="0"/>
                          <a:ea typeface="Tahoma" panose="020B0604030504040204" pitchFamily="34" charset="0"/>
                          <a:cs typeface="Tahoma" panose="020B0604030504040204" pitchFamily="34" charset="0"/>
                        </a:rPr>
                        <a:t>Unlimited On-Line storage</a:t>
                      </a:r>
                      <a:endParaRPr lang="es-VE" sz="1800" b="1" dirty="0">
                        <a:solidFill>
                          <a:srgbClr val="FFFF00"/>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solidFill>
                      <a:srgbClr val="FF0000"/>
                    </a:solidFill>
                  </a:tcPr>
                </a:tc>
              </a:tr>
            </a:tbl>
          </a:graphicData>
        </a:graphic>
      </p:graphicFrame>
    </p:spTree>
    <p:extLst>
      <p:ext uri="{BB962C8B-B14F-4D97-AF65-F5344CB8AC3E}">
        <p14:creationId xmlns:p14="http://schemas.microsoft.com/office/powerpoint/2010/main" val="26226252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
        <p:nvSpPr>
          <p:cNvPr id="2" name="Rectángulo 1"/>
          <p:cNvSpPr/>
          <p:nvPr/>
        </p:nvSpPr>
        <p:spPr>
          <a:xfrm>
            <a:off x="214554" y="2261856"/>
            <a:ext cx="5551804" cy="3693319"/>
          </a:xfrm>
          <a:prstGeom prst="rect">
            <a:avLst/>
          </a:prstGeom>
        </p:spPr>
        <p:txBody>
          <a:bodyPr wrap="square">
            <a:spAutoFit/>
          </a:bodyPr>
          <a:lstStyle/>
          <a:p>
            <a:pPr algn="just"/>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Libertya</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 es un software de </a:t>
            </a:r>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Gestión Integral Administrativa</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sin costos de licencias</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 de uso totalmente libre, diseñado para su rápida implementación y puesta en marcha en cualquier tipo de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empresa.</a:t>
            </a:r>
          </a:p>
          <a:p>
            <a:pPr algn="just"/>
            <a:endParaRPr lang="es-ES"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algn="just"/>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Es una excelente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solución </a:t>
            </a:r>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ERP</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open-</a:t>
            </a:r>
            <a:r>
              <a:rPr lang="es-VE" b="1" dirty="0" err="1"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source</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que sirve tanto para Windows como Linux. Soporta distintos clientes, por ejemplo una aplicación de escritorio y otra mediante navegador web. Adicionalmente brinda una suite de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Web-</a:t>
            </a:r>
            <a:r>
              <a:rPr lang="es-VE" b="1" dirty="0" err="1"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Services</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muy completa que abarca la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mayoría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de los circuitos operativos</a:t>
            </a:r>
            <a:endParaRPr lang="es-VE"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7" name="Rectángulo 6"/>
          <p:cNvSpPr/>
          <p:nvPr/>
        </p:nvSpPr>
        <p:spPr>
          <a:xfrm>
            <a:off x="199308" y="1279720"/>
            <a:ext cx="111341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Libertya – software gestión administrativa / </a:t>
            </a:r>
            <a:r>
              <a:rPr lang="es-VE" sz="2400" dirty="0" err="1" smtClean="0">
                <a:solidFill>
                  <a:srgbClr val="FFFF00"/>
                </a:solidFill>
                <a:effectLst>
                  <a:outerShdw blurRad="38100" dist="38100" dir="2700000" algn="tl">
                    <a:srgbClr val="000000">
                      <a:alpha val="43137"/>
                    </a:srgbClr>
                  </a:outerShdw>
                </a:effectLst>
                <a:latin typeface="ESP" panose="020B0603050302020204" pitchFamily="34" charset="0"/>
              </a:rPr>
              <a:t>erp</a:t>
            </a:r>
            <a:endParaRPr lang="es-VE" sz="2400" dirty="0" smtClean="0">
              <a:solidFill>
                <a:srgbClr val="FFFF00"/>
              </a:solidFill>
              <a:effectLst>
                <a:outerShdw blurRad="38100" dist="38100" dir="2700000" algn="tl">
                  <a:srgbClr val="000000">
                    <a:alpha val="43137"/>
                  </a:srgbClr>
                </a:outerShdw>
              </a:effectLst>
              <a:latin typeface="ESP" panose="020B0603050302020204" pitchFamily="34" charset="0"/>
            </a:endParaRPr>
          </a:p>
        </p:txBody>
      </p:sp>
      <p:pic>
        <p:nvPicPr>
          <p:cNvPr id="3" name="Imagen 2"/>
          <p:cNvPicPr>
            <a:picLocks noChangeAspect="1"/>
          </p:cNvPicPr>
          <p:nvPr/>
        </p:nvPicPr>
        <p:blipFill>
          <a:blip r:embed="rId3"/>
          <a:stretch>
            <a:fillRect/>
          </a:stretch>
        </p:blipFill>
        <p:spPr>
          <a:xfrm>
            <a:off x="5894231" y="2261856"/>
            <a:ext cx="6096000" cy="3209925"/>
          </a:xfrm>
          <a:prstGeom prst="rect">
            <a:avLst/>
          </a:prstGeom>
        </p:spPr>
      </p:pic>
    </p:spTree>
    <p:extLst>
      <p:ext uri="{BB962C8B-B14F-4D97-AF65-F5344CB8AC3E}">
        <p14:creationId xmlns:p14="http://schemas.microsoft.com/office/powerpoint/2010/main" val="31413618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
        <p:nvSpPr>
          <p:cNvPr id="2" name="Rectángulo 1"/>
          <p:cNvSpPr/>
          <p:nvPr/>
        </p:nvSpPr>
        <p:spPr>
          <a:xfrm>
            <a:off x="199308" y="2065438"/>
            <a:ext cx="5763610" cy="3970318"/>
          </a:xfrm>
          <a:prstGeom prst="rect">
            <a:avLst/>
          </a:prstGeom>
        </p:spPr>
        <p:txBody>
          <a:bodyPr wrap="square">
            <a:spAutoFit/>
          </a:bodyPr>
          <a:lstStyle/>
          <a:p>
            <a:pPr marL="285750" indent="-285750" algn="just">
              <a:buFont typeface="Arial" panose="020B0604020202020204" pitchFamily="34" charset="0"/>
              <a:buChar char="•"/>
            </a:pP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Gestión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de Productos, Almacenes, Precios</a:t>
            </a:r>
          </a:p>
          <a:p>
            <a:pPr marL="285750" indent="-285750" algn="just">
              <a:buFont typeface="Arial" panose="020B0604020202020204" pitchFamily="34" charset="0"/>
              <a:buChar char="•"/>
            </a:pP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Registro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de Proveedores y Clientes</a:t>
            </a:r>
          </a:p>
          <a:p>
            <a:pPr marL="285750" indent="-285750" algn="just">
              <a:buFont typeface="Arial" panose="020B0604020202020204" pitchFamily="34" charset="0"/>
              <a:buChar char="•"/>
            </a:pP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Ventas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y Cuentas por Cobrar - Proveedores y Cuentas por Pagar</a:t>
            </a:r>
          </a:p>
          <a:p>
            <a:pPr marL="285750" indent="-285750" algn="just">
              <a:buFont typeface="Arial" panose="020B0604020202020204" pitchFamily="34" charset="0"/>
              <a:buChar char="•"/>
            </a:pP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Tesorería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y Contabilidad</a:t>
            </a:r>
          </a:p>
          <a:p>
            <a:pPr marL="285750" indent="-285750" algn="just">
              <a:buFont typeface="Arial" panose="020B0604020202020204" pitchFamily="34" charset="0"/>
              <a:buChar char="•"/>
            </a:pP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Modo </a:t>
            </a:r>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TPV</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Terminal de Punto de Venta</a:t>
            </a:r>
          </a:p>
          <a:p>
            <a:pPr marL="285750" indent="-285750" algn="just">
              <a:buFont typeface="Arial" panose="020B0604020202020204" pitchFamily="34" charset="0"/>
              <a:buChar char="•"/>
            </a:pP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Integración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con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SuiteCRM</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y </a:t>
            </a:r>
            <a:r>
              <a:rPr lang="es-VE" b="1" dirty="0" err="1">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Jasper</a:t>
            </a:r>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BI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Suite</a:t>
            </a:r>
          </a:p>
          <a:p>
            <a:pPr marL="285750" indent="-285750" algn="just">
              <a:buFont typeface="Arial" panose="020B0604020202020204" pitchFamily="34" charset="0"/>
              <a:buChar char="•"/>
            </a:pPr>
            <a:endPar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Un </a:t>
            </a:r>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punto a destacar es la capacidad actualización que tiene, permitiendo implementar personalizaciones y manteniendo siempre actualizada la versión CORE del producto. Sin dudas esto es una ventaja respecto a otras soluciones similares.</a:t>
            </a:r>
          </a:p>
        </p:txBody>
      </p:sp>
      <p:sp>
        <p:nvSpPr>
          <p:cNvPr id="7" name="Rectángulo 6"/>
          <p:cNvSpPr/>
          <p:nvPr/>
        </p:nvSpPr>
        <p:spPr>
          <a:xfrm>
            <a:off x="199308" y="1279720"/>
            <a:ext cx="111341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Libertya – Características</a:t>
            </a:r>
            <a:endParaRPr lang="es-VE" sz="2400" dirty="0" smtClean="0">
              <a:solidFill>
                <a:srgbClr val="FFFF00"/>
              </a:solidFill>
              <a:effectLst>
                <a:outerShdw blurRad="38100" dist="38100" dir="2700000" algn="tl">
                  <a:srgbClr val="000000">
                    <a:alpha val="43137"/>
                  </a:srgbClr>
                </a:outerShdw>
              </a:effectLst>
              <a:latin typeface="ESP" panose="020B0603050302020204" pitchFamily="34" charset="0"/>
            </a:endParaRPr>
          </a:p>
        </p:txBody>
      </p:sp>
      <p:pic>
        <p:nvPicPr>
          <p:cNvPr id="3" name="Imagen 2"/>
          <p:cNvPicPr>
            <a:picLocks noChangeAspect="1"/>
          </p:cNvPicPr>
          <p:nvPr/>
        </p:nvPicPr>
        <p:blipFill>
          <a:blip r:embed="rId3"/>
          <a:stretch>
            <a:fillRect/>
          </a:stretch>
        </p:blipFill>
        <p:spPr>
          <a:xfrm>
            <a:off x="6078828" y="2461032"/>
            <a:ext cx="5859887" cy="3351081"/>
          </a:xfrm>
          <a:prstGeom prst="rect">
            <a:avLst/>
          </a:prstGeom>
        </p:spPr>
      </p:pic>
    </p:spTree>
    <p:extLst>
      <p:ext uri="{BB962C8B-B14F-4D97-AF65-F5344CB8AC3E}">
        <p14:creationId xmlns:p14="http://schemas.microsoft.com/office/powerpoint/2010/main" val="22735588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Tree>
    <p:extLst>
      <p:ext uri="{BB962C8B-B14F-4D97-AF65-F5344CB8AC3E}">
        <p14:creationId xmlns:p14="http://schemas.microsoft.com/office/powerpoint/2010/main" val="22576351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Tree>
    <p:extLst>
      <p:ext uri="{BB962C8B-B14F-4D97-AF65-F5344CB8AC3E}">
        <p14:creationId xmlns:p14="http://schemas.microsoft.com/office/powerpoint/2010/main" val="38833138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dirty="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p>
          </p:txBody>
        </p:sp>
      </p:grpSp>
      <p:pic>
        <p:nvPicPr>
          <p:cNvPr id="2" name="Imagen 1"/>
          <p:cNvPicPr>
            <a:picLocks noChangeAspect="1"/>
          </p:cNvPicPr>
          <p:nvPr/>
        </p:nvPicPr>
        <p:blipFill>
          <a:blip r:embed="rId3"/>
          <a:stretch>
            <a:fillRect/>
          </a:stretch>
        </p:blipFill>
        <p:spPr>
          <a:xfrm>
            <a:off x="7112064" y="2159390"/>
            <a:ext cx="4523416" cy="2539220"/>
          </a:xfrm>
          <a:prstGeom prst="rect">
            <a:avLst/>
          </a:prstGeom>
        </p:spPr>
      </p:pic>
      <p:sp>
        <p:nvSpPr>
          <p:cNvPr id="3" name="Rectángulo 2"/>
          <p:cNvSpPr/>
          <p:nvPr/>
        </p:nvSpPr>
        <p:spPr>
          <a:xfrm>
            <a:off x="611563" y="2159390"/>
            <a:ext cx="5381601" cy="2308324"/>
          </a:xfrm>
          <a:prstGeom prst="rect">
            <a:avLst/>
          </a:prstGeom>
        </p:spPr>
        <p:txBody>
          <a:bodyPr wrap="none">
            <a:spAutoFit/>
          </a:bodyPr>
          <a:lstStyle/>
          <a:p>
            <a:r>
              <a:rPr lang="es-VE" sz="2800" dirty="0" smtClean="0">
                <a:solidFill>
                  <a:srgbClr val="FF2929"/>
                </a:solidFill>
                <a:latin typeface="ESP" panose="020B0603050302020204" pitchFamily="34" charset="0"/>
              </a:rPr>
              <a:t>Enterprise resource</a:t>
            </a:r>
            <a:endParaRPr lang="es-VE" sz="2800" dirty="0">
              <a:solidFill>
                <a:srgbClr val="FF2929"/>
              </a:solidFill>
              <a:latin typeface="ESP" panose="020B0603050302020204" pitchFamily="34" charset="0"/>
            </a:endParaRPr>
          </a:p>
          <a:p>
            <a:pPr algn="ctr"/>
            <a:r>
              <a:rPr lang="es-VE" sz="2800" dirty="0" smtClean="0">
                <a:solidFill>
                  <a:srgbClr val="FF2929"/>
                </a:solidFill>
                <a:latin typeface="ESP" panose="020B0603050302020204" pitchFamily="34" charset="0"/>
              </a:rPr>
              <a:t>Planning</a:t>
            </a:r>
          </a:p>
          <a:p>
            <a:pPr algn="ctr"/>
            <a:endParaRPr lang="es-ES" sz="2800" dirty="0">
              <a:solidFill>
                <a:srgbClr val="FF2929"/>
              </a:solidFill>
              <a:latin typeface="ESP" panose="020B0603050302020204" pitchFamily="34" charset="0"/>
            </a:endParaRPr>
          </a:p>
          <a:p>
            <a:pPr algn="ctr"/>
            <a:r>
              <a:rPr lang="es-ES" sz="6000" dirty="0" smtClean="0">
                <a:solidFill>
                  <a:srgbClr val="FF2929"/>
                </a:solidFill>
                <a:effectLst>
                  <a:outerShdw blurRad="101600" dist="50800" dir="5400000" algn="ctr" rotWithShape="0">
                    <a:schemeClr val="tx1">
                      <a:lumMod val="75000"/>
                    </a:schemeClr>
                  </a:outerShdw>
                </a:effectLst>
                <a:latin typeface="ESP" panose="020B0603050302020204" pitchFamily="34" charset="0"/>
              </a:rPr>
              <a:t>ERP</a:t>
            </a:r>
            <a:endParaRPr lang="es-VE" sz="2800" dirty="0">
              <a:solidFill>
                <a:srgbClr val="FF2929"/>
              </a:solidFill>
              <a:effectLst>
                <a:outerShdw blurRad="101600" dist="50800" dir="5400000" algn="ctr" rotWithShape="0">
                  <a:schemeClr val="tx1">
                    <a:lumMod val="75000"/>
                  </a:schemeClr>
                </a:outerShdw>
              </a:effectLst>
              <a:latin typeface="ESP" panose="020B0603050302020204" pitchFamily="34" charset="0"/>
            </a:endParaRPr>
          </a:p>
        </p:txBody>
      </p:sp>
    </p:spTree>
    <p:extLst>
      <p:ext uri="{BB962C8B-B14F-4D97-AF65-F5344CB8AC3E}">
        <p14:creationId xmlns:p14="http://schemas.microsoft.com/office/powerpoint/2010/main" val="34611602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Tree>
    <p:extLst>
      <p:ext uri="{BB962C8B-B14F-4D97-AF65-F5344CB8AC3E}">
        <p14:creationId xmlns:p14="http://schemas.microsoft.com/office/powerpoint/2010/main" val="15221183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8" name="Rectángulo 7"/>
          <p:cNvSpPr/>
          <p:nvPr/>
        </p:nvSpPr>
        <p:spPr>
          <a:xfrm>
            <a:off x="3829961" y="193669"/>
            <a:ext cx="6550412" cy="830997"/>
          </a:xfrm>
          <a:prstGeom prst="rect">
            <a:avLst/>
          </a:prstGeom>
        </p:spPr>
        <p:txBody>
          <a:bodyPr wrap="square">
            <a:spAutoFit/>
          </a:bodyPr>
          <a:lstStyle/>
          <a:p>
            <a:r>
              <a:rPr lang="es-VE" sz="2400" b="1" dirty="0" smtClean="0">
                <a:solidFill>
                  <a:srgbClr val="FFFF00"/>
                </a:solidFill>
                <a:effectLst>
                  <a:outerShdw blurRad="38100" dist="38100" dir="2700000" algn="tl">
                    <a:srgbClr val="000000">
                      <a:alpha val="43137"/>
                    </a:srgbClr>
                  </a:outerShdw>
                </a:effectLst>
                <a:latin typeface="ESP" panose="020B0603050302020204" pitchFamily="34" charset="0"/>
              </a:rPr>
              <a:t>CRM - Customer Relationship </a:t>
            </a:r>
          </a:p>
          <a:p>
            <a:r>
              <a:rPr lang="es-VE" sz="2400" b="1" dirty="0">
                <a:solidFill>
                  <a:srgbClr val="FFFF00"/>
                </a:solidFill>
                <a:effectLst>
                  <a:outerShdw blurRad="38100" dist="38100" dir="2700000" algn="tl">
                    <a:srgbClr val="000000">
                      <a:alpha val="43137"/>
                    </a:srgbClr>
                  </a:outerShdw>
                </a:effectLst>
                <a:latin typeface="ESP" panose="020B0603050302020204" pitchFamily="34" charset="0"/>
              </a:rPr>
              <a:t>	</a:t>
            </a:r>
            <a:r>
              <a:rPr lang="es-VE" sz="2400" b="1" dirty="0" smtClean="0">
                <a:solidFill>
                  <a:srgbClr val="FFFF00"/>
                </a:solidFill>
                <a:effectLst>
                  <a:outerShdw blurRad="38100" dist="38100" dir="2700000" algn="tl">
                    <a:srgbClr val="000000">
                      <a:alpha val="43137"/>
                    </a:srgbClr>
                  </a:outerShdw>
                </a:effectLst>
                <a:latin typeface="ESP" panose="020B0603050302020204" pitchFamily="34" charset="0"/>
              </a:rPr>
              <a:t>  Management</a:t>
            </a:r>
            <a:endParaRPr lang="es-VE" sz="2400" b="1" dirty="0">
              <a:solidFill>
                <a:srgbClr val="FFFF00"/>
              </a:solidFill>
              <a:effectLst>
                <a:outerShdw blurRad="38100" dist="38100" dir="2700000" algn="tl">
                  <a:srgbClr val="000000">
                    <a:alpha val="43137"/>
                  </a:srgbClr>
                </a:outerShdw>
              </a:effectLst>
              <a:latin typeface="ESP" panose="020B0603050302020204" pitchFamily="34" charset="0"/>
            </a:endParaRPr>
          </a:p>
        </p:txBody>
      </p:sp>
      <p:sp>
        <p:nvSpPr>
          <p:cNvPr id="2" name="Rectángulo 1"/>
          <p:cNvSpPr/>
          <p:nvPr/>
        </p:nvSpPr>
        <p:spPr>
          <a:xfrm>
            <a:off x="199308" y="2097290"/>
            <a:ext cx="11687892" cy="3139321"/>
          </a:xfrm>
          <a:prstGeom prst="rect">
            <a:avLst/>
          </a:prstGeom>
        </p:spPr>
        <p:txBody>
          <a:bodyPr wrap="square">
            <a:spAutoFit/>
          </a:bodyPr>
          <a:lstStyle/>
          <a:p>
            <a:pPr algn="just"/>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Customer Relationship Management (CRM – Manejo de relaciones con clientes comerciales): es una combinación de practicas, estrategias y tecnologías que las empresas utilizan para el control y análisis de las relaciones con sus clientes, así como el ciclo de vida de las transacciones con estos; con el objetivo de brindar un mayor calidad de servicios e interacción, así como la asistencia al cliente en la calidad del servicio y el consiguiente incremento de las ventas. Los sistemas de CRM reúnen los datos de mercadeo a través de los diferentes canales de comunicación y distribución, permitiéndole a la empresa efectuar mercadeo y contactos de venta a través de campañas vía Web, Presentaciones On-Line, e-mail directo, material de mercadotecnia y redes sociales. Estas aplicaciones también permiten que la información de los vendedores, puedan ser analizadas basándose en los datos de información del cliente, su historial de compras y sus preferencias en productos. </a:t>
            </a:r>
          </a:p>
        </p:txBody>
      </p:sp>
      <p:sp>
        <p:nvSpPr>
          <p:cNvPr id="9" name="Rectángulo 8"/>
          <p:cNvSpPr/>
          <p:nvPr/>
        </p:nvSpPr>
        <p:spPr>
          <a:xfrm>
            <a:off x="199308" y="1322965"/>
            <a:ext cx="6550412" cy="461665"/>
          </a:xfrm>
          <a:prstGeom prst="rect">
            <a:avLst/>
          </a:prstGeom>
        </p:spPr>
        <p:txBody>
          <a:bodyPr wrap="square">
            <a:spAutoFit/>
          </a:bodyPr>
          <a:lstStyle/>
          <a:p>
            <a:r>
              <a:rPr lang="es-VE" sz="2400" b="1" dirty="0" smtClean="0">
                <a:solidFill>
                  <a:srgbClr val="FFFF00"/>
                </a:solidFill>
                <a:effectLst>
                  <a:outerShdw blurRad="38100" dist="38100" dir="2700000" algn="tl">
                    <a:srgbClr val="000000">
                      <a:alpha val="43137"/>
                    </a:srgbClr>
                  </a:outerShdw>
                </a:effectLst>
                <a:latin typeface="ESP" panose="020B0603050302020204" pitchFamily="34" charset="0"/>
              </a:rPr>
              <a:t>Definición: </a:t>
            </a:r>
            <a:endParaRPr lang="es-VE" sz="2400" b="1" dirty="0">
              <a:solidFill>
                <a:srgbClr val="FFFF00"/>
              </a:solidFill>
              <a:effectLst>
                <a:outerShdw blurRad="38100" dist="38100" dir="2700000" algn="tl">
                  <a:srgbClr val="000000">
                    <a:alpha val="43137"/>
                  </a:srgbClr>
                </a:outerShdw>
              </a:effectLst>
              <a:latin typeface="ESP" panose="020B0603050302020204" pitchFamily="34" charset="0"/>
            </a:endParaRPr>
          </a:p>
        </p:txBody>
      </p:sp>
      <p:pic>
        <p:nvPicPr>
          <p:cNvPr id="10" name="Imagen 9"/>
          <p:cNvPicPr>
            <a:picLocks noChangeAspect="1"/>
          </p:cNvPicPr>
          <p:nvPr/>
        </p:nvPicPr>
        <p:blipFill>
          <a:blip r:embed="rId3">
            <a:clrChange>
              <a:clrFrom>
                <a:srgbClr val="388EFB"/>
              </a:clrFrom>
              <a:clrTo>
                <a:srgbClr val="388EFB">
                  <a:alpha val="0"/>
                </a:srgbClr>
              </a:clrTo>
            </a:clrChange>
          </a:blip>
          <a:stretch>
            <a:fillRect/>
          </a:stretch>
        </p:blipFill>
        <p:spPr>
          <a:xfrm>
            <a:off x="9232251" y="5017326"/>
            <a:ext cx="2619375" cy="1743075"/>
          </a:xfrm>
          <a:prstGeom prst="rect">
            <a:avLst/>
          </a:prstGeom>
        </p:spPr>
      </p:pic>
      <p:pic>
        <p:nvPicPr>
          <p:cNvPr id="11" name="Imagen 10"/>
          <p:cNvPicPr>
            <a:picLocks noChangeAspect="1"/>
          </p:cNvPicPr>
          <p:nvPr/>
        </p:nvPicPr>
        <p:blipFill>
          <a:blip r:embed="rId4"/>
          <a:stretch>
            <a:fillRect/>
          </a:stretch>
        </p:blipFill>
        <p:spPr>
          <a:xfrm>
            <a:off x="350791" y="5326764"/>
            <a:ext cx="1361695" cy="1361695"/>
          </a:xfrm>
          <a:prstGeom prst="ellipse">
            <a:avLst/>
          </a:prstGeom>
          <a:ln>
            <a:noFill/>
          </a:ln>
          <a:effectLst>
            <a:softEdge rad="112500"/>
          </a:effectLst>
        </p:spPr>
      </p:pic>
    </p:spTree>
    <p:extLst>
      <p:ext uri="{BB962C8B-B14F-4D97-AF65-F5344CB8AC3E}">
        <p14:creationId xmlns:p14="http://schemas.microsoft.com/office/powerpoint/2010/main" val="28255974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7" name="Rectángulo 6"/>
          <p:cNvSpPr/>
          <p:nvPr/>
        </p:nvSpPr>
        <p:spPr>
          <a:xfrm>
            <a:off x="199308" y="1067655"/>
            <a:ext cx="6550412" cy="461665"/>
          </a:xfrm>
          <a:prstGeom prst="rect">
            <a:avLst/>
          </a:prstGeom>
        </p:spPr>
        <p:txBody>
          <a:bodyPr wrap="square">
            <a:spAutoFit/>
          </a:bodyPr>
          <a:lstStyle/>
          <a:p>
            <a:r>
              <a:rPr lang="es-VE" sz="2400" b="1" dirty="0" smtClean="0">
                <a:solidFill>
                  <a:srgbClr val="FFFF00"/>
                </a:solidFill>
                <a:effectLst>
                  <a:outerShdw blurRad="38100" dist="38100" dir="2700000" algn="tl">
                    <a:srgbClr val="000000">
                      <a:alpha val="43137"/>
                    </a:srgbClr>
                  </a:outerShdw>
                </a:effectLst>
                <a:latin typeface="ESP" panose="020B0603050302020204" pitchFamily="34" charset="0"/>
              </a:rPr>
              <a:t>Componentes de un crm (1): </a:t>
            </a:r>
            <a:endParaRPr lang="es-VE" sz="2400" b="1" dirty="0">
              <a:solidFill>
                <a:srgbClr val="FFFF00"/>
              </a:solidFill>
              <a:effectLst>
                <a:outerShdw blurRad="38100" dist="38100" dir="2700000" algn="tl">
                  <a:srgbClr val="000000">
                    <a:alpha val="43137"/>
                  </a:srgbClr>
                </a:outerShdw>
              </a:effectLst>
              <a:latin typeface="ESP" panose="020B0603050302020204" pitchFamily="34" charset="0"/>
            </a:endParaRPr>
          </a:p>
        </p:txBody>
      </p:sp>
      <p:sp>
        <p:nvSpPr>
          <p:cNvPr id="2" name="Rectángulo 1"/>
          <p:cNvSpPr/>
          <p:nvPr/>
        </p:nvSpPr>
        <p:spPr>
          <a:xfrm>
            <a:off x="199308" y="1486760"/>
            <a:ext cx="11752286" cy="1754326"/>
          </a:xfrm>
          <a:prstGeom prst="rect">
            <a:avLst/>
          </a:prstGeom>
        </p:spPr>
        <p:txBody>
          <a:bodyPr wrap="square">
            <a:spAutoFit/>
          </a:bodyPr>
          <a:lstStyle/>
          <a:p>
            <a:pPr algn="just"/>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Automatización de marketing: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las herramientas CRM con capacidades de automatización de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marketing,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pueden automatizar tareas repetitivas para mejorar los esfuerzos de marketing en diferentes puntos del ciclo de vida. Por ejemplo, a medida que las perspectivas de ventas entran en el sistema, puede enviar automáticamente los materiales de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mercadeo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de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perspectivas</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 generalmente por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e-mail o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redes sociales, con el objetivo de convertir un cliente potencial de ventas en un cliente de pleno derecho.</a:t>
            </a:r>
          </a:p>
        </p:txBody>
      </p:sp>
      <p:sp>
        <p:nvSpPr>
          <p:cNvPr id="3" name="Rectángulo 2"/>
          <p:cNvSpPr/>
          <p:nvPr/>
        </p:nvSpPr>
        <p:spPr>
          <a:xfrm>
            <a:off x="199308" y="3246771"/>
            <a:ext cx="11752286" cy="1200329"/>
          </a:xfrm>
          <a:prstGeom prst="rect">
            <a:avLst/>
          </a:prstGeom>
        </p:spPr>
        <p:txBody>
          <a:bodyPr wrap="square">
            <a:spAutoFit/>
          </a:bodyPr>
          <a:lstStyle/>
          <a:p>
            <a:pPr algn="just"/>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Automatización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del esfuerzo de </a:t>
            </a:r>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ventas: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las herramientas de automatización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para el esfuerzo de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ventas rastrean las interacciones con los clientes y automatizan ciertas funciones comerciales del ciclo de ventas que son necesarias para seguir a los clientes potenciales y atraer y obtener nuevos clientes.</a:t>
            </a:r>
          </a:p>
        </p:txBody>
      </p:sp>
      <p:sp>
        <p:nvSpPr>
          <p:cNvPr id="9" name="Rectángulo 8"/>
          <p:cNvSpPr/>
          <p:nvPr/>
        </p:nvSpPr>
        <p:spPr>
          <a:xfrm>
            <a:off x="199308" y="4447100"/>
            <a:ext cx="11752286" cy="923330"/>
          </a:xfrm>
          <a:prstGeom prst="rect">
            <a:avLst/>
          </a:prstGeom>
        </p:spPr>
        <p:txBody>
          <a:bodyPr wrap="square">
            <a:spAutoFit/>
          </a:bodyPr>
          <a:lstStyle/>
          <a:p>
            <a:pPr algn="just"/>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Automatización del centro de contacto: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diseñada para reducir los aspectos tediosos del trabajo de un agente del centro de contacto, la automatización del centro de contacto puede incluir audio pregrabado que ayuda a la resolución de problemas y la difusión de información del cliente. </a:t>
            </a:r>
          </a:p>
        </p:txBody>
      </p:sp>
      <p:sp>
        <p:nvSpPr>
          <p:cNvPr id="10" name="Rectángulo 9"/>
          <p:cNvSpPr/>
          <p:nvPr/>
        </p:nvSpPr>
        <p:spPr>
          <a:xfrm>
            <a:off x="3829961" y="193669"/>
            <a:ext cx="6550412" cy="830997"/>
          </a:xfrm>
          <a:prstGeom prst="rect">
            <a:avLst/>
          </a:prstGeom>
        </p:spPr>
        <p:txBody>
          <a:bodyPr wrap="square">
            <a:spAutoFit/>
          </a:bodyPr>
          <a:lstStyle/>
          <a:p>
            <a:r>
              <a:rPr lang="es-VE" sz="2400" b="1" dirty="0" smtClean="0">
                <a:solidFill>
                  <a:srgbClr val="FFFF00"/>
                </a:solidFill>
                <a:effectLst>
                  <a:outerShdw blurRad="38100" dist="38100" dir="2700000" algn="tl">
                    <a:srgbClr val="000000">
                      <a:alpha val="43137"/>
                    </a:srgbClr>
                  </a:outerShdw>
                </a:effectLst>
                <a:latin typeface="ESP" panose="020B0603050302020204" pitchFamily="34" charset="0"/>
              </a:rPr>
              <a:t>CRM - Customer Relationship </a:t>
            </a:r>
          </a:p>
          <a:p>
            <a:r>
              <a:rPr lang="es-VE" sz="2400" b="1" dirty="0">
                <a:solidFill>
                  <a:srgbClr val="FFFF00"/>
                </a:solidFill>
                <a:effectLst>
                  <a:outerShdw blurRad="38100" dist="38100" dir="2700000" algn="tl">
                    <a:srgbClr val="000000">
                      <a:alpha val="43137"/>
                    </a:srgbClr>
                  </a:outerShdw>
                </a:effectLst>
                <a:latin typeface="ESP" panose="020B0603050302020204" pitchFamily="34" charset="0"/>
              </a:rPr>
              <a:t>	</a:t>
            </a:r>
            <a:r>
              <a:rPr lang="es-VE" sz="2400" b="1" dirty="0" smtClean="0">
                <a:solidFill>
                  <a:srgbClr val="FFFF00"/>
                </a:solidFill>
                <a:effectLst>
                  <a:outerShdw blurRad="38100" dist="38100" dir="2700000" algn="tl">
                    <a:srgbClr val="000000">
                      <a:alpha val="43137"/>
                    </a:srgbClr>
                  </a:outerShdw>
                </a:effectLst>
                <a:latin typeface="ESP" panose="020B0603050302020204" pitchFamily="34" charset="0"/>
              </a:rPr>
              <a:t>  Management</a:t>
            </a:r>
            <a:endParaRPr lang="es-VE" sz="2400" b="1" dirty="0">
              <a:solidFill>
                <a:srgbClr val="FFFF00"/>
              </a:solidFill>
              <a:effectLst>
                <a:outerShdw blurRad="38100" dist="38100" dir="2700000" algn="tl">
                  <a:srgbClr val="000000">
                    <a:alpha val="43137"/>
                  </a:srgbClr>
                </a:outerShdw>
              </a:effectLst>
              <a:latin typeface="ESP" panose="020B0603050302020204" pitchFamily="34" charset="0"/>
            </a:endParaRPr>
          </a:p>
        </p:txBody>
      </p:sp>
      <p:sp>
        <p:nvSpPr>
          <p:cNvPr id="11" name="Rectángulo 10"/>
          <p:cNvSpPr/>
          <p:nvPr/>
        </p:nvSpPr>
        <p:spPr>
          <a:xfrm>
            <a:off x="199308" y="5344673"/>
            <a:ext cx="11752286" cy="1477328"/>
          </a:xfrm>
          <a:prstGeom prst="rect">
            <a:avLst/>
          </a:prstGeom>
        </p:spPr>
        <p:txBody>
          <a:bodyPr wrap="square">
            <a:spAutoFit/>
          </a:bodyPr>
          <a:lstStyle/>
          <a:p>
            <a:pPr algn="just"/>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Tecnología de geolocalización o servicios basados ​​en la ubicación: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algunos sistemas CRM incluyen tecnología que puede crear campañas de marketing geográfico basadas en las ubicaciones físicas de los clientes, a veces integrando con aplicaciones populares de GPS basadas en la ubicación. La tecnología de geolocalización también se puede utilizar como una herramienta de gestión de contactos o contactos para encontrar clientes potenciales basados ​​en una ubicación.</a:t>
            </a:r>
          </a:p>
        </p:txBody>
      </p:sp>
    </p:spTree>
    <p:extLst>
      <p:ext uri="{BB962C8B-B14F-4D97-AF65-F5344CB8AC3E}">
        <p14:creationId xmlns:p14="http://schemas.microsoft.com/office/powerpoint/2010/main" val="22027772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7" name="Rectángulo 6"/>
          <p:cNvSpPr/>
          <p:nvPr/>
        </p:nvSpPr>
        <p:spPr>
          <a:xfrm>
            <a:off x="199308" y="1067655"/>
            <a:ext cx="6550412" cy="461665"/>
          </a:xfrm>
          <a:prstGeom prst="rect">
            <a:avLst/>
          </a:prstGeom>
        </p:spPr>
        <p:txBody>
          <a:bodyPr wrap="square">
            <a:spAutoFit/>
          </a:bodyPr>
          <a:lstStyle/>
          <a:p>
            <a:r>
              <a:rPr lang="es-VE" sz="2400" b="1" dirty="0" smtClean="0">
                <a:solidFill>
                  <a:srgbClr val="FFFF00"/>
                </a:solidFill>
                <a:effectLst>
                  <a:outerShdw blurRad="38100" dist="38100" dir="2700000" algn="tl">
                    <a:srgbClr val="000000">
                      <a:alpha val="43137"/>
                    </a:srgbClr>
                  </a:outerShdw>
                </a:effectLst>
                <a:latin typeface="ESP" panose="020B0603050302020204" pitchFamily="34" charset="0"/>
              </a:rPr>
              <a:t>Componentes de un crm (2): </a:t>
            </a:r>
            <a:endParaRPr lang="es-VE" sz="2400" b="1" dirty="0">
              <a:solidFill>
                <a:srgbClr val="FFFF00"/>
              </a:solidFill>
              <a:effectLst>
                <a:outerShdw blurRad="38100" dist="38100" dir="2700000" algn="tl">
                  <a:srgbClr val="000000">
                    <a:alpha val="43137"/>
                  </a:srgbClr>
                </a:outerShdw>
              </a:effectLst>
              <a:latin typeface="ESP" panose="020B0603050302020204" pitchFamily="34" charset="0"/>
            </a:endParaRPr>
          </a:p>
        </p:txBody>
      </p:sp>
      <p:sp>
        <p:nvSpPr>
          <p:cNvPr id="9" name="Rectángulo 8"/>
          <p:cNvSpPr/>
          <p:nvPr/>
        </p:nvSpPr>
        <p:spPr>
          <a:xfrm>
            <a:off x="3829961" y="193669"/>
            <a:ext cx="6550412" cy="830997"/>
          </a:xfrm>
          <a:prstGeom prst="rect">
            <a:avLst/>
          </a:prstGeom>
        </p:spPr>
        <p:txBody>
          <a:bodyPr wrap="square">
            <a:spAutoFit/>
          </a:bodyPr>
          <a:lstStyle/>
          <a:p>
            <a:r>
              <a:rPr lang="es-VE" sz="2400" b="1" dirty="0" smtClean="0">
                <a:solidFill>
                  <a:srgbClr val="FFFF00"/>
                </a:solidFill>
                <a:effectLst>
                  <a:outerShdw blurRad="38100" dist="38100" dir="2700000" algn="tl">
                    <a:srgbClr val="000000">
                      <a:alpha val="43137"/>
                    </a:srgbClr>
                  </a:outerShdw>
                </a:effectLst>
                <a:latin typeface="ESP" panose="020B0603050302020204" pitchFamily="34" charset="0"/>
              </a:rPr>
              <a:t>CRM - Customer Relationship </a:t>
            </a:r>
          </a:p>
          <a:p>
            <a:r>
              <a:rPr lang="es-VE" sz="2400" b="1" dirty="0">
                <a:solidFill>
                  <a:srgbClr val="FFFF00"/>
                </a:solidFill>
                <a:effectLst>
                  <a:outerShdw blurRad="38100" dist="38100" dir="2700000" algn="tl">
                    <a:srgbClr val="000000">
                      <a:alpha val="43137"/>
                    </a:srgbClr>
                  </a:outerShdw>
                </a:effectLst>
                <a:latin typeface="ESP" panose="020B0603050302020204" pitchFamily="34" charset="0"/>
              </a:rPr>
              <a:t>	</a:t>
            </a:r>
            <a:r>
              <a:rPr lang="es-VE" sz="2400" b="1" dirty="0" smtClean="0">
                <a:solidFill>
                  <a:srgbClr val="FFFF00"/>
                </a:solidFill>
                <a:effectLst>
                  <a:outerShdw blurRad="38100" dist="38100" dir="2700000" algn="tl">
                    <a:srgbClr val="000000">
                      <a:alpha val="43137"/>
                    </a:srgbClr>
                  </a:outerShdw>
                </a:effectLst>
                <a:latin typeface="ESP" panose="020B0603050302020204" pitchFamily="34" charset="0"/>
              </a:rPr>
              <a:t>  Management</a:t>
            </a:r>
            <a:endParaRPr lang="es-VE" sz="2400" b="1" dirty="0">
              <a:solidFill>
                <a:srgbClr val="FFFF00"/>
              </a:solidFill>
              <a:effectLst>
                <a:outerShdw blurRad="38100" dist="38100" dir="2700000" algn="tl">
                  <a:srgbClr val="000000">
                    <a:alpha val="43137"/>
                  </a:srgbClr>
                </a:outerShdw>
              </a:effectLst>
              <a:latin typeface="ESP" panose="020B0603050302020204" pitchFamily="34" charset="0"/>
            </a:endParaRPr>
          </a:p>
        </p:txBody>
      </p:sp>
      <p:sp>
        <p:nvSpPr>
          <p:cNvPr id="2" name="Rectángulo 1"/>
          <p:cNvSpPr/>
          <p:nvPr/>
        </p:nvSpPr>
        <p:spPr>
          <a:xfrm>
            <a:off x="199308" y="1578000"/>
            <a:ext cx="11649255" cy="5139869"/>
          </a:xfrm>
          <a:prstGeom prst="rect">
            <a:avLst/>
          </a:prstGeom>
        </p:spPr>
        <p:txBody>
          <a:bodyPr wrap="square">
            <a:spAutoFit/>
          </a:bodyPr>
          <a:lstStyle/>
          <a:p>
            <a:pPr algn="just"/>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Automatización del flujo de trabajo: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los sistemas CRM ayudan a las empresas a optimizar los procesos al racionalizar las cargas de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trabajo,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lo que permite a los empleados centrarse en tareas creativas y de más alto nivel</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a:t>
            </a:r>
          </a:p>
          <a:p>
            <a:pPr algn="just"/>
            <a:endParaRPr lang="es-VE" sz="1400"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algn="just"/>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Gestión de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Iniciativas de ventas: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las iniciativas de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ventas se pueden rastrear a través de CRM, lo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cual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permite a los equipos de ventas ingresar, rastrear y analizar datos de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sus iniciativas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en un solo lugar</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a:t>
            </a:r>
          </a:p>
          <a:p>
            <a:pPr algn="just"/>
            <a:endParaRPr lang="es-VE" sz="1400"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algn="just"/>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Gestión de recursos humanos (HRM):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los sistemas CRM ayudan a rastrear la información de los empleados, como la información de contacto, las revisiones de rendimiento y los beneficios dentro de una empresa. Esto permite que el departamento de recursos humanos administre de manera más efectiva la fuerza laboral interna</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a:t>
            </a:r>
          </a:p>
          <a:p>
            <a:pPr algn="just"/>
            <a:endParaRPr lang="es-VE" sz="1400"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algn="just"/>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Análisis: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los análisis en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un CRM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ayudan a crear mejores tasas de satisfacción del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cliente,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al analizar los datos de los usuarios y ayudar a crear campañas de marketing específicas</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a:t>
            </a:r>
          </a:p>
          <a:p>
            <a:pPr algn="just"/>
            <a:endParaRPr lang="es-VE" sz="1400"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algn="just"/>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AI: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Las tecnologías de inteligencia artificial (AI), como Salesforce Einstein, se han incorporado a las plataformas CRM para automatizar tareas repetitivas, identificar patrones de compra de los clientes para predecir futuros comportamientos de los clientes y más.</a:t>
            </a:r>
          </a:p>
        </p:txBody>
      </p:sp>
    </p:spTree>
    <p:extLst>
      <p:ext uri="{BB962C8B-B14F-4D97-AF65-F5344CB8AC3E}">
        <p14:creationId xmlns:p14="http://schemas.microsoft.com/office/powerpoint/2010/main" val="32830505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7" name="Rectángulo 6"/>
          <p:cNvSpPr/>
          <p:nvPr/>
        </p:nvSpPr>
        <p:spPr>
          <a:xfrm>
            <a:off x="199308" y="1067655"/>
            <a:ext cx="6550412" cy="461665"/>
          </a:xfrm>
          <a:prstGeom prst="rect">
            <a:avLst/>
          </a:prstGeom>
        </p:spPr>
        <p:txBody>
          <a:bodyPr wrap="square">
            <a:spAutoFit/>
          </a:bodyPr>
          <a:lstStyle/>
          <a:p>
            <a:r>
              <a:rPr lang="es-VE" sz="2400" b="1" dirty="0" smtClean="0">
                <a:solidFill>
                  <a:srgbClr val="FFFF00"/>
                </a:solidFill>
                <a:effectLst>
                  <a:outerShdw blurRad="38100" dist="38100" dir="2700000" algn="tl">
                    <a:srgbClr val="000000">
                      <a:alpha val="43137"/>
                    </a:srgbClr>
                  </a:outerShdw>
                </a:effectLst>
                <a:latin typeface="ESP" panose="020B0603050302020204" pitchFamily="34" charset="0"/>
              </a:rPr>
              <a:t>Tipos de Tecnología crm (2): </a:t>
            </a:r>
            <a:endParaRPr lang="es-VE" sz="2400" b="1" dirty="0">
              <a:solidFill>
                <a:srgbClr val="FFFF00"/>
              </a:solidFill>
              <a:effectLst>
                <a:outerShdw blurRad="38100" dist="38100" dir="2700000" algn="tl">
                  <a:srgbClr val="000000">
                    <a:alpha val="43137"/>
                  </a:srgbClr>
                </a:outerShdw>
              </a:effectLst>
              <a:latin typeface="ESP" panose="020B0603050302020204" pitchFamily="34" charset="0"/>
            </a:endParaRPr>
          </a:p>
        </p:txBody>
      </p:sp>
      <p:sp>
        <p:nvSpPr>
          <p:cNvPr id="9" name="Rectángulo 8"/>
          <p:cNvSpPr/>
          <p:nvPr/>
        </p:nvSpPr>
        <p:spPr>
          <a:xfrm>
            <a:off x="3829961" y="193669"/>
            <a:ext cx="6550412" cy="830997"/>
          </a:xfrm>
          <a:prstGeom prst="rect">
            <a:avLst/>
          </a:prstGeom>
        </p:spPr>
        <p:txBody>
          <a:bodyPr wrap="square">
            <a:spAutoFit/>
          </a:bodyPr>
          <a:lstStyle/>
          <a:p>
            <a:r>
              <a:rPr lang="es-VE" sz="2400" b="1" dirty="0" smtClean="0">
                <a:solidFill>
                  <a:srgbClr val="FFFF00"/>
                </a:solidFill>
                <a:effectLst>
                  <a:outerShdw blurRad="38100" dist="38100" dir="2700000" algn="tl">
                    <a:srgbClr val="000000">
                      <a:alpha val="43137"/>
                    </a:srgbClr>
                  </a:outerShdw>
                </a:effectLst>
                <a:latin typeface="ESP" panose="020B0603050302020204" pitchFamily="34" charset="0"/>
              </a:rPr>
              <a:t>CRM - Customer Relationship </a:t>
            </a:r>
          </a:p>
          <a:p>
            <a:r>
              <a:rPr lang="es-VE" sz="2400" b="1" dirty="0">
                <a:solidFill>
                  <a:srgbClr val="FFFF00"/>
                </a:solidFill>
                <a:effectLst>
                  <a:outerShdw blurRad="38100" dist="38100" dir="2700000" algn="tl">
                    <a:srgbClr val="000000">
                      <a:alpha val="43137"/>
                    </a:srgbClr>
                  </a:outerShdw>
                </a:effectLst>
                <a:latin typeface="ESP" panose="020B0603050302020204" pitchFamily="34" charset="0"/>
              </a:rPr>
              <a:t>	</a:t>
            </a:r>
            <a:r>
              <a:rPr lang="es-VE" sz="2400" b="1" dirty="0" smtClean="0">
                <a:solidFill>
                  <a:srgbClr val="FFFF00"/>
                </a:solidFill>
                <a:effectLst>
                  <a:outerShdw blurRad="38100" dist="38100" dir="2700000" algn="tl">
                    <a:srgbClr val="000000">
                      <a:alpha val="43137"/>
                    </a:srgbClr>
                  </a:outerShdw>
                </a:effectLst>
                <a:latin typeface="ESP" panose="020B0603050302020204" pitchFamily="34" charset="0"/>
              </a:rPr>
              <a:t>  Management</a:t>
            </a:r>
            <a:endParaRPr lang="es-VE" sz="2400" b="1" dirty="0">
              <a:solidFill>
                <a:srgbClr val="FFFF00"/>
              </a:solidFill>
              <a:effectLst>
                <a:outerShdw blurRad="38100" dist="38100" dir="2700000" algn="tl">
                  <a:srgbClr val="000000">
                    <a:alpha val="43137"/>
                  </a:srgbClr>
                </a:outerShdw>
              </a:effectLst>
              <a:latin typeface="ESP" panose="020B0603050302020204" pitchFamily="34" charset="0"/>
            </a:endParaRPr>
          </a:p>
        </p:txBody>
      </p:sp>
      <p:sp>
        <p:nvSpPr>
          <p:cNvPr id="2" name="Rectángulo 1"/>
          <p:cNvSpPr/>
          <p:nvPr/>
        </p:nvSpPr>
        <p:spPr>
          <a:xfrm>
            <a:off x="122034" y="1473881"/>
            <a:ext cx="7432567" cy="369332"/>
          </a:xfrm>
          <a:prstGeom prst="rect">
            <a:avLst/>
          </a:prstGeom>
        </p:spPr>
        <p:txBody>
          <a:bodyPr wrap="square">
            <a:spAutoFit/>
          </a:bodyPr>
          <a:lstStyle/>
          <a:p>
            <a:pPr algn="just"/>
            <a:endParaRPr lang="es-VE"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ángulo 9"/>
          <p:cNvSpPr/>
          <p:nvPr/>
        </p:nvSpPr>
        <p:spPr>
          <a:xfrm>
            <a:off x="199308" y="1572309"/>
            <a:ext cx="7432567" cy="5078313"/>
          </a:xfrm>
          <a:prstGeom prst="rect">
            <a:avLst/>
          </a:prstGeom>
        </p:spPr>
        <p:txBody>
          <a:bodyPr wrap="square">
            <a:spAutoFit/>
          </a:bodyPr>
          <a:lstStyle/>
          <a:p>
            <a:pPr algn="just"/>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CRM local: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este sistema pone la responsabilidad de la administración, el control, la seguridad y el mantenimiento de la base de datos y la información sobre la empresa que utiliza el software CRM. Con este enfoque, la compañía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adquiere el software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en lugar de comprar suscripciones anuales de un proveedor de CRM en la nube. El software reside en los propios servidores de la compañía y el usuario asume el costo de cualquier actualización.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Las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empresas con necesidades complejas de CRM podrían beneficiarse de una implementación local.</a:t>
            </a:r>
          </a:p>
          <a:p>
            <a:pPr algn="just"/>
            <a:endParaRPr lang="es-VE"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algn="just"/>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CRM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en </a:t>
            </a:r>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la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nube (On-Cloud):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con el CRM basado en la nube, también conocido como </a:t>
            </a:r>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SaaS</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software como servicio</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 o CRM a pedido, los datos se almacenan en una red remota externa a la que los empleados pueden acceder en cualquier momento y en cualquier lugar donde haya una conexión a Internet, a veces con un proveedor de servicios externo que supervisa la instalación y el mantenimiento. </a:t>
            </a:r>
          </a:p>
        </p:txBody>
      </p:sp>
      <p:pic>
        <p:nvPicPr>
          <p:cNvPr id="11" name="Imagen 10"/>
          <p:cNvPicPr>
            <a:picLocks noChangeAspect="1"/>
          </p:cNvPicPr>
          <p:nvPr/>
        </p:nvPicPr>
        <p:blipFill>
          <a:blip r:embed="rId3"/>
          <a:stretch>
            <a:fillRect/>
          </a:stretch>
        </p:blipFill>
        <p:spPr>
          <a:xfrm>
            <a:off x="8435748" y="1314733"/>
            <a:ext cx="3024008" cy="2742112"/>
          </a:xfrm>
          <a:prstGeom prst="rect">
            <a:avLst/>
          </a:prstGeom>
        </p:spPr>
      </p:pic>
      <p:pic>
        <p:nvPicPr>
          <p:cNvPr id="12" name="Imagen 11"/>
          <p:cNvPicPr>
            <a:picLocks noChangeAspect="1"/>
          </p:cNvPicPr>
          <p:nvPr/>
        </p:nvPicPr>
        <p:blipFill>
          <a:blip r:embed="rId4"/>
          <a:stretch>
            <a:fillRect/>
          </a:stretch>
        </p:blipFill>
        <p:spPr>
          <a:xfrm>
            <a:off x="8374355" y="4321681"/>
            <a:ext cx="3100722" cy="2438908"/>
          </a:xfrm>
          <a:prstGeom prst="rect">
            <a:avLst/>
          </a:prstGeom>
        </p:spPr>
      </p:pic>
    </p:spTree>
    <p:extLst>
      <p:ext uri="{BB962C8B-B14F-4D97-AF65-F5344CB8AC3E}">
        <p14:creationId xmlns:p14="http://schemas.microsoft.com/office/powerpoint/2010/main" val="37263758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2" name="Rectángulo 1"/>
          <p:cNvSpPr/>
          <p:nvPr/>
        </p:nvSpPr>
        <p:spPr>
          <a:xfrm>
            <a:off x="114900" y="1196445"/>
            <a:ext cx="2122697" cy="461665"/>
          </a:xfrm>
          <a:prstGeom prst="rect">
            <a:avLst/>
          </a:prstGeom>
        </p:spPr>
        <p:txBody>
          <a:bodyPr wrap="none">
            <a:spAutoFit/>
          </a:bodyPr>
          <a:lstStyle/>
          <a:p>
            <a:r>
              <a:rPr lang="es-VE" sz="2400" dirty="0">
                <a:solidFill>
                  <a:srgbClr val="FFFF00"/>
                </a:solidFill>
                <a:effectLst>
                  <a:outerShdw blurRad="38100" dist="38100" dir="2700000" algn="tl">
                    <a:srgbClr val="000000">
                      <a:alpha val="43137"/>
                    </a:srgbClr>
                  </a:outerShdw>
                </a:effectLst>
                <a:latin typeface="ESP" panose="020B0603050302020204" pitchFamily="34" charset="0"/>
              </a:rPr>
              <a:t>Zoho </a:t>
            </a:r>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CRM</a:t>
            </a:r>
            <a:endParaRPr lang="es-VE" sz="2400" dirty="0">
              <a:solidFill>
                <a:srgbClr val="FFFF00"/>
              </a:solidFill>
              <a:effectLst>
                <a:outerShdw blurRad="38100" dist="38100" dir="2700000" algn="tl">
                  <a:srgbClr val="000000">
                    <a:alpha val="43137"/>
                  </a:srgbClr>
                </a:outerShdw>
              </a:effectLst>
              <a:latin typeface="ESP" panose="020B0603050302020204" pitchFamily="34" charset="0"/>
            </a:endParaRPr>
          </a:p>
        </p:txBody>
      </p:sp>
      <p:sp>
        <p:nvSpPr>
          <p:cNvPr id="7" name="Rectángulo 6"/>
          <p:cNvSpPr/>
          <p:nvPr/>
        </p:nvSpPr>
        <p:spPr>
          <a:xfrm>
            <a:off x="3829961" y="193669"/>
            <a:ext cx="6550412" cy="830997"/>
          </a:xfrm>
          <a:prstGeom prst="rect">
            <a:avLst/>
          </a:prstGeom>
        </p:spPr>
        <p:txBody>
          <a:bodyPr wrap="square">
            <a:spAutoFit/>
          </a:bodyPr>
          <a:lstStyle/>
          <a:p>
            <a:r>
              <a:rPr lang="es-VE" sz="2400" b="1" dirty="0" smtClean="0">
                <a:solidFill>
                  <a:srgbClr val="FFFF00"/>
                </a:solidFill>
                <a:effectLst>
                  <a:outerShdw blurRad="38100" dist="38100" dir="2700000" algn="tl">
                    <a:srgbClr val="000000">
                      <a:alpha val="43137"/>
                    </a:srgbClr>
                  </a:outerShdw>
                </a:effectLst>
                <a:latin typeface="ESP" panose="020B0603050302020204" pitchFamily="34" charset="0"/>
              </a:rPr>
              <a:t>CRM - Customer Relationship </a:t>
            </a:r>
          </a:p>
          <a:p>
            <a:r>
              <a:rPr lang="es-VE" sz="2400" b="1" dirty="0">
                <a:solidFill>
                  <a:srgbClr val="FFFF00"/>
                </a:solidFill>
                <a:effectLst>
                  <a:outerShdw blurRad="38100" dist="38100" dir="2700000" algn="tl">
                    <a:srgbClr val="000000">
                      <a:alpha val="43137"/>
                    </a:srgbClr>
                  </a:outerShdw>
                </a:effectLst>
                <a:latin typeface="ESP" panose="020B0603050302020204" pitchFamily="34" charset="0"/>
              </a:rPr>
              <a:t>	</a:t>
            </a:r>
            <a:r>
              <a:rPr lang="es-VE" sz="2400" b="1" dirty="0" smtClean="0">
                <a:solidFill>
                  <a:srgbClr val="FFFF00"/>
                </a:solidFill>
                <a:effectLst>
                  <a:outerShdw blurRad="38100" dist="38100" dir="2700000" algn="tl">
                    <a:srgbClr val="000000">
                      <a:alpha val="43137"/>
                    </a:srgbClr>
                  </a:outerShdw>
                </a:effectLst>
                <a:latin typeface="ESP" panose="020B0603050302020204" pitchFamily="34" charset="0"/>
              </a:rPr>
              <a:t>  Management</a:t>
            </a:r>
            <a:endParaRPr lang="es-VE" sz="2400" b="1" dirty="0">
              <a:solidFill>
                <a:srgbClr val="FFFF00"/>
              </a:solidFill>
              <a:effectLst>
                <a:outerShdw blurRad="38100" dist="38100" dir="2700000" algn="tl">
                  <a:srgbClr val="000000">
                    <a:alpha val="43137"/>
                  </a:srgbClr>
                </a:outerShdw>
              </a:effectLst>
              <a:latin typeface="ESP" panose="020B0603050302020204" pitchFamily="34" charset="0"/>
            </a:endParaRPr>
          </a:p>
        </p:txBody>
      </p:sp>
      <p:sp>
        <p:nvSpPr>
          <p:cNvPr id="3" name="Rectángulo 2"/>
          <p:cNvSpPr/>
          <p:nvPr/>
        </p:nvSpPr>
        <p:spPr>
          <a:xfrm>
            <a:off x="114900" y="1808735"/>
            <a:ext cx="11018191" cy="5078313"/>
          </a:xfrm>
          <a:prstGeom prst="rect">
            <a:avLst/>
          </a:prstGeom>
        </p:spPr>
        <p:txBody>
          <a:bodyPr wrap="square">
            <a:spAutoFit/>
          </a:bodyPr>
          <a:lstStyle/>
          <a:p>
            <a:pPr algn="just"/>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Un </a:t>
            </a:r>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CRM inteligente con un asistente de ventas impulsado por IA</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Posee un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asistente de ventas con tecnología de inteligencia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artificial, este ayuda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a los representantes individuales y a los equipos de ventas a detectar anomalías en el proceso de ventas antes de que ocurran, sugiere el mejor momento para contactar a un prospecto e incluso estudia sus patrones de ventas. </a:t>
            </a:r>
            <a:endPar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pPr algn="just"/>
            <a:endParaRPr lang="es-VE" sz="1400" b="1" dirty="0">
              <a:latin typeface="Tahoma" panose="020B0604030504040204" pitchFamily="34" charset="0"/>
              <a:ea typeface="Tahoma" panose="020B0604030504040204" pitchFamily="34" charset="0"/>
              <a:cs typeface="Tahoma" panose="020B0604030504040204" pitchFamily="34" charset="0"/>
            </a:endParaRPr>
          </a:p>
          <a:p>
            <a:pPr algn="just"/>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El primer CRM multicanal de la industria</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Conozca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a sus clientes sin importar el medio. Desde el teléfono, el chat en vivo, el correo electrónico, las redes sociales, comuníquese y conéctese para brindar a los clientes una mejor experiencia.</a:t>
            </a:r>
          </a:p>
          <a:p>
            <a:pPr algn="just"/>
            <a:endParaRPr lang="es-VE" sz="1400" b="1" dirty="0">
              <a:latin typeface="Tahoma" panose="020B0604030504040204" pitchFamily="34" charset="0"/>
              <a:ea typeface="Tahoma" panose="020B0604030504040204" pitchFamily="34" charset="0"/>
              <a:cs typeface="Tahoma" panose="020B0604030504040204" pitchFamily="34" charset="0"/>
            </a:endParaRPr>
          </a:p>
          <a:p>
            <a:pPr algn="just"/>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Potentes análisis que pintan una imagen</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Cuando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utiliza diferentes aplicaciones para almacenar sus datos, es vital que puedan comunicarse entre sí. Si no se comunican, sus datos terminan en silos y es prácticamente imposible obtener una visión completa de su negocio. </a:t>
            </a:r>
            <a:endPar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pPr algn="just"/>
            <a:endParaRPr lang="es-VE" sz="1400" b="1" dirty="0">
              <a:latin typeface="Tahoma" panose="020B0604030504040204" pitchFamily="34" charset="0"/>
              <a:ea typeface="Tahoma" panose="020B0604030504040204" pitchFamily="34" charset="0"/>
              <a:cs typeface="Tahoma" panose="020B0604030504040204" pitchFamily="34" charset="0"/>
            </a:endParaRPr>
          </a:p>
          <a:p>
            <a:pPr algn="just"/>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Un CRM escalable con opciones de personalización avanzadas</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Cuando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se trata de una solución CRM, una talla única no se adapta a todas las empresas. Es por eso que Zoho CRM le permite personalizar fácilmente la interfaz para cumplir con los requisitos particulares de su organización.</a:t>
            </a:r>
          </a:p>
        </p:txBody>
      </p:sp>
    </p:spTree>
    <p:extLst>
      <p:ext uri="{BB962C8B-B14F-4D97-AF65-F5344CB8AC3E}">
        <p14:creationId xmlns:p14="http://schemas.microsoft.com/office/powerpoint/2010/main" val="17640192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7" name="Rectángulo 6"/>
          <p:cNvSpPr/>
          <p:nvPr/>
        </p:nvSpPr>
        <p:spPr>
          <a:xfrm>
            <a:off x="3829961" y="193669"/>
            <a:ext cx="6550412" cy="830997"/>
          </a:xfrm>
          <a:prstGeom prst="rect">
            <a:avLst/>
          </a:prstGeom>
        </p:spPr>
        <p:txBody>
          <a:bodyPr wrap="square">
            <a:spAutoFit/>
          </a:bodyPr>
          <a:lstStyle/>
          <a:p>
            <a:r>
              <a:rPr lang="es-VE" sz="2400" b="1" dirty="0" smtClean="0">
                <a:solidFill>
                  <a:srgbClr val="FFFF00"/>
                </a:solidFill>
                <a:effectLst>
                  <a:outerShdw blurRad="38100" dist="38100" dir="2700000" algn="tl">
                    <a:srgbClr val="000000">
                      <a:alpha val="43137"/>
                    </a:srgbClr>
                  </a:outerShdw>
                </a:effectLst>
                <a:latin typeface="ESP" panose="020B0603050302020204" pitchFamily="34" charset="0"/>
              </a:rPr>
              <a:t>CRM - Customer Relationship </a:t>
            </a:r>
          </a:p>
          <a:p>
            <a:r>
              <a:rPr lang="es-VE" sz="2400" b="1" dirty="0">
                <a:solidFill>
                  <a:srgbClr val="FFFF00"/>
                </a:solidFill>
                <a:effectLst>
                  <a:outerShdw blurRad="38100" dist="38100" dir="2700000" algn="tl">
                    <a:srgbClr val="000000">
                      <a:alpha val="43137"/>
                    </a:srgbClr>
                  </a:outerShdw>
                </a:effectLst>
                <a:latin typeface="ESP" panose="020B0603050302020204" pitchFamily="34" charset="0"/>
              </a:rPr>
              <a:t>	</a:t>
            </a:r>
            <a:r>
              <a:rPr lang="es-VE" sz="2400" b="1" dirty="0" smtClean="0">
                <a:solidFill>
                  <a:srgbClr val="FFFF00"/>
                </a:solidFill>
                <a:effectLst>
                  <a:outerShdw blurRad="38100" dist="38100" dir="2700000" algn="tl">
                    <a:srgbClr val="000000">
                      <a:alpha val="43137"/>
                    </a:srgbClr>
                  </a:outerShdw>
                </a:effectLst>
                <a:latin typeface="ESP" panose="020B0603050302020204" pitchFamily="34" charset="0"/>
              </a:rPr>
              <a:t>  Management</a:t>
            </a:r>
            <a:endParaRPr lang="es-VE" sz="2400" b="1" dirty="0">
              <a:solidFill>
                <a:srgbClr val="FFFF00"/>
              </a:solidFill>
              <a:effectLst>
                <a:outerShdw blurRad="38100" dist="38100" dir="2700000" algn="tl">
                  <a:srgbClr val="000000">
                    <a:alpha val="43137"/>
                  </a:srgbClr>
                </a:outerShdw>
              </a:effectLst>
              <a:latin typeface="ESP" panose="020B0603050302020204" pitchFamily="34" charset="0"/>
            </a:endParaRPr>
          </a:p>
        </p:txBody>
      </p:sp>
      <p:sp>
        <p:nvSpPr>
          <p:cNvPr id="2" name="Rectángulo 1"/>
          <p:cNvSpPr/>
          <p:nvPr/>
        </p:nvSpPr>
        <p:spPr>
          <a:xfrm>
            <a:off x="233107" y="1228687"/>
            <a:ext cx="1897487" cy="923330"/>
          </a:xfrm>
          <a:prstGeom prst="rect">
            <a:avLst/>
          </a:prstGeom>
        </p:spPr>
        <p:txBody>
          <a:bodyPr wrap="square">
            <a:spAutoFit/>
          </a:bodyPr>
          <a:lstStyle/>
          <a:p>
            <a:pPr algn="ctr"/>
            <a:r>
              <a:rPr lang="es-VE" dirty="0">
                <a:solidFill>
                  <a:srgbClr val="FFFF00"/>
                </a:solidFill>
                <a:latin typeface="Shrikhand" panose="02000000000000000000" pitchFamily="2" charset="0"/>
                <a:cs typeface="Shrikhand" panose="02000000000000000000" pitchFamily="2" charset="0"/>
              </a:rPr>
              <a:t>STARTER</a:t>
            </a:r>
          </a:p>
          <a:p>
            <a:pPr algn="ctr"/>
            <a:r>
              <a:rPr lang="es-VE" dirty="0">
                <a:solidFill>
                  <a:srgbClr val="FFFF00"/>
                </a:solidFill>
                <a:latin typeface="Shrikhand" panose="02000000000000000000" pitchFamily="2" charset="0"/>
                <a:cs typeface="Shrikhand" panose="02000000000000000000" pitchFamily="2" charset="0"/>
              </a:rPr>
              <a:t>$8</a:t>
            </a:r>
          </a:p>
          <a:p>
            <a:pPr algn="ctr"/>
            <a:r>
              <a:rPr lang="es-VE" dirty="0">
                <a:solidFill>
                  <a:srgbClr val="FFFF00"/>
                </a:solidFill>
                <a:latin typeface="Shrikhand" panose="02000000000000000000" pitchFamily="2" charset="0"/>
                <a:cs typeface="Shrikhand" panose="02000000000000000000" pitchFamily="2" charset="0"/>
              </a:rPr>
              <a:t>/</a:t>
            </a:r>
            <a:r>
              <a:rPr lang="es-VE" dirty="0" err="1">
                <a:solidFill>
                  <a:srgbClr val="FFFF00"/>
                </a:solidFill>
                <a:latin typeface="Shrikhand" panose="02000000000000000000" pitchFamily="2" charset="0"/>
                <a:cs typeface="Shrikhand" panose="02000000000000000000" pitchFamily="2" charset="0"/>
              </a:rPr>
              <a:t>user</a:t>
            </a:r>
            <a:r>
              <a:rPr lang="es-VE" dirty="0">
                <a:solidFill>
                  <a:srgbClr val="FFFF00"/>
                </a:solidFill>
                <a:latin typeface="Shrikhand" panose="02000000000000000000" pitchFamily="2" charset="0"/>
                <a:cs typeface="Shrikhand" panose="02000000000000000000" pitchFamily="2" charset="0"/>
              </a:rPr>
              <a:t>/</a:t>
            </a:r>
            <a:r>
              <a:rPr lang="es-VE" dirty="0" err="1">
                <a:solidFill>
                  <a:srgbClr val="FFFF00"/>
                </a:solidFill>
                <a:latin typeface="Shrikhand" panose="02000000000000000000" pitchFamily="2" charset="0"/>
                <a:cs typeface="Shrikhand" panose="02000000000000000000" pitchFamily="2" charset="0"/>
              </a:rPr>
              <a:t>month</a:t>
            </a:r>
            <a:endParaRPr lang="es-VE" dirty="0">
              <a:solidFill>
                <a:srgbClr val="FFFF00"/>
              </a:solidFill>
              <a:latin typeface="Shrikhand" panose="02000000000000000000" pitchFamily="2" charset="0"/>
              <a:cs typeface="Shrikhand" panose="02000000000000000000" pitchFamily="2" charset="0"/>
            </a:endParaRPr>
          </a:p>
        </p:txBody>
      </p:sp>
      <p:sp>
        <p:nvSpPr>
          <p:cNvPr id="9" name="Rectángulo 8"/>
          <p:cNvSpPr/>
          <p:nvPr/>
        </p:nvSpPr>
        <p:spPr>
          <a:xfrm>
            <a:off x="2334188" y="1228687"/>
            <a:ext cx="1781577" cy="923330"/>
          </a:xfrm>
          <a:prstGeom prst="rect">
            <a:avLst/>
          </a:prstGeom>
        </p:spPr>
        <p:txBody>
          <a:bodyPr wrap="square">
            <a:spAutoFit/>
          </a:bodyPr>
          <a:lstStyle/>
          <a:p>
            <a:pPr algn="ctr"/>
            <a:r>
              <a:rPr lang="es-VE" dirty="0">
                <a:solidFill>
                  <a:srgbClr val="C00000"/>
                </a:solidFill>
                <a:latin typeface="Shrikhand" panose="02000000000000000000" pitchFamily="2" charset="0"/>
                <a:cs typeface="Shrikhand" panose="02000000000000000000" pitchFamily="2" charset="0"/>
              </a:rPr>
              <a:t>STANDARD</a:t>
            </a:r>
          </a:p>
          <a:p>
            <a:pPr algn="ctr"/>
            <a:r>
              <a:rPr lang="es-VE" dirty="0">
                <a:solidFill>
                  <a:srgbClr val="C00000"/>
                </a:solidFill>
                <a:latin typeface="Shrikhand" panose="02000000000000000000" pitchFamily="2" charset="0"/>
                <a:cs typeface="Shrikhand" panose="02000000000000000000" pitchFamily="2" charset="0"/>
              </a:rPr>
              <a:t>$12</a:t>
            </a:r>
          </a:p>
          <a:p>
            <a:pPr algn="ctr"/>
            <a:r>
              <a:rPr lang="es-VE" dirty="0">
                <a:solidFill>
                  <a:srgbClr val="C00000"/>
                </a:solidFill>
                <a:latin typeface="Shrikhand" panose="02000000000000000000" pitchFamily="2" charset="0"/>
                <a:cs typeface="Shrikhand" panose="02000000000000000000" pitchFamily="2" charset="0"/>
              </a:rPr>
              <a:t>/</a:t>
            </a:r>
            <a:r>
              <a:rPr lang="es-VE" dirty="0" err="1">
                <a:solidFill>
                  <a:srgbClr val="C00000"/>
                </a:solidFill>
                <a:latin typeface="Shrikhand" panose="02000000000000000000" pitchFamily="2" charset="0"/>
                <a:cs typeface="Shrikhand" panose="02000000000000000000" pitchFamily="2" charset="0"/>
              </a:rPr>
              <a:t>user</a:t>
            </a:r>
            <a:r>
              <a:rPr lang="es-VE" dirty="0">
                <a:solidFill>
                  <a:srgbClr val="C00000"/>
                </a:solidFill>
                <a:latin typeface="Shrikhand" panose="02000000000000000000" pitchFamily="2" charset="0"/>
                <a:cs typeface="Shrikhand" panose="02000000000000000000" pitchFamily="2" charset="0"/>
              </a:rPr>
              <a:t>/</a:t>
            </a:r>
            <a:r>
              <a:rPr lang="es-VE" dirty="0" err="1">
                <a:solidFill>
                  <a:srgbClr val="C00000"/>
                </a:solidFill>
                <a:latin typeface="Shrikhand" panose="02000000000000000000" pitchFamily="2" charset="0"/>
                <a:cs typeface="Shrikhand" panose="02000000000000000000" pitchFamily="2" charset="0"/>
              </a:rPr>
              <a:t>month</a:t>
            </a:r>
            <a:endParaRPr lang="es-VE" dirty="0">
              <a:solidFill>
                <a:srgbClr val="C00000"/>
              </a:solidFill>
              <a:latin typeface="Shrikhand" panose="02000000000000000000" pitchFamily="2" charset="0"/>
              <a:cs typeface="Shrikhand" panose="02000000000000000000" pitchFamily="2" charset="0"/>
            </a:endParaRPr>
          </a:p>
        </p:txBody>
      </p:sp>
      <p:sp>
        <p:nvSpPr>
          <p:cNvPr id="10" name="Rectángulo 9"/>
          <p:cNvSpPr/>
          <p:nvPr/>
        </p:nvSpPr>
        <p:spPr>
          <a:xfrm>
            <a:off x="4319359" y="1228687"/>
            <a:ext cx="2052034" cy="923330"/>
          </a:xfrm>
          <a:prstGeom prst="rect">
            <a:avLst/>
          </a:prstGeom>
        </p:spPr>
        <p:txBody>
          <a:bodyPr wrap="square">
            <a:spAutoFit/>
          </a:bodyPr>
          <a:lstStyle/>
          <a:p>
            <a:pPr algn="ctr"/>
            <a:r>
              <a:rPr lang="es-VE" dirty="0">
                <a:solidFill>
                  <a:srgbClr val="7030A0"/>
                </a:solidFill>
                <a:latin typeface="Shrikhand" panose="02000000000000000000" pitchFamily="2" charset="0"/>
                <a:cs typeface="Shrikhand" panose="02000000000000000000" pitchFamily="2" charset="0"/>
              </a:rPr>
              <a:t>PROFESSIONAL</a:t>
            </a:r>
          </a:p>
          <a:p>
            <a:pPr algn="ctr"/>
            <a:r>
              <a:rPr lang="es-VE" dirty="0">
                <a:solidFill>
                  <a:srgbClr val="7030A0"/>
                </a:solidFill>
                <a:latin typeface="Shrikhand" panose="02000000000000000000" pitchFamily="2" charset="0"/>
                <a:cs typeface="Shrikhand" panose="02000000000000000000" pitchFamily="2" charset="0"/>
              </a:rPr>
              <a:t>$20</a:t>
            </a:r>
          </a:p>
          <a:p>
            <a:pPr algn="ctr"/>
            <a:r>
              <a:rPr lang="es-VE" dirty="0">
                <a:solidFill>
                  <a:srgbClr val="7030A0"/>
                </a:solidFill>
                <a:latin typeface="Shrikhand" panose="02000000000000000000" pitchFamily="2" charset="0"/>
                <a:cs typeface="Shrikhand" panose="02000000000000000000" pitchFamily="2" charset="0"/>
              </a:rPr>
              <a:t>/</a:t>
            </a:r>
            <a:r>
              <a:rPr lang="es-VE" dirty="0" err="1">
                <a:solidFill>
                  <a:srgbClr val="7030A0"/>
                </a:solidFill>
                <a:latin typeface="Shrikhand" panose="02000000000000000000" pitchFamily="2" charset="0"/>
                <a:cs typeface="Shrikhand" panose="02000000000000000000" pitchFamily="2" charset="0"/>
              </a:rPr>
              <a:t>user</a:t>
            </a:r>
            <a:r>
              <a:rPr lang="es-VE" dirty="0">
                <a:solidFill>
                  <a:srgbClr val="7030A0"/>
                </a:solidFill>
                <a:latin typeface="Shrikhand" panose="02000000000000000000" pitchFamily="2" charset="0"/>
                <a:cs typeface="Shrikhand" panose="02000000000000000000" pitchFamily="2" charset="0"/>
              </a:rPr>
              <a:t>/</a:t>
            </a:r>
            <a:r>
              <a:rPr lang="es-VE" dirty="0" err="1">
                <a:solidFill>
                  <a:srgbClr val="7030A0"/>
                </a:solidFill>
                <a:latin typeface="Shrikhand" panose="02000000000000000000" pitchFamily="2" charset="0"/>
                <a:cs typeface="Shrikhand" panose="02000000000000000000" pitchFamily="2" charset="0"/>
              </a:rPr>
              <a:t>month</a:t>
            </a:r>
            <a:endParaRPr lang="es-VE" dirty="0">
              <a:solidFill>
                <a:srgbClr val="7030A0"/>
              </a:solidFill>
              <a:latin typeface="Shrikhand" panose="02000000000000000000" pitchFamily="2" charset="0"/>
              <a:cs typeface="Shrikhand" panose="02000000000000000000" pitchFamily="2" charset="0"/>
            </a:endParaRPr>
          </a:p>
        </p:txBody>
      </p:sp>
      <p:sp>
        <p:nvSpPr>
          <p:cNvPr id="11" name="Rectángulo 10"/>
          <p:cNvSpPr/>
          <p:nvPr/>
        </p:nvSpPr>
        <p:spPr>
          <a:xfrm>
            <a:off x="6574987" y="1228687"/>
            <a:ext cx="1936124" cy="923330"/>
          </a:xfrm>
          <a:prstGeom prst="rect">
            <a:avLst/>
          </a:prstGeom>
        </p:spPr>
        <p:txBody>
          <a:bodyPr wrap="square">
            <a:spAutoFit/>
          </a:bodyPr>
          <a:lstStyle/>
          <a:p>
            <a:pPr algn="ctr"/>
            <a:r>
              <a:rPr lang="es-VE" dirty="0">
                <a:solidFill>
                  <a:srgbClr val="002060"/>
                </a:solidFill>
                <a:latin typeface="Shrikhand" panose="02000000000000000000" pitchFamily="2" charset="0"/>
                <a:cs typeface="Shrikhand" panose="02000000000000000000" pitchFamily="2" charset="0"/>
              </a:rPr>
              <a:t>ENTERPRISE</a:t>
            </a:r>
          </a:p>
          <a:p>
            <a:pPr algn="ctr"/>
            <a:r>
              <a:rPr lang="es-VE" dirty="0">
                <a:solidFill>
                  <a:srgbClr val="002060"/>
                </a:solidFill>
                <a:latin typeface="Shrikhand" panose="02000000000000000000" pitchFamily="2" charset="0"/>
                <a:cs typeface="Shrikhand" panose="02000000000000000000" pitchFamily="2" charset="0"/>
              </a:rPr>
              <a:t>$35</a:t>
            </a:r>
          </a:p>
          <a:p>
            <a:pPr algn="ctr"/>
            <a:r>
              <a:rPr lang="es-VE" dirty="0">
                <a:solidFill>
                  <a:srgbClr val="002060"/>
                </a:solidFill>
                <a:latin typeface="Shrikhand" panose="02000000000000000000" pitchFamily="2" charset="0"/>
                <a:cs typeface="Shrikhand" panose="02000000000000000000" pitchFamily="2" charset="0"/>
              </a:rPr>
              <a:t>/</a:t>
            </a:r>
            <a:r>
              <a:rPr lang="es-VE" dirty="0" err="1">
                <a:solidFill>
                  <a:srgbClr val="002060"/>
                </a:solidFill>
                <a:latin typeface="Shrikhand" panose="02000000000000000000" pitchFamily="2" charset="0"/>
                <a:cs typeface="Shrikhand" panose="02000000000000000000" pitchFamily="2" charset="0"/>
              </a:rPr>
              <a:t>user</a:t>
            </a:r>
            <a:r>
              <a:rPr lang="es-VE" dirty="0">
                <a:solidFill>
                  <a:srgbClr val="002060"/>
                </a:solidFill>
                <a:latin typeface="Shrikhand" panose="02000000000000000000" pitchFamily="2" charset="0"/>
                <a:cs typeface="Shrikhand" panose="02000000000000000000" pitchFamily="2" charset="0"/>
              </a:rPr>
              <a:t>/</a:t>
            </a:r>
            <a:r>
              <a:rPr lang="es-VE" dirty="0" err="1">
                <a:solidFill>
                  <a:srgbClr val="002060"/>
                </a:solidFill>
                <a:latin typeface="Shrikhand" panose="02000000000000000000" pitchFamily="2" charset="0"/>
                <a:cs typeface="Shrikhand" panose="02000000000000000000" pitchFamily="2" charset="0"/>
              </a:rPr>
              <a:t>month</a:t>
            </a:r>
            <a:endParaRPr lang="es-VE" dirty="0">
              <a:solidFill>
                <a:srgbClr val="002060"/>
              </a:solidFill>
              <a:latin typeface="Shrikhand" panose="02000000000000000000" pitchFamily="2" charset="0"/>
              <a:cs typeface="Shrikhand" panose="02000000000000000000" pitchFamily="2" charset="0"/>
            </a:endParaRPr>
          </a:p>
        </p:txBody>
      </p:sp>
      <p:sp>
        <p:nvSpPr>
          <p:cNvPr id="12" name="Rectángulo 11"/>
          <p:cNvSpPr/>
          <p:nvPr/>
        </p:nvSpPr>
        <p:spPr>
          <a:xfrm>
            <a:off x="8963375" y="1228687"/>
            <a:ext cx="2833995" cy="1477328"/>
          </a:xfrm>
          <a:prstGeom prst="rect">
            <a:avLst/>
          </a:prstGeom>
        </p:spPr>
        <p:txBody>
          <a:bodyPr wrap="square">
            <a:spAutoFit/>
          </a:bodyPr>
          <a:lstStyle/>
          <a:p>
            <a:pPr algn="ctr"/>
            <a:r>
              <a:rPr lang="en-US" dirty="0">
                <a:solidFill>
                  <a:srgbClr val="FF0000"/>
                </a:solidFill>
                <a:latin typeface="Shrikhand" panose="02000000000000000000" pitchFamily="2" charset="0"/>
                <a:cs typeface="Shrikhand" panose="02000000000000000000" pitchFamily="2" charset="0"/>
              </a:rPr>
              <a:t>ULTIMATE EDITION</a:t>
            </a:r>
          </a:p>
          <a:p>
            <a:pPr algn="ctr"/>
            <a:r>
              <a:rPr lang="en-US" dirty="0">
                <a:solidFill>
                  <a:srgbClr val="FF0000"/>
                </a:solidFill>
                <a:latin typeface="Shrikhand" panose="02000000000000000000" pitchFamily="2" charset="0"/>
                <a:cs typeface="Shrikhand" panose="02000000000000000000" pitchFamily="2" charset="0"/>
              </a:rPr>
              <a:t>$100</a:t>
            </a:r>
          </a:p>
          <a:p>
            <a:pPr algn="ctr"/>
            <a:r>
              <a:rPr lang="en-US" dirty="0">
                <a:solidFill>
                  <a:srgbClr val="FF0000"/>
                </a:solidFill>
                <a:latin typeface="Shrikhand" panose="02000000000000000000" pitchFamily="2" charset="0"/>
                <a:cs typeface="Shrikhand" panose="02000000000000000000" pitchFamily="2" charset="0"/>
              </a:rPr>
              <a:t>/</a:t>
            </a:r>
            <a:r>
              <a:rPr lang="en-US" dirty="0" smtClean="0">
                <a:solidFill>
                  <a:srgbClr val="FF0000"/>
                </a:solidFill>
                <a:latin typeface="Shrikhand" panose="02000000000000000000" pitchFamily="2" charset="0"/>
                <a:cs typeface="Shrikhand" panose="02000000000000000000" pitchFamily="2" charset="0"/>
              </a:rPr>
              <a:t>user/month</a:t>
            </a:r>
          </a:p>
          <a:p>
            <a:pPr algn="ctr"/>
            <a:r>
              <a:rPr lang="en-US" dirty="0" smtClean="0">
                <a:solidFill>
                  <a:srgbClr val="FF0000"/>
                </a:solidFill>
                <a:latin typeface="Shrikhand" panose="02000000000000000000" pitchFamily="2" charset="0"/>
                <a:cs typeface="Shrikhand" panose="02000000000000000000" pitchFamily="2" charset="0"/>
              </a:rPr>
              <a:t>billed annually</a:t>
            </a:r>
            <a:endParaRPr lang="en-US" dirty="0">
              <a:solidFill>
                <a:srgbClr val="FF0000"/>
              </a:solidFill>
              <a:latin typeface="Shrikhand" panose="02000000000000000000" pitchFamily="2" charset="0"/>
              <a:cs typeface="Shrikhand" panose="02000000000000000000" pitchFamily="2" charset="0"/>
            </a:endParaRPr>
          </a:p>
          <a:p>
            <a:pPr algn="ctr"/>
            <a:r>
              <a:rPr lang="en-US" dirty="0" smtClean="0">
                <a:solidFill>
                  <a:srgbClr val="FF0000"/>
                </a:solidFill>
                <a:latin typeface="Shrikhand" panose="02000000000000000000" pitchFamily="2" charset="0"/>
                <a:cs typeface="Shrikhand" panose="02000000000000000000" pitchFamily="2" charset="0"/>
              </a:rPr>
              <a:t>(yearly </a:t>
            </a:r>
            <a:r>
              <a:rPr lang="en-US" dirty="0">
                <a:solidFill>
                  <a:srgbClr val="FF0000"/>
                </a:solidFill>
                <a:latin typeface="Shrikhand" panose="02000000000000000000" pitchFamily="2" charset="0"/>
                <a:cs typeface="Shrikhand" panose="02000000000000000000" pitchFamily="2" charset="0"/>
              </a:rPr>
              <a:t>subscription)</a:t>
            </a:r>
            <a:endParaRPr lang="es-VE" dirty="0">
              <a:solidFill>
                <a:srgbClr val="FF0000"/>
              </a:solidFill>
              <a:latin typeface="Shrikhand" panose="02000000000000000000" pitchFamily="2" charset="0"/>
              <a:cs typeface="Shrikhand" panose="02000000000000000000" pitchFamily="2" charset="0"/>
            </a:endParaRPr>
          </a:p>
        </p:txBody>
      </p:sp>
      <p:sp>
        <p:nvSpPr>
          <p:cNvPr id="13" name="Rectángulo 12"/>
          <p:cNvSpPr/>
          <p:nvPr/>
        </p:nvSpPr>
        <p:spPr>
          <a:xfrm>
            <a:off x="214753" y="2115559"/>
            <a:ext cx="1864325" cy="4770537"/>
          </a:xfrm>
          <a:prstGeom prst="rect">
            <a:avLst/>
          </a:prstGeom>
        </p:spPr>
        <p:txBody>
          <a:bodyPr wrap="square">
            <a:spAutoFit/>
          </a:bodyPr>
          <a:lstStyle/>
          <a:p>
            <a:pPr marL="285750" indent="-285750">
              <a:buFont typeface="Wingdings" panose="05000000000000000000" pitchFamily="2" charset="2"/>
              <a:buChar char="ü"/>
            </a:pPr>
            <a:r>
              <a:rPr lang="es-VE" sz="1600" b="1" dirty="0" smtClean="0">
                <a:solidFill>
                  <a:srgbClr val="FFFF00"/>
                </a:solidFill>
                <a:latin typeface="Tahoma" panose="020B0604030504040204" pitchFamily="34" charset="0"/>
                <a:ea typeface="Tahoma" panose="020B0604030504040204" pitchFamily="34" charset="0"/>
                <a:cs typeface="Tahoma" panose="020B0604030504040204" pitchFamily="34" charset="0"/>
              </a:rPr>
              <a:t>Registros Personales </a:t>
            </a:r>
            <a:r>
              <a:rPr lang="es-VE" sz="1600" b="1" dirty="0">
                <a:solidFill>
                  <a:srgbClr val="FFFF00"/>
                </a:solidFill>
                <a:latin typeface="Tahoma" panose="020B0604030504040204" pitchFamily="34" charset="0"/>
                <a:ea typeface="Tahoma" panose="020B0604030504040204" pitchFamily="34" charset="0"/>
                <a:cs typeface="Tahoma" panose="020B0604030504040204" pitchFamily="34" charset="0"/>
              </a:rPr>
              <a:t>(básicos)</a:t>
            </a:r>
          </a:p>
          <a:p>
            <a:pPr marL="285750" indent="-285750">
              <a:buFont typeface="Wingdings" panose="05000000000000000000" pitchFamily="2" charset="2"/>
              <a:buChar char="ü"/>
            </a:pPr>
            <a:r>
              <a:rPr lang="es-VE" sz="1600" b="1" dirty="0">
                <a:solidFill>
                  <a:srgbClr val="FFFF00"/>
                </a:solidFill>
                <a:latin typeface="Tahoma" panose="020B0604030504040204" pitchFamily="34" charset="0"/>
                <a:ea typeface="Tahoma" panose="020B0604030504040204" pitchFamily="34" charset="0"/>
                <a:cs typeface="Tahoma" panose="020B0604030504040204" pitchFamily="34" charset="0"/>
              </a:rPr>
              <a:t>Formularios </a:t>
            </a:r>
            <a:r>
              <a:rPr lang="es-VE" sz="1600" b="1" dirty="0" smtClean="0">
                <a:solidFill>
                  <a:srgbClr val="FFFF00"/>
                </a:solidFill>
                <a:latin typeface="Tahoma" panose="020B0604030504040204" pitchFamily="34" charset="0"/>
                <a:ea typeface="Tahoma" panose="020B0604030504040204" pitchFamily="34" charset="0"/>
                <a:cs typeface="Tahoma" panose="020B0604030504040204" pitchFamily="34" charset="0"/>
              </a:rPr>
              <a:t>Web (básicos</a:t>
            </a:r>
            <a:r>
              <a:rPr lang="es-VE" sz="1600" b="1" dirty="0">
                <a:solidFill>
                  <a:srgbClr val="FFFF00"/>
                </a:solidFill>
                <a:latin typeface="Tahoma" panose="020B0604030504040204" pitchFamily="34" charset="0"/>
                <a:ea typeface="Tahoma" panose="020B0604030504040204" pitchFamily="34" charset="0"/>
                <a:cs typeface="Tahoma" panose="020B0604030504040204" pitchFamily="34" charset="0"/>
              </a:rPr>
              <a:t>)</a:t>
            </a:r>
          </a:p>
          <a:p>
            <a:pPr marL="285750" indent="-285750">
              <a:buFont typeface="Wingdings" panose="05000000000000000000" pitchFamily="2" charset="2"/>
              <a:buChar char="ü"/>
            </a:pPr>
            <a:r>
              <a:rPr lang="es-VE" sz="1600" b="1" dirty="0">
                <a:solidFill>
                  <a:srgbClr val="FFFF00"/>
                </a:solidFill>
                <a:latin typeface="Tahoma" panose="020B0604030504040204" pitchFamily="34" charset="0"/>
                <a:ea typeface="Tahoma" panose="020B0604030504040204" pitchFamily="34" charset="0"/>
                <a:cs typeface="Tahoma" panose="020B0604030504040204" pitchFamily="34" charset="0"/>
              </a:rPr>
              <a:t>CRM social</a:t>
            </a:r>
          </a:p>
          <a:p>
            <a:pPr marL="285750" indent="-285750">
              <a:buFont typeface="Wingdings" panose="05000000000000000000" pitchFamily="2" charset="2"/>
              <a:buChar char="ü"/>
            </a:pPr>
            <a:r>
              <a:rPr lang="es-VE" sz="1600" b="1" dirty="0">
                <a:solidFill>
                  <a:srgbClr val="FFFF00"/>
                </a:solidFill>
                <a:latin typeface="Tahoma" panose="020B0604030504040204" pitchFamily="34" charset="0"/>
                <a:ea typeface="Tahoma" panose="020B0604030504040204" pitchFamily="34" charset="0"/>
                <a:cs typeface="Tahoma" panose="020B0604030504040204" pitchFamily="34" charset="0"/>
              </a:rPr>
              <a:t>Flujos de trabajo (básicos)</a:t>
            </a:r>
          </a:p>
          <a:p>
            <a:pPr marL="285750" indent="-285750">
              <a:buFont typeface="Wingdings" panose="05000000000000000000" pitchFamily="2" charset="2"/>
              <a:buChar char="ü"/>
            </a:pPr>
            <a:r>
              <a:rPr lang="es-VE" sz="1600" b="1" dirty="0">
                <a:solidFill>
                  <a:srgbClr val="FFFF00"/>
                </a:solidFill>
                <a:latin typeface="Tahoma" panose="020B0604030504040204" pitchFamily="34" charset="0"/>
                <a:ea typeface="Tahoma" panose="020B0604030504040204" pitchFamily="34" charset="0"/>
                <a:cs typeface="Tahoma" panose="020B0604030504040204" pitchFamily="34" charset="0"/>
              </a:rPr>
              <a:t>Informes y paneles de control (básico)</a:t>
            </a:r>
          </a:p>
          <a:p>
            <a:pPr marL="285750" indent="-285750">
              <a:buFont typeface="Wingdings" panose="05000000000000000000" pitchFamily="2" charset="2"/>
              <a:buChar char="ü"/>
            </a:pPr>
            <a:r>
              <a:rPr lang="es-VE" sz="1600" b="1" dirty="0">
                <a:solidFill>
                  <a:srgbClr val="FFFF00"/>
                </a:solidFill>
                <a:latin typeface="Tahoma" panose="020B0604030504040204" pitchFamily="34" charset="0"/>
                <a:ea typeface="Tahoma" panose="020B0604030504040204" pitchFamily="34" charset="0"/>
                <a:cs typeface="Tahoma" panose="020B0604030504040204" pitchFamily="34" charset="0"/>
              </a:rPr>
              <a:t>Integración floja</a:t>
            </a:r>
          </a:p>
          <a:p>
            <a:pPr marL="285750" indent="-285750">
              <a:buFont typeface="Wingdings" panose="05000000000000000000" pitchFamily="2" charset="2"/>
              <a:buChar char="ü"/>
            </a:pPr>
            <a:r>
              <a:rPr lang="es-VE" sz="1600" b="1" dirty="0">
                <a:solidFill>
                  <a:srgbClr val="FFFF00"/>
                </a:solidFill>
                <a:latin typeface="Tahoma" panose="020B0604030504040204" pitchFamily="34" charset="0"/>
                <a:ea typeface="Tahoma" panose="020B0604030504040204" pitchFamily="34" charset="0"/>
                <a:cs typeface="Tahoma" panose="020B0604030504040204" pitchFamily="34" charset="0"/>
              </a:rPr>
              <a:t>Roles y Perfiles</a:t>
            </a:r>
          </a:p>
          <a:p>
            <a:pPr marL="285750" indent="-285750">
              <a:buFont typeface="Wingdings" panose="05000000000000000000" pitchFamily="2" charset="2"/>
              <a:buChar char="ü"/>
            </a:pPr>
            <a:r>
              <a:rPr lang="es-VE" sz="1600" b="1" dirty="0">
                <a:solidFill>
                  <a:srgbClr val="FFFF00"/>
                </a:solidFill>
                <a:latin typeface="Tahoma" panose="020B0604030504040204" pitchFamily="34" charset="0"/>
                <a:ea typeface="Tahoma" panose="020B0604030504040204" pitchFamily="34" charset="0"/>
                <a:cs typeface="Tahoma" panose="020B0604030504040204" pitchFamily="34" charset="0"/>
              </a:rPr>
              <a:t>10,000 </a:t>
            </a:r>
            <a:r>
              <a:rPr lang="es-VE" sz="1600" b="1" dirty="0" err="1" smtClean="0">
                <a:solidFill>
                  <a:srgbClr val="FFFF00"/>
                </a:solidFill>
                <a:latin typeface="Tahoma" panose="020B0604030504040204" pitchFamily="34" charset="0"/>
                <a:ea typeface="Tahoma" panose="020B0604030504040204" pitchFamily="34" charset="0"/>
                <a:cs typeface="Tahoma" panose="020B0604030504040204" pitchFamily="34" charset="0"/>
              </a:rPr>
              <a:t>Regs</a:t>
            </a:r>
            <a:endParaRPr lang="es-VE" sz="1600" b="1" dirty="0">
              <a:solidFill>
                <a:srgbClr val="FFFF00"/>
              </a:solidFill>
              <a:latin typeface="Tahoma" panose="020B0604030504040204" pitchFamily="34" charset="0"/>
              <a:ea typeface="Tahoma" panose="020B0604030504040204" pitchFamily="34" charset="0"/>
              <a:cs typeface="Tahoma" panose="020B0604030504040204" pitchFamily="34" charset="0"/>
            </a:endParaRPr>
          </a:p>
        </p:txBody>
      </p:sp>
      <p:sp>
        <p:nvSpPr>
          <p:cNvPr id="14" name="Rectángulo 13"/>
          <p:cNvSpPr/>
          <p:nvPr/>
        </p:nvSpPr>
        <p:spPr>
          <a:xfrm>
            <a:off x="2383235" y="2115559"/>
            <a:ext cx="2039155" cy="3785652"/>
          </a:xfrm>
          <a:prstGeom prst="rect">
            <a:avLst/>
          </a:prstGeom>
        </p:spPr>
        <p:txBody>
          <a:bodyPr wrap="square">
            <a:spAutoFit/>
          </a:bodyPr>
          <a:lstStyle/>
          <a:p>
            <a:pPr marL="285750" indent="-285750">
              <a:buFont typeface="Wingdings" panose="05000000000000000000" pitchFamily="2" charset="2"/>
              <a:buChar char="ü"/>
            </a:pPr>
            <a:r>
              <a:rPr lang="en-US" sz="1600" b="1" dirty="0" err="1" smtClean="0">
                <a:solidFill>
                  <a:srgbClr val="C00000"/>
                </a:solidFill>
                <a:latin typeface="Tahoma" panose="020B0604030504040204" pitchFamily="34" charset="0"/>
                <a:ea typeface="Tahoma" panose="020B0604030504040204" pitchFamily="34" charset="0"/>
                <a:cs typeface="Tahoma" panose="020B0604030504040204" pitchFamily="34" charset="0"/>
              </a:rPr>
              <a:t>Puntaje</a:t>
            </a:r>
            <a:r>
              <a:rPr lang="en-US" sz="16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sz="1600" b="1" dirty="0" err="1" smtClean="0">
                <a:solidFill>
                  <a:srgbClr val="C00000"/>
                </a:solidFill>
                <a:latin typeface="Tahoma" panose="020B0604030504040204" pitchFamily="34" charset="0"/>
                <a:ea typeface="Tahoma" panose="020B0604030504040204" pitchFamily="34" charset="0"/>
                <a:cs typeface="Tahoma" panose="020B0604030504040204" pitchFamily="34" charset="0"/>
              </a:rPr>
              <a:t>Vendedores</a:t>
            </a:r>
            <a:endParaRPr lang="en-US" sz="1600" b="1"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ü"/>
            </a:pPr>
            <a:r>
              <a:rPr lang="en-US" sz="1600" b="1" dirty="0" err="1" smtClean="0">
                <a:solidFill>
                  <a:srgbClr val="C00000"/>
                </a:solidFill>
                <a:latin typeface="Tahoma" panose="020B0604030504040204" pitchFamily="34" charset="0"/>
                <a:ea typeface="Tahoma" panose="020B0604030504040204" pitchFamily="34" charset="0"/>
                <a:cs typeface="Tahoma" panose="020B0604030504040204" pitchFamily="34" charset="0"/>
              </a:rPr>
              <a:t>Informacion</a:t>
            </a:r>
            <a:r>
              <a:rPr lang="en-US" sz="16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 via Email</a:t>
            </a:r>
          </a:p>
          <a:p>
            <a:pPr marL="285750" indent="-285750">
              <a:buFont typeface="Wingdings" panose="05000000000000000000" pitchFamily="2" charset="2"/>
              <a:buChar char="ü"/>
            </a:pPr>
            <a:r>
              <a:rPr lang="en-US" sz="16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Conversion del </a:t>
            </a:r>
            <a:r>
              <a:rPr lang="en-US" sz="1600" b="1" dirty="0" err="1" smtClean="0">
                <a:solidFill>
                  <a:srgbClr val="C00000"/>
                </a:solidFill>
                <a:latin typeface="Tahoma" panose="020B0604030504040204" pitchFamily="34" charset="0"/>
                <a:ea typeface="Tahoma" panose="020B0604030504040204" pitchFamily="34" charset="0"/>
                <a:cs typeface="Tahoma" panose="020B0604030504040204" pitchFamily="34" charset="0"/>
              </a:rPr>
              <a:t>Flujo</a:t>
            </a:r>
            <a:r>
              <a:rPr lang="en-US" sz="16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 de </a:t>
            </a:r>
            <a:r>
              <a:rPr lang="en-US" sz="1600" b="1" dirty="0" err="1" smtClean="0">
                <a:solidFill>
                  <a:srgbClr val="C00000"/>
                </a:solidFill>
                <a:latin typeface="Tahoma" panose="020B0604030504040204" pitchFamily="34" charset="0"/>
                <a:ea typeface="Tahoma" panose="020B0604030504040204" pitchFamily="34" charset="0"/>
                <a:cs typeface="Tahoma" panose="020B0604030504040204" pitchFamily="34" charset="0"/>
              </a:rPr>
              <a:t>Trabajo</a:t>
            </a:r>
            <a:endParaRPr lang="en-US" sz="1600" b="1"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ü"/>
            </a:pPr>
            <a:r>
              <a:rPr lang="en-US" sz="1600" b="1" dirty="0" err="1" smtClean="0">
                <a:solidFill>
                  <a:srgbClr val="C00000"/>
                </a:solidFill>
                <a:latin typeface="Tahoma" panose="020B0604030504040204" pitchFamily="34" charset="0"/>
                <a:ea typeface="Tahoma" panose="020B0604030504040204" pitchFamily="34" charset="0"/>
                <a:cs typeface="Tahoma" panose="020B0604030504040204" pitchFamily="34" charset="0"/>
              </a:rPr>
              <a:t>Etiquetas</a:t>
            </a:r>
            <a:r>
              <a:rPr lang="en-US" sz="16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 y </a:t>
            </a:r>
            <a:r>
              <a:rPr lang="en-US" sz="1600" b="1" dirty="0" err="1" smtClean="0">
                <a:solidFill>
                  <a:srgbClr val="C00000"/>
                </a:solidFill>
                <a:latin typeface="Tahoma" panose="020B0604030504040204" pitchFamily="34" charset="0"/>
                <a:ea typeface="Tahoma" panose="020B0604030504040204" pitchFamily="34" charset="0"/>
                <a:cs typeface="Tahoma" panose="020B0604030504040204" pitchFamily="34" charset="0"/>
              </a:rPr>
              <a:t>Grupos</a:t>
            </a:r>
            <a:endParaRPr lang="en-US" sz="1600" b="1"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ü"/>
            </a:pPr>
            <a:r>
              <a:rPr lang="en-US" sz="16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FORMULA</a:t>
            </a:r>
            <a:endParaRPr lang="en-US" sz="1600" b="1"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ü"/>
            </a:pPr>
            <a:r>
              <a:rPr lang="en-US" sz="1600" b="1" dirty="0">
                <a:solidFill>
                  <a:srgbClr val="C00000"/>
                </a:solidFill>
                <a:latin typeface="Tahoma" panose="020B0604030504040204" pitchFamily="34" charset="0"/>
                <a:ea typeface="Tahoma" panose="020B0604030504040204" pitchFamily="34" charset="0"/>
                <a:cs typeface="Tahoma" panose="020B0604030504040204" pitchFamily="34" charset="0"/>
              </a:rPr>
              <a:t>Custom, Unique Fields</a:t>
            </a:r>
          </a:p>
          <a:p>
            <a:pPr marL="285750" indent="-285750">
              <a:buFont typeface="Wingdings" panose="05000000000000000000" pitchFamily="2" charset="2"/>
              <a:buChar char="ü"/>
            </a:pPr>
            <a:r>
              <a:rPr lang="en-US" sz="1600" b="1" dirty="0">
                <a:solidFill>
                  <a:srgbClr val="C00000"/>
                </a:solidFill>
                <a:latin typeface="Tahoma" panose="020B0604030504040204" pitchFamily="34" charset="0"/>
                <a:ea typeface="Tahoma" panose="020B0604030504040204" pitchFamily="34" charset="0"/>
                <a:cs typeface="Tahoma" panose="020B0604030504040204" pitchFamily="34" charset="0"/>
              </a:rPr>
              <a:t>Custom </a:t>
            </a:r>
            <a:r>
              <a:rPr lang="en-US" sz="1600" b="1" dirty="0" err="1" smtClean="0">
                <a:solidFill>
                  <a:srgbClr val="C00000"/>
                </a:solidFill>
                <a:latin typeface="Tahoma" panose="020B0604030504040204" pitchFamily="34" charset="0"/>
                <a:ea typeface="Tahoma" panose="020B0604030504040204" pitchFamily="34" charset="0"/>
                <a:cs typeface="Tahoma" panose="020B0604030504040204" pitchFamily="34" charset="0"/>
              </a:rPr>
              <a:t>Reportes</a:t>
            </a:r>
            <a:r>
              <a:rPr lang="en-US" sz="16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 y </a:t>
            </a:r>
            <a:endParaRPr lang="en-US" sz="1600" b="1"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ü"/>
            </a:pPr>
            <a:r>
              <a:rPr lang="en-US" sz="1600" b="1" dirty="0">
                <a:solidFill>
                  <a:srgbClr val="C00000"/>
                </a:solidFill>
                <a:latin typeface="Tahoma" panose="020B0604030504040204" pitchFamily="34" charset="0"/>
                <a:ea typeface="Tahoma" panose="020B0604030504040204" pitchFamily="34" charset="0"/>
                <a:cs typeface="Tahoma" panose="020B0604030504040204" pitchFamily="34" charset="0"/>
              </a:rPr>
              <a:t>100,000 </a:t>
            </a:r>
            <a:r>
              <a:rPr lang="en-US" sz="1600" b="1" dirty="0" err="1" smtClean="0">
                <a:solidFill>
                  <a:srgbClr val="C00000"/>
                </a:solidFill>
                <a:latin typeface="Tahoma" panose="020B0604030504040204" pitchFamily="34" charset="0"/>
                <a:ea typeface="Tahoma" panose="020B0604030504040204" pitchFamily="34" charset="0"/>
                <a:cs typeface="Tahoma" panose="020B0604030504040204" pitchFamily="34" charset="0"/>
              </a:rPr>
              <a:t>Regs</a:t>
            </a:r>
            <a:endParaRPr lang="es-VE" sz="1600"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15" name="Rectángulo 14"/>
          <p:cNvSpPr/>
          <p:nvPr/>
        </p:nvSpPr>
        <p:spPr>
          <a:xfrm>
            <a:off x="4368406" y="2103766"/>
            <a:ext cx="2002987" cy="4770537"/>
          </a:xfrm>
          <a:prstGeom prst="rect">
            <a:avLst/>
          </a:prstGeom>
        </p:spPr>
        <p:txBody>
          <a:bodyPr wrap="square">
            <a:spAutoFit/>
          </a:bodyPr>
          <a:lstStyle/>
          <a:p>
            <a:pPr marL="285750" indent="-285750">
              <a:buFont typeface="Wingdings" panose="05000000000000000000" pitchFamily="2" charset="2"/>
              <a:buChar char="ü"/>
            </a:pPr>
            <a:r>
              <a:rPr lang="es-VE" sz="1600" b="1" dirty="0" err="1" smtClean="0">
                <a:solidFill>
                  <a:srgbClr val="7030A0"/>
                </a:solidFill>
                <a:latin typeface="Tahoma" panose="020B0604030504040204" pitchFamily="34" charset="0"/>
                <a:ea typeface="Tahoma" panose="020B0604030504040204" pitchFamily="34" charset="0"/>
                <a:cs typeface="Tahoma" panose="020B0604030504040204" pitchFamily="34" charset="0"/>
              </a:rPr>
              <a:t>Notificacion</a:t>
            </a:r>
            <a:r>
              <a:rPr lang="es-VE" sz="1600" b="1" dirty="0" smtClean="0">
                <a:solidFill>
                  <a:srgbClr val="7030A0"/>
                </a:solidFill>
                <a:latin typeface="Tahoma" panose="020B0604030504040204" pitchFamily="34" charset="0"/>
                <a:ea typeface="Tahoma" panose="020B0604030504040204" pitchFamily="34" charset="0"/>
                <a:cs typeface="Tahoma" panose="020B0604030504040204" pitchFamily="34" charset="0"/>
              </a:rPr>
              <a:t> </a:t>
            </a:r>
            <a:r>
              <a:rPr lang="es-VE" sz="1600" b="1" dirty="0">
                <a:solidFill>
                  <a:srgbClr val="7030A0"/>
                </a:solidFill>
                <a:latin typeface="Tahoma" panose="020B0604030504040204" pitchFamily="34" charset="0"/>
                <a:ea typeface="Tahoma" panose="020B0604030504040204" pitchFamily="34" charset="0"/>
                <a:cs typeface="Tahoma" panose="020B0604030504040204" pitchFamily="34" charset="0"/>
              </a:rPr>
              <a:t>en tiempo real</a:t>
            </a:r>
          </a:p>
          <a:p>
            <a:pPr marL="285750" indent="-285750">
              <a:buFont typeface="Wingdings" panose="05000000000000000000" pitchFamily="2" charset="2"/>
              <a:buChar char="ü"/>
            </a:pPr>
            <a:r>
              <a:rPr lang="es-VE" sz="1600" b="1" dirty="0" smtClean="0">
                <a:solidFill>
                  <a:srgbClr val="7030A0"/>
                </a:solidFill>
                <a:latin typeface="Tahoma" panose="020B0604030504040204" pitchFamily="34" charset="0"/>
                <a:ea typeface="Tahoma" panose="020B0604030504040204" pitchFamily="34" charset="0"/>
                <a:cs typeface="Tahoma" panose="020B0604030504040204" pitchFamily="34" charset="0"/>
              </a:rPr>
              <a:t>Gestión </a:t>
            </a:r>
            <a:r>
              <a:rPr lang="es-VE" sz="1600" b="1" dirty="0">
                <a:solidFill>
                  <a:srgbClr val="7030A0"/>
                </a:solidFill>
                <a:latin typeface="Tahoma" panose="020B0604030504040204" pitchFamily="34" charset="0"/>
                <a:ea typeface="Tahoma" panose="020B0604030504040204" pitchFamily="34" charset="0"/>
                <a:cs typeface="Tahoma" panose="020B0604030504040204" pitchFamily="34" charset="0"/>
              </a:rPr>
              <a:t>de procesos</a:t>
            </a:r>
          </a:p>
          <a:p>
            <a:pPr marL="285750" indent="-285750">
              <a:buFont typeface="Wingdings" panose="05000000000000000000" pitchFamily="2" charset="2"/>
              <a:buChar char="ü"/>
            </a:pPr>
            <a:r>
              <a:rPr lang="es-VE" sz="1600" b="1" dirty="0">
                <a:solidFill>
                  <a:srgbClr val="7030A0"/>
                </a:solidFill>
                <a:latin typeface="Tahoma" panose="020B0604030504040204" pitchFamily="34" charset="0"/>
                <a:ea typeface="Tahoma" panose="020B0604030504040204" pitchFamily="34" charset="0"/>
                <a:cs typeface="Tahoma" panose="020B0604030504040204" pitchFamily="34" charset="0"/>
              </a:rPr>
              <a:t>Formularios web </a:t>
            </a:r>
            <a:endParaRPr lang="es-VE" sz="1600" b="1" dirty="0" smtClean="0">
              <a:solidFill>
                <a:srgbClr val="7030A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ü"/>
            </a:pPr>
            <a:r>
              <a:rPr lang="es-VE" sz="1600" b="1" dirty="0" smtClean="0">
                <a:solidFill>
                  <a:srgbClr val="7030A0"/>
                </a:solidFill>
                <a:latin typeface="Tahoma" panose="020B0604030504040204" pitchFamily="34" charset="0"/>
                <a:ea typeface="Tahoma" panose="020B0604030504040204" pitchFamily="34" charset="0"/>
                <a:cs typeface="Tahoma" panose="020B0604030504040204" pitchFamily="34" charset="0"/>
              </a:rPr>
              <a:t>Macros</a:t>
            </a:r>
            <a:endParaRPr lang="es-VE" sz="1600" b="1" dirty="0">
              <a:solidFill>
                <a:srgbClr val="7030A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ü"/>
            </a:pPr>
            <a:r>
              <a:rPr lang="es-VE" sz="1600" b="1" dirty="0" smtClean="0">
                <a:solidFill>
                  <a:srgbClr val="7030A0"/>
                </a:solidFill>
                <a:latin typeface="Tahoma" panose="020B0604030504040204" pitchFamily="34" charset="0"/>
                <a:ea typeface="Tahoma" panose="020B0604030504040204" pitchFamily="34" charset="0"/>
                <a:cs typeface="Tahoma" panose="020B0604030504040204" pitchFamily="34" charset="0"/>
              </a:rPr>
              <a:t>Gestión de inventario</a:t>
            </a:r>
            <a:endParaRPr lang="es-VE" sz="1600" b="1" dirty="0">
              <a:solidFill>
                <a:srgbClr val="7030A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ü"/>
            </a:pPr>
            <a:r>
              <a:rPr lang="es-VE" sz="1600" b="1" dirty="0">
                <a:solidFill>
                  <a:srgbClr val="7030A0"/>
                </a:solidFill>
                <a:latin typeface="Tahoma" panose="020B0604030504040204" pitchFamily="34" charset="0"/>
                <a:ea typeface="Tahoma" panose="020B0604030504040204" pitchFamily="34" charset="0"/>
                <a:cs typeface="Tahoma" panose="020B0604030504040204" pitchFamily="34" charset="0"/>
              </a:rPr>
              <a:t>Reglas de validación</a:t>
            </a:r>
          </a:p>
          <a:p>
            <a:pPr marL="285750" indent="-285750">
              <a:buFont typeface="Wingdings" panose="05000000000000000000" pitchFamily="2" charset="2"/>
              <a:buChar char="ü"/>
            </a:pPr>
            <a:r>
              <a:rPr lang="es-VE" sz="1600" b="1" dirty="0" err="1" smtClean="0">
                <a:solidFill>
                  <a:srgbClr val="7030A0"/>
                </a:solidFill>
                <a:latin typeface="Tahoma" panose="020B0604030504040204" pitchFamily="34" charset="0"/>
                <a:ea typeface="Tahoma" panose="020B0604030504040204" pitchFamily="34" charset="0"/>
                <a:cs typeface="Tahoma" panose="020B0604030504040204" pitchFamily="34" charset="0"/>
              </a:rPr>
              <a:t>Actualizacion</a:t>
            </a:r>
            <a:r>
              <a:rPr lang="es-VE" sz="1600" b="1" dirty="0" smtClean="0">
                <a:solidFill>
                  <a:srgbClr val="7030A0"/>
                </a:solidFill>
                <a:latin typeface="Tahoma" panose="020B0604030504040204" pitchFamily="34" charset="0"/>
                <a:ea typeface="Tahoma" panose="020B0604030504040204" pitchFamily="34" charset="0"/>
                <a:cs typeface="Tahoma" panose="020B0604030504040204" pitchFamily="34" charset="0"/>
              </a:rPr>
              <a:t> de campos</a:t>
            </a:r>
            <a:endParaRPr lang="es-VE" sz="1600" b="1" dirty="0">
              <a:solidFill>
                <a:srgbClr val="7030A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ü"/>
            </a:pPr>
            <a:r>
              <a:rPr lang="es-VE" sz="1600" b="1" dirty="0">
                <a:solidFill>
                  <a:srgbClr val="7030A0"/>
                </a:solidFill>
                <a:latin typeface="Tahoma" panose="020B0604030504040204" pitchFamily="34" charset="0"/>
                <a:ea typeface="Tahoma" panose="020B0604030504040204" pitchFamily="34" charset="0"/>
                <a:cs typeface="Tahoma" panose="020B0604030504040204" pitchFamily="34" charset="0"/>
              </a:rPr>
              <a:t>Integración </a:t>
            </a:r>
            <a:r>
              <a:rPr lang="es-VE" sz="1600" b="1" dirty="0" smtClean="0">
                <a:solidFill>
                  <a:srgbClr val="7030A0"/>
                </a:solidFill>
                <a:latin typeface="Tahoma" panose="020B0604030504040204" pitchFamily="34" charset="0"/>
                <a:ea typeface="Tahoma" panose="020B0604030504040204" pitchFamily="34" charset="0"/>
                <a:cs typeface="Tahoma" panose="020B0604030504040204" pitchFamily="34" charset="0"/>
              </a:rPr>
              <a:t>con </a:t>
            </a:r>
            <a:r>
              <a:rPr lang="es-VE" sz="1600" b="1" dirty="0">
                <a:solidFill>
                  <a:srgbClr val="7030A0"/>
                </a:solidFill>
                <a:latin typeface="Tahoma" panose="020B0604030504040204" pitchFamily="34" charset="0"/>
                <a:ea typeface="Tahoma" panose="020B0604030504040204" pitchFamily="34" charset="0"/>
                <a:cs typeface="Tahoma" panose="020B0604030504040204" pitchFamily="34" charset="0"/>
              </a:rPr>
              <a:t>Google </a:t>
            </a:r>
            <a:r>
              <a:rPr lang="es-VE" sz="1600" b="1" dirty="0" err="1">
                <a:solidFill>
                  <a:srgbClr val="7030A0"/>
                </a:solidFill>
                <a:latin typeface="Tahoma" panose="020B0604030504040204" pitchFamily="34" charset="0"/>
                <a:ea typeface="Tahoma" panose="020B0604030504040204" pitchFamily="34" charset="0"/>
                <a:cs typeface="Tahoma" panose="020B0604030504040204" pitchFamily="34" charset="0"/>
              </a:rPr>
              <a:t>Ads</a:t>
            </a:r>
            <a:endParaRPr lang="es-VE" sz="1600" b="1" dirty="0">
              <a:solidFill>
                <a:srgbClr val="7030A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ü"/>
            </a:pPr>
            <a:r>
              <a:rPr lang="es-VE" sz="1600" b="1" dirty="0" err="1">
                <a:solidFill>
                  <a:srgbClr val="7030A0"/>
                </a:solidFill>
                <a:latin typeface="Tahoma" panose="020B0604030504040204" pitchFamily="34" charset="0"/>
                <a:ea typeface="Tahoma" panose="020B0604030504040204" pitchFamily="34" charset="0"/>
                <a:cs typeface="Tahoma" panose="020B0604030504040204" pitchFamily="34" charset="0"/>
              </a:rPr>
              <a:t>Webhooks</a:t>
            </a:r>
            <a:endParaRPr lang="es-VE" sz="1600" b="1" dirty="0">
              <a:solidFill>
                <a:srgbClr val="7030A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ü"/>
            </a:pPr>
            <a:r>
              <a:rPr lang="es-VE" sz="1600" b="1" dirty="0">
                <a:solidFill>
                  <a:srgbClr val="7030A0"/>
                </a:solidFill>
                <a:latin typeface="Tahoma" panose="020B0604030504040204" pitchFamily="34" charset="0"/>
                <a:ea typeface="Tahoma" panose="020B0604030504040204" pitchFamily="34" charset="0"/>
                <a:cs typeface="Tahoma" panose="020B0604030504040204" pitchFamily="34" charset="0"/>
              </a:rPr>
              <a:t>Registros ilimitados</a:t>
            </a:r>
          </a:p>
        </p:txBody>
      </p:sp>
      <p:sp>
        <p:nvSpPr>
          <p:cNvPr id="16" name="Rectángulo 15"/>
          <p:cNvSpPr/>
          <p:nvPr/>
        </p:nvSpPr>
        <p:spPr>
          <a:xfrm>
            <a:off x="6368924" y="2103766"/>
            <a:ext cx="2556134" cy="4770537"/>
          </a:xfrm>
          <a:prstGeom prst="rect">
            <a:avLst/>
          </a:prstGeom>
        </p:spPr>
        <p:txBody>
          <a:bodyPr wrap="square">
            <a:spAutoFit/>
          </a:bodyPr>
          <a:lstStyle/>
          <a:p>
            <a:pPr marL="285750" indent="-285750">
              <a:buFont typeface="Wingdings" panose="05000000000000000000" pitchFamily="2" charset="2"/>
              <a:buChar char="ü"/>
            </a:pPr>
            <a:r>
              <a:rPr lang="es-VE" sz="1600" b="1" dirty="0" err="1">
                <a:solidFill>
                  <a:srgbClr val="002060"/>
                </a:solidFill>
                <a:latin typeface="Tahoma" panose="020B0604030504040204" pitchFamily="34" charset="0"/>
                <a:ea typeface="Tahoma" panose="020B0604030504040204" pitchFamily="34" charset="0"/>
                <a:cs typeface="Tahoma" panose="020B0604030504040204" pitchFamily="34" charset="0"/>
              </a:rPr>
              <a:t>Zia</a:t>
            </a:r>
            <a:r>
              <a:rPr lang="es-VE" sz="1600" b="1" dirty="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s-VE" sz="1600" b="1" dirty="0" err="1">
                <a:solidFill>
                  <a:srgbClr val="002060"/>
                </a:solidFill>
                <a:latin typeface="Tahoma" panose="020B0604030504040204" pitchFamily="34" charset="0"/>
                <a:ea typeface="Tahoma" panose="020B0604030504040204" pitchFamily="34" charset="0"/>
                <a:cs typeface="Tahoma" panose="020B0604030504040204" pitchFamily="34" charset="0"/>
              </a:rPr>
              <a:t>Voice</a:t>
            </a:r>
            <a:r>
              <a:rPr lang="es-VE" sz="1600" b="1" dirty="0">
                <a:solidFill>
                  <a:srgbClr val="002060"/>
                </a:solidFill>
                <a:latin typeface="Tahoma" panose="020B0604030504040204" pitchFamily="34" charset="0"/>
                <a:ea typeface="Tahoma" panose="020B0604030504040204" pitchFamily="34" charset="0"/>
                <a:cs typeface="Tahoma" panose="020B0604030504040204" pitchFamily="34" charset="0"/>
              </a:rPr>
              <a:t> - AI </a:t>
            </a:r>
            <a:r>
              <a:rPr lang="es-VE" sz="16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Chat</a:t>
            </a:r>
            <a:endParaRPr lang="es-VE" sz="1600"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ü"/>
            </a:pPr>
            <a:r>
              <a:rPr lang="es-VE" sz="1600" b="1" dirty="0" err="1">
                <a:solidFill>
                  <a:srgbClr val="002060"/>
                </a:solidFill>
                <a:latin typeface="Tahoma" panose="020B0604030504040204" pitchFamily="34" charset="0"/>
                <a:ea typeface="Tahoma" panose="020B0604030504040204" pitchFamily="34" charset="0"/>
                <a:cs typeface="Tahoma" panose="020B0604030504040204" pitchFamily="34" charset="0"/>
              </a:rPr>
              <a:t>SalesInbox</a:t>
            </a:r>
            <a:r>
              <a:rPr lang="es-VE" sz="1600" b="1" dirty="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s-VE" sz="16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e-mail vendedores</a:t>
            </a:r>
            <a:endParaRPr lang="es-VE" sz="1600"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ü"/>
            </a:pPr>
            <a:r>
              <a:rPr lang="es-VE" sz="1600" b="1" dirty="0">
                <a:solidFill>
                  <a:srgbClr val="002060"/>
                </a:solidFill>
                <a:latin typeface="Tahoma" panose="020B0604030504040204" pitchFamily="34" charset="0"/>
                <a:ea typeface="Tahoma" panose="020B0604030504040204" pitchFamily="34" charset="0"/>
                <a:cs typeface="Tahoma" panose="020B0604030504040204" pitchFamily="34" charset="0"/>
              </a:rPr>
              <a:t>Lienzo: </a:t>
            </a:r>
            <a:r>
              <a:rPr lang="es-VE" sz="16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CRM </a:t>
            </a:r>
            <a:r>
              <a:rPr lang="es-VE" sz="1600" b="1" dirty="0">
                <a:solidFill>
                  <a:srgbClr val="002060"/>
                </a:solidFill>
                <a:latin typeface="Tahoma" panose="020B0604030504040204" pitchFamily="34" charset="0"/>
                <a:ea typeface="Tahoma" panose="020B0604030504040204" pitchFamily="34" charset="0"/>
                <a:cs typeface="Tahoma" panose="020B0604030504040204" pitchFamily="34" charset="0"/>
              </a:rPr>
              <a:t>visual</a:t>
            </a:r>
          </a:p>
          <a:p>
            <a:pPr marL="285750" indent="-285750">
              <a:buFont typeface="Wingdings" panose="05000000000000000000" pitchFamily="2" charset="2"/>
              <a:buChar char="ü"/>
            </a:pPr>
            <a:r>
              <a:rPr lang="es-VE" sz="1600" b="1" dirty="0">
                <a:solidFill>
                  <a:srgbClr val="002060"/>
                </a:solidFill>
                <a:latin typeface="Tahoma" panose="020B0604030504040204" pitchFamily="34" charset="0"/>
                <a:ea typeface="Tahoma" panose="020B0604030504040204" pitchFamily="34" charset="0"/>
                <a:cs typeface="Tahoma" panose="020B0604030504040204" pitchFamily="34" charset="0"/>
              </a:rPr>
              <a:t>Herramientas de BI: medidor objetivo, </a:t>
            </a:r>
            <a:r>
              <a:rPr lang="es-VE" sz="16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detector anomalías</a:t>
            </a:r>
            <a:endParaRPr lang="es-VE" sz="1600"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ü"/>
            </a:pPr>
            <a:r>
              <a:rPr lang="es-VE" sz="16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Portal </a:t>
            </a:r>
            <a:r>
              <a:rPr lang="es-VE" sz="1600" b="1" dirty="0">
                <a:solidFill>
                  <a:srgbClr val="002060"/>
                </a:solidFill>
                <a:latin typeface="Tahoma" panose="020B0604030504040204" pitchFamily="34" charset="0"/>
                <a:ea typeface="Tahoma" panose="020B0604030504040204" pitchFamily="34" charset="0"/>
                <a:cs typeface="Tahoma" panose="020B0604030504040204" pitchFamily="34" charset="0"/>
              </a:rPr>
              <a:t>multiusuario</a:t>
            </a:r>
          </a:p>
          <a:p>
            <a:pPr marL="285750" indent="-285750">
              <a:buFont typeface="Wingdings" panose="05000000000000000000" pitchFamily="2" charset="2"/>
              <a:buChar char="ü"/>
            </a:pPr>
            <a:r>
              <a:rPr lang="es-VE" sz="1600" b="1" dirty="0">
                <a:solidFill>
                  <a:srgbClr val="002060"/>
                </a:solidFill>
                <a:latin typeface="Tahoma" panose="020B0604030504040204" pitchFamily="34" charset="0"/>
                <a:ea typeface="Tahoma" panose="020B0604030504040204" pitchFamily="34" charset="0"/>
                <a:cs typeface="Tahoma" panose="020B0604030504040204" pitchFamily="34" charset="0"/>
              </a:rPr>
              <a:t>Módulos y botones personalizados</a:t>
            </a:r>
          </a:p>
          <a:p>
            <a:pPr marL="285750" indent="-285750">
              <a:buFont typeface="Wingdings" panose="05000000000000000000" pitchFamily="2" charset="2"/>
              <a:buChar char="ü"/>
            </a:pPr>
            <a:r>
              <a:rPr lang="es-VE" sz="1600" b="1" dirty="0">
                <a:solidFill>
                  <a:srgbClr val="002060"/>
                </a:solidFill>
                <a:latin typeface="Tahoma" panose="020B0604030504040204" pitchFamily="34" charset="0"/>
                <a:ea typeface="Tahoma" panose="020B0604030504040204" pitchFamily="34" charset="0"/>
                <a:cs typeface="Tahoma" panose="020B0604030504040204" pitchFamily="34" charset="0"/>
              </a:rPr>
              <a:t>Subformularios</a:t>
            </a:r>
          </a:p>
          <a:p>
            <a:pPr marL="285750" indent="-285750">
              <a:buFont typeface="Wingdings" panose="05000000000000000000" pitchFamily="2" charset="2"/>
              <a:buChar char="ü"/>
            </a:pPr>
            <a:r>
              <a:rPr lang="es-VE" sz="1600" b="1" dirty="0">
                <a:solidFill>
                  <a:srgbClr val="002060"/>
                </a:solidFill>
                <a:latin typeface="Tahoma" panose="020B0604030504040204" pitchFamily="34" charset="0"/>
                <a:ea typeface="Tahoma" panose="020B0604030504040204" pitchFamily="34" charset="0"/>
                <a:cs typeface="Tahoma" panose="020B0604030504040204" pitchFamily="34" charset="0"/>
              </a:rPr>
              <a:t>SDK móvil y distribución </a:t>
            </a:r>
            <a:r>
              <a:rPr lang="es-VE" sz="16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de apps</a:t>
            </a:r>
            <a:endParaRPr lang="es-VE" sz="1600"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ü"/>
            </a:pPr>
            <a:r>
              <a:rPr lang="es-VE" sz="1600" b="1" dirty="0">
                <a:solidFill>
                  <a:srgbClr val="002060"/>
                </a:solidFill>
                <a:latin typeface="Tahoma" panose="020B0604030504040204" pitchFamily="34" charset="0"/>
                <a:ea typeface="Tahoma" panose="020B0604030504040204" pitchFamily="34" charset="0"/>
                <a:cs typeface="Tahoma" panose="020B0604030504040204" pitchFamily="34" charset="0"/>
              </a:rPr>
              <a:t>Respondedores automáticos</a:t>
            </a:r>
          </a:p>
          <a:p>
            <a:pPr marL="285750" indent="-285750">
              <a:buFont typeface="Wingdings" panose="05000000000000000000" pitchFamily="2" charset="2"/>
              <a:buChar char="ü"/>
            </a:pPr>
            <a:r>
              <a:rPr lang="es-VE" sz="1600" b="1" dirty="0">
                <a:solidFill>
                  <a:srgbClr val="002060"/>
                </a:solidFill>
                <a:latin typeface="Tahoma" panose="020B0604030504040204" pitchFamily="34" charset="0"/>
                <a:ea typeface="Tahoma" panose="020B0604030504040204" pitchFamily="34" charset="0"/>
                <a:cs typeface="Tahoma" panose="020B0604030504040204" pitchFamily="34" charset="0"/>
              </a:rPr>
              <a:t>Analizador de correo electrónico</a:t>
            </a:r>
          </a:p>
          <a:p>
            <a:pPr marL="285750" indent="-285750">
              <a:buFont typeface="Wingdings" panose="05000000000000000000" pitchFamily="2" charset="2"/>
              <a:buChar char="ü"/>
            </a:pPr>
            <a:r>
              <a:rPr lang="es-VE" sz="16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Cifrado </a:t>
            </a:r>
            <a:r>
              <a:rPr lang="es-VE" sz="1600" b="1" dirty="0">
                <a:solidFill>
                  <a:srgbClr val="002060"/>
                </a:solidFill>
                <a:latin typeface="Tahoma" panose="020B0604030504040204" pitchFamily="34" charset="0"/>
                <a:ea typeface="Tahoma" panose="020B0604030504040204" pitchFamily="34" charset="0"/>
                <a:cs typeface="Tahoma" panose="020B0604030504040204" pitchFamily="34" charset="0"/>
              </a:rPr>
              <a:t>de datos (EAR)</a:t>
            </a:r>
          </a:p>
        </p:txBody>
      </p:sp>
      <p:sp>
        <p:nvSpPr>
          <p:cNvPr id="17" name="Rectángulo 16"/>
          <p:cNvSpPr/>
          <p:nvPr/>
        </p:nvSpPr>
        <p:spPr>
          <a:xfrm>
            <a:off x="9259910" y="2706015"/>
            <a:ext cx="2537460" cy="2308324"/>
          </a:xfrm>
          <a:prstGeom prst="rect">
            <a:avLst/>
          </a:prstGeom>
        </p:spPr>
        <p:txBody>
          <a:bodyPr wrap="square">
            <a:spAutoFit/>
          </a:bodyPr>
          <a:lstStyle/>
          <a:p>
            <a:pPr marL="285750" indent="-285750">
              <a:buFont typeface="Wingdings" panose="05000000000000000000" pitchFamily="2" charset="2"/>
              <a:buChar char="ü"/>
            </a:pPr>
            <a:r>
              <a:rPr lang="es-VE" sz="1600" b="1" dirty="0" err="1">
                <a:solidFill>
                  <a:srgbClr val="FF0000"/>
                </a:solidFill>
                <a:latin typeface="Tahoma" panose="020B0604030504040204" pitchFamily="34" charset="0"/>
                <a:ea typeface="Tahoma" panose="020B0604030504040204" pitchFamily="34" charset="0"/>
                <a:cs typeface="Tahoma" panose="020B0604030504040204" pitchFamily="34" charset="0"/>
              </a:rPr>
              <a:t>Dedicated</a:t>
            </a:r>
            <a:r>
              <a:rPr lang="es-VE" sz="1600" b="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s-VE" sz="1600" b="1" dirty="0" err="1">
                <a:solidFill>
                  <a:srgbClr val="FF0000"/>
                </a:solidFill>
                <a:latin typeface="Tahoma" panose="020B0604030504040204" pitchFamily="34" charset="0"/>
                <a:ea typeface="Tahoma" panose="020B0604030504040204" pitchFamily="34" charset="0"/>
                <a:cs typeface="Tahoma" panose="020B0604030504040204" pitchFamily="34" charset="0"/>
              </a:rPr>
              <a:t>database</a:t>
            </a:r>
            <a:r>
              <a:rPr lang="es-VE" sz="1600" b="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s-VE" sz="1600" b="1" dirty="0" err="1" smtClean="0">
                <a:solidFill>
                  <a:srgbClr val="FF0000"/>
                </a:solidFill>
                <a:latin typeface="Tahoma" panose="020B0604030504040204" pitchFamily="34" charset="0"/>
                <a:ea typeface="Tahoma" panose="020B0604030504040204" pitchFamily="34" charset="0"/>
                <a:cs typeface="Tahoma" panose="020B0604030504040204" pitchFamily="34" charset="0"/>
              </a:rPr>
              <a:t>cluster</a:t>
            </a:r>
            <a:endParaRPr lang="es-VE"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ü"/>
            </a:pPr>
            <a:r>
              <a:rPr lang="es-VE" sz="1600" b="1" dirty="0" err="1" smtClean="0">
                <a:solidFill>
                  <a:srgbClr val="FF0000"/>
                </a:solidFill>
                <a:latin typeface="Tahoma" panose="020B0604030504040204" pitchFamily="34" charset="0"/>
                <a:ea typeface="Tahoma" panose="020B0604030504040204" pitchFamily="34" charset="0"/>
                <a:cs typeface="Tahoma" panose="020B0604030504040204" pitchFamily="34" charset="0"/>
              </a:rPr>
              <a:t>Advanced</a:t>
            </a:r>
            <a:r>
              <a:rPr lang="es-VE"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s-VE" sz="1600" b="1" dirty="0" err="1" smtClean="0">
                <a:solidFill>
                  <a:srgbClr val="FF0000"/>
                </a:solidFill>
                <a:latin typeface="Tahoma" panose="020B0604030504040204" pitchFamily="34" charset="0"/>
                <a:ea typeface="Tahoma" panose="020B0604030504040204" pitchFamily="34" charset="0"/>
                <a:cs typeface="Tahoma" panose="020B0604030504040204" pitchFamily="34" charset="0"/>
              </a:rPr>
              <a:t>Customization</a:t>
            </a:r>
            <a:endParaRPr lang="es-VE"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ü"/>
            </a:pPr>
            <a:r>
              <a:rPr lang="es-VE" sz="1600" b="1" dirty="0" err="1" smtClean="0">
                <a:solidFill>
                  <a:srgbClr val="FF0000"/>
                </a:solidFill>
                <a:latin typeface="Tahoma" panose="020B0604030504040204" pitchFamily="34" charset="0"/>
                <a:ea typeface="Tahoma" panose="020B0604030504040204" pitchFamily="34" charset="0"/>
                <a:cs typeface="Tahoma" panose="020B0604030504040204" pitchFamily="34" charset="0"/>
              </a:rPr>
              <a:t>Automation</a:t>
            </a:r>
            <a:r>
              <a:rPr lang="es-VE"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s-VE" sz="1600" b="1" dirty="0" err="1" smtClean="0">
                <a:solidFill>
                  <a:srgbClr val="FF0000"/>
                </a:solidFill>
                <a:latin typeface="Tahoma" panose="020B0604030504040204" pitchFamily="34" charset="0"/>
                <a:ea typeface="Tahoma" panose="020B0604030504040204" pitchFamily="34" charset="0"/>
                <a:cs typeface="Tahoma" panose="020B0604030504040204" pitchFamily="34" charset="0"/>
              </a:rPr>
              <a:t>suggestions</a:t>
            </a:r>
            <a:endParaRPr lang="es-VE"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ü"/>
            </a:pPr>
            <a:r>
              <a:rPr lang="es-VE"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Data </a:t>
            </a:r>
            <a:r>
              <a:rPr lang="es-VE" sz="1600" b="1" dirty="0" err="1" smtClean="0">
                <a:solidFill>
                  <a:srgbClr val="FF0000"/>
                </a:solidFill>
                <a:latin typeface="Tahoma" panose="020B0604030504040204" pitchFamily="34" charset="0"/>
                <a:ea typeface="Tahoma" panose="020B0604030504040204" pitchFamily="34" charset="0"/>
                <a:cs typeface="Tahoma" panose="020B0604030504040204" pitchFamily="34" charset="0"/>
              </a:rPr>
              <a:t>enrichment</a:t>
            </a:r>
            <a:endParaRPr lang="es-VE"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ü"/>
            </a:pPr>
            <a:r>
              <a:rPr lang="es-VE" sz="1600" b="1" dirty="0" err="1" smtClean="0">
                <a:solidFill>
                  <a:srgbClr val="FF0000"/>
                </a:solidFill>
                <a:latin typeface="Tahoma" panose="020B0604030504040204" pitchFamily="34" charset="0"/>
                <a:ea typeface="Tahoma" panose="020B0604030504040204" pitchFamily="34" charset="0"/>
                <a:cs typeface="Tahoma" panose="020B0604030504040204" pitchFamily="34" charset="0"/>
              </a:rPr>
              <a:t>Enhanced</a:t>
            </a:r>
            <a:r>
              <a:rPr lang="es-VE"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s-VE" sz="1600" b="1" dirty="0" err="1" smtClean="0">
                <a:solidFill>
                  <a:srgbClr val="FF0000"/>
                </a:solidFill>
                <a:latin typeface="Tahoma" panose="020B0604030504040204" pitchFamily="34" charset="0"/>
                <a:ea typeface="Tahoma" panose="020B0604030504040204" pitchFamily="34" charset="0"/>
                <a:cs typeface="Tahoma" panose="020B0604030504040204" pitchFamily="34" charset="0"/>
              </a:rPr>
              <a:t>storage</a:t>
            </a:r>
            <a:endParaRPr lang="es-VE"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ü"/>
            </a:pPr>
            <a:r>
              <a:rPr lang="es-VE" sz="16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Email </a:t>
            </a:r>
            <a:r>
              <a:rPr lang="es-VE" sz="1600" b="1" dirty="0" err="1">
                <a:solidFill>
                  <a:srgbClr val="FF0000"/>
                </a:solidFill>
                <a:latin typeface="Tahoma" panose="020B0604030504040204" pitchFamily="34" charset="0"/>
                <a:ea typeface="Tahoma" panose="020B0604030504040204" pitchFamily="34" charset="0"/>
                <a:cs typeface="Tahoma" panose="020B0604030504040204" pitchFamily="34" charset="0"/>
              </a:rPr>
              <a:t>sentiment</a:t>
            </a:r>
            <a:endParaRPr lang="es-VE" sz="16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pic>
        <p:nvPicPr>
          <p:cNvPr id="18" name="Imagen 17"/>
          <p:cNvPicPr>
            <a:picLocks noChangeAspect="1"/>
          </p:cNvPicPr>
          <p:nvPr/>
        </p:nvPicPr>
        <p:blipFill rotWithShape="1">
          <a:blip r:embed="rId3">
            <a:clrChange>
              <a:clrFrom>
                <a:srgbClr val="FFFFFF"/>
              </a:clrFrom>
              <a:clrTo>
                <a:srgbClr val="FFFFFF">
                  <a:alpha val="0"/>
                </a:srgbClr>
              </a:clrTo>
            </a:clrChange>
          </a:blip>
          <a:srcRect l="4974" t="26940" r="6278" b="32636"/>
          <a:stretch/>
        </p:blipFill>
        <p:spPr>
          <a:xfrm>
            <a:off x="9453092" y="5512157"/>
            <a:ext cx="2189409" cy="746975"/>
          </a:xfrm>
          <a:prstGeom prst="rect">
            <a:avLst/>
          </a:prstGeom>
          <a:ln>
            <a:noFill/>
          </a:ln>
        </p:spPr>
      </p:pic>
    </p:spTree>
    <p:extLst>
      <p:ext uri="{BB962C8B-B14F-4D97-AF65-F5344CB8AC3E}">
        <p14:creationId xmlns:p14="http://schemas.microsoft.com/office/powerpoint/2010/main" val="21578964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2" name="Rectángulo 1"/>
          <p:cNvSpPr/>
          <p:nvPr/>
        </p:nvSpPr>
        <p:spPr>
          <a:xfrm>
            <a:off x="199309" y="1713126"/>
            <a:ext cx="7350774" cy="2585323"/>
          </a:xfrm>
          <a:prstGeom prst="rect">
            <a:avLst/>
          </a:prstGeom>
        </p:spPr>
        <p:txBody>
          <a:bodyPr wrap="square">
            <a:spAutoFit/>
          </a:bodyPr>
          <a:lstStyle/>
          <a:p>
            <a:pPr algn="just"/>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Visión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general: SuiteCRM</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es una aplicación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de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gestión de relaciones con el cliente (</a:t>
            </a:r>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CRM</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 de código abierto.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Esta app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es funcionalmente equivalente a las principales suites de productos como </a:t>
            </a:r>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Salesforce</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Oracle</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SAP</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 y </a:t>
            </a:r>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Microsoft Dynamics</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además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está listo para la empresa y está desplazando a los proveedores tradicionales en grandes cuentas. </a:t>
            </a:r>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SuiteCRM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está disponible para descargar, modificar y distribuir. </a:t>
            </a:r>
            <a:r>
              <a:rPr lang="es-VE" b="1" u="sng"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Es y siempre será un producto de código </a:t>
            </a:r>
            <a:r>
              <a:rPr lang="es-VE" b="1" u="sng"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abierto</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el cual está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escrito, respaldado y ampliado por </a:t>
            </a:r>
            <a:r>
              <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SalesAgility</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a:t>
            </a:r>
          </a:p>
        </p:txBody>
      </p:sp>
      <p:sp>
        <p:nvSpPr>
          <p:cNvPr id="7" name="Rectángulo 6"/>
          <p:cNvSpPr/>
          <p:nvPr/>
        </p:nvSpPr>
        <p:spPr>
          <a:xfrm>
            <a:off x="202370" y="4344021"/>
            <a:ext cx="7347712" cy="2308324"/>
          </a:xfrm>
          <a:prstGeom prst="rect">
            <a:avLst/>
          </a:prstGeom>
        </p:spPr>
        <p:txBody>
          <a:bodyPr wrap="square">
            <a:spAutoFit/>
          </a:bodyPr>
          <a:lstStyle/>
          <a:p>
            <a:pPr algn="just"/>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Ventas: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Modele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su cartera de ventas de forma rápida y sencilla. Libere a sus vendedores para que realicen las ventas de alto valor que les paga, no la administración de bajo valor que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no les apetece trabajar.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Produzca presupuestos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diseñados</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 controle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estrategias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de fijación de precios, asegúrese de que las renovaciones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de contratos estén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siempre atendidas y asegúrese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que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cada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paso </a:t>
            </a:r>
            <a:r>
              <a:rPr lang="es-VE" b="1" dirty="0">
                <a:solidFill>
                  <a:srgbClr val="002060"/>
                </a:solidFill>
                <a:latin typeface="Tahoma" panose="020B0604030504040204" pitchFamily="34" charset="0"/>
                <a:ea typeface="Tahoma" panose="020B0604030504040204" pitchFamily="34" charset="0"/>
                <a:cs typeface="Tahoma" panose="020B0604030504040204" pitchFamily="34" charset="0"/>
              </a:rPr>
              <a:t>se realice de forma rápida y profesional. Fácil de usar con gran impacto.</a:t>
            </a:r>
          </a:p>
        </p:txBody>
      </p:sp>
      <p:sp>
        <p:nvSpPr>
          <p:cNvPr id="10" name="Rectángulo 9"/>
          <p:cNvSpPr/>
          <p:nvPr/>
        </p:nvSpPr>
        <p:spPr>
          <a:xfrm>
            <a:off x="199308" y="1172767"/>
            <a:ext cx="5238954"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Características (1)</a:t>
            </a:r>
            <a:endParaRPr lang="es-VE" sz="2400" dirty="0" smtClean="0">
              <a:solidFill>
                <a:srgbClr val="FFFF00"/>
              </a:solidFill>
              <a:effectLst>
                <a:outerShdw blurRad="38100" dist="38100" dir="2700000" algn="tl">
                  <a:srgbClr val="000000">
                    <a:alpha val="43137"/>
                  </a:srgbClr>
                </a:outerShdw>
              </a:effectLst>
              <a:latin typeface="ESP" panose="020B0603050302020204" pitchFamily="34" charset="0"/>
            </a:endParaRPr>
          </a:p>
        </p:txBody>
      </p:sp>
      <p:pic>
        <p:nvPicPr>
          <p:cNvPr id="11" name="Imagen 10"/>
          <p:cNvPicPr>
            <a:picLocks noChangeAspect="1"/>
          </p:cNvPicPr>
          <p:nvPr/>
        </p:nvPicPr>
        <p:blipFill>
          <a:blip r:embed="rId3"/>
          <a:stretch>
            <a:fillRect/>
          </a:stretch>
        </p:blipFill>
        <p:spPr>
          <a:xfrm>
            <a:off x="7830355" y="4198513"/>
            <a:ext cx="4121239" cy="2453832"/>
          </a:xfrm>
          <a:prstGeom prst="rect">
            <a:avLst/>
          </a:prstGeom>
        </p:spPr>
      </p:pic>
      <p:pic>
        <p:nvPicPr>
          <p:cNvPr id="12" name="Imagen 11"/>
          <p:cNvPicPr>
            <a:picLocks noChangeAspect="1"/>
          </p:cNvPicPr>
          <p:nvPr/>
        </p:nvPicPr>
        <p:blipFill>
          <a:blip r:embed="rId4"/>
          <a:stretch>
            <a:fillRect/>
          </a:stretch>
        </p:blipFill>
        <p:spPr>
          <a:xfrm>
            <a:off x="7830354" y="1634431"/>
            <a:ext cx="4121239" cy="2332261"/>
          </a:xfrm>
          <a:prstGeom prst="rect">
            <a:avLst/>
          </a:prstGeom>
        </p:spPr>
      </p:pic>
      <p:sp>
        <p:nvSpPr>
          <p:cNvPr id="13" name="Rectángulo 12"/>
          <p:cNvSpPr/>
          <p:nvPr/>
        </p:nvSpPr>
        <p:spPr>
          <a:xfrm>
            <a:off x="5631130" y="263168"/>
            <a:ext cx="4401827"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Open CRM software</a:t>
            </a:r>
            <a:endParaRPr lang="es-VE" sz="2400" dirty="0" smtClean="0">
              <a:solidFill>
                <a:srgbClr val="FFFF00"/>
              </a:solidFill>
              <a:effectLst>
                <a:outerShdw blurRad="38100" dist="38100" dir="2700000" algn="tl">
                  <a:srgbClr val="000000">
                    <a:alpha val="43137"/>
                  </a:srgbClr>
                </a:outerShdw>
              </a:effectLst>
              <a:latin typeface="ESP" panose="020B0603050302020204" pitchFamily="34" charset="0"/>
            </a:endParaRPr>
          </a:p>
        </p:txBody>
      </p:sp>
      <p:pic>
        <p:nvPicPr>
          <p:cNvPr id="14" name="Imagen 13"/>
          <p:cNvPicPr>
            <a:picLocks noChangeAspect="1"/>
          </p:cNvPicPr>
          <p:nvPr/>
        </p:nvPicPr>
        <p:blipFill>
          <a:blip r:embed="rId5"/>
          <a:stretch>
            <a:fillRect/>
          </a:stretch>
        </p:blipFill>
        <p:spPr>
          <a:xfrm>
            <a:off x="4062004" y="298739"/>
            <a:ext cx="1456548" cy="390525"/>
          </a:xfrm>
          <a:prstGeom prst="rect">
            <a:avLst/>
          </a:prstGeom>
        </p:spPr>
      </p:pic>
    </p:spTree>
    <p:extLst>
      <p:ext uri="{BB962C8B-B14F-4D97-AF65-F5344CB8AC3E}">
        <p14:creationId xmlns:p14="http://schemas.microsoft.com/office/powerpoint/2010/main" val="8641255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10" name="Rectángulo 9"/>
          <p:cNvSpPr/>
          <p:nvPr/>
        </p:nvSpPr>
        <p:spPr>
          <a:xfrm>
            <a:off x="279598" y="1119981"/>
            <a:ext cx="5238954"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Características (2)</a:t>
            </a:r>
            <a:endParaRPr lang="es-VE" sz="2400" dirty="0" smtClean="0">
              <a:solidFill>
                <a:srgbClr val="FFFF00"/>
              </a:solidFill>
              <a:effectLst>
                <a:outerShdw blurRad="38100" dist="38100" dir="2700000" algn="tl">
                  <a:srgbClr val="000000">
                    <a:alpha val="43137"/>
                  </a:srgbClr>
                </a:outerShdw>
              </a:effectLst>
              <a:latin typeface="ESP" panose="020B0603050302020204" pitchFamily="34" charset="0"/>
            </a:endParaRPr>
          </a:p>
        </p:txBody>
      </p:sp>
      <p:sp>
        <p:nvSpPr>
          <p:cNvPr id="2" name="Rectángulo 1"/>
          <p:cNvSpPr/>
          <p:nvPr/>
        </p:nvSpPr>
        <p:spPr>
          <a:xfrm>
            <a:off x="277893" y="3947373"/>
            <a:ext cx="6710382" cy="2708434"/>
          </a:xfrm>
          <a:prstGeom prst="rect">
            <a:avLst/>
          </a:prstGeom>
        </p:spPr>
        <p:txBody>
          <a:bodyPr wrap="square">
            <a:spAutoFit/>
          </a:bodyPr>
          <a:lstStyle/>
          <a:p>
            <a:pPr algn="just"/>
            <a:r>
              <a:rPr lang="es-VE" sz="1700"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Portal: </a:t>
            </a:r>
            <a:r>
              <a:rPr lang="es-VE" sz="17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El </a:t>
            </a:r>
            <a:r>
              <a:rPr lang="es-VE" sz="1700" b="1" dirty="0">
                <a:solidFill>
                  <a:srgbClr val="002060"/>
                </a:solidFill>
                <a:latin typeface="Tahoma" panose="020B0604030504040204" pitchFamily="34" charset="0"/>
                <a:ea typeface="Tahoma" panose="020B0604030504040204" pitchFamily="34" charset="0"/>
                <a:cs typeface="Tahoma" panose="020B0604030504040204" pitchFamily="34" charset="0"/>
              </a:rPr>
              <a:t>autoservicio del cliente ya no es un sueño. Es un chasquido. Administre todos los problemas de sus clientes a través de un sitio web fácil de configurar y usar. Con el inicio de sesión seguro controlado desde </a:t>
            </a:r>
            <a:r>
              <a:rPr lang="es-VE" sz="1700"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SuiteCRM</a:t>
            </a:r>
            <a:r>
              <a:rPr lang="es-VE" sz="1700" b="1" dirty="0">
                <a:solidFill>
                  <a:srgbClr val="002060"/>
                </a:solidFill>
                <a:latin typeface="Tahoma" panose="020B0604030504040204" pitchFamily="34" charset="0"/>
                <a:ea typeface="Tahoma" panose="020B0604030504040204" pitchFamily="34" charset="0"/>
                <a:cs typeface="Tahoma" panose="020B0604030504040204" pitchFamily="34" charset="0"/>
              </a:rPr>
              <a:t>, sus equipos de servicio serán notificados instantáneamente de los problemas de los clientes y </a:t>
            </a:r>
            <a:r>
              <a:rPr lang="es-VE" sz="17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estos sabrán </a:t>
            </a:r>
            <a:r>
              <a:rPr lang="es-VE" sz="1700" b="1" dirty="0">
                <a:solidFill>
                  <a:srgbClr val="002060"/>
                </a:solidFill>
                <a:latin typeface="Tahoma" panose="020B0604030504040204" pitchFamily="34" charset="0"/>
                <a:ea typeface="Tahoma" panose="020B0604030504040204" pitchFamily="34" charset="0"/>
                <a:cs typeface="Tahoma" panose="020B0604030504040204" pitchFamily="34" charset="0"/>
              </a:rPr>
              <a:t>tan pronto como se hayan resuelto sus </a:t>
            </a:r>
            <a:r>
              <a:rPr lang="es-VE" sz="17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contratiempos. </a:t>
            </a:r>
            <a:r>
              <a:rPr lang="es-VE" sz="1700" b="1" dirty="0">
                <a:solidFill>
                  <a:srgbClr val="002060"/>
                </a:solidFill>
                <a:latin typeface="Tahoma" panose="020B0604030504040204" pitchFamily="34" charset="0"/>
                <a:ea typeface="Tahoma" panose="020B0604030504040204" pitchFamily="34" charset="0"/>
                <a:cs typeface="Tahoma" panose="020B0604030504040204" pitchFamily="34" charset="0"/>
              </a:rPr>
              <a:t>Libere a su equipo de servicio al cliente para que se encargue de resolver los problemas de </a:t>
            </a:r>
            <a:r>
              <a:rPr lang="es-VE" sz="17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estos y no del </a:t>
            </a:r>
            <a:r>
              <a:rPr lang="es-VE" sz="1700" b="1" dirty="0">
                <a:solidFill>
                  <a:srgbClr val="002060"/>
                </a:solidFill>
                <a:latin typeface="Tahoma" panose="020B0604030504040204" pitchFamily="34" charset="0"/>
                <a:ea typeface="Tahoma" panose="020B0604030504040204" pitchFamily="34" charset="0"/>
                <a:cs typeface="Tahoma" panose="020B0604030504040204" pitchFamily="34" charset="0"/>
              </a:rPr>
              <a:t>arduo trabajo de </a:t>
            </a:r>
            <a:r>
              <a:rPr lang="es-VE" sz="17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registrar e interpretar el </a:t>
            </a:r>
            <a:r>
              <a:rPr lang="es-VE" sz="1700" b="1" dirty="0">
                <a:solidFill>
                  <a:srgbClr val="002060"/>
                </a:solidFill>
                <a:latin typeface="Tahoma" panose="020B0604030504040204" pitchFamily="34" charset="0"/>
                <a:ea typeface="Tahoma" panose="020B0604030504040204" pitchFamily="34" charset="0"/>
                <a:cs typeface="Tahoma" panose="020B0604030504040204" pitchFamily="34" charset="0"/>
              </a:rPr>
              <a:t>problema.</a:t>
            </a:r>
          </a:p>
        </p:txBody>
      </p:sp>
      <p:sp>
        <p:nvSpPr>
          <p:cNvPr id="11" name="Rectángulo 10"/>
          <p:cNvSpPr/>
          <p:nvPr/>
        </p:nvSpPr>
        <p:spPr>
          <a:xfrm>
            <a:off x="269967" y="1639049"/>
            <a:ext cx="6903565" cy="2185214"/>
          </a:xfrm>
          <a:prstGeom prst="rect">
            <a:avLst/>
          </a:prstGeom>
        </p:spPr>
        <p:txBody>
          <a:bodyPr wrap="square">
            <a:spAutoFit/>
          </a:bodyPr>
          <a:lstStyle/>
          <a:p>
            <a:pPr algn="just"/>
            <a:r>
              <a:rPr lang="es-VE" sz="1700"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Flujo de </a:t>
            </a:r>
            <a:r>
              <a:rPr lang="es-VE" sz="1700"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trabajo: </a:t>
            </a:r>
            <a:r>
              <a:rPr lang="es-VE" sz="17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El </a:t>
            </a:r>
            <a:r>
              <a:rPr lang="es-VE" sz="1700" b="1" dirty="0">
                <a:solidFill>
                  <a:srgbClr val="002060"/>
                </a:solidFill>
                <a:latin typeface="Tahoma" panose="020B0604030504040204" pitchFamily="34" charset="0"/>
                <a:ea typeface="Tahoma" panose="020B0604030504040204" pitchFamily="34" charset="0"/>
                <a:cs typeface="Tahoma" panose="020B0604030504040204" pitchFamily="34" charset="0"/>
              </a:rPr>
              <a:t>módulo de flujo de trabajo de </a:t>
            </a:r>
            <a:r>
              <a:rPr lang="es-VE" sz="1700"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SuiteCRM</a:t>
            </a:r>
            <a:r>
              <a:rPr lang="es-VE" sz="1700" b="1" dirty="0">
                <a:solidFill>
                  <a:srgbClr val="002060"/>
                </a:solidFill>
                <a:latin typeface="Tahoma" panose="020B0604030504040204" pitchFamily="34" charset="0"/>
                <a:ea typeface="Tahoma" panose="020B0604030504040204" pitchFamily="34" charset="0"/>
                <a:cs typeface="Tahoma" panose="020B0604030504040204" pitchFamily="34" charset="0"/>
              </a:rPr>
              <a:t> es una herramienta eficiente, potente y flexible que ofrece una capacidad avanzada para optimizar y automatizar tareas repetitivas, lo que libera a los usuarios para centrarse en la venta y el servicio a los clientes. Los usuarios de SuiteCRM pueden modelar procesos comerciales y diseñar acciones automatizadas flexibles que se activan para ejecutarse en cualquier momento.</a:t>
            </a:r>
          </a:p>
        </p:txBody>
      </p:sp>
      <p:pic>
        <p:nvPicPr>
          <p:cNvPr id="3" name="Imagen 2"/>
          <p:cNvPicPr>
            <a:picLocks noChangeAspect="1"/>
          </p:cNvPicPr>
          <p:nvPr/>
        </p:nvPicPr>
        <p:blipFill>
          <a:blip r:embed="rId3"/>
          <a:stretch>
            <a:fillRect/>
          </a:stretch>
        </p:blipFill>
        <p:spPr>
          <a:xfrm>
            <a:off x="7280026" y="3947373"/>
            <a:ext cx="4577954" cy="2723884"/>
          </a:xfrm>
          <a:prstGeom prst="rect">
            <a:avLst/>
          </a:prstGeom>
        </p:spPr>
      </p:pic>
      <p:pic>
        <p:nvPicPr>
          <p:cNvPr id="12" name="Imagen 11"/>
          <p:cNvPicPr>
            <a:picLocks noChangeAspect="1"/>
          </p:cNvPicPr>
          <p:nvPr/>
        </p:nvPicPr>
        <p:blipFill>
          <a:blip r:embed="rId4"/>
          <a:stretch>
            <a:fillRect/>
          </a:stretch>
        </p:blipFill>
        <p:spPr>
          <a:xfrm>
            <a:off x="7352952" y="1616839"/>
            <a:ext cx="4432102" cy="2068314"/>
          </a:xfrm>
          <a:prstGeom prst="rect">
            <a:avLst/>
          </a:prstGeom>
        </p:spPr>
      </p:pic>
      <p:sp>
        <p:nvSpPr>
          <p:cNvPr id="14" name="Rectángulo 13"/>
          <p:cNvSpPr/>
          <p:nvPr/>
        </p:nvSpPr>
        <p:spPr>
          <a:xfrm>
            <a:off x="5631130" y="263168"/>
            <a:ext cx="4401827"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Open CRM software</a:t>
            </a:r>
            <a:endParaRPr lang="es-VE" sz="2400" dirty="0" smtClean="0">
              <a:solidFill>
                <a:srgbClr val="FFFF00"/>
              </a:solidFill>
              <a:effectLst>
                <a:outerShdw blurRad="38100" dist="38100" dir="2700000" algn="tl">
                  <a:srgbClr val="000000">
                    <a:alpha val="43137"/>
                  </a:srgbClr>
                </a:outerShdw>
              </a:effectLst>
              <a:latin typeface="ESP" panose="020B0603050302020204" pitchFamily="34" charset="0"/>
            </a:endParaRPr>
          </a:p>
        </p:txBody>
      </p:sp>
      <p:pic>
        <p:nvPicPr>
          <p:cNvPr id="15" name="Imagen 14"/>
          <p:cNvPicPr>
            <a:picLocks noChangeAspect="1"/>
          </p:cNvPicPr>
          <p:nvPr/>
        </p:nvPicPr>
        <p:blipFill>
          <a:blip r:embed="rId5"/>
          <a:stretch>
            <a:fillRect/>
          </a:stretch>
        </p:blipFill>
        <p:spPr>
          <a:xfrm>
            <a:off x="4062004" y="298739"/>
            <a:ext cx="1456548" cy="390525"/>
          </a:xfrm>
          <a:prstGeom prst="rect">
            <a:avLst/>
          </a:prstGeom>
        </p:spPr>
      </p:pic>
    </p:spTree>
    <p:extLst>
      <p:ext uri="{BB962C8B-B14F-4D97-AF65-F5344CB8AC3E}">
        <p14:creationId xmlns:p14="http://schemas.microsoft.com/office/powerpoint/2010/main" val="46597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graphicFrame>
        <p:nvGraphicFramePr>
          <p:cNvPr id="3" name="Tabla 2"/>
          <p:cNvGraphicFramePr>
            <a:graphicFrameLocks noGrp="1"/>
          </p:cNvGraphicFramePr>
          <p:nvPr>
            <p:extLst>
              <p:ext uri="{D42A27DB-BD31-4B8C-83A1-F6EECF244321}">
                <p14:modId xmlns:p14="http://schemas.microsoft.com/office/powerpoint/2010/main" val="1929724079"/>
              </p:ext>
            </p:extLst>
          </p:nvPr>
        </p:nvGraphicFramePr>
        <p:xfrm>
          <a:off x="765978" y="1465915"/>
          <a:ext cx="10451520" cy="5196991"/>
        </p:xfrm>
        <a:graphic>
          <a:graphicData uri="http://schemas.openxmlformats.org/drawingml/2006/table">
            <a:tbl>
              <a:tblPr firstRow="1" firstCol="1" bandRow="1">
                <a:tableStyleId>{F5AB1C69-6EDB-4FF4-983F-18BD219EF322}</a:tableStyleId>
              </a:tblPr>
              <a:tblGrid>
                <a:gridCol w="3084805"/>
                <a:gridCol w="2163650"/>
                <a:gridCol w="2537138"/>
                <a:gridCol w="2665927"/>
              </a:tblGrid>
              <a:tr h="88461">
                <a:tc>
                  <a:txBody>
                    <a:bodyPr/>
                    <a:lstStyle/>
                    <a:p>
                      <a:pPr marL="0" marR="0" algn="ctr">
                        <a:lnSpc>
                          <a:spcPct val="107000"/>
                        </a:lnSpc>
                        <a:spcBef>
                          <a:spcPts val="0"/>
                        </a:spcBef>
                        <a:spcAft>
                          <a:spcPts val="0"/>
                        </a:spcAft>
                      </a:pPr>
                      <a:r>
                        <a:rPr lang="en-US" sz="1600" noProof="0" dirty="0" smtClean="0">
                          <a:solidFill>
                            <a:srgbClr val="FFFF00"/>
                          </a:solidFill>
                          <a:effectLst/>
                          <a:latin typeface="Tahoma" panose="020B0604030504040204" pitchFamily="34" charset="0"/>
                          <a:ea typeface="Tahoma" panose="020B0604030504040204" pitchFamily="34" charset="0"/>
                          <a:cs typeface="Tahoma" panose="020B0604030504040204" pitchFamily="34" charset="0"/>
                        </a:rPr>
                        <a:t>Features</a:t>
                      </a:r>
                      <a:endParaRPr lang="en-US" sz="1600" b="1" noProof="0" dirty="0">
                        <a:solidFill>
                          <a:srgbClr val="FFFF00"/>
                        </a:solidFill>
                        <a:effectLst/>
                        <a:latin typeface="Tahoma" panose="020B0604030504040204" pitchFamily="34" charset="0"/>
                        <a:ea typeface="Tahoma" panose="020B0604030504040204" pitchFamily="34" charset="0"/>
                        <a:cs typeface="Tahoma" panose="020B0604030504040204" pitchFamily="34" charset="0"/>
                      </a:endParaRPr>
                    </a:p>
                  </a:txBody>
                  <a:tcPr marL="3483" marR="3483" marT="3483" marB="3483" anchor="ctr">
                    <a:solidFill>
                      <a:schemeClr val="accent4">
                        <a:lumMod val="50000"/>
                      </a:schemeClr>
                    </a:solidFill>
                  </a:tcPr>
                </a:tc>
                <a:tc>
                  <a:txBody>
                    <a:bodyPr/>
                    <a:lstStyle/>
                    <a:p>
                      <a:pPr marL="0" marR="0" algn="ctr">
                        <a:lnSpc>
                          <a:spcPct val="107000"/>
                        </a:lnSpc>
                        <a:spcBef>
                          <a:spcPts val="0"/>
                        </a:spcBef>
                        <a:spcAft>
                          <a:spcPts val="0"/>
                        </a:spcAft>
                      </a:pPr>
                      <a:r>
                        <a:rPr lang="en-US" sz="1600" noProof="0" dirty="0" smtClean="0">
                          <a:solidFill>
                            <a:srgbClr val="FFFF00"/>
                          </a:solidFill>
                          <a:effectLst/>
                          <a:latin typeface="Tahoma" panose="020B0604030504040204" pitchFamily="34" charset="0"/>
                          <a:ea typeface="Tahoma" panose="020B0604030504040204" pitchFamily="34" charset="0"/>
                          <a:cs typeface="Tahoma" panose="020B0604030504040204" pitchFamily="34" charset="0"/>
                        </a:rPr>
                        <a:t>SuiteCRM</a:t>
                      </a:r>
                      <a:endParaRPr lang="en-US" sz="1600" b="1" noProof="0" dirty="0">
                        <a:solidFill>
                          <a:srgbClr val="FFFF00"/>
                        </a:solidFill>
                        <a:effectLst/>
                        <a:latin typeface="Tahoma" panose="020B0604030504040204" pitchFamily="34" charset="0"/>
                        <a:ea typeface="Tahoma" panose="020B0604030504040204" pitchFamily="34" charset="0"/>
                        <a:cs typeface="Tahoma" panose="020B0604030504040204" pitchFamily="34" charset="0"/>
                      </a:endParaRPr>
                    </a:p>
                  </a:txBody>
                  <a:tcPr marL="3483" marR="3483" marT="3483" marB="3483" anchor="ctr">
                    <a:solidFill>
                      <a:schemeClr val="accent4">
                        <a:lumMod val="50000"/>
                      </a:schemeClr>
                    </a:solidFill>
                  </a:tcPr>
                </a:tc>
                <a:tc>
                  <a:txBody>
                    <a:bodyPr/>
                    <a:lstStyle/>
                    <a:p>
                      <a:pPr marL="0" marR="0" algn="ctr">
                        <a:lnSpc>
                          <a:spcPct val="107000"/>
                        </a:lnSpc>
                        <a:spcBef>
                          <a:spcPts val="0"/>
                        </a:spcBef>
                        <a:spcAft>
                          <a:spcPts val="0"/>
                        </a:spcAft>
                      </a:pPr>
                      <a:r>
                        <a:rPr lang="en-US" sz="1600" noProof="0" dirty="0" smtClean="0">
                          <a:solidFill>
                            <a:srgbClr val="FFFF00"/>
                          </a:solidFill>
                          <a:effectLst/>
                          <a:latin typeface="Tahoma" panose="020B0604030504040204" pitchFamily="34" charset="0"/>
                          <a:ea typeface="Tahoma" panose="020B0604030504040204" pitchFamily="34" charset="0"/>
                          <a:cs typeface="Tahoma" panose="020B0604030504040204" pitchFamily="34" charset="0"/>
                        </a:rPr>
                        <a:t>Microsoft Dynamics</a:t>
                      </a:r>
                      <a:endParaRPr lang="en-US" sz="1600" b="1" noProof="0" dirty="0">
                        <a:solidFill>
                          <a:srgbClr val="FFFF00"/>
                        </a:solidFill>
                        <a:effectLst/>
                        <a:latin typeface="Tahoma" panose="020B0604030504040204" pitchFamily="34" charset="0"/>
                        <a:ea typeface="Tahoma" panose="020B0604030504040204" pitchFamily="34" charset="0"/>
                        <a:cs typeface="Tahoma" panose="020B0604030504040204" pitchFamily="34" charset="0"/>
                      </a:endParaRPr>
                    </a:p>
                  </a:txBody>
                  <a:tcPr marL="3483" marR="3483" marT="3483" marB="3483" anchor="ctr">
                    <a:solidFill>
                      <a:schemeClr val="accent4">
                        <a:lumMod val="50000"/>
                      </a:schemeClr>
                    </a:solidFill>
                  </a:tcPr>
                </a:tc>
                <a:tc>
                  <a:txBody>
                    <a:bodyPr/>
                    <a:lstStyle/>
                    <a:p>
                      <a:pPr marL="0" marR="0" algn="ctr">
                        <a:lnSpc>
                          <a:spcPct val="107000"/>
                        </a:lnSpc>
                        <a:spcBef>
                          <a:spcPts val="0"/>
                        </a:spcBef>
                        <a:spcAft>
                          <a:spcPts val="0"/>
                        </a:spcAft>
                      </a:pPr>
                      <a:r>
                        <a:rPr lang="en-US" sz="1600" noProof="0" dirty="0" smtClean="0">
                          <a:solidFill>
                            <a:srgbClr val="FFFF00"/>
                          </a:solidFill>
                          <a:effectLst/>
                          <a:latin typeface="Tahoma" panose="020B0604030504040204" pitchFamily="34" charset="0"/>
                          <a:ea typeface="Tahoma" panose="020B0604030504040204" pitchFamily="34" charset="0"/>
                          <a:cs typeface="Tahoma" panose="020B0604030504040204" pitchFamily="34" charset="0"/>
                        </a:rPr>
                        <a:t>Salesforce Pro</a:t>
                      </a:r>
                      <a:endParaRPr lang="en-US" sz="1600" b="1" noProof="0" dirty="0">
                        <a:solidFill>
                          <a:srgbClr val="FFFF00"/>
                        </a:solidFill>
                        <a:effectLst/>
                        <a:latin typeface="Tahoma" panose="020B0604030504040204" pitchFamily="34" charset="0"/>
                        <a:ea typeface="Tahoma" panose="020B0604030504040204" pitchFamily="34" charset="0"/>
                        <a:cs typeface="Tahoma" panose="020B0604030504040204" pitchFamily="34" charset="0"/>
                      </a:endParaRPr>
                    </a:p>
                  </a:txBody>
                  <a:tcPr marL="3483" marR="3483" marT="3483" marB="3483" anchor="ctr">
                    <a:solidFill>
                      <a:schemeClr val="accent4">
                        <a:lumMod val="50000"/>
                      </a:schemeClr>
                    </a:solidFill>
                  </a:tcPr>
                </a:tc>
              </a:tr>
              <a:tr h="244860">
                <a:tc>
                  <a:txBody>
                    <a:bodyPr/>
                    <a:lstStyle/>
                    <a:p>
                      <a:pPr marL="0" marR="0" algn="ctr">
                        <a:lnSpc>
                          <a:spcPct val="107000"/>
                        </a:lnSpc>
                        <a:spcBef>
                          <a:spcPts val="0"/>
                        </a:spcBef>
                        <a:spcAft>
                          <a:spcPts val="0"/>
                        </a:spcAft>
                      </a:pPr>
                      <a:r>
                        <a:rPr lang="en-US" sz="1600" noProof="0" dirty="0" smtClean="0">
                          <a:solidFill>
                            <a:srgbClr val="002060"/>
                          </a:solidFill>
                          <a:effectLst/>
                          <a:latin typeface="Tahoma" panose="020B0604030504040204" pitchFamily="34" charset="0"/>
                          <a:ea typeface="Tahoma" panose="020B0604030504040204" pitchFamily="34" charset="0"/>
                          <a:cs typeface="Tahoma" panose="020B0604030504040204" pitchFamily="34" charset="0"/>
                        </a:rPr>
                        <a:t>Price</a:t>
                      </a:r>
                      <a:endParaRPr lang="en-US" sz="1600" b="1" noProof="0" dirty="0">
                        <a:solidFill>
                          <a:srgbClr val="00206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rgbClr val="FFFF00"/>
                    </a:solidFill>
                  </a:tcPr>
                </a:tc>
                <a:tc>
                  <a:txBody>
                    <a:bodyPr/>
                    <a:lstStyle/>
                    <a:p>
                      <a:pPr marL="0" marR="0" algn="ctr">
                        <a:lnSpc>
                          <a:spcPct val="107000"/>
                        </a:lnSpc>
                        <a:spcBef>
                          <a:spcPts val="0"/>
                        </a:spcBef>
                        <a:spcAft>
                          <a:spcPts val="0"/>
                        </a:spcAft>
                      </a:pPr>
                      <a:r>
                        <a:rPr lang="en-US" sz="1600" b="1" noProof="0" dirty="0" smtClean="0">
                          <a:solidFill>
                            <a:srgbClr val="002060"/>
                          </a:solidFill>
                          <a:effectLst/>
                          <a:latin typeface="Tahoma" panose="020B0604030504040204" pitchFamily="34" charset="0"/>
                          <a:ea typeface="Tahoma" panose="020B0604030504040204" pitchFamily="34" charset="0"/>
                          <a:cs typeface="Tahoma" panose="020B0604030504040204" pitchFamily="34" charset="0"/>
                        </a:rPr>
                        <a:t>Free (for unlimited number of users)</a:t>
                      </a:r>
                      <a:endParaRPr lang="en-US" sz="1600" b="1" noProof="0" dirty="0">
                        <a:solidFill>
                          <a:srgbClr val="00206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rgbClr val="FFFF00"/>
                    </a:solidFill>
                  </a:tcPr>
                </a:tc>
                <a:tc>
                  <a:txBody>
                    <a:bodyPr/>
                    <a:lstStyle/>
                    <a:p>
                      <a:pPr marL="0" marR="0" algn="ctr">
                        <a:lnSpc>
                          <a:spcPct val="107000"/>
                        </a:lnSpc>
                        <a:spcBef>
                          <a:spcPts val="0"/>
                        </a:spcBef>
                        <a:spcAft>
                          <a:spcPts val="0"/>
                        </a:spcAft>
                      </a:pPr>
                      <a:r>
                        <a:rPr lang="en-US" sz="1600" b="1" noProof="0" dirty="0" smtClean="0">
                          <a:solidFill>
                            <a:srgbClr val="002060"/>
                          </a:solidFill>
                          <a:effectLst/>
                          <a:latin typeface="Tahoma" panose="020B0604030504040204" pitchFamily="34" charset="0"/>
                          <a:ea typeface="Tahoma" panose="020B0604030504040204" pitchFamily="34" charset="0"/>
                          <a:cs typeface="Tahoma" panose="020B0604030504040204" pitchFamily="34" charset="0"/>
                        </a:rPr>
                        <a:t>US$</a:t>
                      </a:r>
                      <a:r>
                        <a:rPr lang="en-US" sz="1600" b="1" baseline="0" noProof="0" dirty="0" smtClean="0">
                          <a:solidFill>
                            <a:srgbClr val="002060"/>
                          </a:solidFill>
                          <a:effectLst/>
                          <a:latin typeface="Tahoma" panose="020B0604030504040204" pitchFamily="34" charset="0"/>
                          <a:ea typeface="Tahoma" panose="020B0604030504040204" pitchFamily="34" charset="0"/>
                          <a:cs typeface="Tahoma" panose="020B0604030504040204" pitchFamily="34" charset="0"/>
                        </a:rPr>
                        <a:t> 14.830,00</a:t>
                      </a:r>
                    </a:p>
                    <a:p>
                      <a:pPr marL="0" marR="0" algn="ctr">
                        <a:lnSpc>
                          <a:spcPct val="107000"/>
                        </a:lnSpc>
                        <a:spcBef>
                          <a:spcPts val="0"/>
                        </a:spcBef>
                        <a:spcAft>
                          <a:spcPts val="0"/>
                        </a:spcAft>
                      </a:pPr>
                      <a:r>
                        <a:rPr lang="en-US" sz="1600" b="1" noProof="0" dirty="0" smtClean="0">
                          <a:solidFill>
                            <a:srgbClr val="002060"/>
                          </a:solidFill>
                          <a:effectLst/>
                          <a:latin typeface="Tahoma" panose="020B0604030504040204" pitchFamily="34" charset="0"/>
                          <a:ea typeface="Tahoma" panose="020B0604030504040204" pitchFamily="34" charset="0"/>
                          <a:cs typeface="Tahoma" panose="020B0604030504040204" pitchFamily="34" charset="0"/>
                        </a:rPr>
                        <a:t>(for 10 users for 1 year)</a:t>
                      </a:r>
                      <a:endParaRPr lang="en-US" sz="1600" b="1" noProof="0" dirty="0">
                        <a:solidFill>
                          <a:srgbClr val="00206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rgbClr val="FFFF00"/>
                    </a:solidFill>
                  </a:tcPr>
                </a:tc>
                <a:tc>
                  <a:txBody>
                    <a:bodyPr/>
                    <a:lstStyle/>
                    <a:p>
                      <a:pPr marL="0" marR="0" algn="ctr">
                        <a:lnSpc>
                          <a:spcPct val="107000"/>
                        </a:lnSpc>
                        <a:spcBef>
                          <a:spcPts val="0"/>
                        </a:spcBef>
                        <a:spcAft>
                          <a:spcPts val="0"/>
                        </a:spcAft>
                      </a:pPr>
                      <a:r>
                        <a:rPr lang="en-US" sz="1600" b="1" noProof="0" dirty="0" smtClean="0">
                          <a:solidFill>
                            <a:srgbClr val="002060"/>
                          </a:solidFill>
                          <a:effectLst/>
                          <a:latin typeface="Tahoma" panose="020B0604030504040204" pitchFamily="34" charset="0"/>
                          <a:ea typeface="Tahoma" panose="020B0604030504040204" pitchFamily="34" charset="0"/>
                          <a:cs typeface="Tahoma" panose="020B0604030504040204" pitchFamily="34" charset="0"/>
                        </a:rPr>
                        <a:t>US$ 26.964,</a:t>
                      </a:r>
                      <a:r>
                        <a:rPr lang="en-US" sz="1600" b="1" baseline="0" noProof="0" dirty="0" smtClean="0">
                          <a:solidFill>
                            <a:srgbClr val="002060"/>
                          </a:solidFill>
                          <a:effectLst/>
                          <a:latin typeface="Tahoma" panose="020B0604030504040204" pitchFamily="34" charset="0"/>
                          <a:ea typeface="Tahoma" panose="020B0604030504040204" pitchFamily="34" charset="0"/>
                          <a:cs typeface="Tahoma" panose="020B0604030504040204" pitchFamily="34" charset="0"/>
                        </a:rPr>
                        <a:t>91 </a:t>
                      </a:r>
                    </a:p>
                    <a:p>
                      <a:pPr marL="0" marR="0" algn="ctr">
                        <a:lnSpc>
                          <a:spcPct val="107000"/>
                        </a:lnSpc>
                        <a:spcBef>
                          <a:spcPts val="0"/>
                        </a:spcBef>
                        <a:spcAft>
                          <a:spcPts val="0"/>
                        </a:spcAft>
                      </a:pPr>
                      <a:r>
                        <a:rPr lang="en-US" sz="1600" b="1" noProof="0" dirty="0" smtClean="0">
                          <a:solidFill>
                            <a:srgbClr val="002060"/>
                          </a:solidFill>
                          <a:effectLst/>
                          <a:latin typeface="Tahoma" panose="020B0604030504040204" pitchFamily="34" charset="0"/>
                          <a:ea typeface="Tahoma" panose="020B0604030504040204" pitchFamily="34" charset="0"/>
                          <a:cs typeface="Tahoma" panose="020B0604030504040204" pitchFamily="34" charset="0"/>
                        </a:rPr>
                        <a:t>(for 10 users for 1 year)</a:t>
                      </a:r>
                      <a:endParaRPr lang="en-US" sz="1600" b="1" noProof="0" dirty="0">
                        <a:solidFill>
                          <a:srgbClr val="00206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rgbClr val="FFFF00"/>
                    </a:solidFill>
                  </a:tcPr>
                </a:tc>
              </a:tr>
              <a:tr h="164892">
                <a:tc>
                  <a:txBody>
                    <a:bodyPr/>
                    <a:lstStyle/>
                    <a:p>
                      <a:pPr marL="0" marR="0">
                        <a:lnSpc>
                          <a:spcPct val="107000"/>
                        </a:lnSpc>
                        <a:spcBef>
                          <a:spcPts val="0"/>
                        </a:spcBef>
                        <a:spcAft>
                          <a:spcPts val="0"/>
                        </a:spcAft>
                      </a:pPr>
                      <a:r>
                        <a:rPr lang="en-US" sz="1600" noProof="0" dirty="0" smtClean="0">
                          <a:effectLst/>
                          <a:latin typeface="Tahoma" panose="020B0604030504040204" pitchFamily="34" charset="0"/>
                          <a:ea typeface="Tahoma" panose="020B0604030504040204" pitchFamily="34" charset="0"/>
                          <a:cs typeface="Tahoma" panose="020B0604030504040204" pitchFamily="34" charset="0"/>
                        </a:rPr>
                        <a:t>Open source</a:t>
                      </a:r>
                      <a:endParaRPr lang="en-US" sz="1600" b="1" noProof="0" dirty="0">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4">
                        <a:lumMod val="50000"/>
                      </a:schemeClr>
                    </a:solidFill>
                  </a:tcPr>
                </a:tc>
                <a:tc>
                  <a:txBody>
                    <a:bodyPr/>
                    <a:lstStyle/>
                    <a:p>
                      <a:pPr marL="0" marR="0" algn="ctr">
                        <a:lnSpc>
                          <a:spcPct val="107000"/>
                        </a:lnSpc>
                        <a:spcBef>
                          <a:spcPts val="0"/>
                        </a:spcBef>
                        <a:spcAft>
                          <a:spcPts val="0"/>
                        </a:spcAft>
                      </a:pPr>
                      <a:r>
                        <a:rPr lang="en-US" sz="1600" b="1" noProof="0" dirty="0" smtClean="0">
                          <a:solidFill>
                            <a:srgbClr val="002060"/>
                          </a:solidFill>
                          <a:effectLst/>
                          <a:latin typeface="Tahoma" panose="020B0604030504040204" pitchFamily="34" charset="0"/>
                          <a:ea typeface="Tahoma" panose="020B0604030504040204" pitchFamily="34" charset="0"/>
                          <a:cs typeface="Tahoma" panose="020B0604030504040204" pitchFamily="34" charset="0"/>
                        </a:rPr>
                        <a:t>Yes</a:t>
                      </a:r>
                      <a:endParaRPr lang="en-US" sz="1600" b="1" noProof="0" dirty="0">
                        <a:solidFill>
                          <a:srgbClr val="00206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6">
                        <a:lumMod val="40000"/>
                        <a:lumOff val="60000"/>
                      </a:schemeClr>
                    </a:solidFill>
                  </a:tcPr>
                </a:tc>
                <a:tc>
                  <a:txBody>
                    <a:bodyPr/>
                    <a:lstStyle/>
                    <a:p>
                      <a:pPr marL="0" marR="0" algn="ctr">
                        <a:lnSpc>
                          <a:spcPct val="107000"/>
                        </a:lnSpc>
                        <a:spcBef>
                          <a:spcPts val="0"/>
                        </a:spcBef>
                        <a:spcAft>
                          <a:spcPts val="0"/>
                        </a:spcAft>
                      </a:pPr>
                      <a:r>
                        <a:rPr lang="en-US" sz="1600" b="1" noProof="0" dirty="0" smtClean="0">
                          <a:solidFill>
                            <a:srgbClr val="002060"/>
                          </a:solidFill>
                          <a:effectLst/>
                          <a:latin typeface="Tahoma" panose="020B0604030504040204" pitchFamily="34" charset="0"/>
                          <a:ea typeface="Tahoma" panose="020B0604030504040204" pitchFamily="34" charset="0"/>
                          <a:cs typeface="Tahoma" panose="020B0604030504040204" pitchFamily="34" charset="0"/>
                        </a:rPr>
                        <a:t>No</a:t>
                      </a:r>
                      <a:endParaRPr lang="en-US" sz="1600" b="1" noProof="0" dirty="0">
                        <a:solidFill>
                          <a:srgbClr val="00206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6">
                        <a:lumMod val="40000"/>
                        <a:lumOff val="60000"/>
                      </a:schemeClr>
                    </a:solidFill>
                  </a:tcPr>
                </a:tc>
                <a:tc>
                  <a:txBody>
                    <a:bodyPr/>
                    <a:lstStyle/>
                    <a:p>
                      <a:pPr marL="0" marR="0" algn="ctr">
                        <a:lnSpc>
                          <a:spcPct val="107000"/>
                        </a:lnSpc>
                        <a:spcBef>
                          <a:spcPts val="0"/>
                        </a:spcBef>
                        <a:spcAft>
                          <a:spcPts val="0"/>
                        </a:spcAft>
                      </a:pPr>
                      <a:r>
                        <a:rPr lang="en-US" sz="1600" b="1" noProof="0" dirty="0" smtClean="0">
                          <a:solidFill>
                            <a:srgbClr val="002060"/>
                          </a:solidFill>
                          <a:effectLst/>
                          <a:latin typeface="Tahoma" panose="020B0604030504040204" pitchFamily="34" charset="0"/>
                          <a:ea typeface="Tahoma" panose="020B0604030504040204" pitchFamily="34" charset="0"/>
                          <a:cs typeface="Tahoma" panose="020B0604030504040204" pitchFamily="34" charset="0"/>
                        </a:rPr>
                        <a:t>No</a:t>
                      </a:r>
                      <a:endParaRPr lang="en-US" sz="1600" b="1" noProof="0" dirty="0">
                        <a:solidFill>
                          <a:srgbClr val="00206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6">
                        <a:lumMod val="40000"/>
                        <a:lumOff val="60000"/>
                      </a:schemeClr>
                    </a:solidFill>
                  </a:tcPr>
                </a:tc>
              </a:tr>
              <a:tr h="164892">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600" noProof="0" dirty="0" smtClean="0">
                          <a:effectLst/>
                          <a:latin typeface="Tahoma" panose="020B0604030504040204" pitchFamily="34" charset="0"/>
                          <a:ea typeface="Tahoma" panose="020B0604030504040204" pitchFamily="34" charset="0"/>
                          <a:cs typeface="Tahoma" panose="020B0604030504040204" pitchFamily="34" charset="0"/>
                        </a:rPr>
                        <a:t>Accounts – </a:t>
                      </a:r>
                      <a:r>
                        <a:rPr lang="en-US" sz="1600" noProof="0" dirty="0" smtClean="0">
                          <a:effectLst/>
                          <a:latin typeface="Tahoma" panose="020B0604030504040204" pitchFamily="34" charset="0"/>
                          <a:ea typeface="Tahoma" panose="020B0604030504040204" pitchFamily="34" charset="0"/>
                          <a:cs typeface="Tahoma" panose="020B0604030504040204" pitchFamily="34" charset="0"/>
                        </a:rPr>
                        <a:t>Contacts</a:t>
                      </a:r>
                      <a:r>
                        <a:rPr lang="en-US" sz="1600" baseline="0" noProof="0" dirty="0" smtClean="0">
                          <a:effectLst/>
                          <a:latin typeface="Tahoma" panose="020B0604030504040204" pitchFamily="34" charset="0"/>
                          <a:ea typeface="Tahoma" panose="020B0604030504040204" pitchFamily="34" charset="0"/>
                          <a:cs typeface="Tahoma" panose="020B0604030504040204" pitchFamily="34" charset="0"/>
                        </a:rPr>
                        <a:t> - Events</a:t>
                      </a:r>
                      <a:endParaRPr lang="en-US" sz="1600" b="1" noProof="0" dirty="0" smtClean="0">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4">
                        <a:lumMod val="50000"/>
                      </a:schemeClr>
                    </a:solidFill>
                  </a:tcPr>
                </a:tc>
                <a:tc>
                  <a:txBody>
                    <a:bodyPr/>
                    <a:lstStyle/>
                    <a:p>
                      <a:pPr marL="0" marR="0" algn="ctr">
                        <a:lnSpc>
                          <a:spcPct val="107000"/>
                        </a:lnSpc>
                        <a:spcBef>
                          <a:spcPts val="0"/>
                        </a:spcBef>
                        <a:spcAft>
                          <a:spcPts val="0"/>
                        </a:spcAft>
                      </a:pPr>
                      <a:r>
                        <a:rPr lang="en-US" sz="1600" b="1" noProof="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rPr>
                        <a:t>✓</a:t>
                      </a:r>
                      <a:endParaRPr lang="en-US" sz="1600" b="1" noProof="0"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600" b="1" noProof="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rPr>
                        <a:t>✓</a:t>
                      </a:r>
                      <a:endParaRPr lang="en-US" sz="1600" b="1" noProof="0"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600" b="1" noProof="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rPr>
                        <a:t>✓</a:t>
                      </a:r>
                      <a:endParaRPr lang="en-US" sz="1600" b="1" noProof="0"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6">
                        <a:lumMod val="60000"/>
                        <a:lumOff val="40000"/>
                      </a:schemeClr>
                    </a:solidFill>
                  </a:tcPr>
                </a:tc>
              </a:tr>
              <a:tr h="164892">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600" noProof="0" dirty="0" smtClean="0">
                          <a:effectLst/>
                          <a:latin typeface="Tahoma" panose="020B0604030504040204" pitchFamily="34" charset="0"/>
                          <a:ea typeface="Tahoma" panose="020B0604030504040204" pitchFamily="34" charset="0"/>
                          <a:cs typeface="Tahoma" panose="020B0604030504040204" pitchFamily="34" charset="0"/>
                        </a:rPr>
                        <a:t>Leads - </a:t>
                      </a:r>
                      <a:r>
                        <a:rPr lang="en-US" sz="1600" noProof="0" dirty="0" smtClean="0">
                          <a:effectLst/>
                          <a:latin typeface="Tahoma" panose="020B0604030504040204" pitchFamily="34" charset="0"/>
                          <a:ea typeface="Tahoma" panose="020B0604030504040204" pitchFamily="34" charset="0"/>
                          <a:cs typeface="Tahoma" panose="020B0604030504040204" pitchFamily="34" charset="0"/>
                        </a:rPr>
                        <a:t>Opportunities</a:t>
                      </a:r>
                      <a:endParaRPr lang="en-US" sz="1600" b="1" noProof="0" dirty="0" smtClean="0">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4">
                        <a:lumMod val="50000"/>
                      </a:schemeClr>
                    </a:solidFill>
                  </a:tcPr>
                </a:tc>
                <a:tc>
                  <a:txBody>
                    <a:bodyPr/>
                    <a:lstStyle/>
                    <a:p>
                      <a:pPr marL="0" marR="0" algn="ctr">
                        <a:lnSpc>
                          <a:spcPct val="107000"/>
                        </a:lnSpc>
                        <a:spcBef>
                          <a:spcPts val="0"/>
                        </a:spcBef>
                        <a:spcAft>
                          <a:spcPts val="0"/>
                        </a:spcAft>
                      </a:pPr>
                      <a:r>
                        <a:rPr lang="en-US" sz="1600" b="1" noProof="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rPr>
                        <a:t>✓</a:t>
                      </a:r>
                      <a:endParaRPr lang="en-US" sz="1600" b="1" noProof="0"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6">
                        <a:lumMod val="40000"/>
                        <a:lumOff val="60000"/>
                      </a:schemeClr>
                    </a:solidFill>
                  </a:tcPr>
                </a:tc>
                <a:tc>
                  <a:txBody>
                    <a:bodyPr/>
                    <a:lstStyle/>
                    <a:p>
                      <a:pPr marL="0" marR="0" algn="ctr">
                        <a:lnSpc>
                          <a:spcPct val="107000"/>
                        </a:lnSpc>
                        <a:spcBef>
                          <a:spcPts val="0"/>
                        </a:spcBef>
                        <a:spcAft>
                          <a:spcPts val="0"/>
                        </a:spcAft>
                      </a:pPr>
                      <a:r>
                        <a:rPr lang="en-US" sz="1600" b="1" noProof="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rPr>
                        <a:t>✓</a:t>
                      </a:r>
                      <a:endParaRPr lang="en-US" sz="1600" b="1" noProof="0"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6">
                        <a:lumMod val="40000"/>
                        <a:lumOff val="60000"/>
                      </a:schemeClr>
                    </a:solidFill>
                  </a:tcPr>
                </a:tc>
                <a:tc>
                  <a:txBody>
                    <a:bodyPr/>
                    <a:lstStyle/>
                    <a:p>
                      <a:pPr marL="0" marR="0" algn="ctr">
                        <a:lnSpc>
                          <a:spcPct val="107000"/>
                        </a:lnSpc>
                        <a:spcBef>
                          <a:spcPts val="0"/>
                        </a:spcBef>
                        <a:spcAft>
                          <a:spcPts val="0"/>
                        </a:spcAft>
                      </a:pPr>
                      <a:r>
                        <a:rPr lang="en-US" sz="1600" b="1" noProof="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rPr>
                        <a:t>✓</a:t>
                      </a:r>
                      <a:endParaRPr lang="en-US" sz="1600" b="1" noProof="0"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6">
                        <a:lumMod val="40000"/>
                        <a:lumOff val="60000"/>
                      </a:schemeClr>
                    </a:solidFill>
                  </a:tcPr>
                </a:tc>
              </a:tr>
              <a:tr h="164892">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600" noProof="0" dirty="0" smtClean="0">
                          <a:effectLst/>
                          <a:latin typeface="Tahoma" panose="020B0604030504040204" pitchFamily="34" charset="0"/>
                          <a:ea typeface="Tahoma" panose="020B0604030504040204" pitchFamily="34" charset="0"/>
                          <a:cs typeface="Tahoma" panose="020B0604030504040204" pitchFamily="34" charset="0"/>
                        </a:rPr>
                        <a:t>Quotes – </a:t>
                      </a:r>
                      <a:r>
                        <a:rPr lang="en-US" sz="1600" noProof="0" dirty="0" smtClean="0">
                          <a:effectLst/>
                          <a:latin typeface="Tahoma" panose="020B0604030504040204" pitchFamily="34" charset="0"/>
                          <a:ea typeface="Tahoma" panose="020B0604030504040204" pitchFamily="34" charset="0"/>
                          <a:cs typeface="Tahoma" panose="020B0604030504040204" pitchFamily="34" charset="0"/>
                        </a:rPr>
                        <a:t>Calendar - Maps</a:t>
                      </a:r>
                      <a:endParaRPr lang="en-US" sz="1600" b="1" noProof="0" dirty="0" smtClean="0">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4">
                        <a:lumMod val="50000"/>
                      </a:schemeClr>
                    </a:solidFill>
                  </a:tcPr>
                </a:tc>
                <a:tc>
                  <a:txBody>
                    <a:bodyPr/>
                    <a:lstStyle/>
                    <a:p>
                      <a:pPr marL="0" marR="0" algn="ctr">
                        <a:lnSpc>
                          <a:spcPct val="107000"/>
                        </a:lnSpc>
                        <a:spcBef>
                          <a:spcPts val="0"/>
                        </a:spcBef>
                        <a:spcAft>
                          <a:spcPts val="0"/>
                        </a:spcAft>
                      </a:pPr>
                      <a:r>
                        <a:rPr lang="en-US" sz="1600" b="1" noProof="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rPr>
                        <a:t>✓</a:t>
                      </a:r>
                      <a:endParaRPr lang="en-US" sz="1600" b="1" noProof="0"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600" b="1" noProof="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rPr>
                        <a:t>✓</a:t>
                      </a:r>
                      <a:endParaRPr lang="en-US" sz="1600" b="1" noProof="0"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600" b="1" noProof="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rPr>
                        <a:t>✓</a:t>
                      </a:r>
                      <a:endParaRPr lang="en-US" sz="1600" b="1" noProof="0"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6">
                        <a:lumMod val="60000"/>
                        <a:lumOff val="40000"/>
                      </a:schemeClr>
                    </a:solidFill>
                  </a:tcPr>
                </a:tc>
              </a:tr>
              <a:tr h="164892">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600" noProof="0" dirty="0" smtClean="0">
                          <a:effectLst/>
                          <a:latin typeface="Tahoma" panose="020B0604030504040204" pitchFamily="34" charset="0"/>
                          <a:ea typeface="Tahoma" panose="020B0604030504040204" pitchFamily="34" charset="0"/>
                          <a:cs typeface="Tahoma" panose="020B0604030504040204" pitchFamily="34" charset="0"/>
                        </a:rPr>
                        <a:t>Cases - </a:t>
                      </a:r>
                      <a:r>
                        <a:rPr lang="en-US" sz="1600" noProof="0" dirty="0" smtClean="0">
                          <a:effectLst/>
                          <a:latin typeface="Tahoma" panose="020B0604030504040204" pitchFamily="34" charset="0"/>
                          <a:ea typeface="Tahoma" panose="020B0604030504040204" pitchFamily="34" charset="0"/>
                          <a:cs typeface="Tahoma" panose="020B0604030504040204" pitchFamily="34" charset="0"/>
                        </a:rPr>
                        <a:t>Documents</a:t>
                      </a:r>
                      <a:endParaRPr lang="en-US" sz="1600" b="1" noProof="0" dirty="0" smtClean="0">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4">
                        <a:lumMod val="50000"/>
                      </a:schemeClr>
                    </a:solidFill>
                  </a:tcPr>
                </a:tc>
                <a:tc>
                  <a:txBody>
                    <a:bodyPr/>
                    <a:lstStyle/>
                    <a:p>
                      <a:pPr marL="0" marR="0" algn="ctr">
                        <a:lnSpc>
                          <a:spcPct val="107000"/>
                        </a:lnSpc>
                        <a:spcBef>
                          <a:spcPts val="0"/>
                        </a:spcBef>
                        <a:spcAft>
                          <a:spcPts val="0"/>
                        </a:spcAft>
                      </a:pPr>
                      <a:r>
                        <a:rPr lang="en-US" sz="1600" b="1" noProof="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rPr>
                        <a:t>✓</a:t>
                      </a:r>
                      <a:endParaRPr lang="en-US" sz="1600" b="1" noProof="0"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6">
                        <a:lumMod val="40000"/>
                        <a:lumOff val="60000"/>
                      </a:schemeClr>
                    </a:solidFill>
                  </a:tcPr>
                </a:tc>
                <a:tc>
                  <a:txBody>
                    <a:bodyPr/>
                    <a:lstStyle/>
                    <a:p>
                      <a:pPr marL="0" marR="0" algn="ctr">
                        <a:lnSpc>
                          <a:spcPct val="107000"/>
                        </a:lnSpc>
                        <a:spcBef>
                          <a:spcPts val="0"/>
                        </a:spcBef>
                        <a:spcAft>
                          <a:spcPts val="0"/>
                        </a:spcAft>
                      </a:pPr>
                      <a:r>
                        <a:rPr lang="en-US" sz="1600" b="1" noProof="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rPr>
                        <a:t>✓</a:t>
                      </a:r>
                      <a:endParaRPr lang="en-US" sz="1600" b="1" noProof="0"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6">
                        <a:lumMod val="40000"/>
                        <a:lumOff val="60000"/>
                      </a:schemeClr>
                    </a:solidFill>
                  </a:tcPr>
                </a:tc>
                <a:tc>
                  <a:txBody>
                    <a:bodyPr/>
                    <a:lstStyle/>
                    <a:p>
                      <a:pPr marL="0" marR="0" algn="ctr">
                        <a:lnSpc>
                          <a:spcPct val="107000"/>
                        </a:lnSpc>
                        <a:spcBef>
                          <a:spcPts val="0"/>
                        </a:spcBef>
                        <a:spcAft>
                          <a:spcPts val="0"/>
                        </a:spcAft>
                      </a:pPr>
                      <a:r>
                        <a:rPr lang="en-US" sz="1600" b="1" noProof="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rPr>
                        <a:t>✓</a:t>
                      </a:r>
                      <a:endParaRPr lang="en-US" sz="1600" b="1" noProof="0"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6">
                        <a:lumMod val="40000"/>
                        <a:lumOff val="60000"/>
                      </a:schemeClr>
                    </a:solidFill>
                  </a:tcPr>
                </a:tc>
              </a:tr>
              <a:tr h="164892">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600" noProof="0" dirty="0" smtClean="0">
                          <a:effectLst/>
                          <a:latin typeface="Tahoma" panose="020B0604030504040204" pitchFamily="34" charset="0"/>
                          <a:ea typeface="Tahoma" panose="020B0604030504040204" pitchFamily="34" charset="0"/>
                          <a:cs typeface="Tahoma" panose="020B0604030504040204" pitchFamily="34" charset="0"/>
                        </a:rPr>
                        <a:t>Emails – </a:t>
                      </a:r>
                      <a:r>
                        <a:rPr lang="en-US" sz="1600" noProof="0" dirty="0" smtClean="0">
                          <a:effectLst/>
                          <a:latin typeface="Tahoma" panose="020B0604030504040204" pitchFamily="34" charset="0"/>
                          <a:ea typeface="Tahoma" panose="020B0604030504040204" pitchFamily="34" charset="0"/>
                          <a:cs typeface="Tahoma" panose="020B0604030504040204" pitchFamily="34" charset="0"/>
                        </a:rPr>
                        <a:t>Campaigns - Calls</a:t>
                      </a:r>
                      <a:endParaRPr lang="en-US" sz="1600" b="1" noProof="0" dirty="0" smtClean="0">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4">
                        <a:lumMod val="50000"/>
                      </a:schemeClr>
                    </a:solidFill>
                  </a:tcPr>
                </a:tc>
                <a:tc>
                  <a:txBody>
                    <a:bodyPr/>
                    <a:lstStyle/>
                    <a:p>
                      <a:pPr marL="0" marR="0" algn="ctr">
                        <a:lnSpc>
                          <a:spcPct val="107000"/>
                        </a:lnSpc>
                        <a:spcBef>
                          <a:spcPts val="0"/>
                        </a:spcBef>
                        <a:spcAft>
                          <a:spcPts val="0"/>
                        </a:spcAft>
                      </a:pPr>
                      <a:r>
                        <a:rPr lang="en-US" sz="1600" b="1" noProof="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rPr>
                        <a:t>✓</a:t>
                      </a:r>
                      <a:endParaRPr lang="en-US" sz="1600" b="1" noProof="0"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600" b="1" noProof="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rPr>
                        <a:t>✓</a:t>
                      </a:r>
                      <a:endParaRPr lang="en-US" sz="1600" b="1" noProof="0"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600" b="1" noProof="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rPr>
                        <a:t>✓</a:t>
                      </a:r>
                      <a:endParaRPr lang="en-US" sz="1600" b="1" noProof="0"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6">
                        <a:lumMod val="60000"/>
                        <a:lumOff val="40000"/>
                      </a:schemeClr>
                    </a:solidFill>
                  </a:tcPr>
                </a:tc>
              </a:tr>
              <a:tr h="164892">
                <a:tc>
                  <a:txBody>
                    <a:bodyPr/>
                    <a:lstStyle/>
                    <a:p>
                      <a:pPr marL="0" marR="0">
                        <a:lnSpc>
                          <a:spcPct val="107000"/>
                        </a:lnSpc>
                        <a:spcBef>
                          <a:spcPts val="0"/>
                        </a:spcBef>
                        <a:spcAft>
                          <a:spcPts val="0"/>
                        </a:spcAft>
                      </a:pPr>
                      <a:r>
                        <a:rPr lang="en-US" sz="1600" noProof="0" dirty="0" smtClean="0">
                          <a:effectLst/>
                          <a:latin typeface="Tahoma" panose="020B0604030504040204" pitchFamily="34" charset="0"/>
                          <a:ea typeface="Tahoma" panose="020B0604030504040204" pitchFamily="34" charset="0"/>
                          <a:cs typeface="Tahoma" panose="020B0604030504040204" pitchFamily="34" charset="0"/>
                        </a:rPr>
                        <a:t>Meetings – Tasks - Notes</a:t>
                      </a:r>
                      <a:endParaRPr lang="en-US" sz="1600" b="1" noProof="0" dirty="0">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4">
                        <a:lumMod val="50000"/>
                      </a:schemeClr>
                    </a:solidFill>
                  </a:tcPr>
                </a:tc>
                <a:tc>
                  <a:txBody>
                    <a:bodyPr/>
                    <a:lstStyle/>
                    <a:p>
                      <a:pPr marL="0" marR="0" algn="ctr">
                        <a:lnSpc>
                          <a:spcPct val="107000"/>
                        </a:lnSpc>
                        <a:spcBef>
                          <a:spcPts val="0"/>
                        </a:spcBef>
                        <a:spcAft>
                          <a:spcPts val="0"/>
                        </a:spcAft>
                      </a:pPr>
                      <a:r>
                        <a:rPr lang="en-US" sz="1600" b="1" noProof="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rPr>
                        <a:t>✓</a:t>
                      </a:r>
                      <a:endParaRPr lang="en-US" sz="1600" b="1" noProof="0"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6">
                        <a:lumMod val="40000"/>
                        <a:lumOff val="60000"/>
                      </a:schemeClr>
                    </a:solidFill>
                  </a:tcPr>
                </a:tc>
                <a:tc>
                  <a:txBody>
                    <a:bodyPr/>
                    <a:lstStyle/>
                    <a:p>
                      <a:pPr marL="0" marR="0" algn="ctr">
                        <a:lnSpc>
                          <a:spcPct val="107000"/>
                        </a:lnSpc>
                        <a:spcBef>
                          <a:spcPts val="0"/>
                        </a:spcBef>
                        <a:spcAft>
                          <a:spcPts val="0"/>
                        </a:spcAft>
                      </a:pPr>
                      <a:r>
                        <a:rPr lang="en-US" sz="1600" b="1" noProof="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rPr>
                        <a:t>✓</a:t>
                      </a:r>
                      <a:endParaRPr lang="en-US" sz="1600" b="1" noProof="0"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6">
                        <a:lumMod val="40000"/>
                        <a:lumOff val="60000"/>
                      </a:schemeClr>
                    </a:solidFill>
                  </a:tcPr>
                </a:tc>
                <a:tc>
                  <a:txBody>
                    <a:bodyPr/>
                    <a:lstStyle/>
                    <a:p>
                      <a:pPr marL="0" marR="0" algn="ctr">
                        <a:lnSpc>
                          <a:spcPct val="107000"/>
                        </a:lnSpc>
                        <a:spcBef>
                          <a:spcPts val="0"/>
                        </a:spcBef>
                        <a:spcAft>
                          <a:spcPts val="0"/>
                        </a:spcAft>
                      </a:pPr>
                      <a:r>
                        <a:rPr lang="en-US" sz="1600" b="1" noProof="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rPr>
                        <a:t>✓</a:t>
                      </a:r>
                      <a:endParaRPr lang="en-US" sz="1600" b="1" noProof="0"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6">
                        <a:lumMod val="40000"/>
                        <a:lumOff val="60000"/>
                      </a:schemeClr>
                    </a:solidFill>
                  </a:tcPr>
                </a:tc>
              </a:tr>
              <a:tr h="164892">
                <a:tc>
                  <a:txBody>
                    <a:bodyPr/>
                    <a:lstStyle/>
                    <a:p>
                      <a:pPr marL="0" marR="0">
                        <a:lnSpc>
                          <a:spcPct val="107000"/>
                        </a:lnSpc>
                        <a:spcBef>
                          <a:spcPts val="0"/>
                        </a:spcBef>
                        <a:spcAft>
                          <a:spcPts val="0"/>
                        </a:spcAft>
                      </a:pPr>
                      <a:r>
                        <a:rPr lang="en-US" sz="1600" noProof="0" dirty="0" smtClean="0">
                          <a:effectLst/>
                          <a:latin typeface="Tahoma" panose="020B0604030504040204" pitchFamily="34" charset="0"/>
                          <a:ea typeface="Tahoma" panose="020B0604030504040204" pitchFamily="34" charset="0"/>
                          <a:cs typeface="Tahoma" panose="020B0604030504040204" pitchFamily="34" charset="0"/>
                        </a:rPr>
                        <a:t>Products – Prod. Categorize</a:t>
                      </a:r>
                      <a:endParaRPr lang="en-US" sz="1600" b="1" noProof="0" dirty="0">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4">
                        <a:lumMod val="50000"/>
                      </a:schemeClr>
                    </a:solidFill>
                  </a:tcPr>
                </a:tc>
                <a:tc>
                  <a:txBody>
                    <a:bodyPr/>
                    <a:lstStyle/>
                    <a:p>
                      <a:pPr marL="0" marR="0" algn="ctr">
                        <a:lnSpc>
                          <a:spcPct val="107000"/>
                        </a:lnSpc>
                        <a:spcBef>
                          <a:spcPts val="0"/>
                        </a:spcBef>
                        <a:spcAft>
                          <a:spcPts val="0"/>
                        </a:spcAft>
                      </a:pPr>
                      <a:r>
                        <a:rPr lang="en-US" sz="1600" b="1" noProof="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rPr>
                        <a:t>✓</a:t>
                      </a:r>
                      <a:endParaRPr lang="en-US" sz="1600" b="1" noProof="0"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600" b="1" noProof="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rPr>
                        <a:t>✓</a:t>
                      </a:r>
                      <a:endParaRPr lang="en-US" sz="1600" b="1" noProof="0"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600" b="1" noProof="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rPr>
                        <a:t>✓</a:t>
                      </a:r>
                      <a:endParaRPr lang="en-US" sz="1600" b="1" noProof="0"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6">
                        <a:lumMod val="60000"/>
                        <a:lumOff val="40000"/>
                      </a:schemeClr>
                    </a:solidFill>
                  </a:tcPr>
                </a:tc>
              </a:tr>
              <a:tr h="164892">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600" noProof="0" dirty="0" smtClean="0">
                          <a:effectLst/>
                          <a:latin typeface="Tahoma" panose="020B0604030504040204" pitchFamily="34" charset="0"/>
                          <a:ea typeface="Tahoma" panose="020B0604030504040204" pitchFamily="34" charset="0"/>
                          <a:cs typeface="Tahoma" panose="020B0604030504040204" pitchFamily="34" charset="0"/>
                        </a:rPr>
                        <a:t>Contracts - </a:t>
                      </a:r>
                      <a:r>
                        <a:rPr lang="en-US" sz="1600" noProof="0" dirty="0" smtClean="0">
                          <a:effectLst/>
                          <a:latin typeface="Tahoma" panose="020B0604030504040204" pitchFamily="34" charset="0"/>
                          <a:ea typeface="Tahoma" panose="020B0604030504040204" pitchFamily="34" charset="0"/>
                          <a:cs typeface="Tahoma" panose="020B0604030504040204" pitchFamily="34" charset="0"/>
                        </a:rPr>
                        <a:t>Knowledge Base</a:t>
                      </a:r>
                      <a:endParaRPr lang="en-US" sz="1600" b="1" noProof="0" dirty="0" smtClean="0">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4">
                        <a:lumMod val="50000"/>
                      </a:schemeClr>
                    </a:solidFill>
                  </a:tcPr>
                </a:tc>
                <a:tc>
                  <a:txBody>
                    <a:bodyPr/>
                    <a:lstStyle/>
                    <a:p>
                      <a:pPr marL="0" marR="0" algn="ctr">
                        <a:lnSpc>
                          <a:spcPct val="107000"/>
                        </a:lnSpc>
                        <a:spcBef>
                          <a:spcPts val="0"/>
                        </a:spcBef>
                        <a:spcAft>
                          <a:spcPts val="0"/>
                        </a:spcAft>
                      </a:pPr>
                      <a:r>
                        <a:rPr lang="en-US" sz="1600" b="1" noProof="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rPr>
                        <a:t>✓</a:t>
                      </a:r>
                      <a:endParaRPr lang="en-US" sz="1600" b="1" noProof="0"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6">
                        <a:lumMod val="40000"/>
                        <a:lumOff val="60000"/>
                      </a:schemeClr>
                    </a:solidFill>
                  </a:tcPr>
                </a:tc>
                <a:tc>
                  <a:txBody>
                    <a:bodyPr/>
                    <a:lstStyle/>
                    <a:p>
                      <a:pPr marL="0" marR="0" algn="ctr">
                        <a:lnSpc>
                          <a:spcPct val="107000"/>
                        </a:lnSpc>
                        <a:spcBef>
                          <a:spcPts val="0"/>
                        </a:spcBef>
                        <a:spcAft>
                          <a:spcPts val="0"/>
                        </a:spcAft>
                      </a:pPr>
                      <a:r>
                        <a:rPr lang="en-US" sz="1600" b="1" noProof="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rPr>
                        <a:t>✓</a:t>
                      </a:r>
                      <a:endParaRPr lang="en-US" sz="1600" b="1" noProof="0"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6">
                        <a:lumMod val="40000"/>
                        <a:lumOff val="60000"/>
                      </a:schemeClr>
                    </a:solidFill>
                  </a:tcPr>
                </a:tc>
                <a:tc>
                  <a:txBody>
                    <a:bodyPr/>
                    <a:lstStyle/>
                    <a:p>
                      <a:pPr marL="0" marR="0" algn="ctr">
                        <a:lnSpc>
                          <a:spcPct val="107000"/>
                        </a:lnSpc>
                        <a:spcBef>
                          <a:spcPts val="0"/>
                        </a:spcBef>
                        <a:spcAft>
                          <a:spcPts val="0"/>
                        </a:spcAft>
                      </a:pPr>
                      <a:r>
                        <a:rPr lang="en-US" sz="1600" b="1" noProof="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rPr>
                        <a:t>✓</a:t>
                      </a:r>
                      <a:endParaRPr lang="en-US" sz="1600" b="1" noProof="0"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6">
                        <a:lumMod val="40000"/>
                        <a:lumOff val="60000"/>
                      </a:schemeClr>
                    </a:solidFill>
                  </a:tcPr>
                </a:tc>
              </a:tr>
              <a:tr h="164892">
                <a:tc>
                  <a:txBody>
                    <a:bodyPr/>
                    <a:lstStyle/>
                    <a:p>
                      <a:pPr marL="0" marR="0">
                        <a:lnSpc>
                          <a:spcPct val="107000"/>
                        </a:lnSpc>
                        <a:spcBef>
                          <a:spcPts val="0"/>
                        </a:spcBef>
                        <a:spcAft>
                          <a:spcPts val="0"/>
                        </a:spcAft>
                      </a:pPr>
                      <a:r>
                        <a:rPr lang="en-US" sz="1600" noProof="0" dirty="0" smtClean="0">
                          <a:effectLst/>
                          <a:latin typeface="Tahoma" panose="020B0604030504040204" pitchFamily="34" charset="0"/>
                          <a:ea typeface="Tahoma" panose="020B0604030504040204" pitchFamily="34" charset="0"/>
                          <a:cs typeface="Tahoma" panose="020B0604030504040204" pitchFamily="34" charset="0"/>
                        </a:rPr>
                        <a:t>Report Generator - Invoices</a:t>
                      </a:r>
                      <a:endParaRPr lang="en-US" sz="1600" b="1" noProof="0" dirty="0">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4">
                        <a:lumMod val="50000"/>
                      </a:schemeClr>
                    </a:solidFill>
                  </a:tcPr>
                </a:tc>
                <a:tc>
                  <a:txBody>
                    <a:bodyPr/>
                    <a:lstStyle/>
                    <a:p>
                      <a:pPr marL="0" marR="0" algn="ctr">
                        <a:lnSpc>
                          <a:spcPct val="107000"/>
                        </a:lnSpc>
                        <a:spcBef>
                          <a:spcPts val="0"/>
                        </a:spcBef>
                        <a:spcAft>
                          <a:spcPts val="0"/>
                        </a:spcAft>
                      </a:pPr>
                      <a:r>
                        <a:rPr lang="en-US" sz="1600" b="1" noProof="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rPr>
                        <a:t>✓</a:t>
                      </a:r>
                      <a:endParaRPr lang="en-US" sz="1600" b="1" noProof="0"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600" b="1" noProof="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rPr>
                        <a:t>✓</a:t>
                      </a:r>
                      <a:endParaRPr lang="en-US" sz="1600" b="1" noProof="0"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600" b="1" noProof="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rPr>
                        <a:t>✓</a:t>
                      </a:r>
                      <a:endParaRPr lang="en-US" sz="1600" b="1" noProof="0"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6">
                        <a:lumMod val="60000"/>
                        <a:lumOff val="40000"/>
                      </a:schemeClr>
                    </a:solidFill>
                  </a:tcPr>
                </a:tc>
              </a:tr>
              <a:tr h="164892">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600" noProof="0" dirty="0" smtClean="0">
                          <a:effectLst/>
                          <a:latin typeface="Tahoma" panose="020B0604030504040204" pitchFamily="34" charset="0"/>
                          <a:ea typeface="Tahoma" panose="020B0604030504040204" pitchFamily="34" charset="0"/>
                          <a:cs typeface="Tahoma" panose="020B0604030504040204" pitchFamily="34" charset="0"/>
                        </a:rPr>
                        <a:t>Mobile – </a:t>
                      </a:r>
                      <a:r>
                        <a:rPr lang="en-US" sz="1600" noProof="0" dirty="0" smtClean="0">
                          <a:effectLst/>
                          <a:latin typeface="Tahoma" panose="020B0604030504040204" pitchFamily="34" charset="0"/>
                          <a:ea typeface="Tahoma" panose="020B0604030504040204" pitchFamily="34" charset="0"/>
                          <a:cs typeface="Tahoma" panose="020B0604030504040204" pitchFamily="34" charset="0"/>
                        </a:rPr>
                        <a:t>Portal </a:t>
                      </a:r>
                      <a:endParaRPr lang="en-US" sz="1600" b="1" noProof="0" dirty="0" smtClean="0">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4">
                        <a:lumMod val="50000"/>
                      </a:schemeClr>
                    </a:solidFill>
                  </a:tcPr>
                </a:tc>
                <a:tc>
                  <a:txBody>
                    <a:bodyPr/>
                    <a:lstStyle/>
                    <a:p>
                      <a:pPr marL="0" marR="0" algn="ctr">
                        <a:lnSpc>
                          <a:spcPct val="107000"/>
                        </a:lnSpc>
                        <a:spcBef>
                          <a:spcPts val="0"/>
                        </a:spcBef>
                        <a:spcAft>
                          <a:spcPts val="0"/>
                        </a:spcAft>
                      </a:pPr>
                      <a:r>
                        <a:rPr lang="en-US" sz="1600" b="1" noProof="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rPr>
                        <a:t>✓</a:t>
                      </a:r>
                      <a:endParaRPr lang="en-US" sz="1600" b="1" noProof="0"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6">
                        <a:lumMod val="40000"/>
                        <a:lumOff val="60000"/>
                      </a:schemeClr>
                    </a:solidFill>
                  </a:tcPr>
                </a:tc>
                <a:tc>
                  <a:txBody>
                    <a:bodyPr/>
                    <a:lstStyle/>
                    <a:p>
                      <a:pPr marL="0" marR="0" algn="ctr">
                        <a:lnSpc>
                          <a:spcPct val="107000"/>
                        </a:lnSpc>
                        <a:spcBef>
                          <a:spcPts val="0"/>
                        </a:spcBef>
                        <a:spcAft>
                          <a:spcPts val="0"/>
                        </a:spcAft>
                      </a:pPr>
                      <a:r>
                        <a:rPr lang="en-US" sz="1600" b="1" noProof="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rPr>
                        <a:t>✓</a:t>
                      </a:r>
                      <a:endParaRPr lang="en-US" sz="1600" b="1" noProof="0"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6">
                        <a:lumMod val="40000"/>
                        <a:lumOff val="60000"/>
                      </a:schemeClr>
                    </a:solidFill>
                  </a:tcPr>
                </a:tc>
                <a:tc>
                  <a:txBody>
                    <a:bodyPr/>
                    <a:lstStyle/>
                    <a:p>
                      <a:pPr marL="0" marR="0" algn="ctr">
                        <a:lnSpc>
                          <a:spcPct val="107000"/>
                        </a:lnSpc>
                        <a:spcBef>
                          <a:spcPts val="0"/>
                        </a:spcBef>
                        <a:spcAft>
                          <a:spcPts val="0"/>
                        </a:spcAft>
                      </a:pPr>
                      <a:r>
                        <a:rPr lang="en-US" sz="1600" b="1" noProof="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rPr>
                        <a:t>✓</a:t>
                      </a:r>
                      <a:endParaRPr lang="en-US" sz="1600" b="1" noProof="0"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6">
                        <a:lumMod val="40000"/>
                        <a:lumOff val="60000"/>
                      </a:schemeClr>
                    </a:solidFill>
                  </a:tcPr>
                </a:tc>
              </a:tr>
              <a:tr h="164892">
                <a:tc>
                  <a:txBody>
                    <a:bodyPr/>
                    <a:lstStyle/>
                    <a:p>
                      <a:pPr marL="0" marR="0">
                        <a:lnSpc>
                          <a:spcPct val="107000"/>
                        </a:lnSpc>
                        <a:spcBef>
                          <a:spcPts val="0"/>
                        </a:spcBef>
                        <a:spcAft>
                          <a:spcPts val="0"/>
                        </a:spcAft>
                      </a:pPr>
                      <a:r>
                        <a:rPr lang="en-US" sz="1600" noProof="0" dirty="0" smtClean="0">
                          <a:effectLst/>
                          <a:latin typeface="Tahoma" panose="020B0604030504040204" pitchFamily="34" charset="0"/>
                          <a:ea typeface="Tahoma" panose="020B0604030504040204" pitchFamily="34" charset="0"/>
                          <a:cs typeface="Tahoma" panose="020B0604030504040204" pitchFamily="34" charset="0"/>
                        </a:rPr>
                        <a:t>Outlook integration</a:t>
                      </a:r>
                      <a:endParaRPr lang="en-US" sz="1600" b="1" noProof="0" dirty="0">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4">
                        <a:lumMod val="50000"/>
                      </a:schemeClr>
                    </a:solidFill>
                  </a:tcPr>
                </a:tc>
                <a:tc>
                  <a:txBody>
                    <a:bodyPr/>
                    <a:lstStyle/>
                    <a:p>
                      <a:pPr marL="0" marR="0" algn="ctr">
                        <a:lnSpc>
                          <a:spcPct val="107000"/>
                        </a:lnSpc>
                        <a:spcBef>
                          <a:spcPts val="0"/>
                        </a:spcBef>
                        <a:spcAft>
                          <a:spcPts val="0"/>
                        </a:spcAft>
                      </a:pPr>
                      <a:r>
                        <a:rPr lang="en-US" sz="1600" b="1" noProof="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rPr>
                        <a:t>✓</a:t>
                      </a:r>
                      <a:endParaRPr lang="en-US" sz="1600" b="1" noProof="0"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600" b="1" noProof="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rPr>
                        <a:t>✓</a:t>
                      </a:r>
                      <a:endParaRPr lang="en-US" sz="1600" b="1" noProof="0"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6">
                        <a:lumMod val="60000"/>
                        <a:lumOff val="40000"/>
                      </a:schemeClr>
                    </a:solidFill>
                  </a:tcPr>
                </a:tc>
                <a:tc>
                  <a:txBody>
                    <a:bodyPr/>
                    <a:lstStyle/>
                    <a:p>
                      <a:pPr marL="0" marR="0" algn="ctr">
                        <a:lnSpc>
                          <a:spcPct val="107000"/>
                        </a:lnSpc>
                        <a:spcBef>
                          <a:spcPts val="0"/>
                        </a:spcBef>
                        <a:spcAft>
                          <a:spcPts val="0"/>
                        </a:spcAft>
                      </a:pPr>
                      <a:r>
                        <a:rPr lang="en-US" sz="1600" b="1" noProof="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rPr>
                        <a:t>✓</a:t>
                      </a:r>
                      <a:endParaRPr lang="en-US" sz="1600" b="1" noProof="0"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6">
                        <a:lumMod val="60000"/>
                        <a:lumOff val="40000"/>
                      </a:schemeClr>
                    </a:solidFill>
                  </a:tcPr>
                </a:tc>
              </a:tr>
              <a:tr h="164892">
                <a:tc>
                  <a:txBody>
                    <a:bodyPr/>
                    <a:lstStyle/>
                    <a:p>
                      <a:pPr marL="0" marR="0">
                        <a:lnSpc>
                          <a:spcPct val="107000"/>
                        </a:lnSpc>
                        <a:spcBef>
                          <a:spcPts val="0"/>
                        </a:spcBef>
                        <a:spcAft>
                          <a:spcPts val="0"/>
                        </a:spcAft>
                      </a:pPr>
                      <a:r>
                        <a:rPr lang="en-US" sz="1600" noProof="0" dirty="0" smtClean="0">
                          <a:effectLst/>
                          <a:latin typeface="Tahoma" panose="020B0604030504040204" pitchFamily="34" charset="0"/>
                          <a:ea typeface="Tahoma" panose="020B0604030504040204" pitchFamily="34" charset="0"/>
                          <a:cs typeface="Tahoma" panose="020B0604030504040204" pitchFamily="34" charset="0"/>
                        </a:rPr>
                        <a:t>Workflow - Projects </a:t>
                      </a:r>
                      <a:endParaRPr lang="en-US" sz="1600" b="1" noProof="0" dirty="0">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4">
                        <a:lumMod val="50000"/>
                      </a:schemeClr>
                    </a:solidFill>
                  </a:tcPr>
                </a:tc>
                <a:tc>
                  <a:txBody>
                    <a:bodyPr/>
                    <a:lstStyle/>
                    <a:p>
                      <a:pPr marL="0" marR="0" algn="ctr">
                        <a:lnSpc>
                          <a:spcPct val="107000"/>
                        </a:lnSpc>
                        <a:spcBef>
                          <a:spcPts val="0"/>
                        </a:spcBef>
                        <a:spcAft>
                          <a:spcPts val="0"/>
                        </a:spcAft>
                      </a:pPr>
                      <a:r>
                        <a:rPr lang="en-US" sz="1600" b="1" noProof="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rPr>
                        <a:t> ✓</a:t>
                      </a:r>
                      <a:endParaRPr lang="en-US" sz="1600" b="1" noProof="0"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6">
                        <a:lumMod val="40000"/>
                        <a:lumOff val="60000"/>
                      </a:schemeClr>
                    </a:solidFill>
                  </a:tcPr>
                </a:tc>
                <a:tc>
                  <a:txBody>
                    <a:bodyPr/>
                    <a:lstStyle/>
                    <a:p>
                      <a:pPr marL="0" marR="0" algn="ctr">
                        <a:lnSpc>
                          <a:spcPct val="107000"/>
                        </a:lnSpc>
                        <a:spcBef>
                          <a:spcPts val="0"/>
                        </a:spcBef>
                        <a:spcAft>
                          <a:spcPts val="0"/>
                        </a:spcAft>
                      </a:pPr>
                      <a:r>
                        <a:rPr lang="en-US" sz="1600" b="1" noProof="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rPr>
                        <a:t>✓</a:t>
                      </a:r>
                      <a:endParaRPr lang="en-US" sz="1600" b="1" noProof="0"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6">
                        <a:lumMod val="40000"/>
                        <a:lumOff val="60000"/>
                      </a:schemeClr>
                    </a:solidFill>
                  </a:tcPr>
                </a:tc>
                <a:tc>
                  <a:txBody>
                    <a:bodyPr/>
                    <a:lstStyle/>
                    <a:p>
                      <a:pPr>
                        <a:lnSpc>
                          <a:spcPct val="107000"/>
                        </a:lnSpc>
                      </a:pPr>
                      <a:endParaRPr lang="en-US" sz="1600" b="1" noProof="0"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6">
                        <a:lumMod val="40000"/>
                        <a:lumOff val="60000"/>
                      </a:schemeClr>
                    </a:solidFill>
                  </a:tcPr>
                </a:tc>
              </a:tr>
              <a:tr h="0">
                <a:tc>
                  <a:txBody>
                    <a:bodyPr/>
                    <a:lstStyle/>
                    <a:p>
                      <a:pPr marL="0" marR="0">
                        <a:lnSpc>
                          <a:spcPct val="107000"/>
                        </a:lnSpc>
                        <a:spcBef>
                          <a:spcPts val="0"/>
                        </a:spcBef>
                        <a:spcAft>
                          <a:spcPts val="0"/>
                        </a:spcAft>
                      </a:pPr>
                      <a:r>
                        <a:rPr lang="en-US" sz="1600" noProof="0" dirty="0" smtClean="0">
                          <a:effectLst/>
                          <a:latin typeface="Tahoma" panose="020B0604030504040204" pitchFamily="34" charset="0"/>
                          <a:ea typeface="Tahoma" panose="020B0604030504040204" pitchFamily="34" charset="0"/>
                          <a:cs typeface="Tahoma" panose="020B0604030504040204" pitchFamily="34" charset="0"/>
                        </a:rPr>
                        <a:t>Thunderbird plugin</a:t>
                      </a:r>
                      <a:endParaRPr lang="en-US" sz="1600" b="1" noProof="0" dirty="0">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4">
                        <a:lumMod val="50000"/>
                      </a:schemeClr>
                    </a:solidFill>
                  </a:tcPr>
                </a:tc>
                <a:tc>
                  <a:txBody>
                    <a:bodyPr/>
                    <a:lstStyle/>
                    <a:p>
                      <a:pPr marL="0" marR="0" algn="ctr">
                        <a:lnSpc>
                          <a:spcPct val="107000"/>
                        </a:lnSpc>
                        <a:spcBef>
                          <a:spcPts val="0"/>
                        </a:spcBef>
                        <a:spcAft>
                          <a:spcPts val="0"/>
                        </a:spcAft>
                      </a:pPr>
                      <a:r>
                        <a:rPr lang="en-US" sz="1600" b="1" noProof="0" dirty="0" smtClean="0">
                          <a:solidFill>
                            <a:srgbClr val="FF0000"/>
                          </a:solidFill>
                          <a:effectLst/>
                          <a:latin typeface="Tahoma" panose="020B0604030504040204" pitchFamily="34" charset="0"/>
                          <a:ea typeface="Tahoma" panose="020B0604030504040204" pitchFamily="34" charset="0"/>
                          <a:cs typeface="Tahoma" panose="020B0604030504040204" pitchFamily="34" charset="0"/>
                        </a:rPr>
                        <a:t>✓</a:t>
                      </a:r>
                      <a:endParaRPr lang="en-US" sz="1600" b="1" noProof="0"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6">
                        <a:lumMod val="60000"/>
                        <a:lumOff val="40000"/>
                      </a:schemeClr>
                    </a:solidFill>
                  </a:tcPr>
                </a:tc>
                <a:tc>
                  <a:txBody>
                    <a:bodyPr/>
                    <a:lstStyle/>
                    <a:p>
                      <a:pPr>
                        <a:lnSpc>
                          <a:spcPct val="107000"/>
                        </a:lnSpc>
                      </a:pPr>
                      <a:endParaRPr lang="en-US" sz="1600" b="1" noProof="0"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6">
                        <a:lumMod val="60000"/>
                        <a:lumOff val="40000"/>
                      </a:schemeClr>
                    </a:solidFill>
                  </a:tcPr>
                </a:tc>
                <a:tc>
                  <a:txBody>
                    <a:bodyPr/>
                    <a:lstStyle/>
                    <a:p>
                      <a:pPr>
                        <a:lnSpc>
                          <a:spcPct val="107000"/>
                        </a:lnSpc>
                      </a:pPr>
                      <a:endParaRPr lang="en-US" sz="1600" b="1" noProof="0"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txBody>
                  <a:tcPr marL="34829" marR="34829" marT="34829" marB="34829" anchor="ctr">
                    <a:solidFill>
                      <a:schemeClr val="accent6">
                        <a:lumMod val="60000"/>
                        <a:lumOff val="40000"/>
                      </a:schemeClr>
                    </a:solidFill>
                  </a:tcPr>
                </a:tc>
              </a:tr>
            </a:tbl>
          </a:graphicData>
        </a:graphic>
      </p:graphicFrame>
      <p:sp>
        <p:nvSpPr>
          <p:cNvPr id="9" name="Rectángulo 8"/>
          <p:cNvSpPr/>
          <p:nvPr/>
        </p:nvSpPr>
        <p:spPr>
          <a:xfrm>
            <a:off x="5631130" y="263168"/>
            <a:ext cx="4401827"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Open CRM software</a:t>
            </a:r>
            <a:endParaRPr lang="es-VE" sz="2400" dirty="0" smtClean="0">
              <a:solidFill>
                <a:srgbClr val="FFFF00"/>
              </a:solidFill>
              <a:effectLst>
                <a:outerShdw blurRad="38100" dist="38100" dir="2700000" algn="tl">
                  <a:srgbClr val="000000">
                    <a:alpha val="43137"/>
                  </a:srgbClr>
                </a:outerShdw>
              </a:effectLst>
              <a:latin typeface="ESP" panose="020B0603050302020204" pitchFamily="34" charset="0"/>
            </a:endParaRPr>
          </a:p>
        </p:txBody>
      </p:sp>
      <p:pic>
        <p:nvPicPr>
          <p:cNvPr id="10" name="Imagen 9"/>
          <p:cNvPicPr>
            <a:picLocks noChangeAspect="1"/>
          </p:cNvPicPr>
          <p:nvPr/>
        </p:nvPicPr>
        <p:blipFill>
          <a:blip r:embed="rId3"/>
          <a:stretch>
            <a:fillRect/>
          </a:stretch>
        </p:blipFill>
        <p:spPr>
          <a:xfrm>
            <a:off x="4062004" y="298739"/>
            <a:ext cx="1456548" cy="390525"/>
          </a:xfrm>
          <a:prstGeom prst="rect">
            <a:avLst/>
          </a:prstGeom>
        </p:spPr>
      </p:pic>
      <p:sp>
        <p:nvSpPr>
          <p:cNvPr id="11" name="Rectángulo 10"/>
          <p:cNvSpPr/>
          <p:nvPr/>
        </p:nvSpPr>
        <p:spPr>
          <a:xfrm>
            <a:off x="894768" y="1048776"/>
            <a:ext cx="10451520" cy="34685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Comparación precios/servicios software crm</a:t>
            </a:r>
            <a:endParaRPr lang="es-VE" sz="2400" dirty="0" smtClean="0">
              <a:solidFill>
                <a:srgbClr val="FFFF00"/>
              </a:solidFill>
              <a:effectLst>
                <a:outerShdw blurRad="38100" dist="38100" dir="2700000" algn="tl">
                  <a:srgbClr val="000000">
                    <a:alpha val="43137"/>
                  </a:srgbClr>
                </a:outerShdw>
              </a:effectLst>
              <a:latin typeface="ESP" panose="020B0603050302020204" pitchFamily="34" charset="0"/>
            </a:endParaRPr>
          </a:p>
        </p:txBody>
      </p:sp>
    </p:spTree>
    <p:extLst>
      <p:ext uri="{BB962C8B-B14F-4D97-AF65-F5344CB8AC3E}">
        <p14:creationId xmlns:p14="http://schemas.microsoft.com/office/powerpoint/2010/main" val="4207966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2" name="Rectángulo 1"/>
          <p:cNvSpPr/>
          <p:nvPr/>
        </p:nvSpPr>
        <p:spPr>
          <a:xfrm>
            <a:off x="199308" y="1582807"/>
            <a:ext cx="11800434" cy="2862322"/>
          </a:xfrm>
          <a:prstGeom prst="rect">
            <a:avLst/>
          </a:prstGeom>
        </p:spPr>
        <p:txBody>
          <a:bodyPr wrap="square">
            <a:spAutoFit/>
          </a:bodyPr>
          <a:lstStyle/>
          <a:p>
            <a:pPr algn="just"/>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Los sistemas de planificación de recursos empresariales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ERP</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por sus siglas en inglés,</a:t>
            </a:r>
            <a:r>
              <a:rPr lang="es-VE" b="1" dirty="0" smtClean="0">
                <a:latin typeface="Tahoma" panose="020B0604030504040204" pitchFamily="34" charset="0"/>
                <a:ea typeface="Tahoma" panose="020B0604030504040204" pitchFamily="34" charset="0"/>
                <a:cs typeface="Tahoma" panose="020B0604030504040204" pitchFamily="34" charset="0"/>
              </a:rPr>
              <a:t>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Enterprise Resource Planning</a:t>
            </a:r>
            <a:r>
              <a:rPr lang="es-VE" b="1" dirty="0" smtClean="0">
                <a:latin typeface="Tahoma" panose="020B0604030504040204" pitchFamily="34" charset="0"/>
                <a:ea typeface="Tahoma" panose="020B0604030504040204" pitchFamily="34" charset="0"/>
                <a:cs typeface="Tahoma" panose="020B0604030504040204" pitchFamily="34" charset="0"/>
              </a:rPr>
              <a:t>) </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son los sistemas de información gerenciales que integran y manejan muchos de los negocios asociados con las operaciones de producción y de los aspectos de distribución de una compañía en la producción de bienes o servicios.</a:t>
            </a:r>
          </a:p>
          <a:p>
            <a:endPar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La planificación de recursos empresariales es un término derivado de:</a:t>
            </a:r>
          </a:p>
          <a:p>
            <a:pPr marL="285750" indent="-285750">
              <a:buFont typeface="Arial" panose="020B0604020202020204" pitchFamily="34" charset="0"/>
              <a:buChar char="•"/>
            </a:pP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planificación de recursos de manufactura (MRPII: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Manufacture Resource Planning</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y </a:t>
            </a:r>
          </a:p>
          <a:p>
            <a:pPr marL="285750" indent="-285750">
              <a:buFont typeface="Arial" panose="020B0604020202020204" pitchFamily="34" charset="0"/>
              <a:buChar char="•"/>
            </a:pP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planificación de requerimientos de material (MRP: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Material Requirement Planning</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a:t>
            </a:r>
          </a:p>
          <a:p>
            <a:pPr algn="just"/>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sin embargo los ERP han evolucionado hacia modelos de suscripción por el uso del servicio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SaaS = Software as a Service</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Cloud Computing).</a:t>
            </a:r>
            <a:endParaRPr lang="es-VE"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3" name="Rectángulo 2"/>
          <p:cNvSpPr/>
          <p:nvPr/>
        </p:nvSpPr>
        <p:spPr>
          <a:xfrm>
            <a:off x="199308" y="4765049"/>
            <a:ext cx="11800434" cy="1477328"/>
          </a:xfrm>
          <a:prstGeom prst="rect">
            <a:avLst/>
          </a:prstGeom>
        </p:spPr>
        <p:txBody>
          <a:bodyPr wrap="square">
            <a:spAutoFit/>
          </a:bodyPr>
          <a:lstStyle/>
          <a:p>
            <a:pPr algn="just"/>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Los sistemas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ERP</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típicamente manejan la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producción, logística, distribución, inventario, envíos, facturas y contabilidad</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de la compañía de forma modular. Sin embargo, la planificación de recursos empresariales o el software ERP puede intervenir en el control de muchas actividades de negocios como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ventas, entregas, pagos, producción, administración de inventarios, calidad de administración y la administración de recursos humanos</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a:t>
            </a:r>
            <a:endParaRPr lang="es-VE"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Tree>
    <p:extLst>
      <p:ext uri="{BB962C8B-B14F-4D97-AF65-F5344CB8AC3E}">
        <p14:creationId xmlns:p14="http://schemas.microsoft.com/office/powerpoint/2010/main" val="38140189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Tree>
    <p:extLst>
      <p:ext uri="{BB962C8B-B14F-4D97-AF65-F5344CB8AC3E}">
        <p14:creationId xmlns:p14="http://schemas.microsoft.com/office/powerpoint/2010/main" val="38394109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Tree>
    <p:extLst>
      <p:ext uri="{BB962C8B-B14F-4D97-AF65-F5344CB8AC3E}">
        <p14:creationId xmlns:p14="http://schemas.microsoft.com/office/powerpoint/2010/main" val="13545512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Tree>
    <p:extLst>
      <p:ext uri="{BB962C8B-B14F-4D97-AF65-F5344CB8AC3E}">
        <p14:creationId xmlns:p14="http://schemas.microsoft.com/office/powerpoint/2010/main" val="36793774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Tree>
    <p:extLst>
      <p:ext uri="{BB962C8B-B14F-4D97-AF65-F5344CB8AC3E}">
        <p14:creationId xmlns:p14="http://schemas.microsoft.com/office/powerpoint/2010/main" val="42865850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Tree>
    <p:extLst>
      <p:ext uri="{BB962C8B-B14F-4D97-AF65-F5344CB8AC3E}">
        <p14:creationId xmlns:p14="http://schemas.microsoft.com/office/powerpoint/2010/main" val="35153453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Tree>
    <p:extLst>
      <p:ext uri="{BB962C8B-B14F-4D97-AF65-F5344CB8AC3E}">
        <p14:creationId xmlns:p14="http://schemas.microsoft.com/office/powerpoint/2010/main" val="26131772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Tree>
    <p:extLst>
      <p:ext uri="{BB962C8B-B14F-4D97-AF65-F5344CB8AC3E}">
        <p14:creationId xmlns:p14="http://schemas.microsoft.com/office/powerpoint/2010/main" val="28433518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Tree>
    <p:extLst>
      <p:ext uri="{BB962C8B-B14F-4D97-AF65-F5344CB8AC3E}">
        <p14:creationId xmlns:p14="http://schemas.microsoft.com/office/powerpoint/2010/main" val="39949354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Tree>
    <p:extLst>
      <p:ext uri="{BB962C8B-B14F-4D97-AF65-F5344CB8AC3E}">
        <p14:creationId xmlns:p14="http://schemas.microsoft.com/office/powerpoint/2010/main" val="35710670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Tree>
    <p:extLst>
      <p:ext uri="{BB962C8B-B14F-4D97-AF65-F5344CB8AC3E}">
        <p14:creationId xmlns:p14="http://schemas.microsoft.com/office/powerpoint/2010/main" val="2753365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pic>
        <p:nvPicPr>
          <p:cNvPr id="2" name="Imagen 1"/>
          <p:cNvPicPr>
            <a:picLocks noChangeAspect="1"/>
          </p:cNvPicPr>
          <p:nvPr/>
        </p:nvPicPr>
        <p:blipFill>
          <a:blip r:embed="rId3">
            <a:clrChange>
              <a:clrFrom>
                <a:srgbClr val="FFFFFF"/>
              </a:clrFrom>
              <a:clrTo>
                <a:srgbClr val="FFFFFF">
                  <a:alpha val="0"/>
                </a:srgbClr>
              </a:clrTo>
            </a:clrChange>
          </a:blip>
          <a:stretch>
            <a:fillRect/>
          </a:stretch>
        </p:blipFill>
        <p:spPr>
          <a:xfrm>
            <a:off x="6963508" y="1798790"/>
            <a:ext cx="4762500" cy="4545739"/>
          </a:xfrm>
          <a:prstGeom prst="rect">
            <a:avLst/>
          </a:prstGeom>
        </p:spPr>
      </p:pic>
      <p:sp>
        <p:nvSpPr>
          <p:cNvPr id="3" name="Rectángulo 2"/>
          <p:cNvSpPr/>
          <p:nvPr/>
        </p:nvSpPr>
        <p:spPr>
          <a:xfrm>
            <a:off x="212555" y="1580164"/>
            <a:ext cx="6096000" cy="4801314"/>
          </a:xfrm>
          <a:prstGeom prst="rect">
            <a:avLst/>
          </a:prstGeom>
        </p:spPr>
        <p:txBody>
          <a:bodyPr>
            <a:spAutoFit/>
          </a:bodyPr>
          <a:lstStyle/>
          <a:p>
            <a:pPr algn="just"/>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Los sistemas ERP son llamados ocasionalmente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back office</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ya que indican que el cliente y el público general no tienen acceso a él; asimismo, es un sistema que trata directamente con los proveedores, no estableciendo una relación meramente de carácter administrativa con ellos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SRM = Supplier Relationship Management</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a:t>
            </a:r>
          </a:p>
          <a:p>
            <a:pPr algn="just"/>
            <a:endParaRPr lang="es-ES"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pPr algn="just"/>
            <a:endParaRPr lang="es-ES"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algn="just"/>
            <a:endParaRPr lang="es-VE"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algn="just"/>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Posteriormente, el software ERP fue ocupando todos los espacios de la organización, absorbiendo las funciones del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CRM </a:t>
            </a:r>
            <a:r>
              <a:rPr lang="es-VE"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Customer Relationship Manager</a:t>
            </a:r>
            <a:r>
              <a:rPr lang="es-VE"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De hecho las principales compañías productoras de CRM del mundo fueron absorbidas por empresas de software ERP en los últimos diez años.</a:t>
            </a:r>
            <a:endParaRPr lang="es-VE"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Tree>
    <p:extLst>
      <p:ext uri="{BB962C8B-B14F-4D97-AF65-F5344CB8AC3E}">
        <p14:creationId xmlns:p14="http://schemas.microsoft.com/office/powerpoint/2010/main" val="19871647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Tree>
    <p:extLst>
      <p:ext uri="{BB962C8B-B14F-4D97-AF65-F5344CB8AC3E}">
        <p14:creationId xmlns:p14="http://schemas.microsoft.com/office/powerpoint/2010/main" val="35550893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Tree>
    <p:extLst>
      <p:ext uri="{BB962C8B-B14F-4D97-AF65-F5344CB8AC3E}">
        <p14:creationId xmlns:p14="http://schemas.microsoft.com/office/powerpoint/2010/main" val="31764619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Tree>
    <p:extLst>
      <p:ext uri="{BB962C8B-B14F-4D97-AF65-F5344CB8AC3E}">
        <p14:creationId xmlns:p14="http://schemas.microsoft.com/office/powerpoint/2010/main" val="14457599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Tree>
    <p:extLst>
      <p:ext uri="{BB962C8B-B14F-4D97-AF65-F5344CB8AC3E}">
        <p14:creationId xmlns:p14="http://schemas.microsoft.com/office/powerpoint/2010/main" val="38782982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Tree>
    <p:extLst>
      <p:ext uri="{BB962C8B-B14F-4D97-AF65-F5344CB8AC3E}">
        <p14:creationId xmlns:p14="http://schemas.microsoft.com/office/powerpoint/2010/main" val="38951847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Tree>
    <p:extLst>
      <p:ext uri="{BB962C8B-B14F-4D97-AF65-F5344CB8AC3E}">
        <p14:creationId xmlns:p14="http://schemas.microsoft.com/office/powerpoint/2010/main" val="6391423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Tree>
    <p:extLst>
      <p:ext uri="{BB962C8B-B14F-4D97-AF65-F5344CB8AC3E}">
        <p14:creationId xmlns:p14="http://schemas.microsoft.com/office/powerpoint/2010/main" val="40060105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Tree>
    <p:extLst>
      <p:ext uri="{BB962C8B-B14F-4D97-AF65-F5344CB8AC3E}">
        <p14:creationId xmlns:p14="http://schemas.microsoft.com/office/powerpoint/2010/main" val="23052071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Tree>
    <p:extLst>
      <p:ext uri="{BB962C8B-B14F-4D97-AF65-F5344CB8AC3E}">
        <p14:creationId xmlns:p14="http://schemas.microsoft.com/office/powerpoint/2010/main" val="264895964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Tree>
    <p:extLst>
      <p:ext uri="{BB962C8B-B14F-4D97-AF65-F5344CB8AC3E}">
        <p14:creationId xmlns:p14="http://schemas.microsoft.com/office/powerpoint/2010/main" val="37525606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2" name="Rectángulo 1"/>
          <p:cNvSpPr/>
          <p:nvPr/>
        </p:nvSpPr>
        <p:spPr>
          <a:xfrm>
            <a:off x="199308" y="1335819"/>
            <a:ext cx="11701960" cy="5232202"/>
          </a:xfrm>
          <a:prstGeom prst="rect">
            <a:avLst/>
          </a:prstGeom>
        </p:spPr>
        <p:txBody>
          <a:bodyPr wrap="square">
            <a:spAutoFit/>
          </a:bodyPr>
          <a:lstStyle/>
          <a:p>
            <a:pPr algn="just"/>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Los sistemas de planificación de recursos empresariales son sistemas de gestión de información que automatizan muchas de las prácticas de negocio asociadas con los aspectos operativos o productivos de una empresa.</a:t>
            </a:r>
          </a:p>
          <a:p>
            <a:pPr algn="just"/>
            <a:endParaRPr lang="es-VE" sz="1400"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pPr algn="just"/>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Las aplicaciones ERP son sistemas de gestión global para la empresa. Se caracterizan por estar compuestos por diferentes módulos. Estas partes son de diferente uso, por ejemplo: producción, ventas, compras, logística, contabilidad (de varios tipos), gestión de proyectos, GIS, inventarios y control de almacenes, pedidos, nóminas, etc. Lo contrario sería como considerar un simple programa de facturación como un ERP por el simple hecho de que una empresa integre únicamente esa parte.</a:t>
            </a:r>
          </a:p>
          <a:p>
            <a:pPr algn="just"/>
            <a:endParaRPr lang="es-VE" sz="1400"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pPr algn="just"/>
            <a:r>
              <a:rPr lang="es-VE" sz="2000"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Los objetivos principales de los sistemas ERP son:</a:t>
            </a:r>
          </a:p>
          <a:p>
            <a:pPr algn="just"/>
            <a:endPar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742950" lvl="1" indent="-285750" algn="just">
              <a:buFont typeface="Arial" panose="020B0604020202020204" pitchFamily="34" charset="0"/>
              <a:buChar char="•"/>
            </a:pPr>
            <a:r>
              <a:rPr lang="es-VE" sz="2000" b="1" i="1" dirty="0" smtClean="0">
                <a:solidFill>
                  <a:schemeClr val="accent3">
                    <a:lumMod val="40000"/>
                    <a:lumOff val="6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Optimización de los procesos empresariales.</a:t>
            </a:r>
          </a:p>
          <a:p>
            <a:pPr marL="742950" lvl="1" indent="-285750" algn="just">
              <a:buFont typeface="Arial" panose="020B0604020202020204" pitchFamily="34" charset="0"/>
              <a:buChar char="•"/>
            </a:pPr>
            <a:r>
              <a:rPr lang="es-VE" sz="2000" b="1" i="1" dirty="0" smtClean="0">
                <a:solidFill>
                  <a:schemeClr val="accent3">
                    <a:lumMod val="40000"/>
                    <a:lumOff val="6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Acceso a la información.</a:t>
            </a:r>
          </a:p>
          <a:p>
            <a:pPr marL="742950" lvl="1" indent="-285750" algn="just">
              <a:buFont typeface="Arial" panose="020B0604020202020204" pitchFamily="34" charset="0"/>
              <a:buChar char="•"/>
            </a:pPr>
            <a:r>
              <a:rPr lang="es-VE" sz="2000" b="1" i="1" dirty="0" smtClean="0">
                <a:solidFill>
                  <a:schemeClr val="accent3">
                    <a:lumMod val="40000"/>
                    <a:lumOff val="6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Posibilidad de compartir información entre todos los componentes de la organización.</a:t>
            </a:r>
          </a:p>
          <a:p>
            <a:pPr marL="742950" lvl="1" indent="-285750" algn="just">
              <a:buFont typeface="Arial" panose="020B0604020202020204" pitchFamily="34" charset="0"/>
              <a:buChar char="•"/>
            </a:pPr>
            <a:r>
              <a:rPr lang="es-VE" sz="2000" b="1" i="1" dirty="0" smtClean="0">
                <a:solidFill>
                  <a:schemeClr val="accent3">
                    <a:lumMod val="40000"/>
                    <a:lumOff val="6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Eliminación de datos y operaciones innecesarias de reingeniería.</a:t>
            </a:r>
            <a:endParaRPr lang="es-VE" sz="2000" b="1" i="1" dirty="0">
              <a:solidFill>
                <a:schemeClr val="accent3">
                  <a:lumMod val="40000"/>
                  <a:lumOff val="6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Tree>
    <p:extLst>
      <p:ext uri="{BB962C8B-B14F-4D97-AF65-F5344CB8AC3E}">
        <p14:creationId xmlns:p14="http://schemas.microsoft.com/office/powerpoint/2010/main" val="26705590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Tree>
    <p:extLst>
      <p:ext uri="{BB962C8B-B14F-4D97-AF65-F5344CB8AC3E}">
        <p14:creationId xmlns:p14="http://schemas.microsoft.com/office/powerpoint/2010/main" val="1030816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2" name="Rectángulo 1"/>
          <p:cNvSpPr/>
          <p:nvPr/>
        </p:nvSpPr>
        <p:spPr>
          <a:xfrm>
            <a:off x="311850" y="1457077"/>
            <a:ext cx="11758230" cy="5386090"/>
          </a:xfrm>
          <a:prstGeom prst="rect">
            <a:avLst/>
          </a:prstGeom>
        </p:spPr>
        <p:txBody>
          <a:bodyPr wrap="square">
            <a:spAutoFit/>
          </a:bodyPr>
          <a:lstStyle/>
          <a:p>
            <a:pPr algn="just"/>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Las características que distinguen a un ERP de cualquier otro software empresarial son que deben ser </a:t>
            </a: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modulares, configurables y especializados</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a:t>
            </a:r>
          </a:p>
          <a:p>
            <a:pPr algn="just"/>
            <a:endParaRPr lang="es-VE" sz="1200"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pPr algn="just"/>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Modulares.</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Los ERP entienden que una empresa es un conjunto de departamentos que se encuentran interrelacionados por la información que comparten y que se genera a partir de sus procesos. Una ventaja de los ERP, tanto económica como técnica, es que la funcionalidad se encuentra dividida en módulos, los cuales pueden instalarse de acuerdo con los requerimientos del cliente. Ejemplo: ventas, materiales, finanzas, control de almacén, recursos humanos, etc.</a:t>
            </a:r>
          </a:p>
          <a:p>
            <a:pPr algn="just"/>
            <a:endParaRPr lang="es-VE" sz="1200"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pPr algn="just"/>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Configurables.</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Los ERP pueden ser configurados mediante desarrollos en el código del software. Por ejemplo, para controlar inventarios, es posible que una empresa necesite manejar la partición de lotes pero otra empresa no. Los ERP más avanzados suelen incorporar herramientas de programación de cuarta generación para el desarrollo rápido de nuevos procesos.</a:t>
            </a:r>
          </a:p>
          <a:p>
            <a:pPr algn="just"/>
            <a:endParaRPr lang="es-VE" sz="1200"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algn="just"/>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Especializados.</a:t>
            </a:r>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Un ERP especializado, brinda soluciones existentes en áreas de gran complejidad y bajo una estructura de constante evolución. Estas áreas suelen ser, el verdadero problema de las empresas, además de contener todas las áreas transversales. Trabajar bajo ERP especializados es el paso lógico de las empresas que requieren soluciones reales a sus verdaderas necesidades. Un ERP genérico solo ofrece un bajo porcentaje de efectividad basado en respuestas generalistas, que requieren ampliaciones funcionales.</a:t>
            </a:r>
            <a:endParaRPr lang="es-VE"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Tree>
    <p:extLst>
      <p:ext uri="{BB962C8B-B14F-4D97-AF65-F5344CB8AC3E}">
        <p14:creationId xmlns:p14="http://schemas.microsoft.com/office/powerpoint/2010/main" val="27824080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2" name="Rectángulo 1"/>
          <p:cNvSpPr/>
          <p:nvPr/>
        </p:nvSpPr>
        <p:spPr>
          <a:xfrm>
            <a:off x="199308" y="1461158"/>
            <a:ext cx="11828571" cy="5078313"/>
          </a:xfrm>
          <a:prstGeom prst="rect">
            <a:avLst/>
          </a:prstGeom>
        </p:spPr>
        <p:txBody>
          <a:bodyPr wrap="square">
            <a:spAutoFit/>
          </a:bodyPr>
          <a:lstStyle/>
          <a:p>
            <a:pPr algn="just"/>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Otras características destacadas de los sistemas ERP son:</a:t>
            </a:r>
          </a:p>
          <a:p>
            <a:pPr algn="just"/>
            <a:endPar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Base de datos centralizada.</a:t>
            </a:r>
          </a:p>
          <a:p>
            <a:pPr marL="285750" indent="-285750" algn="just">
              <a:buFont typeface="Arial" panose="020B0604020202020204" pitchFamily="34" charset="0"/>
              <a:buChar char="•"/>
            </a:pP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Los componentes del ERP interactúan entre sí consolidando las operaciones.</a:t>
            </a:r>
          </a:p>
          <a:p>
            <a:pPr marL="285750" indent="-285750" algn="just">
              <a:buFont typeface="Arial" panose="020B0604020202020204" pitchFamily="34" charset="0"/>
              <a:buChar char="•"/>
            </a:pP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En un sistema ERP los datos se capturan y deben ser consistentes, completos y comunes.</a:t>
            </a:r>
          </a:p>
          <a:p>
            <a:pPr marL="285750" indent="-285750" algn="just">
              <a:buFont typeface="Arial" panose="020B0604020202020204" pitchFamily="34" charset="0"/>
              <a:buChar char="•"/>
            </a:pP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Las empresas que lo implanten suelen tener que modificar alguno de sus procesos para alinearlos con los del sistema ERP. Este proceso se conoce como reingeniería de procesos, aunque no siempre es necesario.</a:t>
            </a:r>
          </a:p>
          <a:p>
            <a:pPr marL="285750" indent="-285750" algn="just">
              <a:buFont typeface="Arial" panose="020B0604020202020204" pitchFamily="34" charset="0"/>
              <a:buChar char="•"/>
            </a:pP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La misma solución ERP, incluso con los mismos módulos, puede servir a clientes de distintos sectores. Mediante la parametrización del sistema se logra la adaptación necesaria. Además se puede programar la modificación de pantallas, informes, o incluso la lógica de negocio.</a:t>
            </a:r>
          </a:p>
          <a:p>
            <a:pPr algn="just"/>
            <a:endPar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pPr algn="just"/>
            <a:endParaRPr lang="es-VE"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algn="just"/>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Las soluciones ERP en ocasiones son complejas y difíciles de implantar debido a que necesitan un desarrollo personalizado para cada empresa partiendo de la configuración inicial de la aplicación, que es común. Las personalizaciones y desarrollos particulares para cada empresa requieren de un gran esfuerzo en tiempo, y por consiguiente en dinero, para modelar todos los procesos de negocio de la vida real en la aplicación.</a:t>
            </a:r>
            <a:endParaRPr lang="es-VE"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Tree>
    <p:extLst>
      <p:ext uri="{BB962C8B-B14F-4D97-AF65-F5344CB8AC3E}">
        <p14:creationId xmlns:p14="http://schemas.microsoft.com/office/powerpoint/2010/main" val="1483675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14900" y="112544"/>
            <a:ext cx="3499676" cy="843123"/>
            <a:chOff x="30492" y="0"/>
            <a:chExt cx="3499676" cy="843123"/>
          </a:xfrm>
        </p:grpSpPr>
        <p:pic>
          <p:nvPicPr>
            <p:cNvPr id="5" name="Imagen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00" y="0"/>
              <a:ext cx="1664663" cy="554886"/>
            </a:xfrm>
            <a:prstGeom prst="rect">
              <a:avLst/>
            </a:prstGeom>
          </p:spPr>
        </p:pic>
        <p:sp>
          <p:nvSpPr>
            <p:cNvPr id="6" name="Rectángulo 5"/>
            <p:cNvSpPr/>
            <p:nvPr/>
          </p:nvSpPr>
          <p:spPr>
            <a:xfrm>
              <a:off x="30492" y="381458"/>
              <a:ext cx="3499676" cy="461665"/>
            </a:xfrm>
            <a:prstGeom prst="rect">
              <a:avLst/>
            </a:prstGeom>
            <a:noFill/>
            <a:effectLst>
              <a:outerShdw dist="12700" dir="5400000" algn="ctr" rotWithShape="0">
                <a:schemeClr val="tx1"/>
              </a:outerShdw>
            </a:effectLst>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2400" b="1" cap="none" spc="0" dirty="0" smtClean="0">
                  <a:ln/>
                  <a:solidFill>
                    <a:srgbClr val="FF4B4B"/>
                  </a:solidFill>
                  <a:latin typeface="Tahoma" panose="020B0604030504040204" pitchFamily="34" charset="0"/>
                  <a:ea typeface="Tahoma" panose="020B0604030504040204" pitchFamily="34" charset="0"/>
                  <a:cs typeface="Tahoma" panose="020B0604030504040204" pitchFamily="34" charset="0"/>
                </a:rPr>
                <a:t>Gerencia de Sistemas</a:t>
              </a:r>
              <a:endParaRPr lang="es-ES" sz="2400" b="1" cap="none" spc="0" dirty="0">
                <a:ln/>
                <a:solidFill>
                  <a:srgbClr val="FF4B4B"/>
                </a:solidFill>
                <a:latin typeface="Tahoma" panose="020B0604030504040204" pitchFamily="34" charset="0"/>
                <a:ea typeface="Tahoma" panose="020B0604030504040204" pitchFamily="34" charset="0"/>
                <a:cs typeface="Tahoma" panose="020B0604030504040204" pitchFamily="34" charset="0"/>
              </a:endParaRPr>
            </a:p>
          </p:txBody>
        </p:sp>
      </p:grpSp>
      <p:sp>
        <p:nvSpPr>
          <p:cNvPr id="2" name="Rectángulo 1"/>
          <p:cNvSpPr/>
          <p:nvPr/>
        </p:nvSpPr>
        <p:spPr>
          <a:xfrm>
            <a:off x="199308" y="1884814"/>
            <a:ext cx="11772298" cy="3970318"/>
          </a:xfrm>
          <a:prstGeom prst="rect">
            <a:avLst/>
          </a:prstGeom>
        </p:spPr>
        <p:txBody>
          <a:bodyPr wrap="square">
            <a:spAutoFit/>
          </a:bodyPr>
          <a:lstStyle/>
          <a:p>
            <a:pPr algn="just"/>
            <a:r>
              <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rPr>
              <a:t>Por ello, antes, durante y después de la implantación de un ERP es conveniente efectuar los siguientes procedimientos:</a:t>
            </a:r>
          </a:p>
          <a:p>
            <a:pPr algn="just"/>
            <a:endParaRPr lang="es-VE"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Definición de resultados que debe de obtener con la implantación de un ERP.</a:t>
            </a:r>
          </a:p>
          <a:p>
            <a:pPr marL="285750" indent="-285750" algn="just">
              <a:buFont typeface="Arial" panose="020B0604020202020204" pitchFamily="34" charset="0"/>
              <a:buChar char="•"/>
            </a:pP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Definición del modelo de negocio.</a:t>
            </a:r>
          </a:p>
          <a:p>
            <a:pPr marL="285750" indent="-285750" algn="just">
              <a:buFont typeface="Arial" panose="020B0604020202020204" pitchFamily="34" charset="0"/>
              <a:buChar char="•"/>
            </a:pP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Definición del modelo de gestión.</a:t>
            </a:r>
          </a:p>
          <a:p>
            <a:pPr marL="285750" indent="-285750" algn="just">
              <a:buFont typeface="Arial" panose="020B0604020202020204" pitchFamily="34" charset="0"/>
              <a:buChar char="•"/>
            </a:pP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Definición de la estrategia de implantación.</a:t>
            </a:r>
          </a:p>
          <a:p>
            <a:pPr marL="285750" indent="-285750" algn="just">
              <a:buFont typeface="Arial" panose="020B0604020202020204" pitchFamily="34" charset="0"/>
              <a:buChar char="•"/>
            </a:pP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Evaluación de oportunidades para software complementario al producto ERP.</a:t>
            </a:r>
          </a:p>
          <a:p>
            <a:pPr marL="285750" indent="-285750" algn="just">
              <a:buFont typeface="Arial" panose="020B0604020202020204" pitchFamily="34" charset="0"/>
              <a:buChar char="•"/>
            </a:pP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Alineamiento de la estructura y plataformas tecnológicas.</a:t>
            </a:r>
          </a:p>
          <a:p>
            <a:pPr marL="285750" indent="-285750" algn="just">
              <a:buFont typeface="Arial" panose="020B0604020202020204" pitchFamily="34" charset="0"/>
              <a:buChar char="•"/>
            </a:pP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Análisis del cambio organizativo.</a:t>
            </a:r>
          </a:p>
          <a:p>
            <a:pPr marL="285750" indent="-285750" algn="just">
              <a:buFont typeface="Arial" panose="020B0604020202020204" pitchFamily="34" charset="0"/>
              <a:buChar char="•"/>
            </a:pP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Entrega de una visión completa de la solución que implantar.</a:t>
            </a:r>
          </a:p>
          <a:p>
            <a:pPr marL="285750" indent="-285750" algn="just">
              <a:buFont typeface="Arial" panose="020B0604020202020204" pitchFamily="34" charset="0"/>
              <a:buChar char="•"/>
            </a:pP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Implantación del sistema.</a:t>
            </a:r>
          </a:p>
          <a:p>
            <a:pPr marL="285750" indent="-285750" algn="just">
              <a:buFont typeface="Arial" panose="020B0604020202020204" pitchFamily="34" charset="0"/>
              <a:buChar char="•"/>
            </a:pP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Controles de calidad.</a:t>
            </a:r>
          </a:p>
          <a:p>
            <a:pPr marL="285750" indent="-285750" algn="just">
              <a:buFont typeface="Arial" panose="020B0604020202020204" pitchFamily="34" charset="0"/>
              <a:buChar char="•"/>
            </a:pPr>
            <a:r>
              <a:rPr lang="es-VE"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Auditoría del entorno técnico y del entorno de desarrollo.</a:t>
            </a:r>
            <a:endParaRPr lang="es-VE"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8" name="Rectángulo 7"/>
          <p:cNvSpPr/>
          <p:nvPr/>
        </p:nvSpPr>
        <p:spPr>
          <a:xfrm>
            <a:off x="3842840" y="436597"/>
            <a:ext cx="6764200" cy="461665"/>
          </a:xfrm>
          <a:prstGeom prst="rect">
            <a:avLst/>
          </a:prstGeom>
        </p:spPr>
        <p:txBody>
          <a:bodyPr wrap="square">
            <a:spAutoFit/>
          </a:bodyPr>
          <a:lstStyle/>
          <a:p>
            <a:r>
              <a:rPr lang="es-VE" sz="2400" dirty="0" smtClean="0">
                <a:solidFill>
                  <a:srgbClr val="FFFF00"/>
                </a:solidFill>
                <a:effectLst>
                  <a:outerShdw blurRad="38100" dist="38100" dir="2700000" algn="tl">
                    <a:srgbClr val="000000">
                      <a:alpha val="43137"/>
                    </a:srgbClr>
                  </a:outerShdw>
                </a:effectLst>
                <a:latin typeface="ESP" panose="020B0603050302020204" pitchFamily="34" charset="0"/>
              </a:rPr>
              <a:t>Enterprise resource Planning</a:t>
            </a:r>
          </a:p>
        </p:txBody>
      </p:sp>
    </p:spTree>
    <p:extLst>
      <p:ext uri="{BB962C8B-B14F-4D97-AF65-F5344CB8AC3E}">
        <p14:creationId xmlns:p14="http://schemas.microsoft.com/office/powerpoint/2010/main" val="27661064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7202</TotalTime>
  <Words>5723</Words>
  <Application>Microsoft Office PowerPoint</Application>
  <PresentationFormat>Panorámica</PresentationFormat>
  <Paragraphs>563</Paragraphs>
  <Slides>60</Slides>
  <Notes>1</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60</vt:i4>
      </vt:variant>
    </vt:vector>
  </HeadingPairs>
  <TitlesOfParts>
    <vt:vector size="70" baseType="lpstr">
      <vt:lpstr>Arial</vt:lpstr>
      <vt:lpstr>Calibri</vt:lpstr>
      <vt:lpstr>Century Gothic</vt:lpstr>
      <vt:lpstr>ESP</vt:lpstr>
      <vt:lpstr>MeninBlue</vt:lpstr>
      <vt:lpstr>Shrikhand</vt:lpstr>
      <vt:lpstr>Tahoma</vt:lpstr>
      <vt:lpstr>Wingdings</vt:lpstr>
      <vt:lpstr>Wingdings 3</vt:lpstr>
      <vt:lpstr>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Jaime M. Roza Pedreira</dc:creator>
  <cp:lastModifiedBy>Jaime M. Roza Pedreira</cp:lastModifiedBy>
  <cp:revision>58</cp:revision>
  <dcterms:created xsi:type="dcterms:W3CDTF">2019-09-02T14:17:27Z</dcterms:created>
  <dcterms:modified xsi:type="dcterms:W3CDTF">2019-09-09T15:58:19Z</dcterms:modified>
</cp:coreProperties>
</file>