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1" r:id="rId3"/>
    <p:sldId id="346" r:id="rId4"/>
    <p:sldId id="401" r:id="rId5"/>
    <p:sldId id="404" r:id="rId6"/>
    <p:sldId id="398" r:id="rId7"/>
    <p:sldId id="402" r:id="rId8"/>
    <p:sldId id="393" r:id="rId9"/>
    <p:sldId id="416" r:id="rId10"/>
    <p:sldId id="414" r:id="rId11"/>
    <p:sldId id="33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8000"/>
    <a:srgbClr val="FF33CC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065" autoAdjust="0"/>
  </p:normalViewPr>
  <p:slideViewPr>
    <p:cSldViewPr>
      <p:cViewPr varScale="1">
        <p:scale>
          <a:sx n="100" d="100"/>
          <a:sy n="100" d="100"/>
        </p:scale>
        <p:origin x="19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238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CA6BCDB-532B-4124-A700-9358F8EE1DAA}" type="datetimeFigureOut">
              <a:rPr lang="zh-CN" altLang="en-US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D6A1998-0F69-47D6-8E81-CE325469AF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75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7BDBF21-A474-4170-9B91-24F9B45853A9}" type="datetimeFigureOut">
              <a:rPr lang="zh-CN" altLang="en-US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E94D83-0768-46E8-94B3-8A13E8B70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184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91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31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3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23719-CE6C-4DAC-A557-08A862CE52AD}" type="datetime1">
              <a:rPr lang="zh-CN" altLang="en-US" smtClean="0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61371-1DE1-44E2-8CE4-DBE2FABC9B0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ECE8B-9E05-4C4A-9801-E46D29B62391}" type="datetime1">
              <a:rPr lang="zh-CN" altLang="en-US" smtClean="0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339C7-9980-4C5A-8CF5-883A6178DB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B77B0-7BD9-493E-9CE0-0BF9E70060B5}" type="datetime1">
              <a:rPr lang="zh-CN" altLang="en-US" smtClean="0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7283B-C351-43E2-8505-79B9FC479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A5455-49C6-47F7-B69A-F9C602C9790D}" type="datetime1">
              <a:rPr lang="zh-CN" altLang="en-US" smtClean="0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703D-88A9-4AA3-8D9A-6E396AC9B3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594E3-0536-4B3E-BB70-800A5CD63078}" type="datetime1">
              <a:rPr lang="zh-CN" altLang="en-US" smtClean="0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5437-DA0D-4055-857C-4A374088F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8AF1A-E9DA-4898-92E1-75BD3A9685D6}" type="datetime1">
              <a:rPr lang="zh-CN" altLang="en-US" smtClean="0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6E266-16A0-45F0-8204-75E49FD5E9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1A324-067C-4502-BAB6-BE84EA6BEE83}" type="datetime1">
              <a:rPr lang="zh-CN" altLang="en-US" smtClean="0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CF20C-C614-430E-A46F-C54876B668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AAF62-CB11-4349-82B1-B4B48464C3D6}" type="datetime1">
              <a:rPr lang="zh-CN" altLang="en-US" smtClean="0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0FCD4-EC36-4A8B-9D20-6AEF84AF55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34E01-6CB9-4106-9246-4237E22CD3FD}" type="datetime1">
              <a:rPr lang="zh-CN" altLang="en-US" smtClean="0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FEAC2F7-1D6E-435F-8E35-333902C6EEC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6D29-D5C5-4D37-A880-76F04CEE814B}" type="datetime1">
              <a:rPr lang="zh-CN" altLang="en-US" smtClean="0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41BB-D882-4657-8131-C1127BC0763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6D06D-9FEB-4CD1-AA5D-79CF7623E823}" type="datetime1">
              <a:rPr lang="zh-CN" altLang="en-US" smtClean="0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D36DB-F958-42E2-96BA-132BFAAAE5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91B757-B757-44AB-A904-D93C46F16158}" type="datetime1">
              <a:rPr lang="zh-CN" altLang="en-US" smtClean="0"/>
              <a:pPr>
                <a:defRPr/>
              </a:pPr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257102-97F1-4E9F-99EA-201419E2A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92" r:id="rId7"/>
    <p:sldLayoutId id="2147484093" r:id="rId8"/>
    <p:sldLayoutId id="2147484088" r:id="rId9"/>
    <p:sldLayoutId id="2147484089" r:id="rId10"/>
    <p:sldLayoutId id="214748409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abhishek.kumar.eee13@iitbhu.ac.in" TargetMode="External"/><Relationship Id="rId7" Type="http://schemas.openxmlformats.org/officeDocument/2006/relationships/hyperlink" Target="mailto:anas140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liwagdy@gmail.com" TargetMode="External"/><Relationship Id="rId5" Type="http://schemas.openxmlformats.org/officeDocument/2006/relationships/hyperlink" Target="mailto:kvprice@pacbell.net" TargetMode="External"/><Relationship Id="rId10" Type="http://schemas.openxmlformats.org/officeDocument/2006/relationships/image" Target="../media/image3.png"/><Relationship Id="rId4" Type="http://schemas.openxmlformats.org/officeDocument/2006/relationships/hyperlink" Target="mailto:epnsugan@ntu.edu.sg" TargetMode="Externa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ctrTitle"/>
          </p:nvPr>
        </p:nvSpPr>
        <p:spPr>
          <a:xfrm>
            <a:off x="0" y="1916262"/>
            <a:ext cx="9144000" cy="1872778"/>
          </a:xfrm>
          <a:solidFill>
            <a:schemeClr val="accent5"/>
          </a:solidFill>
        </p:spPr>
        <p:txBody>
          <a:bodyPr/>
          <a:lstStyle/>
          <a:p>
            <a:pPr eaLnBrk="1" hangingPunct="1"/>
            <a:r>
              <a:rPr lang="en-US" altLang="zh-CN" sz="3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Special Session &amp; Competitions on Single Objective Bound Constrained Numerical Optimization</a:t>
            </a:r>
            <a:endParaRPr lang="zh-CN" altLang="en-US" sz="39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3" name="副标题 2"/>
          <p:cNvSpPr>
            <a:spLocks noGrp="1"/>
          </p:cNvSpPr>
          <p:nvPr>
            <p:ph type="subTitle" idx="1"/>
          </p:nvPr>
        </p:nvSpPr>
        <p:spPr>
          <a:xfrm>
            <a:off x="0" y="5201816"/>
            <a:ext cx="9144000" cy="1656184"/>
          </a:xfrm>
        </p:spPr>
        <p:txBody>
          <a:bodyPr/>
          <a:lstStyle/>
          <a:p>
            <a:pPr eaLnBrk="1" hangingPunct="1">
              <a:defRPr/>
            </a:pPr>
            <a:r>
              <a:rPr lang="en-SG" altLang="zh-C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Abhishek Kumar, P.N. Suganthan</a:t>
            </a:r>
            <a:r>
              <a:rPr lang="en-SG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SG" altLang="zh-C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Kenneth V. Price,  Ali Wagdy Mohamed, Anas A </a:t>
            </a:r>
            <a:r>
              <a:rPr lang="en-SG" altLang="zh-CN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endParaRPr lang="en-SG" altLang="zh-CN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SG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abhishek.kumar.eee13@iitbhu.ac.in</a:t>
            </a:r>
            <a:r>
              <a:rPr lang="en-SG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SG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epnsugan@ntu.edu.sg</a:t>
            </a:r>
            <a:r>
              <a:rPr lang="en-SG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SG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kvprice@pacbell.net</a:t>
            </a:r>
            <a:r>
              <a:rPr lang="en-SG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SG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aliwagdy@gmail.com</a:t>
            </a:r>
            <a:r>
              <a:rPr lang="en-SG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SG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anas1401@gmail.com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6E57C-FA95-89B1-6E81-FBB1848859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6"/>
            <a:ext cx="3515838" cy="1299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CFF6E-8E16-45A3-9E57-A50CC82E5D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10" y="35146"/>
            <a:ext cx="1728190" cy="1127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0F215-EF3F-CAA7-FC03-090B7221DC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85" y="35146"/>
            <a:ext cx="1296144" cy="11438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22"/>
          <p:cNvCxnSpPr>
            <a:cxnSpLocks/>
          </p:cNvCxnSpPr>
          <p:nvPr/>
        </p:nvCxnSpPr>
        <p:spPr>
          <a:xfrm>
            <a:off x="0" y="958887"/>
            <a:ext cx="9144000" cy="0"/>
          </a:xfrm>
          <a:prstGeom prst="line">
            <a:avLst/>
          </a:prstGeom>
          <a:ln w="63500"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3016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Ranking Result</a:t>
            </a:r>
            <a:endParaRPr lang="zh-CN" alt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fld id="{9257157C-071A-4D77-9FFC-D6F15C2372D3}" type="slidenum">
              <a:rPr lang="zh-CN" alt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314" y="1187460"/>
            <a:ext cx="8822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8588" algn="ctr" eaLnBrk="0" hangingPunct="0"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Final Ranking of the accepted algorithms for Rotated Shifted Cases </a:t>
            </a:r>
            <a:endParaRPr lang="en-US" altLang="zh-CN" sz="2000" b="1" baseline="30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\documentclass{article}&#10;\usepackage{amsmath}&#10;\pagestyle{empty}&#10;\usepackage{xcolor,colortbl}&#10;\newcommand{\mc}[2]{\multicolumn{#1}{|l|}{#2}}&#10;\definecolor{Gray}{gray}{0.85}&#10;\definecolor{LightCyan}{rgb}{0.88,1,1}&#10;\newcolumntype{a}{&gt;{\columncolor{Gray}}l}&#10;\newcolumntype{b}{&gt;{\columncolor{blue!40!white}}c}&#10;\newcolumntype{d}{&gt;{\columncolor{green!40!white}}c}&#10;\begin{document}&#10;&#10;\begin{tabular}{|a|d|d|d|d|d|d|}\hline&#10;\rowcolor{LightCyan} S.N. &amp; \multicolumn{1}{|c|}{Paper ID} &amp; \multicolumn{1}{|c|}{Algorithn} &amp; $10D$ &amp; $20D$ &amp; $Total$ &amp; Rank \\\hline&#10;1. &amp; \multicolumn{1}{|c|}{\cellcolor{green!40!white}CEC0969} &amp; \multicolumn{1}{|c|}{\cellcolor{green!40!white}Co-PPSO} &amp; 38092.5  &amp; 34195.5 &amp; 72288 &amp; 12\\\hline&#10;\rowcolor{white} 2. &amp; \multicolumn{1}{|c|}{\cellcolor{white}CEC2080} &amp; \multicolumn{1}{|c|}{\cellcolor{white}EA4eigN100$\_$10} &amp; 92239 &amp; \textbf{94139.5} &amp; \textbf{186378.5} &amp; \textbf{1}\\\hline&#10;3. &amp; \multicolumn{1}{|c|}{\cellcolor{green!40!white}Report2} &amp; \multicolumn{1}{|c|}{\cellcolor{blue!40!white}IMPML-SHADE} &amp; 57460 &amp; 65457 &amp; 122917 &amp; 8\\\hline&#10;4. &amp; \multicolumn{1}{|c|}{\cellcolor{green!40!white}CEC3764} &amp; \multicolumn{1}{|c|}{\cellcolor{blue!40!white}IUMOEAII} &amp; 77085.5 &amp; 62444 &amp; 139529.5 &amp; 7 \\\hline&#10;5. &amp; \multicolumn{1}{|c|}{\cellcolor{green!40!white}CEC3591} &amp; \multicolumn{1}{|c|}{\cellcolor{blue!40!white}jSObinexpEig} &amp; 65348 &amp; 77421 &amp;  142769  &amp; 5 \\\hline&#10;6. &amp; \multicolumn{1}{|c|}{\cellcolor{green!40!white}CEC0971} &amp; \multicolumn{1}{|c|}{\cellcolor{blue!40!white}MTT$\_$SHADE} &amp; 71860.5 &amp; 69258.5 &amp; 141119 &amp; 6 \\\hline&#10;\rowcolor{white} 7. &amp; \multicolumn{1}{|c|}{\cellcolor{white}CEC1230} &amp; \multicolumn{1}{|c|}{\cellcolor{white}NL-SHADE-LBC} &amp;  \textbf{95230.5} &amp; 86685 &amp; 181915.5 &amp; 2\\\hline&#10;\rowcolor{white} 8. &amp; \multicolumn{1}{|c|}{\cellcolor{white}CEC2251} &amp; \multicolumn{1}{|c|}{\cellcolor{white}NL-SHADE-RSP-MID} &amp; 80283 &amp; 75188.5 &amp; 155471.5 &amp; 3 \\\hline&#10;9. &amp; \multicolumn{1}{|c|}{\cellcolor{green!40!white}com103} &amp; \multicolumn{1}{|c|}{\cellcolor{blue!40!white}OMCSOMA} &amp; 48571.5 &amp; 51877 &amp; 100448.5 &amp; 11\\\hline&#10;10. &amp; \multicolumn{1}{|c|}{\cellcolor{green!40!white}GECCO1} &amp; \multicolumn{1}{|c|}{\cellcolor{blue!40!white}S$\_$LSHADE$\_$DP} &amp; 65823.5 &amp; 78219.5 &amp; 144043 &amp; 4\\\hline&#10;11. &amp; \multicolumn{1}{|c|}{\cellcolor{green!40!white}Report1} &amp; \multicolumn{1}{|c|}{\cellcolor{blue!40!white}SPHH$\_$Ensemble} &amp; 40337 &amp; 14738 &amp; 55075 &amp; 13\\\hline&#10;12. &amp; \multicolumn{1}{|c|}{\cellcolor{green!40!white}com104} &amp; \multicolumn{1}{|c|}{\cellcolor{blue!40!white}ZOCMAES} &amp; 50027 &amp; 57687 &amp; 107714 &amp; 10\\\hline&#10;13. &amp; \multicolumn{1}{|c|}{\cellcolor{green!40!white}com102} &amp; \multicolumn{1}{|c|}{\cellcolor{blue!40!white}NLSOMACLP} &amp; 53927 &amp; 59696.5 &amp; 113623.5 &amp; 9\\\hline&#10;\end{tabular}&#10;&#10;&#10;\end{document}" title="IguanaTex Bitmap Display">
            <a:extLst>
              <a:ext uri="{FF2B5EF4-FFF2-40B4-BE49-F238E27FC236}">
                <a16:creationId xmlns:a16="http://schemas.microsoft.com/office/drawing/2014/main" id="{FE365D14-41BF-995D-5C86-4D4D1BDCC8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7" y="1816142"/>
            <a:ext cx="8866286" cy="39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4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4"/>
          <p:cNvSpPr txBox="1">
            <a:spLocks noChangeArrowheads="1"/>
          </p:cNvSpPr>
          <p:nvPr/>
        </p:nvSpPr>
        <p:spPr bwMode="auto">
          <a:xfrm>
            <a:off x="0" y="3153742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5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Thanks for your attention!</a:t>
            </a:r>
            <a:endParaRPr lang="zh-CN" altLang="en-US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870EC-34F7-FAD6-8CE7-02FCF3E2C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6"/>
            <a:ext cx="3515838" cy="1299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F6338-40C4-8CDA-0DB3-9FAB965547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10" y="35146"/>
            <a:ext cx="1728190" cy="1127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BD5229-97DA-1526-B51D-A4C870E29C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85" y="35146"/>
            <a:ext cx="1296144" cy="11438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0" name="TextBox 16"/>
          <p:cNvSpPr txBox="1">
            <a:spLocks noChangeArrowheads="1"/>
          </p:cNvSpPr>
          <p:nvPr/>
        </p:nvSpPr>
        <p:spPr bwMode="auto">
          <a:xfrm>
            <a:off x="534821" y="1628800"/>
            <a:ext cx="8390136" cy="388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 review for CEC2022 benchmark problems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Accepted algorithms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Ranking result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404664"/>
            <a:ext cx="9144000" cy="71437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Contents</a:t>
            </a:r>
            <a:endParaRPr lang="zh-CN" altLang="en-US" sz="4400" b="1" dirty="0">
              <a:solidFill>
                <a:srgbClr val="7030A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500173"/>
            <a:ext cx="9144000" cy="1"/>
          </a:xfrm>
          <a:prstGeom prst="line">
            <a:avLst/>
          </a:prstGeom>
          <a:ln w="63500"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pPr>
              <a:defRPr/>
            </a:pPr>
            <a:fld id="{0FEAC2F7-1D6E-435F-8E35-333902C6EEC5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" name="直接连接符 22"/>
          <p:cNvCxnSpPr>
            <a:cxnSpLocks/>
          </p:cNvCxnSpPr>
          <p:nvPr/>
        </p:nvCxnSpPr>
        <p:spPr>
          <a:xfrm>
            <a:off x="0" y="958887"/>
            <a:ext cx="9144000" cy="0"/>
          </a:xfrm>
          <a:prstGeom prst="line">
            <a:avLst/>
          </a:prstGeom>
          <a:ln w="63500"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0" y="11663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128588" algn="ctr" eaLnBrk="0" hangingPunct="0">
              <a:defRPr/>
            </a:pP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166654"/>
            <a:ext cx="85689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Single objective optimization algorithms are the foundation upon which more complex methods, like multi-objective, niching and constrained optimization   algorithms, are built.</a:t>
            </a:r>
          </a:p>
          <a:p>
            <a:pPr marL="342900" indent="-342900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Consequently, improvements to single objective optimization algorithms are important because they can impact other domains as well.</a:t>
            </a:r>
          </a:p>
          <a:p>
            <a:pPr marL="342900" indent="-342900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This interplay  between methods  and problems  drives  progress,  so we have developed the CEC’22 Special  Session  on  Real-Parameter Optimization to promote this symbiosis.</a:t>
            </a:r>
          </a:p>
          <a:p>
            <a:pPr marL="342900" indent="-342900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 this competition, the benchmark objective functions are parameterized by including the full rotation operators. </a:t>
            </a:r>
          </a:p>
          <a:p>
            <a:pPr marL="342900" indent="-342900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main motive behind this parameterization is to test the effect of all algorithm on full rotated benchmark functions.</a:t>
            </a:r>
          </a:p>
          <a:p>
            <a:pPr marL="342900" indent="-342900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For this, 12 scalable benchmark problems are proposed with 10D and 20D.</a:t>
            </a:r>
          </a:p>
          <a:p>
            <a:pPr marL="342900" indent="-342900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SG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0" name="TextBox 16"/>
          <p:cNvSpPr txBox="1">
            <a:spLocks noChangeArrowheads="1"/>
          </p:cNvSpPr>
          <p:nvPr/>
        </p:nvSpPr>
        <p:spPr bwMode="auto">
          <a:xfrm>
            <a:off x="534821" y="1628800"/>
            <a:ext cx="8390136" cy="388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 review for CEC2022 benchmark problems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Accepted algorithms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Ranking result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404664"/>
            <a:ext cx="9144000" cy="71437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Contents</a:t>
            </a:r>
            <a:endParaRPr lang="zh-CN" altLang="en-US" sz="4400" b="1" dirty="0">
              <a:solidFill>
                <a:srgbClr val="7030A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500173"/>
            <a:ext cx="9144000" cy="1"/>
          </a:xfrm>
          <a:prstGeom prst="line">
            <a:avLst/>
          </a:prstGeom>
          <a:ln w="63500"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8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矩形 3"/>
          <p:cNvSpPr>
            <a:spLocks noChangeArrowheads="1"/>
          </p:cNvSpPr>
          <p:nvPr/>
        </p:nvSpPr>
        <p:spPr bwMode="auto">
          <a:xfrm>
            <a:off x="0" y="179929"/>
            <a:ext cx="9108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128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review for CEC2022 benchmark problems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AC2F7-1D6E-435F-8E35-333902C6EE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" name="直接连接符 22"/>
          <p:cNvCxnSpPr>
            <a:cxnSpLocks/>
          </p:cNvCxnSpPr>
          <p:nvPr/>
        </p:nvCxnSpPr>
        <p:spPr>
          <a:xfrm>
            <a:off x="0" y="958887"/>
            <a:ext cx="9144000" cy="0"/>
          </a:xfrm>
          <a:prstGeom prst="line">
            <a:avLst/>
          </a:prstGeom>
          <a:ln w="63500"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43608" y="536891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This competition significantly increases the maximum number of allowed function evaluations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412776"/>
            <a:ext cx="42100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869A30-C845-4A4C-BBCF-B53B045EBF2A}"/>
              </a:ext>
            </a:extLst>
          </p:cNvPr>
          <p:cNvSpPr txBox="1"/>
          <p:nvPr/>
        </p:nvSpPr>
        <p:spPr>
          <a:xfrm>
            <a:off x="2630009" y="2895814"/>
            <a:ext cx="1510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 CEC 2022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B33D2-5180-2A3E-1BDD-9A2ADF93F71A}"/>
              </a:ext>
            </a:extLst>
          </p:cNvPr>
          <p:cNvSpPr txBox="1"/>
          <p:nvPr/>
        </p:nvSpPr>
        <p:spPr>
          <a:xfrm>
            <a:off x="5004048" y="1628800"/>
            <a:ext cx="1224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  </a:t>
            </a:r>
            <a:r>
              <a:rPr lang="en-SG" sz="1400" dirty="0"/>
              <a:t>1 Unimodal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0AE2D-9132-A216-A73C-C4F77899B324}"/>
              </a:ext>
            </a:extLst>
          </p:cNvPr>
          <p:cNvSpPr txBox="1"/>
          <p:nvPr/>
        </p:nvSpPr>
        <p:spPr>
          <a:xfrm>
            <a:off x="4974433" y="2540653"/>
            <a:ext cx="8640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  4 Basic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7CEDE-0953-1D6F-E032-CFEB7F3D2B4E}"/>
              </a:ext>
            </a:extLst>
          </p:cNvPr>
          <p:cNvSpPr txBox="1"/>
          <p:nvPr/>
        </p:nvSpPr>
        <p:spPr>
          <a:xfrm>
            <a:off x="4974433" y="3390951"/>
            <a:ext cx="10058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  3 Hybrid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6D150-14AF-82C2-77BB-F0E811948379}"/>
              </a:ext>
            </a:extLst>
          </p:cNvPr>
          <p:cNvSpPr txBox="1"/>
          <p:nvPr/>
        </p:nvSpPr>
        <p:spPr>
          <a:xfrm>
            <a:off x="5004048" y="4230703"/>
            <a:ext cx="14401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  4 Composition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矩形 3"/>
          <p:cNvSpPr>
            <a:spLocks noChangeArrowheads="1"/>
          </p:cNvSpPr>
          <p:nvPr/>
        </p:nvSpPr>
        <p:spPr bwMode="auto">
          <a:xfrm>
            <a:off x="0" y="179929"/>
            <a:ext cx="9108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128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review for CEC2021 benchmark problems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AC2F7-1D6E-435F-8E35-333902C6EE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52736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Information and features of the test problems suite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7" name="直接连接符 22"/>
          <p:cNvCxnSpPr>
            <a:cxnSpLocks/>
          </p:cNvCxnSpPr>
          <p:nvPr/>
        </p:nvCxnSpPr>
        <p:spPr>
          <a:xfrm>
            <a:off x="0" y="958887"/>
            <a:ext cx="9144000" cy="0"/>
          </a:xfrm>
          <a:prstGeom prst="line">
            <a:avLst/>
          </a:prstGeom>
          <a:ln w="63500"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07969"/>
              </p:ext>
            </p:extLst>
          </p:nvPr>
        </p:nvGraphicFramePr>
        <p:xfrm>
          <a:off x="827584" y="1466468"/>
          <a:ext cx="7776864" cy="5138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endParaRPr lang="zh-CN" sz="110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endParaRPr lang="zh-CN" sz="110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SG" sz="11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SG" sz="1100" baseline="30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F</a:t>
                      </a:r>
                      <a:r>
                        <a:rPr lang="en-SG" sz="11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(x*)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Unimodal Function</a:t>
                      </a:r>
                      <a:endParaRPr lang="zh-CN" sz="110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Shifted and Full Rotated </a:t>
                      </a:r>
                      <a:r>
                        <a:rPr lang="en-SG" sz="1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Zakharov</a:t>
                      </a: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Function (Modified, CEC 2017  F3)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51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 Functions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10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Shifted and Full Rotated  </a:t>
                      </a:r>
                      <a:r>
                        <a:rPr lang="en-SG" sz="1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Rosenbrock’s</a:t>
                      </a: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Function (Modified, CEC 2017 F4)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Shifted and Full Rotated Expanded Schaffer’s f6 Function (Modified, CEC 2017  F6)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altLang="zh-CN" sz="1100" dirty="0">
                          <a:effectLst/>
                          <a:latin typeface="Times New Roman" pitchFamily="18" charset="0"/>
                          <a:ea typeface="等线"/>
                          <a:cs typeface="Times New Roman" pitchFamily="18" charset="0"/>
                        </a:rPr>
                        <a:t>4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Shifted and Full Rotated Non-</a:t>
                      </a:r>
                      <a:r>
                        <a:rPr lang="en-SG" sz="1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Continous</a:t>
                      </a: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SG" sz="1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Rastrigin</a:t>
                      </a: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Function (Modified, CEC 2017  F8)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1332879726"/>
                  </a:ext>
                </a:extLst>
              </a:tr>
              <a:tr h="348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altLang="zh-CN" sz="1100" dirty="0">
                          <a:effectLst/>
                          <a:latin typeface="Times New Roman" pitchFamily="18" charset="0"/>
                          <a:ea typeface="等线"/>
                          <a:cs typeface="Times New Roman" pitchFamily="18" charset="0"/>
                        </a:rPr>
                        <a:t>5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Shifted and Full Rotated Levy Function (Modified, CEC2017  F9)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51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Hybrid Functions</a:t>
                      </a:r>
                      <a:endParaRPr lang="zh-CN" sz="110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altLang="zh-CN" sz="1100" dirty="0">
                          <a:effectLst/>
                          <a:latin typeface="Times New Roman" pitchFamily="18" charset="0"/>
                          <a:ea typeface="等线"/>
                          <a:cs typeface="Times New Roman" pitchFamily="18" charset="0"/>
                        </a:rPr>
                        <a:t>6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Hybrid Function 1 (N = 3) (CEC 2014 F18)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1800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altLang="zh-CN" sz="1100" dirty="0">
                          <a:effectLst/>
                          <a:latin typeface="Times New Roman" pitchFamily="18" charset="0"/>
                          <a:ea typeface="等线"/>
                          <a:cs typeface="Times New Roman" pitchFamily="18" charset="0"/>
                        </a:rPr>
                        <a:t>7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Hybrid Function 2 (N = 6) (CEC 2017  F20)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altLang="zh-CN" sz="1100" dirty="0">
                          <a:effectLst/>
                          <a:latin typeface="Times New Roman" pitchFamily="18" charset="0"/>
                          <a:ea typeface="等线"/>
                          <a:cs typeface="Times New Roman" pitchFamily="18" charset="0"/>
                        </a:rPr>
                        <a:t>8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Hybrid Function 3 (N = 5) (CEC 2014 F22)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2200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151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Composition Functions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altLang="zh-CN" sz="1100" dirty="0">
                          <a:effectLst/>
                          <a:latin typeface="Times New Roman" pitchFamily="18" charset="0"/>
                          <a:ea typeface="等线"/>
                          <a:cs typeface="Times New Roman" pitchFamily="18" charset="0"/>
                        </a:rPr>
                        <a:t>9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Composition Function 1 (N = 3) (CEC 2017  </a:t>
                      </a:r>
                      <a:r>
                        <a:rPr lang="en-SG" sz="1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F22</a:t>
                      </a: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2200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altLang="zh-CN" sz="1100" dirty="0">
                          <a:effectLst/>
                          <a:latin typeface="Times New Roman" pitchFamily="18" charset="0"/>
                          <a:ea typeface="等线"/>
                          <a:cs typeface="Times New Roman" pitchFamily="18" charset="0"/>
                        </a:rPr>
                        <a:t>10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Composition Function 2 (N = 4) (CEC 2017  </a:t>
                      </a:r>
                      <a:r>
                        <a:rPr lang="en-SG" sz="1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F24</a:t>
                      </a: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2400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Times New Roman" pitchFamily="18" charset="0"/>
                          <a:ea typeface="等线"/>
                          <a:cs typeface="Times New Roman" pitchFamily="18" charset="0"/>
                        </a:rPr>
                        <a:t>11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Times New Roman" pitchFamily="18" charset="0"/>
                          <a:ea typeface="等线"/>
                          <a:cs typeface="Times New Roman" pitchFamily="18" charset="0"/>
                        </a:rPr>
                        <a:t>Composition Function 3 (N = 5) (CEC 2017 F26)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Times New Roman" pitchFamily="18" charset="0"/>
                          <a:ea typeface="等线"/>
                          <a:cs typeface="Times New Roman" pitchFamily="18" charset="0"/>
                        </a:rPr>
                        <a:t>2600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3780027250"/>
                  </a:ext>
                </a:extLst>
              </a:tr>
              <a:tr h="348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Composition Function 4 (N = 6) (CEC 2017  F27)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2700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07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 range: [-100,100]</a:t>
                      </a:r>
                      <a:r>
                        <a:rPr lang="en-SG" sz="1100" baseline="30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sz="1100" dirty="0">
                        <a:effectLst/>
                        <a:latin typeface="Times New Roman" pitchFamily="18" charset="0"/>
                        <a:ea typeface="等线"/>
                        <a:cs typeface="Times New Roman" pitchFamily="18" charset="0"/>
                      </a:endParaRPr>
                    </a:p>
                  </a:txBody>
                  <a:tcPr marL="66549" marR="6654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71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0" name="TextBox 16"/>
          <p:cNvSpPr txBox="1">
            <a:spLocks noChangeArrowheads="1"/>
          </p:cNvSpPr>
          <p:nvPr/>
        </p:nvSpPr>
        <p:spPr bwMode="auto">
          <a:xfrm>
            <a:off x="534821" y="1628800"/>
            <a:ext cx="8390136" cy="388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 review for CEC2022 benchmark problems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Accepted algorithms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Ranking result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404664"/>
            <a:ext cx="9144000" cy="71437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Contents</a:t>
            </a:r>
            <a:endParaRPr lang="zh-CN" altLang="en-US" sz="4400" b="1" dirty="0">
              <a:solidFill>
                <a:srgbClr val="7030A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500173"/>
            <a:ext cx="9144000" cy="1"/>
          </a:xfrm>
          <a:prstGeom prst="line">
            <a:avLst/>
          </a:prstGeom>
          <a:ln w="63500"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8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9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90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157C-071A-4D77-9FFC-D6F15C2372D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31" name="直接连接符 22"/>
          <p:cNvCxnSpPr>
            <a:cxnSpLocks/>
          </p:cNvCxnSpPr>
          <p:nvPr/>
        </p:nvCxnSpPr>
        <p:spPr>
          <a:xfrm>
            <a:off x="0" y="958887"/>
            <a:ext cx="9144000" cy="0"/>
          </a:xfrm>
          <a:prstGeom prst="line">
            <a:avLst/>
          </a:prstGeom>
          <a:ln w="63500"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142874" y="188640"/>
            <a:ext cx="87496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Accepted Algorithms</a:t>
            </a:r>
          </a:p>
        </p:txBody>
      </p:sp>
      <p:pic>
        <p:nvPicPr>
          <p:cNvPr id="5" name="Picture 4" descr="\documentclass{article}&#10;\usepackage{amsmath}&#10;\pagestyle{empty}&#10;\usepackage{xcolor,colortbl}&#10;\newcommand{\mc}[2]{\multicolumn{#1}{|l|}{#2}}&#10;\definecolor{Gray}{gray}{0.85}&#10;\definecolor{LightCyan}{rgb}{0.88,1,1}&#10;\newcolumntype{a}{&gt;{\columncolor{Gray}}l}&#10;\newcolumntype{b}{&gt;{\columncolor{blue!40!white}}c}&#10;\newcolumntype{d}{&gt;{\columncolor{green!40!white}}c}&#10;\begin{document}&#10;&#10;\begin{tabular}{|a|d|d|d|b|}\hline&#10;\rowcolor{LightCyan} S.N. &amp; \multicolumn{1}{|c|}{Paper ID} &amp; \multicolumn{1}{|c|}{Algorithn} &amp; Paper Title \\\hline&#10;1.     &amp; \multicolumn{1}{|c|}{\cellcolor{green!40!white} CEC0969} &amp;  \multicolumn{1}{|c|}{\cellcolor{blue!40!white}Co-PPSO} &amp; \multicolumn{1}{p{0.8\linewidth}|}{\cellcolor{white}Performance of Composite PPSO on Single Objective Bound Constrained Numerical Optimization Problems of CEC 2022} \\\hline&#10;    2.     &amp; \multicolumn{1}{|c|}{\cellcolor{green!40!white} CEC2080} &amp;  \multicolumn{1}{|c|}{\cellcolor{blue!40!white}EA4eigN100\_10} &amp; \multicolumn{1}{p{0.8\linewidth}|}{\cellcolor{white}Eigen Crossover in Cooperative Model of Evolutionary Algorithms Applied to CEC 2022 Single Objective Numerical Optimisation} \\\hline&#10;    3.     &amp; \multicolumn{1}{|c|}{\cellcolor{green!40!white} Report2} &amp;  \multicolumn{1}{|c|}{\cellcolor{blue!40!white}IMPML-SHADE} &amp; \multicolumn{1}{p{0.8\linewidth}|}{\cellcolor{white}Improvement-of-Multi-Population ML-SHADE} \\\hline&#10;    4.     &amp; \multicolumn{1}{|c|}{\cellcolor{green!40!white} CEC3764} &amp;  \multicolumn{1}{|c|}{\cellcolor{blue!40!white}IUMOEAII} &amp; \multicolumn{1}{p{0.8\linewidth}|}{\cellcolor{white}IMODEII: an Improved IMODE algorithm based on the Reinforcement Learning} \\\hline&#10;    5.     &amp; \multicolumn{1}{|c|}{\cellcolor{green!40!white} CEC3591} &amp;  \multicolumn{1}{|c|}{\cellcolor{blue!40!white}jSObinexpEig} &amp;  \multicolumn{1}{p{0.8\linewidth}|}{\cellcolor{white}An adaptive variant of jSO with multiple crossover strategies employing Eigen transformation} \\\hline&#10;    6.     &amp; \multicolumn{1}{|c|}{\cellcolor{green!40!white} CEC0971} &amp;  \multicolumn{1}{|c|}{\cellcolor{blue!40!white}MTT\_SHADE} &amp;  \multicolumn{1}{p{0.8\linewidth}|}{\cellcolor{white}Multiple Topology SHADE with Tolerance-based Composite Framework for CEC2022 Single Objective Bound Constrained Numerical Optimization} \\\hline&#10;    7.     &amp; \multicolumn{1}{|c|}{\cellcolor{green!40!white} CEC1230} &amp;  \multicolumn{1}{|c|}{\cellcolor{blue!40!white}NL-SHADE-LBC} &amp; \multicolumn{1}{p{0.8\linewidth}|}{\cellcolor{white}NL-SHADE-LBC algorithm with linear parameter adaptation bias change for CEC 2022 Numerical Optimization} \\\hline&#10;    8.     &amp; \multicolumn{1}{|c|}{\cellcolor{green!40!white} CEC2251} &amp;  \multicolumn{1}{|c|}{\cellcolor{blue!40!white}NL-SHADE-RSP-MID} &amp; \multicolumn{1}{p{0.8\linewidth}|}{\cellcolor{white}A Version of NL-SHADE-RSP Algorithm with Midpoint for CEC 2022 Single Objective Bound Constrained Problems} \\\hline&#10;    9.     &amp; \multicolumn{1}{|c|}{\cellcolor{green!40!white} com103} &amp;  \multicolumn{1}{|c|}{\cellcolor{blue!40!white}OMCSOMA} &amp; \multicolumn{1}{p{0.8\linewidth}|}{\cellcolor{white}Opposite Learning and Multi-Migrating Strategy-Based Self-Organizing Migrating Algorithm with the Convergence Monitoring Mechanism} \\\hline&#10;    10.    &amp; \multicolumn{1}{|c|}{\cellcolor{green!40!white} GECCO1} &amp;  \multicolumn{1}{|c|}{\cellcolor{blue!40!white}S\_LSHADE\_DP} &amp; \multicolumn{1}{p{0.8\linewidth}|}{\cellcolor{white}Dynamic Perturbation for Population Diversity Management in Differential Evolution}  \\\hline&#10;    11.    &amp; \multicolumn{1}{|c|}{\cellcolor{green!40!white} Report1} &amp;  \multicolumn{1}{|c|}{\cellcolor{blue!40!white}SPHH\_Ensemble} &amp; \multicolumn{1}{p{0.8\linewidth}|}{\cellcolor{white}An ensemble of single point selection perturbative hyper-heuristics} \\\hline&#10;    12.    &amp; \multicolumn{1}{|c|}{\cellcolor{green!40!white} com104} &amp;  \multicolumn{1}{|c|}{\cellcolor{blue!40!white}ZOCMAES} &amp; \multicolumn{1}{p{0.8\linewidth}|}{\cellcolor{white}Zeroth-Order Covariance Matrix Adaptation Evolution Strategy for Single Objective Bound Constrained Numerical Optimization Competition} \\\hline&#10;    13.    &amp; \multicolumn{1}{|c|}{\cellcolor{green!40!white} com102} &amp;  \multicolumn{1}{|c|}{\cellcolor{blue!40!white}NLSOMACLP} &amp; \multicolumn{1}{p{0.8\linewidth}|}{\cellcolor{white}NL-SOMA-CLP for Real Parameter Single Objective Bound Constrained Optimization} \\\hline&#10;&#10;\end{tabular}&#10;&#10;&#10;\end{document}" title="IguanaTex Bitmap Display">
            <a:extLst>
              <a:ext uri="{FF2B5EF4-FFF2-40B4-BE49-F238E27FC236}">
                <a16:creationId xmlns:a16="http://schemas.microsoft.com/office/drawing/2014/main" id="{03FE320D-EAE6-DBE5-2F61-18DE9125B1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4" y="1110822"/>
            <a:ext cx="8667731" cy="56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6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0" name="TextBox 16"/>
          <p:cNvSpPr txBox="1">
            <a:spLocks noChangeArrowheads="1"/>
          </p:cNvSpPr>
          <p:nvPr/>
        </p:nvSpPr>
        <p:spPr bwMode="auto">
          <a:xfrm>
            <a:off x="534821" y="1628800"/>
            <a:ext cx="8390136" cy="388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 review for CEC2022 benchmark problems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Accepted algorithms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Ranking results</a:t>
            </a:r>
            <a:endParaRPr lang="zh-CN" alt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404664"/>
            <a:ext cx="9144000" cy="71437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Contents</a:t>
            </a:r>
            <a:endParaRPr lang="zh-CN" altLang="en-US" sz="4400" b="1" dirty="0">
              <a:solidFill>
                <a:srgbClr val="7030A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500173"/>
            <a:ext cx="9144000" cy="1"/>
          </a:xfrm>
          <a:prstGeom prst="line">
            <a:avLst/>
          </a:prstGeom>
          <a:ln w="63500"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92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56.43"/>
  <p:tag name="ORIGINALWIDTH" val="6093.738"/>
  <p:tag name="OUTPUTTYPE" val="PNG"/>
  <p:tag name="IGUANATEXVERSION" val="160"/>
  <p:tag name="LATEXADDIN" val="\documentclass{article}&#10;\usepackage{amsmath}&#10;\pagestyle{empty}&#10;\usepackage{xcolor,colortbl}&#10;\newcommand{\mc}[2]{\multicolumn{#1}{|l|}{#2}}&#10;\definecolor{Gray}{gray}{0.85}&#10;\definecolor{LightCyan}{rgb}{0.88,1,1}&#10;\newcolumntype{a}{&gt;{\columncolor{Gray}}l}&#10;\newcolumntype{b}{&gt;{\columncolor{blue!40!white}}c}&#10;\newcolumntype{d}{&gt;{\columncolor{green!40!white}}c}&#10;\begin{document}&#10;&#10;\begin{tabular}{|a|d|d|d|b|}\hline&#10;\rowcolor{LightCyan} S.N. &amp; \multicolumn{1}{|c|}{Paper ID} &amp; \multicolumn{1}{|c|}{Algorithn} &amp; Paper Title \\\hline&#10;1.     &amp; \multicolumn{1}{|c|}{\cellcolor{green!40!white} CEC0969} &amp;  \multicolumn{1}{|c|}{\cellcolor{blue!40!white}Co-PPSO} &amp; \multicolumn{1}{p{0.8\linewidth}|}{\cellcolor{white}Performance of Composite PPSO on Single Objective Bound Constrained Numerical Optimization Problems of CEC 2022} \\\hline&#10;    2.     &amp; \multicolumn{1}{|c|}{\cellcolor{green!40!white} CEC2080} &amp;  \multicolumn{1}{|c|}{\cellcolor{blue!40!white}EA4eigN100\_10} &amp; \multicolumn{1}{p{0.8\linewidth}|}{\cellcolor{white}Eigen Crossover in Cooperative Model of Evolutionary Algorithms Applied to CEC 2022 Single Objective Numerical Optimisation} \\\hline&#10;    3.     &amp; \multicolumn{1}{|c|}{\cellcolor{green!40!white} Report2} &amp;  \multicolumn{1}{|c|}{\cellcolor{blue!40!white}IMPML-SHADE} &amp; \multicolumn{1}{p{0.8\linewidth}|}{\cellcolor{white}Improvement-of-Multi-Population ML-SHADE} \\\hline&#10;    4.     &amp; \multicolumn{1}{|c|}{\cellcolor{green!40!white} CEC3764} &amp;  \multicolumn{1}{|c|}{\cellcolor{blue!40!white}IUMOEAII} &amp; \multicolumn{1}{p{0.8\linewidth}|}{\cellcolor{white}IMODEII: an Improved IMODE algorithm based on the Reinforcement Learning} \\\hline&#10;    5.     &amp; \multicolumn{1}{|c|}{\cellcolor{green!40!white} CEC3591} &amp;  \multicolumn{1}{|c|}{\cellcolor{blue!40!white}jSObinexpEig} &amp;  \multicolumn{1}{p{0.8\linewidth}|}{\cellcolor{white}An adaptive variant of jSO with multiple crossover strategies employing Eigen transformation} \\\hline&#10;    6.     &amp; \multicolumn{1}{|c|}{\cellcolor{green!40!white} CEC0971} &amp;  \multicolumn{1}{|c|}{\cellcolor{blue!40!white}MTT\_SHADE} &amp;  \multicolumn{1}{p{0.8\linewidth}|}{\cellcolor{white}Multiple Topology SHADE with Tolerance-based Composite Framework for CEC2022 Single Objective Bound Constrained Numerical Optimization} \\\hline&#10;    7.     &amp; \multicolumn{1}{|c|}{\cellcolor{green!40!white} CEC1230} &amp;  \multicolumn{1}{|c|}{\cellcolor{blue!40!white}NL-SHADE-LBC} &amp; \multicolumn{1}{p{0.8\linewidth}|}{\cellcolor{white}NL-SHADE-LBC algorithm with linear parameter adaptation bias change for CEC 2022 Numerical Optimization} \\\hline&#10;    8.     &amp; \multicolumn{1}{|c|}{\cellcolor{green!40!white} CEC2251} &amp;  \multicolumn{1}{|c|}{\cellcolor{blue!40!white}NL-SHADE-RSP-MID} &amp; \multicolumn{1}{p{0.8\linewidth}|}{\cellcolor{white}A Version of NL-SHADE-RSP Algorithm with Midpoint for CEC 2022 Single Objective Bound Constrained Problems} \\\hline&#10;    9.     &amp; \multicolumn{1}{|c|}{\cellcolor{green!40!white} com103} &amp;  \multicolumn{1}{|c|}{\cellcolor{blue!40!white}OMCSOMA} &amp; \multicolumn{1}{p{0.8\linewidth}|}{\cellcolor{white}Opposite Learning and Multi-Migrating Strategy-Based Self-Organizing Migrating Algorithm with the Convergence Monitoring Mechanism} \\\hline&#10;    10.    &amp; \multicolumn{1}{|c|}{\cellcolor{green!40!white} GECCO1} &amp;  \multicolumn{1}{|c|}{\cellcolor{blue!40!white}S\_LSHADE\_DP} &amp; \multicolumn{1}{p{0.8\linewidth}|}{\cellcolor{white}Dynamic Perturbation for Population Diversity Management in Differential Evolution}  \\\hline&#10;    11.    &amp; \multicolumn{1}{|c|}{\cellcolor{green!40!white} Report1} &amp;  \multicolumn{1}{|c|}{\cellcolor{blue!40!white}SPHH\_Ensemble} &amp; \multicolumn{1}{p{0.8\linewidth}|}{\cellcolor{white}An ensemble of single point selection perturbative hyper-heuristics} \\\hline&#10;    12.    &amp; \multicolumn{1}{|c|}{\cellcolor{green!40!white} com104} &amp;  \multicolumn{1}{|c|}{\cellcolor{blue!40!white}ZOCMAES} &amp; \multicolumn{1}{p{0.8\linewidth}|}{\cellcolor{white}Zeroth-Order Covariance Matrix Adaptation Evolution Strategy for Single Objective Bound Constrained Numerical Optimization Competition} \\\hline&#10;    13.    &amp; \multicolumn{1}{|c|}{\cellcolor{green!40!white} com102} &amp;  \multicolumn{1}{|c|}{\cellcolor{blue!40!white}NLSOMACLP} &amp; \multicolumn{1}{p{0.8\linewidth}|}{\cellcolor{white}NL-SOMA-CLP for Real Parameter Single Objective Bound Constrained Optimization} \\\hline&#10;&#10;\end{tabular}&#10;&#10;&#10;\end{document}"/>
  <p:tag name="IGUANATEXSIZE" val="14"/>
  <p:tag name="IGUANATEXCURSOR" val="4337"/>
  <p:tag name="TRANSPARENCY" val="True"/>
  <p:tag name="LATEXENGINEID" val="0"/>
  <p:tag name="TEMPFOLDER" val="c:\temp\"/>
  <p:tag name="LATEXFORMHEIGHT" val="693"/>
  <p:tag name="LATEXFORMWIDTH" val="988.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66.479"/>
  <p:tag name="ORIGINALWIDTH" val="4848.144"/>
  <p:tag name="OUTPUTTYPE" val="PNG"/>
  <p:tag name="IGUANATEXVERSION" val="160"/>
  <p:tag name="LATEXADDIN" val="\documentclass{article}&#10;\usepackage{amsmath}&#10;\pagestyle{empty}&#10;\usepackage{xcolor,colortbl}&#10;\newcommand{\mc}[2]{\multicolumn{#1}{|l|}{#2}}&#10;\definecolor{Gray}{gray}{0.85}&#10;\definecolor{LightCyan}{rgb}{0.88,1,1}&#10;\newcolumntype{a}{&gt;{\columncolor{Gray}}l}&#10;\newcolumntype{b}{&gt;{\columncolor{blue!40!white}}c}&#10;\newcolumntype{d}{&gt;{\columncolor{green!40!white}}c}&#10;\begin{document}&#10;&#10;\begin{tabular}{|a|d|d|d|d|d|d|}\hline&#10;\rowcolor{LightCyan} S.N. &amp; \multicolumn{1}{|c|}{Paper ID} &amp; \multicolumn{1}{|c|}{Algorithn} &amp; $10D$ &amp; $20D$ &amp; $Total$ &amp; Rank \\\hline&#10;1. &amp; \multicolumn{1}{|c|}{\cellcolor{green!40!white}CEC0969} &amp; \multicolumn{1}{|c|}{\cellcolor{green!40!white}Co-PPSO} &amp; 38092.5  &amp; 34195.5 &amp; 72288 &amp; 12\\\hline&#10;\rowcolor{white} 2. &amp; \multicolumn{1}{|c|}{\cellcolor{white}CEC2080} &amp; \multicolumn{1}{|c|}{\cellcolor{white}EA4eigN100$\_$10} &amp; 92239 &amp; \textbf{94139.5} &amp; \textbf{186378.5} &amp; \textbf{1}\\\hline&#10;3. &amp; \multicolumn{1}{|c|}{\cellcolor{green!40!white}Report2} &amp; \multicolumn{1}{|c|}{\cellcolor{blue!40!white}IMPML-SHADE} &amp; 57460 &amp; 65457 &amp; 122917 &amp; 8\\\hline&#10;4. &amp; \multicolumn{1}{|c|}{\cellcolor{green!40!white}CEC3764} &amp; \multicolumn{1}{|c|}{\cellcolor{blue!40!white}IUMOEAII} &amp; 77085.5 &amp; 62444 &amp; 139529.5 &amp; 7 \\\hline&#10;5. &amp; \multicolumn{1}{|c|}{\cellcolor{green!40!white}CEC3591} &amp; \multicolumn{1}{|c|}{\cellcolor{blue!40!white}jSObinexpEig} &amp; 65348 &amp; 77421 &amp;  142769  &amp; 5 \\\hline&#10;6. &amp; \multicolumn{1}{|c|}{\cellcolor{green!40!white}CEC0971} &amp; \multicolumn{1}{|c|}{\cellcolor{blue!40!white}MTT$\_$SHADE} &amp; 71860.5 &amp; 69258.5 &amp; 141119 &amp; 6 \\\hline&#10;\rowcolor{white} 7. &amp; \multicolumn{1}{|c|}{\cellcolor{white}CEC1230} &amp; \multicolumn{1}{|c|}{\cellcolor{white}NL-SHADE-LBC} &amp;  \textbf{95230.5} &amp; 86685 &amp; 181915.5 &amp; 2\\\hline&#10;\rowcolor{white} 8. &amp; \multicolumn{1}{|c|}{\cellcolor{white}CEC2251} &amp; \multicolumn{1}{|c|}{\cellcolor{white}NL-SHADE-RSP-MID} &amp; 80283 &amp; 75188.5 &amp; 155471.5 &amp; 3 \\\hline&#10;9. &amp; \multicolumn{1}{|c|}{\cellcolor{green!40!white}com103} &amp; \multicolumn{1}{|c|}{\cellcolor{blue!40!white}OMCSOMA} &amp; 48571.5 &amp; 51877 &amp; 100448.5 &amp; 11\\\hline&#10;10. &amp; \multicolumn{1}{|c|}{\cellcolor{green!40!white}GECCO1} &amp; \multicolumn{1}{|c|}{\cellcolor{blue!40!white}S$\_$LSHADE$\_$DP} &amp; 65823.5 &amp; 78219.5 &amp; 144043 &amp; 4\\\hline&#10;11. &amp; \multicolumn{1}{|c|}{\cellcolor{green!40!white}Report1} &amp; \multicolumn{1}{|c|}{\cellcolor{blue!40!white}SPHH$\_$Ensemble} &amp; 40337 &amp; 14738 &amp; 55075 &amp; 13\\\hline&#10;12. &amp; \multicolumn{1}{|c|}{\cellcolor{green!40!white}com104} &amp; \multicolumn{1}{|c|}{\cellcolor{blue!40!white}ZOCMAES} &amp; 50027 &amp; 57687 &amp; 107714 &amp; 10\\\hline&#10;13. &amp; \multicolumn{1}{|c|}{\cellcolor{green!40!white}com102} &amp; \multicolumn{1}{|c|}{\cellcolor{blue!40!white}NLSOMACLP} &amp; 53927 &amp; 59696.5 &amp; 113623.5 &amp; 9\\\hline&#10;\end{tabular}&#10;&#10;&#10;\end{document}"/>
  <p:tag name="IGUANATEXSIZE" val="18"/>
  <p:tag name="IGUANATEXCURSOR" val="1827"/>
  <p:tag name="TRANSPARENCY" val="True"/>
  <p:tag name="LATEXENGINEID" val="0"/>
  <p:tag name="TEMPFOLDER" val="c:\temp\"/>
  <p:tag name="LATEXFORMHEIGHT" val="453.75"/>
  <p:tag name="LATEXFORMWIDTH" val="1203"/>
  <p:tag name="LATEXFORMWRAP" val="True"/>
  <p:tag name="BITMAPVECTOR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10342</TotalTime>
  <Words>516</Words>
  <Application>Microsoft Office PowerPoint</Application>
  <PresentationFormat>On-screen Show (4:3)</PresentationFormat>
  <Paragraphs>93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主题</vt:lpstr>
      <vt:lpstr>Special Session &amp; Competitions on Single Objective Bound Constrained Numerical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My PC</dc:creator>
  <cp:lastModifiedBy>Jamshid</cp:lastModifiedBy>
  <cp:revision>856</cp:revision>
  <dcterms:created xsi:type="dcterms:W3CDTF">2015-11-12T01:29:08Z</dcterms:created>
  <dcterms:modified xsi:type="dcterms:W3CDTF">2022-07-18T05:45:47Z</dcterms:modified>
</cp:coreProperties>
</file>