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9BCADE-B819-427C-B6F6-6DB59877FB70}">
  <a:tblStyle styleId="{B29BCADE-B819-427C-B6F6-6DB59877FB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cb21a4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cb21a4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10223951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10223951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cb21a4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cb21a4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cb21a4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cb21a4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0223951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0223951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85025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85025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10223951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10223951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1022395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1022395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fd7225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fd7225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0223951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10223951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0900" y="12672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4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0900" y="31624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Members: Ross Boersma, James Pelletier, Laura Magallanes, Rob Huibregtse, Jane Hedges </a:t>
            </a:r>
            <a:endParaRPr sz="6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Income Composition of Resources (ICOR) is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most significant factor for life expectancy.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Index for breakdown of income sources of the average person</a:t>
            </a:r>
            <a:r>
              <a:rPr lang="en">
                <a:solidFill>
                  <a:schemeClr val="dk1"/>
                </a:solidFill>
              </a:rPr>
              <a:t> - a proxy for total economic development.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HIV/AIDS strongly reduce life </a:t>
            </a:r>
            <a:r>
              <a:rPr lang="en">
                <a:solidFill>
                  <a:schemeClr val="dk1"/>
                </a:solidFill>
              </a:rPr>
              <a:t>expectancy.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>
                <a:solidFill>
                  <a:schemeClr val="dk1"/>
                </a:solidFill>
              </a:rPr>
              <a:t>KEY AREA FOR INTERVENTION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Education </a:t>
            </a:r>
            <a:r>
              <a:rPr lang="en">
                <a:solidFill>
                  <a:schemeClr val="dk1"/>
                </a:solidFill>
              </a:rPr>
              <a:t>had a larger impact than anticipated.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More years spent in school led to longer life expectancy.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Population had the lowest impact on life expectancy. 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impact of population may be indirect and harder to see.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Of the diseases tracked in the data, Measles had the lowest impact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This makes sense; Measles has a widely available vaccine.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Recommendations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Promote and protect local industries.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Investing in industries where the country has a competitive advantage promotes job market and ensures stability in wages.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Establish a high minimum wage; ICOR</a:t>
            </a:r>
            <a:r>
              <a:rPr lang="en">
                <a:solidFill>
                  <a:schemeClr val="dk1"/>
                </a:solidFill>
              </a:rPr>
              <a:t> (Incremental Capital Output Ratio)</a:t>
            </a:r>
            <a:r>
              <a:rPr lang="en">
                <a:solidFill>
                  <a:schemeClr val="dk1"/>
                </a:solidFill>
              </a:rPr>
              <a:t> is effectively a measure of how well the working class is doing.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Implement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enforce labor protection laws such as Child Labor Laws, Pay Discriminations Laws, and workplace safety regulations. Additionally, support the establishment of unions to protect rights and ensure compliance.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Invest in higher education.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Countries with higher life expectancies tend to put the average person through around 20 years of school.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Ensure affordability of education; student debt detracts from ICOR.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Develop or expand hybrid and remote educational programs for students who live in remote areas.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Prevent and treat disease.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Countries facing a relatively high rate of HIV/AIDS must enact policies and provide education to treat and prevent the spread of this and other diseases.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Countries facing a relatively high rate of HIV/AIDS must expand their </a:t>
            </a:r>
            <a:r>
              <a:rPr lang="en">
                <a:solidFill>
                  <a:schemeClr val="dk1"/>
                </a:solidFill>
              </a:rPr>
              <a:t>treatments programs to </a:t>
            </a:r>
            <a:r>
              <a:rPr lang="en">
                <a:solidFill>
                  <a:schemeClr val="dk1"/>
                </a:solidFill>
              </a:rPr>
              <a:t>integrate affordable treatment and mental health services.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Establish a national database to track infected </a:t>
            </a:r>
            <a:r>
              <a:rPr lang="en">
                <a:solidFill>
                  <a:schemeClr val="dk1"/>
                </a:solidFill>
              </a:rPr>
              <a:t>cases, hotspot areas, treatment results, to support data driven policies.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Scope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SQL to retrieve the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Clean and Normalize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Removed Outliers / Inaccurate Values.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 additional data from trusted  sources to improve model accuracy.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a model to predict life expectancy in multiple countries.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Model type: Linear regression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Model: XGBoost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Supports categorical variables - important for dealing with the country status of Developing vs. Developed.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Handles null values well - important when dealing with spotty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 Predicting Life Expectancy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Which variables have the most significant impact on life expectancy?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Which variable has the most impact?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Which variable has the least impact?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Which countries have the highest / lowest life expectancy?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specific policy recommendations can be made to countries that are looking to improve their life expectancy?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Would our ML model be less accurate for COVID-19 pandemic years?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WHO Life Expectancy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frame: 2000 - 2015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Health metrics: </a:t>
            </a:r>
            <a:endParaRPr sz="9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Life expectancy (Target variable)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Adult Mortality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Infant deaths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Under-five deaths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BMI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Thinness 1-19 years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Thinness 5-9 years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Alcohol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Hepatitis B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Measles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Polio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Diphtheria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/>
              <a:t>HIV/AIDS</a:t>
            </a:r>
            <a:endParaRPr b="1"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2911400" y="1483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Economic metrics: </a:t>
            </a:r>
            <a:endParaRPr sz="1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Total expenditure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Percentage expenditure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Status (Developing vs. Developed)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GDP Per Capita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Population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Income composition of resources (Calculated index for the composition of income sources for a country’s population - a good proxy for how the average person is doing financially)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Schooling (# of years the average citizen spends in school)</a:t>
            </a:r>
            <a:endParaRPr b="1" sz="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Developed vs Developing Countries Life Expectancy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49650" y="15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{B29BCADE-B819-427C-B6F6-6DB59877FB70}</a:tableStyleId>
              </a:tblPr>
              <a:tblGrid>
                <a:gridCol w="1466425"/>
                <a:gridCol w="146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Developed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Life Expectancy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Italy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Australia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Google Shape;81;p17"/>
          <p:cNvGraphicFramePr/>
          <p:nvPr/>
        </p:nvGraphicFramePr>
        <p:xfrm>
          <a:off x="5434275" y="15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{B29BCADE-B819-427C-B6F6-6DB59877FB70}</a:tableStyleId>
              </a:tblPr>
              <a:tblGrid>
                <a:gridCol w="1466425"/>
                <a:gridCol w="146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Developing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Life Expectancy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79.5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Costa 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78.7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Greece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Panama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Argentina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Developed vs Developing Countries Health Indicators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4572000" y="13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{B29BCADE-B819-427C-B6F6-6DB59877FB70}</a:tableStyleId>
              </a:tblPr>
              <a:tblGrid>
                <a:gridCol w="1130175"/>
                <a:gridCol w="1236500"/>
                <a:gridCol w="1023850"/>
                <a:gridCol w="1130175"/>
              </a:tblGrid>
              <a:tr h="7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Developing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HIV &amp; AIDS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BMI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Under Five Deaths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Lebanon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63.44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60.55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Turkey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59.30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33.5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Greece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Ukraine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56.85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8"/>
          <p:cNvGraphicFramePr/>
          <p:nvPr/>
        </p:nvGraphicFramePr>
        <p:xfrm>
          <a:off x="66450" y="14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{B29BCADE-B819-427C-B6F6-6DB59877FB70}</a:tableStyleId>
              </a:tblPr>
              <a:tblGrid>
                <a:gridCol w="1096950"/>
                <a:gridCol w="1230050"/>
                <a:gridCol w="911525"/>
                <a:gridCol w="1149275"/>
              </a:tblGrid>
              <a:tr h="5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Developed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HIV &amp; AIDS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BMI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Under Five Deaths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Belgium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59.15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58.13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Romania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55.28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Italy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54.45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Australia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54.38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Developed vs Developing Countries </a:t>
            </a:r>
            <a:r>
              <a:rPr lang="en"/>
              <a:t>Economic</a:t>
            </a:r>
            <a:r>
              <a:rPr lang="en"/>
              <a:t> Indicators</a:t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4711325" y="14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{B29BCADE-B819-427C-B6F6-6DB59877FB70}</a:tableStyleId>
              </a:tblPr>
              <a:tblGrid>
                <a:gridCol w="1096950"/>
                <a:gridCol w="1053500"/>
                <a:gridCol w="1140400"/>
                <a:gridCol w="1096950"/>
              </a:tblGrid>
              <a:tr h="8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Developing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GDP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Population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Schooling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Argentina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9475.92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26127794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Russian Federation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6687.23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57724795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13.77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Gabon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5791.21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1231027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12.48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Brazil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5568.66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89944900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Mexico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5424.67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6430402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12.13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9"/>
          <p:cNvGraphicFramePr/>
          <p:nvPr/>
        </p:nvGraphicFramePr>
        <p:xfrm>
          <a:off x="67275" y="14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{B29BCADE-B819-427C-B6F6-6DB59877FB70}</a:tableStyleId>
              </a:tblPr>
              <a:tblGrid>
                <a:gridCol w="1142075"/>
                <a:gridCol w="1030950"/>
                <a:gridCol w="1117825"/>
                <a:gridCol w="1096950"/>
              </a:tblGrid>
              <a:tr h="8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Developed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GDP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Population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Schooling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Netherlands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39640.34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5069357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17.87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Australia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35335.27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3812053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Belgium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29355.64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774897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Italy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25037.38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36178703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15.90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Germany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23179.17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37872128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16.59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and Accuracy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R-squared value: 0.946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 squared error: 5.019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 absolute percentage error: 0.022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pretty satisfied with the predictive capability of our model - there are likely a lot more things that factor into life expectancy in reality than what’s captured in the data, so this </a:t>
            </a:r>
            <a:r>
              <a:rPr lang="en">
                <a:solidFill>
                  <a:schemeClr val="dk1"/>
                </a:solidFill>
              </a:rPr>
              <a:t>degree of accuracy is a win!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Correlation coefficient with Life Expectancy</a:t>
            </a:r>
            <a:endParaRPr sz="1100"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Regression coefficient with Life Expectancy </a:t>
            </a:r>
            <a:endParaRPr sz="1100"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1146" r="9" t="0"/>
          <a:stretch/>
        </p:blipFill>
        <p:spPr>
          <a:xfrm>
            <a:off x="1464775" y="1472750"/>
            <a:ext cx="1713700" cy="27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875" y="1472751"/>
            <a:ext cx="1570944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