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257" r:id="rId3"/>
    <p:sldId id="259" r:id="rId4"/>
    <p:sldId id="276" r:id="rId5"/>
    <p:sldId id="261" r:id="rId6"/>
    <p:sldId id="262" r:id="rId7"/>
    <p:sldId id="263" r:id="rId8"/>
    <p:sldId id="264" r:id="rId9"/>
    <p:sldId id="265" r:id="rId10"/>
    <p:sldId id="277" r:id="rId11"/>
    <p:sldId id="266" r:id="rId12"/>
    <p:sldId id="271" r:id="rId13"/>
    <p:sldId id="272" r:id="rId14"/>
    <p:sldId id="273" r:id="rId15"/>
    <p:sldId id="274" r:id="rId16"/>
    <p:sldId id="278" r:id="rId17"/>
    <p:sldId id="275" r:id="rId18"/>
    <p:sldId id="279" r:id="rId19"/>
    <p:sldId id="280" r:id="rId20"/>
    <p:sldId id="281" r:id="rId21"/>
    <p:sldId id="282" r:id="rId22"/>
    <p:sldId id="283" r:id="rId23"/>
    <p:sldId id="284"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华文新魏"/>
        <a:cs typeface="华文新魏"/>
      </a:defRPr>
    </a:lvl1pPr>
    <a:lvl2pPr marL="457200" algn="l" rtl="0" fontAlgn="base">
      <a:spcBef>
        <a:spcPct val="0"/>
      </a:spcBef>
      <a:spcAft>
        <a:spcPct val="0"/>
      </a:spcAft>
      <a:defRPr kern="1200">
        <a:solidFill>
          <a:schemeClr val="tx1"/>
        </a:solidFill>
        <a:latin typeface="Arial" charset="0"/>
        <a:ea typeface="华文新魏"/>
        <a:cs typeface="华文新魏"/>
      </a:defRPr>
    </a:lvl2pPr>
    <a:lvl3pPr marL="914400" algn="l" rtl="0" fontAlgn="base">
      <a:spcBef>
        <a:spcPct val="0"/>
      </a:spcBef>
      <a:spcAft>
        <a:spcPct val="0"/>
      </a:spcAft>
      <a:defRPr kern="1200">
        <a:solidFill>
          <a:schemeClr val="tx1"/>
        </a:solidFill>
        <a:latin typeface="Arial" charset="0"/>
        <a:ea typeface="华文新魏"/>
        <a:cs typeface="华文新魏"/>
      </a:defRPr>
    </a:lvl3pPr>
    <a:lvl4pPr marL="1371600" algn="l" rtl="0" fontAlgn="base">
      <a:spcBef>
        <a:spcPct val="0"/>
      </a:spcBef>
      <a:spcAft>
        <a:spcPct val="0"/>
      </a:spcAft>
      <a:defRPr kern="1200">
        <a:solidFill>
          <a:schemeClr val="tx1"/>
        </a:solidFill>
        <a:latin typeface="Arial" charset="0"/>
        <a:ea typeface="华文新魏"/>
        <a:cs typeface="华文新魏"/>
      </a:defRPr>
    </a:lvl4pPr>
    <a:lvl5pPr marL="1828800" algn="l" rtl="0" fontAlgn="base">
      <a:spcBef>
        <a:spcPct val="0"/>
      </a:spcBef>
      <a:spcAft>
        <a:spcPct val="0"/>
      </a:spcAft>
      <a:defRPr kern="1200">
        <a:solidFill>
          <a:schemeClr val="tx1"/>
        </a:solidFill>
        <a:latin typeface="Arial" charset="0"/>
        <a:ea typeface="华文新魏"/>
        <a:cs typeface="华文新魏"/>
      </a:defRPr>
    </a:lvl5pPr>
    <a:lvl6pPr marL="2286000" algn="l" defTabSz="914400" rtl="0" eaLnBrk="1" latinLnBrk="0" hangingPunct="1">
      <a:defRPr kern="1200">
        <a:solidFill>
          <a:schemeClr val="tx1"/>
        </a:solidFill>
        <a:latin typeface="Arial" charset="0"/>
        <a:ea typeface="华文新魏"/>
        <a:cs typeface="华文新魏"/>
      </a:defRPr>
    </a:lvl6pPr>
    <a:lvl7pPr marL="2743200" algn="l" defTabSz="914400" rtl="0" eaLnBrk="1" latinLnBrk="0" hangingPunct="1">
      <a:defRPr kern="1200">
        <a:solidFill>
          <a:schemeClr val="tx1"/>
        </a:solidFill>
        <a:latin typeface="Arial" charset="0"/>
        <a:ea typeface="华文新魏"/>
        <a:cs typeface="华文新魏"/>
      </a:defRPr>
    </a:lvl7pPr>
    <a:lvl8pPr marL="3200400" algn="l" defTabSz="914400" rtl="0" eaLnBrk="1" latinLnBrk="0" hangingPunct="1">
      <a:defRPr kern="1200">
        <a:solidFill>
          <a:schemeClr val="tx1"/>
        </a:solidFill>
        <a:latin typeface="Arial" charset="0"/>
        <a:ea typeface="华文新魏"/>
        <a:cs typeface="华文新魏"/>
      </a:defRPr>
    </a:lvl8pPr>
    <a:lvl9pPr marL="3657600" algn="l" defTabSz="914400" rtl="0" eaLnBrk="1" latinLnBrk="0" hangingPunct="1">
      <a:defRPr kern="1200">
        <a:solidFill>
          <a:schemeClr val="tx1"/>
        </a:solidFill>
        <a:latin typeface="Arial" charset="0"/>
        <a:ea typeface="华文新魏"/>
        <a:cs typeface="华文新魏"/>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34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ABB77663-67A2-4893-99AE-67C544F06ED9}" type="datetimeFigureOut">
              <a:rPr lang="zh-CN" altLang="en-US"/>
              <a:pPr>
                <a:defRPr/>
              </a:pPr>
              <a:t>2010-2-2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4E493C4C-C3EB-4836-A71C-1904B01FC0B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smtClean="0"/>
              <a:t>对于单调函数，我们认为它是特殊的单峰函数。</a:t>
            </a:r>
          </a:p>
        </p:txBody>
      </p:sp>
      <p:sp>
        <p:nvSpPr>
          <p:cNvPr id="38915"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160B2EC-4023-4D02-9A53-F48B113D71EC}" type="slidenum">
              <a:rPr lang="zh-CN" altLang="en-US" sz="1200">
                <a:latin typeface="Calibri" pitchFamily="34" charset="0"/>
                <a:ea typeface="宋体" charset="-122"/>
              </a:rPr>
              <a:pPr algn="r"/>
              <a:t>20</a:t>
            </a:fld>
            <a:endParaRPr lang="en-US" altLang="zh-CN" sz="1200">
              <a:latin typeface="Calibri" pitchFamily="34"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noTextEdit="1"/>
          </p:cNvSpPr>
          <p:nvPr>
            <p:ph type="sldImg"/>
          </p:nvPr>
        </p:nvSpPr>
        <p:spPr bwMode="auto">
          <a:noFill/>
          <a:ln>
            <a:solidFill>
              <a:srgbClr val="000000"/>
            </a:solidFill>
            <a:miter lim="800000"/>
            <a:headEnd/>
            <a:tailEnd/>
          </a:ln>
        </p:spPr>
      </p:sp>
      <p:sp>
        <p:nvSpPr>
          <p:cNvPr id="4301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301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7461EBC-D893-4BA2-8AB9-9C0706017EB6}" type="slidenum">
              <a:rPr lang="zh-CN" altLang="en-US" sz="1200">
                <a:latin typeface="Calibri" pitchFamily="34" charset="0"/>
                <a:ea typeface="宋体" charset="-122"/>
              </a:rPr>
              <a:pPr algn="r"/>
              <a:t>23</a:t>
            </a:fld>
            <a:endParaRPr lang="en-US" altLang="zh-CN" sz="1200">
              <a:latin typeface="Calibri" pitchFamily="34"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1"/>
      </p:bgRef>
    </p:bg>
    <p:spTree>
      <p:nvGrpSpPr>
        <p:cNvPr id="1" name=""/>
        <p:cNvGrpSpPr/>
        <p:nvPr/>
      </p:nvGrpSpPr>
      <p:grpSpPr>
        <a:xfrm>
          <a:off x="0" y="0"/>
          <a:ext cx="0" cy="0"/>
          <a:chOff x="0" y="0"/>
          <a:chExt cx="0" cy="0"/>
        </a:xfrm>
      </p:grpSpPr>
      <p:sp>
        <p:nvSpPr>
          <p:cNvPr id="4" name="矩形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直接连接符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fontAlgn="auto">
              <a:spcBef>
                <a:spcPts val="0"/>
              </a:spcBef>
              <a:spcAft>
                <a:spcPts val="0"/>
              </a:spcAft>
              <a:defRPr/>
            </a:pPr>
            <a:endParaRPr lang="en-US">
              <a:latin typeface="+mn-lt"/>
              <a:ea typeface="+mn-ea"/>
              <a:cs typeface="+mn-cs"/>
            </a:endParaRPr>
          </a:p>
        </p:txBody>
      </p:sp>
      <p:sp>
        <p:nvSpPr>
          <p:cNvPr id="12" name="标题 11"/>
          <p:cNvSpPr>
            <a:spLocks noGrp="1"/>
          </p:cNvSpPr>
          <p:nvPr>
            <p:ph type="ctrTitle"/>
          </p:nvPr>
        </p:nvSpPr>
        <p:spPr>
          <a:xfrm>
            <a:off x="3366868" y="533400"/>
            <a:ext cx="5105400" cy="2868168"/>
          </a:xfrm>
        </p:spPr>
        <p:txBody>
          <a:bodyPr>
            <a:noAutofit/>
          </a:bodyPr>
          <a:lstStyle>
            <a:lvl1pPr algn="r">
              <a:defRPr sz="4200" b="1"/>
            </a:lvl1pPr>
            <a:extLst/>
          </a:lstStyle>
          <a:p>
            <a:r>
              <a:rPr lang="zh-CN" altLang="en-US" smtClean="0"/>
              <a:t>单击此处编辑母版标题样式</a:t>
            </a:r>
            <a:endParaRPr lang="en-US"/>
          </a:p>
        </p:txBody>
      </p:sp>
      <p:sp>
        <p:nvSpPr>
          <p:cNvPr id="25" name="副标题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6" name="日期占位符 30"/>
          <p:cNvSpPr>
            <a:spLocks noGrp="1"/>
          </p:cNvSpPr>
          <p:nvPr>
            <p:ph type="dt" sz="half" idx="10"/>
          </p:nvPr>
        </p:nvSpPr>
        <p:spPr>
          <a:xfrm>
            <a:off x="5870575" y="6557963"/>
            <a:ext cx="2003425" cy="227012"/>
          </a:xfrm>
        </p:spPr>
        <p:txBody>
          <a:bodyPr/>
          <a:lstStyle>
            <a:lvl1pPr>
              <a:defRPr lang="en-US">
                <a:solidFill>
                  <a:srgbClr val="FFFFFF"/>
                </a:solidFill>
              </a:defRPr>
            </a:lvl1pPr>
            <a:extLst/>
          </a:lstStyle>
          <a:p>
            <a:pPr>
              <a:defRPr/>
            </a:pPr>
            <a:fld id="{9D094EA3-38BD-49D2-9DA9-73AE7515114C}" type="datetimeFigureOut">
              <a:rPr lang="zh-CN" altLang="en-US"/>
              <a:pPr>
                <a:defRPr/>
              </a:pPr>
              <a:t>2010-2-2</a:t>
            </a:fld>
            <a:endParaRPr lang="zh-CN" altLang="en-US"/>
          </a:p>
        </p:txBody>
      </p:sp>
      <p:sp>
        <p:nvSpPr>
          <p:cNvPr id="7" name="页脚占位符 17"/>
          <p:cNvSpPr>
            <a:spLocks noGrp="1"/>
          </p:cNvSpPr>
          <p:nvPr>
            <p:ph type="ftr" sz="quarter" idx="11"/>
          </p:nvPr>
        </p:nvSpPr>
        <p:spPr>
          <a:xfrm>
            <a:off x="2819400" y="6557963"/>
            <a:ext cx="2927350" cy="228600"/>
          </a:xfrm>
        </p:spPr>
        <p:txBody>
          <a:bodyPr/>
          <a:lstStyle>
            <a:lvl1pPr>
              <a:defRPr lang="en-US">
                <a:solidFill>
                  <a:srgbClr val="FFFFFF"/>
                </a:solidFill>
              </a:defRPr>
            </a:lvl1pPr>
            <a:extLst/>
          </a:lstStyle>
          <a:p>
            <a:pPr>
              <a:defRPr/>
            </a:pPr>
            <a:endParaRPr lang="zh-CN" altLang="en-US"/>
          </a:p>
        </p:txBody>
      </p:sp>
      <p:sp>
        <p:nvSpPr>
          <p:cNvPr id="8" name="灯片编号占位符 28"/>
          <p:cNvSpPr>
            <a:spLocks noGrp="1"/>
          </p:cNvSpPr>
          <p:nvPr>
            <p:ph type="sldNum" sz="quarter" idx="12"/>
          </p:nvPr>
        </p:nvSpPr>
        <p:spPr>
          <a:xfrm>
            <a:off x="7880350" y="6556375"/>
            <a:ext cx="588963" cy="228600"/>
          </a:xfrm>
        </p:spPr>
        <p:txBody>
          <a:bodyPr/>
          <a:lstStyle>
            <a:lvl1pPr>
              <a:defRPr lang="en-US">
                <a:solidFill>
                  <a:srgbClr val="FFFFFF"/>
                </a:solidFill>
              </a:defRPr>
            </a:lvl1pPr>
            <a:extLst/>
          </a:lstStyle>
          <a:p>
            <a:pPr>
              <a:defRPr/>
            </a:pPr>
            <a:fld id="{18CACC8A-B1E1-4622-B69D-4C1AC3D0A5C9}"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6"/>
          <p:cNvSpPr>
            <a:spLocks noGrp="1"/>
          </p:cNvSpPr>
          <p:nvPr>
            <p:ph type="dt" sz="half" idx="10"/>
          </p:nvPr>
        </p:nvSpPr>
        <p:spPr/>
        <p:txBody>
          <a:bodyPr/>
          <a:lstStyle>
            <a:lvl1pPr>
              <a:defRPr/>
            </a:lvl1pPr>
          </a:lstStyle>
          <a:p>
            <a:pPr>
              <a:defRPr/>
            </a:pPr>
            <a:fld id="{F1F8F5AF-DB83-4809-94AF-6BEE3724D2E3}" type="datetimeFigureOut">
              <a:rPr lang="zh-CN" altLang="en-US"/>
              <a:pPr>
                <a:defRPr/>
              </a:pPr>
              <a:t>2010-2-2</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15"/>
          <p:cNvSpPr>
            <a:spLocks noGrp="1"/>
          </p:cNvSpPr>
          <p:nvPr>
            <p:ph type="sldNum" sz="quarter" idx="12"/>
          </p:nvPr>
        </p:nvSpPr>
        <p:spPr/>
        <p:txBody>
          <a:bodyPr/>
          <a:lstStyle>
            <a:lvl1pPr>
              <a:defRPr/>
            </a:lvl1pPr>
          </a:lstStyle>
          <a:p>
            <a:pPr>
              <a:defRPr/>
            </a:pPr>
            <a:fld id="{D37764CD-78C6-472F-98D6-5ED22E7F7663}"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74955"/>
            <a:ext cx="1524000" cy="5851525"/>
          </a:xfrm>
        </p:spPr>
        <p:txBody>
          <a:bodyPr vert="eaVert" ancho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2"/>
            <a:ext cx="6019800" cy="5851525"/>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a:xfrm>
            <a:off x="4243388" y="6557963"/>
            <a:ext cx="2001837" cy="227012"/>
          </a:xfrm>
        </p:spPr>
        <p:txBody>
          <a:bodyPr/>
          <a:lstStyle>
            <a:lvl1pPr>
              <a:defRPr/>
            </a:lvl1pPr>
            <a:extLst/>
          </a:lstStyle>
          <a:p>
            <a:pPr>
              <a:defRPr/>
            </a:pPr>
            <a:fld id="{7360DBAA-32B6-4743-AE34-30D7AB67F133}" type="datetimeFigureOut">
              <a:rPr lang="zh-CN" altLang="en-US"/>
              <a:pPr>
                <a:defRPr/>
              </a:pPr>
              <a:t>2010-2-2</a:t>
            </a:fld>
            <a:endParaRPr lang="zh-CN" altLang="en-US"/>
          </a:p>
        </p:txBody>
      </p:sp>
      <p:sp>
        <p:nvSpPr>
          <p:cNvPr id="5" name="页脚占位符 4"/>
          <p:cNvSpPr>
            <a:spLocks noGrp="1"/>
          </p:cNvSpPr>
          <p:nvPr>
            <p:ph type="ftr" sz="quarter" idx="11"/>
          </p:nvPr>
        </p:nvSpPr>
        <p:spPr>
          <a:xfrm>
            <a:off x="457200" y="6556375"/>
            <a:ext cx="3657600" cy="228600"/>
          </a:xfrm>
        </p:spPr>
        <p:txBody>
          <a:bodyPr/>
          <a:lstStyle>
            <a:lvl1pPr>
              <a:defRPr/>
            </a:lvl1pPr>
            <a:extLst/>
          </a:lstStyle>
          <a:p>
            <a:pPr>
              <a:defRPr/>
            </a:pPr>
            <a:endParaRPr lang="zh-CN" altLang="en-US"/>
          </a:p>
        </p:txBody>
      </p:sp>
      <p:sp>
        <p:nvSpPr>
          <p:cNvPr id="6" name="灯片编号占位符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B945EC33-BC00-40F5-A6BA-CC8B4ABDBDB3}"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6"/>
          <p:cNvSpPr>
            <a:spLocks noGrp="1"/>
          </p:cNvSpPr>
          <p:nvPr>
            <p:ph type="dt" sz="half" idx="10"/>
          </p:nvPr>
        </p:nvSpPr>
        <p:spPr/>
        <p:txBody>
          <a:bodyPr/>
          <a:lstStyle>
            <a:lvl1pPr>
              <a:defRPr/>
            </a:lvl1pPr>
          </a:lstStyle>
          <a:p>
            <a:pPr>
              <a:defRPr/>
            </a:pPr>
            <a:fld id="{008385B0-BF6F-45AA-BE49-4FC00F7467FE}" type="datetimeFigureOut">
              <a:rPr lang="zh-CN" altLang="en-US"/>
              <a:pPr>
                <a:defRPr/>
              </a:pPr>
              <a:t>2010-2-2</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15"/>
          <p:cNvSpPr>
            <a:spLocks noGrp="1"/>
          </p:cNvSpPr>
          <p:nvPr>
            <p:ph type="sldNum" sz="quarter" idx="12"/>
          </p:nvPr>
        </p:nvSpPr>
        <p:spPr/>
        <p:txBody>
          <a:bodyPr/>
          <a:lstStyle>
            <a:lvl1pPr>
              <a:defRPr/>
            </a:lvl1pPr>
          </a:lstStyle>
          <a:p>
            <a:pPr>
              <a:defRPr/>
            </a:pPr>
            <a:fld id="{D085794B-A1A6-4A13-9785-332D52CB4B02}"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66800" y="2821837"/>
            <a:ext cx="6255488" cy="1362075"/>
          </a:xfrm>
        </p:spPr>
        <p:txBody>
          <a:bodyPr anchor="t"/>
          <a:lstStyle>
            <a:lvl1pPr algn="r">
              <a:buNone/>
              <a:defRPr sz="4200" b="1" cap="all"/>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4" name="日期占位符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fld id="{4CE21C66-B342-4223-B151-9AF3FC7BF75B}" type="datetimeFigureOut">
              <a:rPr lang="zh-CN" altLang="en-US"/>
              <a:pPr>
                <a:defRPr/>
              </a:pPr>
              <a:t>2010-2-2</a:t>
            </a:fld>
            <a:endParaRPr lang="zh-CN" altLang="en-US"/>
          </a:p>
        </p:txBody>
      </p:sp>
      <p:sp>
        <p:nvSpPr>
          <p:cNvPr id="5" name="页脚占位符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endParaRPr lang="zh-CN" altLang="en-US"/>
          </a:p>
        </p:txBody>
      </p:sp>
      <p:sp>
        <p:nvSpPr>
          <p:cNvPr id="6" name="灯片编号占位符 5"/>
          <p:cNvSpPr>
            <a:spLocks noGrp="1"/>
          </p:cNvSpPr>
          <p:nvPr>
            <p:ph type="sldNum" sz="quarter" idx="12"/>
          </p:nvPr>
        </p:nvSpPr>
        <p:spPr>
          <a:xfrm>
            <a:off x="6734175" y="6554788"/>
            <a:ext cx="587375" cy="228600"/>
          </a:xfrm>
        </p:spPr>
        <p:txBody>
          <a:bodyPr/>
          <a:lstStyle>
            <a:lvl1pPr>
              <a:defRPr/>
            </a:lvl1pPr>
            <a:extLst/>
          </a:lstStyle>
          <a:p>
            <a:pPr>
              <a:defRPr/>
            </a:pPr>
            <a:fld id="{29A68CD3-2A23-43E6-8FB5-1D4E36752C97}"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178808"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6"/>
          <p:cNvSpPr>
            <a:spLocks noGrp="1"/>
          </p:cNvSpPr>
          <p:nvPr>
            <p:ph type="dt" sz="half" idx="10"/>
          </p:nvPr>
        </p:nvSpPr>
        <p:spPr/>
        <p:txBody>
          <a:bodyPr/>
          <a:lstStyle>
            <a:lvl1pPr>
              <a:defRPr/>
            </a:lvl1pPr>
          </a:lstStyle>
          <a:p>
            <a:pPr>
              <a:defRPr/>
            </a:pPr>
            <a:fld id="{0622F692-1230-4E68-AB69-41ED4C47F60B}" type="datetimeFigureOut">
              <a:rPr lang="zh-CN" altLang="en-US"/>
              <a:pPr>
                <a:defRPr/>
              </a:pPr>
              <a:t>2010-2-2</a:t>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15"/>
          <p:cNvSpPr>
            <a:spLocks noGrp="1"/>
          </p:cNvSpPr>
          <p:nvPr>
            <p:ph type="sldNum" sz="quarter" idx="12"/>
          </p:nvPr>
        </p:nvSpPr>
        <p:spPr/>
        <p:txBody>
          <a:bodyPr/>
          <a:lstStyle>
            <a:lvl1pPr>
              <a:defRPr/>
            </a:lvl1pPr>
          </a:lstStyle>
          <a:p>
            <a:pPr>
              <a:defRPr/>
            </a:pPr>
            <a:fld id="{C8DCA35F-49EC-4C3C-922C-56A9ED81C4BD}"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26"/>
          <p:cNvSpPr>
            <a:spLocks noGrp="1"/>
          </p:cNvSpPr>
          <p:nvPr>
            <p:ph type="dt" sz="half" idx="10"/>
          </p:nvPr>
        </p:nvSpPr>
        <p:spPr/>
        <p:txBody>
          <a:bodyPr/>
          <a:lstStyle>
            <a:lvl1pPr>
              <a:defRPr/>
            </a:lvl1pPr>
          </a:lstStyle>
          <a:p>
            <a:pPr>
              <a:defRPr/>
            </a:pPr>
            <a:fld id="{F62D0A6D-7C7C-4368-AC88-42BC9999A9B5}" type="datetimeFigureOut">
              <a:rPr lang="zh-CN" altLang="en-US"/>
              <a:pPr>
                <a:defRPr/>
              </a:pPr>
              <a:t>2010-2-2</a:t>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15"/>
          <p:cNvSpPr>
            <a:spLocks noGrp="1"/>
          </p:cNvSpPr>
          <p:nvPr>
            <p:ph type="sldNum" sz="quarter" idx="12"/>
          </p:nvPr>
        </p:nvSpPr>
        <p:spPr/>
        <p:txBody>
          <a:bodyPr/>
          <a:lstStyle>
            <a:lvl1pPr>
              <a:defRPr/>
            </a:lvl1pPr>
          </a:lstStyle>
          <a:p>
            <a:pPr>
              <a:defRPr/>
            </a:pPr>
            <a:fld id="{975FD050-0E80-4540-B03C-5393A20CAAF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lang="zh-CN" altLang="en-US" smtClean="0"/>
              <a:t>单击此处编辑母版标题样式</a:t>
            </a:r>
            <a:endParaRPr lang="en-US"/>
          </a:p>
        </p:txBody>
      </p:sp>
      <p:sp>
        <p:nvSpPr>
          <p:cNvPr id="3" name="日期占位符 26"/>
          <p:cNvSpPr>
            <a:spLocks noGrp="1"/>
          </p:cNvSpPr>
          <p:nvPr>
            <p:ph type="dt" sz="half" idx="10"/>
          </p:nvPr>
        </p:nvSpPr>
        <p:spPr/>
        <p:txBody>
          <a:bodyPr/>
          <a:lstStyle>
            <a:lvl1pPr>
              <a:defRPr/>
            </a:lvl1pPr>
          </a:lstStyle>
          <a:p>
            <a:pPr>
              <a:defRPr/>
            </a:pPr>
            <a:fld id="{5B5B18A5-4AC7-4373-A482-F544E05BAE56}" type="datetimeFigureOut">
              <a:rPr lang="zh-CN" altLang="en-US"/>
              <a:pPr>
                <a:defRPr/>
              </a:pPr>
              <a:t>2010-2-2</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15"/>
          <p:cNvSpPr>
            <a:spLocks noGrp="1"/>
          </p:cNvSpPr>
          <p:nvPr>
            <p:ph type="sldNum" sz="quarter" idx="12"/>
          </p:nvPr>
        </p:nvSpPr>
        <p:spPr/>
        <p:txBody>
          <a:bodyPr/>
          <a:lstStyle>
            <a:lvl1pPr>
              <a:defRPr/>
            </a:lvl1pPr>
          </a:lstStyle>
          <a:p>
            <a:pPr>
              <a:defRPr/>
            </a:pPr>
            <a:fld id="{82C6F55A-EFC1-4BCB-ABD6-FE6F216B1326}"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6"/>
          <p:cNvSpPr>
            <a:spLocks noGrp="1"/>
          </p:cNvSpPr>
          <p:nvPr>
            <p:ph type="dt" sz="half" idx="10"/>
          </p:nvPr>
        </p:nvSpPr>
        <p:spPr/>
        <p:txBody>
          <a:bodyPr/>
          <a:lstStyle>
            <a:lvl1pPr>
              <a:defRPr/>
            </a:lvl1pPr>
          </a:lstStyle>
          <a:p>
            <a:pPr>
              <a:defRPr/>
            </a:pPr>
            <a:fld id="{D7051067-31FA-42D6-A2E3-83513166F462}" type="datetimeFigureOut">
              <a:rPr lang="zh-CN" altLang="en-US"/>
              <a:pPr>
                <a:defRPr/>
              </a:pPr>
              <a:t>2010-2-2</a:t>
            </a:fld>
            <a:endParaRPr lang="zh-CN" altLang="en-US"/>
          </a:p>
        </p:txBody>
      </p:sp>
      <p:sp>
        <p:nvSpPr>
          <p:cNvPr id="3" name="页脚占位符 3"/>
          <p:cNvSpPr>
            <a:spLocks noGrp="1"/>
          </p:cNvSpPr>
          <p:nvPr>
            <p:ph type="ftr" sz="quarter" idx="11"/>
          </p:nvPr>
        </p:nvSpPr>
        <p:spPr/>
        <p:txBody>
          <a:bodyPr/>
          <a:lstStyle>
            <a:lvl1pPr>
              <a:defRPr/>
            </a:lvl1pPr>
          </a:lstStyle>
          <a:p>
            <a:pPr>
              <a:defRPr/>
            </a:pPr>
            <a:endParaRPr lang="zh-CN" altLang="en-US"/>
          </a:p>
        </p:txBody>
      </p:sp>
      <p:sp>
        <p:nvSpPr>
          <p:cNvPr id="4" name="灯片编号占位符 15"/>
          <p:cNvSpPr>
            <a:spLocks noGrp="1"/>
          </p:cNvSpPr>
          <p:nvPr>
            <p:ph type="sldNum" sz="quarter" idx="12"/>
          </p:nvPr>
        </p:nvSpPr>
        <p:spPr/>
        <p:txBody>
          <a:bodyPr/>
          <a:lstStyle>
            <a:lvl1pPr>
              <a:defRPr/>
            </a:lvl1pPr>
          </a:lstStyle>
          <a:p>
            <a:pPr>
              <a:defRPr/>
            </a:pPr>
            <a:fld id="{33AFC275-C19D-484B-8BA7-15310B640864}"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6"/>
          <p:cNvSpPr>
            <a:spLocks noGrp="1"/>
          </p:cNvSpPr>
          <p:nvPr>
            <p:ph type="dt" sz="half" idx="10"/>
          </p:nvPr>
        </p:nvSpPr>
        <p:spPr/>
        <p:txBody>
          <a:bodyPr/>
          <a:lstStyle>
            <a:lvl1pPr>
              <a:defRPr/>
            </a:lvl1pPr>
          </a:lstStyle>
          <a:p>
            <a:pPr>
              <a:defRPr/>
            </a:pPr>
            <a:fld id="{0BDD857E-2A07-47AA-979A-7DF36EDE3E2D}" type="datetimeFigureOut">
              <a:rPr lang="zh-CN" altLang="en-US"/>
              <a:pPr>
                <a:defRPr/>
              </a:pPr>
              <a:t>2010-2-2</a:t>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15"/>
          <p:cNvSpPr>
            <a:spLocks noGrp="1"/>
          </p:cNvSpPr>
          <p:nvPr>
            <p:ph type="sldNum" sz="quarter" idx="12"/>
          </p:nvPr>
        </p:nvSpPr>
        <p:spPr/>
        <p:txBody>
          <a:bodyPr/>
          <a:lstStyle>
            <a:lvl1pPr>
              <a:defRPr/>
            </a:lvl1pPr>
          </a:lstStyle>
          <a:p>
            <a:pPr>
              <a:defRPr/>
            </a:pPr>
            <a:fld id="{0C93FB7E-CB64-4EB4-A848-2B737595923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2"/>
      </p:bgRef>
    </p:bg>
    <p:spTree>
      <p:nvGrpSpPr>
        <p:cNvPr id="1" name=""/>
        <p:cNvGrpSpPr/>
        <p:nvPr/>
      </p:nvGrpSpPr>
      <p:grpSpPr>
        <a:xfrm>
          <a:off x="0" y="0"/>
          <a:ext cx="0" cy="0"/>
          <a:chOff x="0" y="0"/>
          <a:chExt cx="0" cy="0"/>
        </a:xfrm>
      </p:grpSpPr>
      <p:sp>
        <p:nvSpPr>
          <p:cNvPr id="5" name="矩形 7"/>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矩形 8"/>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标题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zh-CN" altLang="en-US" smtClean="0"/>
              <a:t>单击此处编辑母版标题样式</a:t>
            </a:r>
            <a:endParaRPr lang="en-US" dirty="0"/>
          </a:p>
        </p:txBody>
      </p:sp>
      <p:sp>
        <p:nvSpPr>
          <p:cNvPr id="4" name="文本占位符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10" name="图片占位符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zh-CN" altLang="en-US" noProof="0" smtClean="0"/>
              <a:t>单击图标添加图片</a:t>
            </a:r>
            <a:endParaRPr lang="en-US" noProof="0"/>
          </a:p>
        </p:txBody>
      </p:sp>
      <p:sp>
        <p:nvSpPr>
          <p:cNvPr id="7" name="日期占位符 4"/>
          <p:cNvSpPr>
            <a:spLocks noGrp="1"/>
          </p:cNvSpPr>
          <p:nvPr>
            <p:ph type="dt" sz="half" idx="10"/>
          </p:nvPr>
        </p:nvSpPr>
        <p:spPr/>
        <p:txBody>
          <a:bodyPr/>
          <a:lstStyle>
            <a:lvl1pPr>
              <a:defRPr/>
            </a:lvl1pPr>
            <a:extLst/>
          </a:lstStyle>
          <a:p>
            <a:pPr>
              <a:defRPr/>
            </a:pPr>
            <a:fld id="{D07BE9BD-D4BB-4BDA-8186-F71A387B7C3D}" type="datetimeFigureOut">
              <a:rPr lang="zh-CN" altLang="en-US"/>
              <a:pPr>
                <a:defRPr/>
              </a:pPr>
              <a:t>2010-2-2</a:t>
            </a:fld>
            <a:endParaRPr lang="zh-CN" altLang="en-US"/>
          </a:p>
        </p:txBody>
      </p:sp>
      <p:sp>
        <p:nvSpPr>
          <p:cNvPr id="8" name="页脚占位符 5"/>
          <p:cNvSpPr>
            <a:spLocks noGrp="1"/>
          </p:cNvSpPr>
          <p:nvPr>
            <p:ph type="ftr" sz="quarter" idx="11"/>
          </p:nvPr>
        </p:nvSpPr>
        <p:spPr/>
        <p:txBody>
          <a:bodyPr/>
          <a:lstStyle>
            <a:lvl1pPr>
              <a:defRPr/>
            </a:lvl1pPr>
            <a:extLst/>
          </a:lstStyle>
          <a:p>
            <a:pPr>
              <a:defRPr/>
            </a:pPr>
            <a:endParaRPr lang="zh-CN" altLang="en-US"/>
          </a:p>
        </p:txBody>
      </p:sp>
      <p:sp>
        <p:nvSpPr>
          <p:cNvPr id="9" name="灯片编号占位符 6"/>
          <p:cNvSpPr>
            <a:spLocks noGrp="1"/>
          </p:cNvSpPr>
          <p:nvPr>
            <p:ph type="sldNum" sz="quarter" idx="12"/>
          </p:nvPr>
        </p:nvSpPr>
        <p:spPr/>
        <p:txBody>
          <a:bodyPr/>
          <a:lstStyle>
            <a:lvl1pPr>
              <a:defRPr/>
            </a:lvl1pPr>
            <a:extLst/>
          </a:lstStyle>
          <a:p>
            <a:pPr>
              <a:defRPr/>
            </a:pPr>
            <a:fld id="{0F9506FD-E0E7-4411-949C-E8C8513EC229}"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标题占位符 2"/>
          <p:cNvSpPr>
            <a:spLocks noGrp="1"/>
          </p:cNvSpPr>
          <p:nvPr>
            <p:ph type="title"/>
          </p:nvPr>
        </p:nvSpPr>
        <p:spPr>
          <a:xfrm>
            <a:off x="457200" y="320675"/>
            <a:ext cx="7239000" cy="1143000"/>
          </a:xfrm>
          <a:prstGeom prst="rect">
            <a:avLst/>
          </a:prstGeom>
        </p:spPr>
        <p:txBody>
          <a:bodyPr vert="horz" lIns="45720" tIns="0" rIns="45720" bIns="0" anchor="b" anchorCtr="0">
            <a:normAutofit/>
          </a:bodyPr>
          <a:lstStyle>
            <a:extLst/>
          </a:lstStyle>
          <a:p>
            <a:r>
              <a:rPr lang="zh-CN" altLang="en-US" smtClean="0"/>
              <a:t>单击此处编辑母版标题样式</a:t>
            </a:r>
            <a:endParaRPr lang="en-US"/>
          </a:p>
        </p:txBody>
      </p:sp>
      <p:sp>
        <p:nvSpPr>
          <p:cNvPr id="1030" name="文本占位符 30"/>
          <p:cNvSpPr>
            <a:spLocks noGrp="1"/>
          </p:cNvSpPr>
          <p:nvPr>
            <p:ph type="body" idx="1"/>
          </p:nvPr>
        </p:nvSpPr>
        <p:spPr bwMode="auto">
          <a:xfrm>
            <a:off x="457200" y="1609725"/>
            <a:ext cx="7239000" cy="4846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7" name="日期占位符 26"/>
          <p:cNvSpPr>
            <a:spLocks noGrp="1"/>
          </p:cNvSpPr>
          <p:nvPr>
            <p:ph type="dt" sz="half" idx="2"/>
          </p:nvPr>
        </p:nvSpPr>
        <p:spPr>
          <a:xfrm>
            <a:off x="4246563" y="6557963"/>
            <a:ext cx="2001837" cy="227012"/>
          </a:xfrm>
          <a:prstGeom prst="rect">
            <a:avLst/>
          </a:prstGeom>
        </p:spPr>
        <p:txBody>
          <a:bodyPr vert="horz" tIns="0" bIns="0" anchor="b"/>
          <a:lstStyle>
            <a:lvl1pPr algn="l" eaLnBrk="1" fontAlgn="auto" latinLnBrk="0" hangingPunct="1">
              <a:spcBef>
                <a:spcPts val="0"/>
              </a:spcBef>
              <a:spcAft>
                <a:spcPts val="0"/>
              </a:spcAft>
              <a:defRPr kumimoji="0" sz="1000">
                <a:solidFill>
                  <a:schemeClr val="tx2"/>
                </a:solidFill>
                <a:latin typeface="+mn-lt"/>
                <a:ea typeface="+mn-ea"/>
                <a:cs typeface="+mn-cs"/>
              </a:defRPr>
            </a:lvl1pPr>
            <a:extLst/>
          </a:lstStyle>
          <a:p>
            <a:pPr>
              <a:defRPr/>
            </a:pPr>
            <a:fld id="{D7AD5B85-DB31-4CAF-8C87-40A3441A377F}" type="datetimeFigureOut">
              <a:rPr lang="zh-CN" altLang="en-US"/>
              <a:pPr>
                <a:defRPr/>
              </a:pPr>
              <a:t>2010-2-2</a:t>
            </a:fld>
            <a:endParaRPr lang="zh-CN" altLang="en-US"/>
          </a:p>
        </p:txBody>
      </p:sp>
      <p:sp>
        <p:nvSpPr>
          <p:cNvPr id="4" name="页脚占位符 3"/>
          <p:cNvSpPr>
            <a:spLocks noGrp="1"/>
          </p:cNvSpPr>
          <p:nvPr>
            <p:ph type="ftr" sz="quarter" idx="3"/>
          </p:nvPr>
        </p:nvSpPr>
        <p:spPr>
          <a:xfrm>
            <a:off x="457200" y="6557963"/>
            <a:ext cx="3657600" cy="228600"/>
          </a:xfrm>
          <a:prstGeom prst="rect">
            <a:avLst/>
          </a:prstGeom>
        </p:spPr>
        <p:txBody>
          <a:bodyPr vert="horz" tIns="0" bIns="0" anchor="b"/>
          <a:lstStyle>
            <a:lvl1pPr algn="r" eaLnBrk="1" fontAlgn="auto" latinLnBrk="0" hangingPunct="1">
              <a:spcBef>
                <a:spcPts val="0"/>
              </a:spcBef>
              <a:spcAft>
                <a:spcPts val="0"/>
              </a:spcAft>
              <a:defRPr kumimoji="0" sz="1000">
                <a:solidFill>
                  <a:schemeClr val="tx2"/>
                </a:solidFill>
                <a:latin typeface="+mn-lt"/>
                <a:ea typeface="+mn-ea"/>
                <a:cs typeface="+mn-cs"/>
              </a:defRPr>
            </a:lvl1pPr>
            <a:extLst/>
          </a:lstStyle>
          <a:p>
            <a:pPr>
              <a:defRPr/>
            </a:pPr>
            <a:endParaRPr lang="zh-CN" altLang="en-US"/>
          </a:p>
        </p:txBody>
      </p:sp>
      <p:sp>
        <p:nvSpPr>
          <p:cNvPr id="16" name="灯片编号占位符 15"/>
          <p:cNvSpPr>
            <a:spLocks noGrp="1"/>
          </p:cNvSpPr>
          <p:nvPr>
            <p:ph type="sldNum" sz="quarter" idx="4"/>
          </p:nvPr>
        </p:nvSpPr>
        <p:spPr>
          <a:xfrm>
            <a:off x="6251575" y="6556375"/>
            <a:ext cx="588963" cy="228600"/>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2"/>
                </a:solidFill>
                <a:latin typeface="+mn-lt"/>
                <a:ea typeface="+mn-ea"/>
                <a:cs typeface="+mn-cs"/>
              </a:defRPr>
            </a:lvl1pPr>
            <a:extLst/>
          </a:lstStyle>
          <a:p>
            <a:pPr>
              <a:defRPr/>
            </a:pPr>
            <a:fld id="{D8129CA1-AD98-4118-B8FE-30B0E163AFF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8" r:id="rId1"/>
    <p:sldLayoutId id="2147483701" r:id="rId2"/>
    <p:sldLayoutId id="2147483709" r:id="rId3"/>
    <p:sldLayoutId id="2147483702" r:id="rId4"/>
    <p:sldLayoutId id="2147483703" r:id="rId5"/>
    <p:sldLayoutId id="2147483704" r:id="rId6"/>
    <p:sldLayoutId id="2147483705" r:id="rId7"/>
    <p:sldLayoutId id="2147483706" r:id="rId8"/>
    <p:sldLayoutId id="2147483710" r:id="rId9"/>
    <p:sldLayoutId id="2147483707" r:id="rId10"/>
    <p:sldLayoutId id="2147483711" r:id="rId11"/>
  </p:sldLayoutIdLst>
  <p:txStyles>
    <p:titleStyle>
      <a:lvl1pPr algn="l" rtl="0" eaLnBrk="0" fontAlgn="base" hangingPunct="0">
        <a:spcBef>
          <a:spcPct val="0"/>
        </a:spcBef>
        <a:spcAft>
          <a:spcPct val="0"/>
        </a:spcAft>
        <a:defRPr sz="3800" b="1" kern="1200" cap="all">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3800" b="1">
          <a:solidFill>
            <a:schemeClr val="tx1"/>
          </a:solidFill>
          <a:latin typeface="Trebuchet MS" pitchFamily="34" charset="0"/>
          <a:ea typeface="黑体" pitchFamily="2" charset="-122"/>
        </a:defRPr>
      </a:lvl2pPr>
      <a:lvl3pPr algn="l" rtl="0" eaLnBrk="0" fontAlgn="base" hangingPunct="0">
        <a:spcBef>
          <a:spcPct val="0"/>
        </a:spcBef>
        <a:spcAft>
          <a:spcPct val="0"/>
        </a:spcAft>
        <a:defRPr sz="3800" b="1">
          <a:solidFill>
            <a:schemeClr val="tx1"/>
          </a:solidFill>
          <a:latin typeface="Trebuchet MS" pitchFamily="34" charset="0"/>
          <a:ea typeface="黑体" pitchFamily="2" charset="-122"/>
        </a:defRPr>
      </a:lvl3pPr>
      <a:lvl4pPr algn="l" rtl="0" eaLnBrk="0" fontAlgn="base" hangingPunct="0">
        <a:spcBef>
          <a:spcPct val="0"/>
        </a:spcBef>
        <a:spcAft>
          <a:spcPct val="0"/>
        </a:spcAft>
        <a:defRPr sz="3800" b="1">
          <a:solidFill>
            <a:schemeClr val="tx1"/>
          </a:solidFill>
          <a:latin typeface="Trebuchet MS" pitchFamily="34" charset="0"/>
          <a:ea typeface="黑体" pitchFamily="2" charset="-122"/>
        </a:defRPr>
      </a:lvl4pPr>
      <a:lvl5pPr algn="l" rtl="0" eaLnBrk="0" fontAlgn="base" hangingPunct="0">
        <a:spcBef>
          <a:spcPct val="0"/>
        </a:spcBef>
        <a:spcAft>
          <a:spcPct val="0"/>
        </a:spcAft>
        <a:defRPr sz="3800" b="1">
          <a:solidFill>
            <a:schemeClr val="tx1"/>
          </a:solidFill>
          <a:latin typeface="Trebuchet MS" pitchFamily="34" charset="0"/>
          <a:ea typeface="黑体" pitchFamily="2" charset="-122"/>
        </a:defRPr>
      </a:lvl5pPr>
      <a:lvl6pPr marL="457200" algn="l" rtl="0" fontAlgn="base">
        <a:spcBef>
          <a:spcPct val="0"/>
        </a:spcBef>
        <a:spcAft>
          <a:spcPct val="0"/>
        </a:spcAft>
        <a:defRPr sz="3800" b="1">
          <a:solidFill>
            <a:schemeClr val="tx1"/>
          </a:solidFill>
          <a:latin typeface="Trebuchet MS" pitchFamily="34" charset="0"/>
          <a:ea typeface="黑体" pitchFamily="2" charset="-122"/>
        </a:defRPr>
      </a:lvl6pPr>
      <a:lvl7pPr marL="914400" algn="l" rtl="0" fontAlgn="base">
        <a:spcBef>
          <a:spcPct val="0"/>
        </a:spcBef>
        <a:spcAft>
          <a:spcPct val="0"/>
        </a:spcAft>
        <a:defRPr sz="3800" b="1">
          <a:solidFill>
            <a:schemeClr val="tx1"/>
          </a:solidFill>
          <a:latin typeface="Trebuchet MS" pitchFamily="34" charset="0"/>
          <a:ea typeface="黑体" pitchFamily="2" charset="-122"/>
        </a:defRPr>
      </a:lvl7pPr>
      <a:lvl8pPr marL="1371600" algn="l" rtl="0" fontAlgn="base">
        <a:spcBef>
          <a:spcPct val="0"/>
        </a:spcBef>
        <a:spcAft>
          <a:spcPct val="0"/>
        </a:spcAft>
        <a:defRPr sz="3800" b="1">
          <a:solidFill>
            <a:schemeClr val="tx1"/>
          </a:solidFill>
          <a:latin typeface="Trebuchet MS" pitchFamily="34" charset="0"/>
          <a:ea typeface="黑体" pitchFamily="2" charset="-122"/>
        </a:defRPr>
      </a:lvl8pPr>
      <a:lvl9pPr marL="1828800" algn="l" rtl="0" fontAlgn="base">
        <a:spcBef>
          <a:spcPct val="0"/>
        </a:spcBef>
        <a:spcAft>
          <a:spcPct val="0"/>
        </a:spcAft>
        <a:defRPr sz="3800" b="1">
          <a:solidFill>
            <a:schemeClr val="tx1"/>
          </a:solidFill>
          <a:latin typeface="Trebuchet MS" pitchFamily="34" charset="0"/>
          <a:ea typeface="黑体" pitchFamily="2" charset="-122"/>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华文新魏"/>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华文新魏"/>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华文新魏"/>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华文新魏"/>
        </a:defRPr>
      </a:lvl4pPr>
      <a:lvl5pPr marL="1279525" indent="-228600" algn="l" rtl="0" eaLnBrk="0" fontAlgn="base" hangingPunct="0">
        <a:spcBef>
          <a:spcPts val="400"/>
        </a:spcBef>
        <a:spcAft>
          <a:spcPct val="0"/>
        </a:spcAft>
        <a:buClr>
          <a:srgbClr val="F9B639"/>
        </a:buClr>
        <a:buSzPct val="70000"/>
        <a:buFont typeface="Wingdings" pitchFamily="2" charset="2"/>
        <a:buChar char=""/>
        <a:defRPr sz="2000" kern="1200">
          <a:solidFill>
            <a:schemeClr val="tx1"/>
          </a:solidFill>
          <a:latin typeface="+mn-lt"/>
          <a:ea typeface="+mn-ea"/>
          <a:cs typeface="华文新魏"/>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smtClean="0"/>
              <a:t>陶陶玩红警</a:t>
            </a:r>
            <a:endParaRPr lang="zh-CN" altLang="en-US"/>
          </a:p>
        </p:txBody>
      </p:sp>
      <p:sp>
        <p:nvSpPr>
          <p:cNvPr id="14338" name="副标题 2"/>
          <p:cNvSpPr>
            <a:spLocks noGrp="1"/>
          </p:cNvSpPr>
          <p:nvPr>
            <p:ph type="subTitle" idx="1"/>
          </p:nvPr>
        </p:nvSpPr>
        <p:spPr>
          <a:xfrm>
            <a:off x="3354388" y="3540125"/>
            <a:ext cx="5114925" cy="1101725"/>
          </a:xfrm>
        </p:spPr>
        <p:txBody>
          <a:bodyPr/>
          <a:lstStyle/>
          <a:p>
            <a:pPr eaLnBrk="1" hangingPunct="1"/>
            <a:r>
              <a:rPr lang="zh-CN" altLang="en-US" smtClean="0"/>
              <a:t>江苏省苏州中学 宋文杰</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lstStyle/>
          <a:p>
            <a:pPr eaLnBrk="1" fontAlgn="auto" hangingPunct="1">
              <a:spcAft>
                <a:spcPts val="0"/>
              </a:spcAft>
              <a:defRPr/>
            </a:pPr>
            <a:r>
              <a:rPr lang="zh-CN" altLang="en-US" smtClean="0"/>
              <a:t>题目分析</a:t>
            </a:r>
            <a:endParaRPr lang="zh-CN" altLang="en-US"/>
          </a:p>
        </p:txBody>
      </p:sp>
      <p:sp>
        <p:nvSpPr>
          <p:cNvPr id="3" name="内容占位符 2"/>
          <p:cNvSpPr>
            <a:spLocks noGrp="1"/>
          </p:cNvSpPr>
          <p:nvPr>
            <p:ph idx="1"/>
          </p:nvPr>
        </p:nvSpPr>
        <p:spPr/>
        <p:txBody>
          <a:bodyPr/>
          <a:lstStyle/>
          <a:p>
            <a:pPr indent="-269875" eaLnBrk="1" hangingPunct="1"/>
            <a:r>
              <a:rPr lang="en-US" altLang="zh-CN" smtClean="0"/>
              <a:t>f(k)</a:t>
            </a:r>
            <a:r>
              <a:rPr lang="zh-CN" altLang="en-US" smtClean="0"/>
              <a:t>如何计算？</a:t>
            </a:r>
            <a:endParaRPr lang="en-US" altLang="zh-CN" smtClean="0"/>
          </a:p>
          <a:p>
            <a:pPr indent="-269875" eaLnBrk="1" hangingPunct="1"/>
            <a:r>
              <a:rPr lang="zh-CN" altLang="en-US" smtClean="0"/>
              <a:t>设第</a:t>
            </a:r>
            <a:r>
              <a:rPr lang="en-US" altLang="zh-CN" smtClean="0"/>
              <a:t>k</a:t>
            </a:r>
            <a:r>
              <a:rPr lang="zh-CN" altLang="en-US" smtClean="0"/>
              <a:t>个战车工厂是在第</a:t>
            </a:r>
            <a:r>
              <a:rPr lang="en-US" altLang="zh-CN" smtClean="0"/>
              <a:t>p</a:t>
            </a:r>
            <a:r>
              <a:rPr lang="zh-CN" altLang="en-US" smtClean="0"/>
              <a:t>个时间段内第</a:t>
            </a:r>
            <a:r>
              <a:rPr lang="en-US" altLang="zh-CN" smtClean="0"/>
              <a:t>q</a:t>
            </a:r>
            <a:r>
              <a:rPr lang="zh-CN" altLang="en-US" smtClean="0"/>
              <a:t>个被建造出来的。</a:t>
            </a:r>
            <a:endParaRPr lang="en-US" altLang="zh-CN" smtClean="0"/>
          </a:p>
          <a:p>
            <a:pPr indent="-269875" eaLnBrk="1" hangingPunct="1"/>
            <a:r>
              <a:rPr lang="zh-CN" altLang="en-US" smtClean="0"/>
              <a:t>维护两个前缀和</a:t>
            </a:r>
            <a:endParaRPr lang="en-US" altLang="zh-CN" smtClean="0"/>
          </a:p>
          <a:p>
            <a:pPr indent="-269875" eaLnBrk="1" hangingPunct="1"/>
            <a:r>
              <a:rPr lang="en-US" altLang="zh-CN" smtClean="0"/>
              <a:t>A[i]=</a:t>
            </a:r>
            <a:r>
              <a:rPr lang="zh-CN" altLang="en-US" smtClean="0"/>
              <a:t>前</a:t>
            </a:r>
            <a:r>
              <a:rPr lang="en-US" altLang="zh-CN" smtClean="0"/>
              <a:t>i</a:t>
            </a:r>
            <a:r>
              <a:rPr lang="zh-CN" altLang="en-US" smtClean="0"/>
              <a:t>个时间段内的战车工厂数</a:t>
            </a:r>
            <a:endParaRPr lang="en-US" altLang="zh-CN" smtClean="0"/>
          </a:p>
          <a:p>
            <a:pPr indent="-269875" eaLnBrk="1" hangingPunct="1"/>
            <a:r>
              <a:rPr lang="en-US" altLang="zh-CN" smtClean="0"/>
              <a:t>B[i]=</a:t>
            </a:r>
            <a:r>
              <a:rPr lang="zh-CN" altLang="en-US" smtClean="0"/>
              <a:t>前</a:t>
            </a:r>
            <a:r>
              <a:rPr lang="en-US" altLang="zh-CN" smtClean="0"/>
              <a:t>i</a:t>
            </a:r>
            <a:r>
              <a:rPr lang="zh-CN" altLang="en-US" smtClean="0"/>
              <a:t>个时间段内的坦克数</a:t>
            </a:r>
            <a:endParaRPr lang="en-US" altLang="zh-CN" smtClean="0"/>
          </a:p>
          <a:p>
            <a:pPr indent="-269875" eaLnBrk="1" hangingPunct="1"/>
            <a:r>
              <a:rPr lang="zh-CN" altLang="en-US" smtClean="0"/>
              <a:t>那么</a:t>
            </a:r>
            <a:r>
              <a:rPr lang="en-US" altLang="zh-CN" smtClean="0"/>
              <a:t>f(k)=B[p-1]+(1+q+A[p-1])(T</a:t>
            </a:r>
            <a:r>
              <a:rPr lang="en-US" altLang="zh-CN" baseline="-25000" smtClean="0"/>
              <a:t>n</a:t>
            </a:r>
            <a:r>
              <a:rPr lang="en-US" altLang="zh-CN" smtClean="0"/>
              <a:t>-T</a:t>
            </a:r>
            <a:r>
              <a:rPr lang="en-US" altLang="zh-CN" baseline="-25000" smtClean="0"/>
              <a:t>p-1</a:t>
            </a:r>
            <a:r>
              <a:rPr lang="en-US" altLang="zh-CN" smtClean="0"/>
              <a:t>-q)</a:t>
            </a:r>
          </a:p>
          <a:p>
            <a:pPr indent="-269875" eaLnBrk="1" hangingPunct="1"/>
            <a:r>
              <a:rPr lang="zh-CN" altLang="en-US" smtClean="0"/>
              <a:t>时间复杂度：</a:t>
            </a:r>
            <a:r>
              <a:rPr lang="en-US" altLang="zh-CN" smtClean="0"/>
              <a:t>O(1)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2" dur="5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5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4" dur="50"/>
                                        <p:tgtEl>
                                          <p:spTgt spid="3">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9" dur="5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5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1" dur="50"/>
                                        <p:tgtEl>
                                          <p:spTgt spid="3">
                                            <p:txEl>
                                              <p:pRg st="2" end="2"/>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6" dur="5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5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28" dur="50"/>
                                        <p:tgtEl>
                                          <p:spTgt spid="3">
                                            <p:txEl>
                                              <p:pRg st="3" end="3"/>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nodeType="clickEffect">
                                  <p:stCondLst>
                                    <p:cond delay="0"/>
                                  </p:stCondLst>
                                  <p:iterate type="lt">
                                    <p:tmPct val="50000"/>
                                  </p:iterate>
                                  <p:childTnLst>
                                    <p:set>
                                      <p:cBhvr>
                                        <p:cTn id="32"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3" dur="5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5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5" dur="50"/>
                                        <p:tgtEl>
                                          <p:spTgt spid="3">
                                            <p:txEl>
                                              <p:pRg st="4" end="4"/>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nodeType="clickEffect">
                                  <p:stCondLst>
                                    <p:cond delay="0"/>
                                  </p:stCondLst>
                                  <p:iterate type="lt">
                                    <p:tmPct val="50000"/>
                                  </p:iterate>
                                  <p:childTnLst>
                                    <p:set>
                                      <p:cBhvr>
                                        <p:cTn id="39"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40" dur="5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5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42" dur="50"/>
                                        <p:tgtEl>
                                          <p:spTgt spid="3">
                                            <p:txEl>
                                              <p:pRg st="5" end="5"/>
                                            </p:txEl>
                                          </p:spTgt>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7" presetClass="entr" presetSubtype="0" fill="hold" nodeType="clickEffect">
                                  <p:stCondLst>
                                    <p:cond delay="0"/>
                                  </p:stCondLst>
                                  <p:iterate type="lt">
                                    <p:tmPct val="50000"/>
                                  </p:iterate>
                                  <p:childTnLst>
                                    <p:set>
                                      <p:cBhvr>
                                        <p:cTn id="46"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47" dur="5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5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49" dur="50"/>
                                        <p:tgtEl>
                                          <p:spTgt spid="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lstStyle/>
          <a:p>
            <a:pPr eaLnBrk="1" fontAlgn="auto" hangingPunct="1">
              <a:spcAft>
                <a:spcPts val="0"/>
              </a:spcAft>
              <a:defRPr/>
            </a:pPr>
            <a:r>
              <a:rPr lang="zh-CN" altLang="en-US" smtClean="0"/>
              <a:t>题目分析</a:t>
            </a:r>
            <a:endParaRPr lang="zh-CN" altLang="en-US"/>
          </a:p>
        </p:txBody>
      </p:sp>
      <p:sp>
        <p:nvSpPr>
          <p:cNvPr id="3" name="内容占位符 2"/>
          <p:cNvSpPr>
            <a:spLocks noGrp="1"/>
          </p:cNvSpPr>
          <p:nvPr>
            <p:ph idx="1"/>
          </p:nvPr>
        </p:nvSpPr>
        <p:spPr/>
        <p:txBody>
          <a:bodyPr/>
          <a:lstStyle/>
          <a:p>
            <a:pPr indent="-269875" eaLnBrk="1" hangingPunct="1"/>
            <a:r>
              <a:rPr lang="zh-CN" altLang="en-US" smtClean="0"/>
              <a:t>如何找满足</a:t>
            </a:r>
            <a:r>
              <a:rPr lang="en-US" altLang="zh-CN" smtClean="0"/>
              <a:t>f(k)</a:t>
            </a:r>
            <a:r>
              <a:rPr lang="zh-CN" altLang="en-US" smtClean="0"/>
              <a:t>≥</a:t>
            </a:r>
            <a:r>
              <a:rPr lang="en-US" altLang="zh-CN" smtClean="0"/>
              <a:t>P</a:t>
            </a:r>
            <a:r>
              <a:rPr lang="en-US" altLang="zh-CN" baseline="-25000" smtClean="0"/>
              <a:t>n</a:t>
            </a:r>
            <a:r>
              <a:rPr lang="zh-CN" altLang="en-US" smtClean="0"/>
              <a:t>的最大的</a:t>
            </a:r>
            <a:r>
              <a:rPr lang="en-US" altLang="zh-CN" smtClean="0"/>
              <a:t>k</a:t>
            </a:r>
            <a:r>
              <a:rPr lang="zh-CN" altLang="en-US" smtClean="0"/>
              <a:t>？</a:t>
            </a:r>
            <a:endParaRPr lang="en-US" altLang="zh-CN" smtClean="0"/>
          </a:p>
          <a:p>
            <a:pPr indent="-269875" eaLnBrk="1" hangingPunct="1"/>
            <a:r>
              <a:rPr lang="zh-CN" altLang="en-US" smtClean="0"/>
              <a:t>一个想法：二分？</a:t>
            </a:r>
            <a:endParaRPr lang="en-US" altLang="zh-CN" smtClean="0"/>
          </a:p>
          <a:p>
            <a:pPr indent="-269875" eaLnBrk="1" hangingPunct="1"/>
            <a:r>
              <a:rPr lang="en-US" altLang="zh-CN" smtClean="0"/>
              <a:t>WA</a:t>
            </a:r>
            <a:r>
              <a:rPr lang="zh-CN" altLang="en-US" smtClean="0"/>
              <a:t>！    </a:t>
            </a:r>
            <a:r>
              <a:rPr lang="en-US" altLang="zh-CN" smtClean="0"/>
              <a:t>n=0</a:t>
            </a:r>
            <a:r>
              <a:rPr lang="zh-CN" altLang="en-US" smtClean="0"/>
              <a:t>时，</a:t>
            </a:r>
            <a:r>
              <a:rPr lang="en-US" altLang="zh-CN" smtClean="0"/>
              <a:t>y=f(k)</a:t>
            </a:r>
            <a:r>
              <a:rPr lang="zh-CN" altLang="en-US" smtClean="0"/>
              <a:t>就不是单调函数。</a:t>
            </a:r>
            <a:endParaRPr lang="en-US" altLang="zh-CN" smtClean="0"/>
          </a:p>
          <a:p>
            <a:pPr indent="-269875" eaLnBrk="1" hangingPunct="1"/>
            <a:r>
              <a:rPr lang="zh-CN" altLang="en-US" smtClean="0"/>
              <a:t>我们发现</a:t>
            </a:r>
            <a:r>
              <a:rPr lang="en-US" altLang="zh-CN" smtClean="0"/>
              <a:t>n=0</a:t>
            </a:r>
            <a:r>
              <a:rPr lang="zh-CN" altLang="en-US" smtClean="0"/>
              <a:t>的时候，它是一个单峰函数。</a:t>
            </a:r>
            <a:endParaRPr lang="en-US" altLang="zh-CN" smtClean="0"/>
          </a:p>
          <a:p>
            <a:pPr indent="-269875" eaLnBrk="1" hangingPunct="1"/>
            <a:r>
              <a:rPr lang="zh-CN" altLang="en-US" smtClean="0"/>
              <a:t>我们猜想是不是这里</a:t>
            </a:r>
            <a:r>
              <a:rPr lang="en-US" altLang="zh-CN" smtClean="0"/>
              <a:t>y=f(k)</a:t>
            </a:r>
            <a:r>
              <a:rPr lang="zh-CN" altLang="en-US" smtClean="0"/>
              <a:t>也是单峰函数呢？</a:t>
            </a:r>
            <a:endParaRPr lang="en-US" altLang="zh-CN" smtClean="0"/>
          </a:p>
          <a:p>
            <a:pPr indent="-269875" eaLnBrk="1" hangingPunct="1"/>
            <a:r>
              <a:rPr lang="zh-CN" altLang="en-US" smtClean="0"/>
              <a:t>答案是肯定的。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5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5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5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5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5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5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5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5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5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5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50"/>
                                        <p:tgtEl>
                                          <p:spTgt spid="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42" dur="5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5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44" dur="5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lstStyle/>
          <a:p>
            <a:pPr eaLnBrk="1" fontAlgn="auto" hangingPunct="1">
              <a:spcAft>
                <a:spcPts val="0"/>
              </a:spcAft>
              <a:defRPr/>
            </a:pPr>
            <a:r>
              <a:rPr lang="zh-CN" altLang="en-US" smtClean="0"/>
              <a:t>题目分析</a:t>
            </a:r>
            <a:endParaRPr lang="zh-CN" altLang="en-US"/>
          </a:p>
        </p:txBody>
      </p:sp>
      <p:sp>
        <p:nvSpPr>
          <p:cNvPr id="3" name="内容占位符 2"/>
          <p:cNvSpPr>
            <a:spLocks noGrp="1"/>
          </p:cNvSpPr>
          <p:nvPr>
            <p:ph idx="1"/>
          </p:nvPr>
        </p:nvSpPr>
        <p:spPr/>
        <p:txBody>
          <a:bodyPr/>
          <a:lstStyle/>
          <a:p>
            <a:pPr indent="-269875" eaLnBrk="1" hangingPunct="1"/>
            <a:r>
              <a:rPr lang="zh-CN" altLang="en-US" smtClean="0"/>
              <a:t>有了这个结论后，问题就很容易了：</a:t>
            </a:r>
            <a:endParaRPr lang="en-US" altLang="zh-CN" smtClean="0"/>
          </a:p>
          <a:p>
            <a:pPr marL="765175" lvl="1" indent="-514350" eaLnBrk="1" hangingPunct="1">
              <a:buFont typeface="Trebuchet MS" pitchFamily="34" charset="0"/>
              <a:buAutoNum type="arabicPeriod"/>
            </a:pPr>
            <a:r>
              <a:rPr lang="zh-CN" altLang="en-US" smtClean="0"/>
              <a:t>利用三分法找出</a:t>
            </a:r>
            <a:r>
              <a:rPr lang="en-US" altLang="zh-CN" smtClean="0"/>
              <a:t>y=f(k)</a:t>
            </a:r>
            <a:r>
              <a:rPr lang="zh-CN" altLang="en-US" smtClean="0"/>
              <a:t>的极值点</a:t>
            </a:r>
            <a:r>
              <a:rPr lang="en-US" altLang="zh-CN" smtClean="0"/>
              <a:t>k</a:t>
            </a:r>
            <a:r>
              <a:rPr lang="en-US" altLang="zh-CN" baseline="-25000" smtClean="0"/>
              <a:t>0</a:t>
            </a:r>
          </a:p>
          <a:p>
            <a:pPr marL="765175" lvl="1" indent="-514350" eaLnBrk="1" hangingPunct="1">
              <a:buFont typeface="Trebuchet MS" pitchFamily="34" charset="0"/>
              <a:buAutoNum type="arabicPeriod"/>
            </a:pPr>
            <a:r>
              <a:rPr lang="zh-CN" altLang="en-US" smtClean="0"/>
              <a:t>若</a:t>
            </a:r>
            <a:r>
              <a:rPr lang="en-US" altLang="zh-CN" smtClean="0"/>
              <a:t>f(k</a:t>
            </a:r>
            <a:r>
              <a:rPr lang="en-US" altLang="zh-CN" baseline="-25000" smtClean="0"/>
              <a:t>0</a:t>
            </a:r>
            <a:r>
              <a:rPr lang="en-US" altLang="zh-CN" smtClean="0"/>
              <a:t>)&lt;P</a:t>
            </a:r>
            <a:r>
              <a:rPr lang="en-US" altLang="zh-CN" baseline="-25000" smtClean="0"/>
              <a:t>n</a:t>
            </a:r>
            <a:r>
              <a:rPr lang="zh-CN" altLang="en-US" smtClean="0"/>
              <a:t>，那么无解，退出。</a:t>
            </a:r>
            <a:endParaRPr lang="en-US" altLang="zh-CN" smtClean="0"/>
          </a:p>
          <a:p>
            <a:pPr marL="765175" lvl="1" indent="-514350" eaLnBrk="1" hangingPunct="1">
              <a:buFont typeface="Trebuchet MS" pitchFamily="34" charset="0"/>
              <a:buAutoNum type="arabicPeriod"/>
            </a:pPr>
            <a:r>
              <a:rPr lang="zh-CN" altLang="en-US" smtClean="0"/>
              <a:t>在</a:t>
            </a:r>
            <a:r>
              <a:rPr lang="en-US" altLang="zh-CN" smtClean="0"/>
              <a:t>k</a:t>
            </a:r>
            <a:r>
              <a:rPr lang="zh-CN" altLang="en-US" smtClean="0"/>
              <a:t>≥</a:t>
            </a:r>
            <a:r>
              <a:rPr lang="en-US" altLang="zh-CN" smtClean="0"/>
              <a:t>k</a:t>
            </a:r>
            <a:r>
              <a:rPr lang="en-US" altLang="zh-CN" baseline="-25000" smtClean="0"/>
              <a:t>0</a:t>
            </a:r>
            <a:r>
              <a:rPr lang="zh-CN" altLang="en-US" smtClean="0"/>
              <a:t>上利用二分法求出满足</a:t>
            </a:r>
            <a:r>
              <a:rPr lang="en-US" altLang="zh-CN" smtClean="0"/>
              <a:t>f(k)</a:t>
            </a:r>
            <a:r>
              <a:rPr lang="zh-CN" altLang="en-US" smtClean="0"/>
              <a:t>≥</a:t>
            </a:r>
            <a:r>
              <a:rPr lang="en-US" altLang="zh-CN" smtClean="0"/>
              <a:t>P</a:t>
            </a:r>
            <a:r>
              <a:rPr lang="en-US" altLang="zh-CN" baseline="-25000" smtClean="0"/>
              <a:t>n</a:t>
            </a:r>
            <a:r>
              <a:rPr lang="zh-CN" altLang="en-US" smtClean="0"/>
              <a:t>的最大</a:t>
            </a:r>
            <a:r>
              <a:rPr lang="en-US" altLang="zh-CN" smtClean="0"/>
              <a:t>k</a:t>
            </a:r>
            <a:r>
              <a:rPr lang="zh-CN" altLang="en-US" smtClean="0"/>
              <a:t>。</a:t>
            </a:r>
            <a:endParaRPr lang="en-US" altLang="zh-CN" smtClean="0"/>
          </a:p>
          <a:p>
            <a:pPr marL="765175" lvl="1" indent="-514350" eaLnBrk="1" hangingPunct="1">
              <a:buFont typeface="Trebuchet MS" pitchFamily="34" charset="0"/>
              <a:buAutoNum type="arabicPeriod"/>
            </a:pPr>
            <a:r>
              <a:rPr lang="zh-CN" altLang="en-US" smtClean="0"/>
              <a:t>修改当前方案。</a:t>
            </a:r>
            <a:endParaRPr lang="en-US" altLang="zh-CN" smtClean="0"/>
          </a:p>
          <a:p>
            <a:pPr indent="-269875" eaLnBrk="1" hangingPunct="1"/>
            <a:r>
              <a:rPr lang="zh-CN" altLang="en-US" smtClean="0"/>
              <a:t>处理</a:t>
            </a:r>
            <a:r>
              <a:rPr lang="en-US" altLang="zh-CN" smtClean="0"/>
              <a:t>1</a:t>
            </a:r>
            <a:r>
              <a:rPr lang="zh-CN" altLang="en-US" smtClean="0"/>
              <a:t>个限制条件的时间复杂度是</a:t>
            </a:r>
            <a:r>
              <a:rPr lang="en-US" altLang="zh-CN" smtClean="0"/>
              <a:t>O(logC)</a:t>
            </a:r>
            <a:r>
              <a:rPr lang="zh-CN" altLang="en-US" smtClean="0"/>
              <a:t>。</a:t>
            </a:r>
            <a:endParaRPr lang="en-US" altLang="zh-CN" smtClean="0"/>
          </a:p>
          <a:p>
            <a:pPr indent="-269875" eaLnBrk="1" hangingPunct="1"/>
            <a:r>
              <a:rPr lang="zh-CN" altLang="en-US" smtClean="0"/>
              <a:t>处理</a:t>
            </a:r>
            <a:r>
              <a:rPr lang="en-US" altLang="zh-CN" smtClean="0"/>
              <a:t>n</a:t>
            </a:r>
            <a:r>
              <a:rPr lang="zh-CN" altLang="en-US" smtClean="0"/>
              <a:t>个限制条件的时间复杂度是</a:t>
            </a:r>
            <a:r>
              <a:rPr lang="en-US" altLang="zh-CN" smtClean="0"/>
              <a:t>O(nlogC)</a:t>
            </a:r>
            <a:r>
              <a:rPr lang="zh-CN" altLang="en-US" smtClean="0"/>
              <a:t>。</a:t>
            </a:r>
            <a:endParaRPr lang="en-US" altLang="zh-CN" smtClean="0"/>
          </a:p>
        </p:txBody>
      </p:sp>
      <p:grpSp>
        <p:nvGrpSpPr>
          <p:cNvPr id="51" name="组合 50"/>
          <p:cNvGrpSpPr>
            <a:grpSpLocks/>
          </p:cNvGrpSpPr>
          <p:nvPr/>
        </p:nvGrpSpPr>
        <p:grpSpPr bwMode="auto">
          <a:xfrm>
            <a:off x="1571625" y="3813175"/>
            <a:ext cx="4572000" cy="2870200"/>
            <a:chOff x="1571604" y="3714752"/>
            <a:chExt cx="4572032" cy="2869662"/>
          </a:xfrm>
        </p:grpSpPr>
        <p:cxnSp>
          <p:nvCxnSpPr>
            <p:cNvPr id="9" name="直接箭头连接符 8"/>
            <p:cNvCxnSpPr/>
            <p:nvPr/>
          </p:nvCxnSpPr>
          <p:spPr>
            <a:xfrm>
              <a:off x="2428860" y="6214596"/>
              <a:ext cx="3214711"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rot="5400000" flipH="1" flipV="1">
              <a:off x="1178939" y="4964673"/>
              <a:ext cx="2499843"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任意多边形 19"/>
            <p:cNvSpPr/>
            <p:nvPr/>
          </p:nvSpPr>
          <p:spPr>
            <a:xfrm>
              <a:off x="2571736" y="4428993"/>
              <a:ext cx="2257441" cy="1677673"/>
            </a:xfrm>
            <a:custGeom>
              <a:avLst/>
              <a:gdLst>
                <a:gd name="connsiteX0" fmla="*/ 0 w 2257425"/>
                <a:gd name="connsiteY0" fmla="*/ 1668462 h 1677987"/>
                <a:gd name="connsiteX1" fmla="*/ 1104900 w 2257425"/>
                <a:gd name="connsiteY1" fmla="*/ 1587 h 1677987"/>
                <a:gd name="connsiteX2" fmla="*/ 2257425 w 2257425"/>
                <a:gd name="connsiteY2" fmla="*/ 1677987 h 1677987"/>
              </a:gdLst>
              <a:ahLst/>
              <a:cxnLst>
                <a:cxn ang="0">
                  <a:pos x="connsiteX0" y="connsiteY0"/>
                </a:cxn>
                <a:cxn ang="0">
                  <a:pos x="connsiteX1" y="connsiteY1"/>
                </a:cxn>
                <a:cxn ang="0">
                  <a:pos x="connsiteX2" y="connsiteY2"/>
                </a:cxn>
              </a:cxnLst>
              <a:rect l="l" t="t" r="r" b="b"/>
              <a:pathLst>
                <a:path w="2257425" h="1677987">
                  <a:moveTo>
                    <a:pt x="0" y="1668462"/>
                  </a:moveTo>
                  <a:cubicBezTo>
                    <a:pt x="364331" y="834231"/>
                    <a:pt x="728663" y="0"/>
                    <a:pt x="1104900" y="1587"/>
                  </a:cubicBezTo>
                  <a:cubicBezTo>
                    <a:pt x="1481137" y="3174"/>
                    <a:pt x="1869281" y="840580"/>
                    <a:pt x="2257425" y="1677987"/>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5617" name="TextBox 28"/>
            <p:cNvSpPr txBox="1">
              <a:spLocks noChangeArrowheads="1"/>
            </p:cNvSpPr>
            <p:nvPr/>
          </p:nvSpPr>
          <p:spPr bwMode="auto">
            <a:xfrm>
              <a:off x="1571604" y="3714752"/>
              <a:ext cx="928694" cy="369332"/>
            </a:xfrm>
            <a:prstGeom prst="rect">
              <a:avLst/>
            </a:prstGeom>
            <a:noFill/>
            <a:ln w="9525">
              <a:noFill/>
              <a:miter lim="800000"/>
              <a:headEnd/>
              <a:tailEnd/>
            </a:ln>
          </p:spPr>
          <p:txBody>
            <a:bodyPr>
              <a:spAutoFit/>
            </a:bodyPr>
            <a:lstStyle/>
            <a:p>
              <a:r>
                <a:rPr lang="zh-CN" altLang="en-US">
                  <a:latin typeface="Trebuchet MS" pitchFamily="34" charset="0"/>
                </a:rPr>
                <a:t>坦克数</a:t>
              </a:r>
            </a:p>
          </p:txBody>
        </p:sp>
        <p:sp>
          <p:nvSpPr>
            <p:cNvPr id="25618" name="TextBox 35"/>
            <p:cNvSpPr txBox="1">
              <a:spLocks noChangeArrowheads="1"/>
            </p:cNvSpPr>
            <p:nvPr/>
          </p:nvSpPr>
          <p:spPr bwMode="auto">
            <a:xfrm>
              <a:off x="4786314" y="6215082"/>
              <a:ext cx="1357322" cy="369332"/>
            </a:xfrm>
            <a:prstGeom prst="rect">
              <a:avLst/>
            </a:prstGeom>
            <a:noFill/>
            <a:ln w="9525">
              <a:noFill/>
              <a:miter lim="800000"/>
              <a:headEnd/>
              <a:tailEnd/>
            </a:ln>
          </p:spPr>
          <p:txBody>
            <a:bodyPr>
              <a:spAutoFit/>
            </a:bodyPr>
            <a:lstStyle/>
            <a:p>
              <a:r>
                <a:rPr lang="zh-CN" altLang="en-US">
                  <a:latin typeface="Trebuchet MS" pitchFamily="34" charset="0"/>
                </a:rPr>
                <a:t>战车工厂数</a:t>
              </a:r>
            </a:p>
          </p:txBody>
        </p:sp>
      </p:grpSp>
      <p:grpSp>
        <p:nvGrpSpPr>
          <p:cNvPr id="45" name="组合 44"/>
          <p:cNvGrpSpPr>
            <a:grpSpLocks/>
          </p:cNvGrpSpPr>
          <p:nvPr/>
        </p:nvGrpSpPr>
        <p:grpSpPr bwMode="auto">
          <a:xfrm>
            <a:off x="3506788" y="3665538"/>
            <a:ext cx="428625" cy="3057525"/>
            <a:chOff x="3495087" y="3632978"/>
            <a:chExt cx="428628" cy="3058785"/>
          </a:xfrm>
        </p:grpSpPr>
        <p:cxnSp>
          <p:nvCxnSpPr>
            <p:cNvPr id="39" name="直接连接符 38"/>
            <p:cNvCxnSpPr/>
            <p:nvPr/>
          </p:nvCxnSpPr>
          <p:spPr>
            <a:xfrm rot="5400000">
              <a:off x="2316607" y="4970209"/>
              <a:ext cx="2698273" cy="2381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5613" name="TextBox 40"/>
            <p:cNvSpPr txBox="1">
              <a:spLocks noChangeArrowheads="1"/>
            </p:cNvSpPr>
            <p:nvPr/>
          </p:nvSpPr>
          <p:spPr bwMode="auto">
            <a:xfrm>
              <a:off x="3495087" y="6322431"/>
              <a:ext cx="428628" cy="369332"/>
            </a:xfrm>
            <a:prstGeom prst="rect">
              <a:avLst/>
            </a:prstGeom>
            <a:noFill/>
            <a:ln w="9525">
              <a:noFill/>
              <a:miter lim="800000"/>
              <a:headEnd/>
              <a:tailEnd/>
            </a:ln>
          </p:spPr>
          <p:txBody>
            <a:bodyPr>
              <a:spAutoFit/>
            </a:bodyPr>
            <a:lstStyle/>
            <a:p>
              <a:r>
                <a:rPr lang="en-US" altLang="zh-CN">
                  <a:latin typeface="Trebuchet MS" pitchFamily="34" charset="0"/>
                </a:rPr>
                <a:t>k</a:t>
              </a:r>
              <a:r>
                <a:rPr lang="en-US" altLang="zh-CN" baseline="-25000">
                  <a:latin typeface="Trebuchet MS" pitchFamily="34" charset="0"/>
                </a:rPr>
                <a:t>0</a:t>
              </a:r>
              <a:endParaRPr lang="zh-CN" altLang="en-US" baseline="-25000">
                <a:latin typeface="Trebuchet MS" pitchFamily="34" charset="0"/>
              </a:endParaRPr>
            </a:p>
          </p:txBody>
        </p:sp>
      </p:grpSp>
      <p:sp>
        <p:nvSpPr>
          <p:cNvPr id="47" name="任意多边形 46"/>
          <p:cNvSpPr/>
          <p:nvPr/>
        </p:nvSpPr>
        <p:spPr>
          <a:xfrm>
            <a:off x="3684588" y="4514850"/>
            <a:ext cx="1149350" cy="1689100"/>
          </a:xfrm>
          <a:custGeom>
            <a:avLst/>
            <a:gdLst>
              <a:gd name="connsiteX0" fmla="*/ 1149350 w 1149350"/>
              <a:gd name="connsiteY0" fmla="*/ 1688571 h 1688571"/>
              <a:gd name="connsiteX1" fmla="*/ 0 w 1149350"/>
              <a:gd name="connsiteY1" fmla="*/ 15346 h 1688571"/>
            </a:gdLst>
            <a:ahLst/>
            <a:cxnLst>
              <a:cxn ang="0">
                <a:pos x="connsiteX0" y="connsiteY0"/>
              </a:cxn>
              <a:cxn ang="0">
                <a:pos x="connsiteX1" y="connsiteY1"/>
              </a:cxn>
            </a:cxnLst>
            <a:rect l="l" t="t" r="r" b="b"/>
            <a:pathLst>
              <a:path w="1149350" h="1688571">
                <a:moveTo>
                  <a:pt x="1149350" y="1688571"/>
                </a:moveTo>
                <a:cubicBezTo>
                  <a:pt x="755914" y="844285"/>
                  <a:pt x="362479" y="0"/>
                  <a:pt x="0" y="15346"/>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67" name="组合 66"/>
          <p:cNvGrpSpPr>
            <a:grpSpLocks/>
          </p:cNvGrpSpPr>
          <p:nvPr/>
        </p:nvGrpSpPr>
        <p:grpSpPr bwMode="auto">
          <a:xfrm>
            <a:off x="1987550" y="5022850"/>
            <a:ext cx="3059113" cy="369888"/>
            <a:chOff x="1987658" y="4996377"/>
            <a:chExt cx="3059373" cy="369332"/>
          </a:xfrm>
        </p:grpSpPr>
        <p:cxnSp>
          <p:nvCxnSpPr>
            <p:cNvPr id="53" name="直接连接符 52"/>
            <p:cNvCxnSpPr/>
            <p:nvPr/>
          </p:nvCxnSpPr>
          <p:spPr>
            <a:xfrm>
              <a:off x="2332175" y="5151718"/>
              <a:ext cx="2714856" cy="1586"/>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5611" name="TextBox 60"/>
            <p:cNvSpPr txBox="1">
              <a:spLocks noChangeArrowheads="1"/>
            </p:cNvSpPr>
            <p:nvPr/>
          </p:nvSpPr>
          <p:spPr bwMode="auto">
            <a:xfrm>
              <a:off x="1987658" y="4996377"/>
              <a:ext cx="454799" cy="369332"/>
            </a:xfrm>
            <a:prstGeom prst="rect">
              <a:avLst/>
            </a:prstGeom>
            <a:noFill/>
            <a:ln w="9525">
              <a:noFill/>
              <a:miter lim="800000"/>
              <a:headEnd/>
              <a:tailEnd/>
            </a:ln>
          </p:spPr>
          <p:txBody>
            <a:bodyPr>
              <a:spAutoFit/>
            </a:bodyPr>
            <a:lstStyle/>
            <a:p>
              <a:r>
                <a:rPr lang="en-US" altLang="zh-CN">
                  <a:latin typeface="Trebuchet MS" pitchFamily="34" charset="0"/>
                </a:rPr>
                <a:t>P</a:t>
              </a:r>
              <a:r>
                <a:rPr lang="en-US" altLang="zh-CN" baseline="-25000">
                  <a:latin typeface="Trebuchet MS" pitchFamily="34" charset="0"/>
                </a:rPr>
                <a:t>n</a:t>
              </a:r>
              <a:endParaRPr lang="zh-CN" altLang="en-US">
                <a:latin typeface="Trebuchet MS" pitchFamily="34" charset="0"/>
              </a:endParaRPr>
            </a:p>
          </p:txBody>
        </p:sp>
      </p:grpSp>
      <p:grpSp>
        <p:nvGrpSpPr>
          <p:cNvPr id="64" name="组合 63"/>
          <p:cNvGrpSpPr>
            <a:grpSpLocks/>
          </p:cNvGrpSpPr>
          <p:nvPr/>
        </p:nvGrpSpPr>
        <p:grpSpPr bwMode="auto">
          <a:xfrm>
            <a:off x="4156075" y="3667125"/>
            <a:ext cx="428625" cy="3059113"/>
            <a:chOff x="3495087" y="3632978"/>
            <a:chExt cx="428628" cy="3058785"/>
          </a:xfrm>
        </p:grpSpPr>
        <p:cxnSp>
          <p:nvCxnSpPr>
            <p:cNvPr id="65" name="直接连接符 64"/>
            <p:cNvCxnSpPr/>
            <p:nvPr/>
          </p:nvCxnSpPr>
          <p:spPr>
            <a:xfrm rot="5400000">
              <a:off x="2316515" y="4970301"/>
              <a:ext cx="2698461" cy="23813"/>
            </a:xfrm>
            <a:prstGeom prst="line">
              <a:avLst/>
            </a:prstGeom>
            <a:ln w="19050">
              <a:solidFill>
                <a:srgbClr val="FF33CC"/>
              </a:solidFill>
            </a:ln>
          </p:spPr>
          <p:style>
            <a:lnRef idx="1">
              <a:schemeClr val="accent1"/>
            </a:lnRef>
            <a:fillRef idx="0">
              <a:schemeClr val="accent1"/>
            </a:fillRef>
            <a:effectRef idx="0">
              <a:schemeClr val="accent1"/>
            </a:effectRef>
            <a:fontRef idx="minor">
              <a:schemeClr val="tx1"/>
            </a:fontRef>
          </p:style>
        </p:cxnSp>
        <p:sp>
          <p:nvSpPr>
            <p:cNvPr id="25609" name="TextBox 65"/>
            <p:cNvSpPr txBox="1">
              <a:spLocks noChangeArrowheads="1"/>
            </p:cNvSpPr>
            <p:nvPr/>
          </p:nvSpPr>
          <p:spPr bwMode="auto">
            <a:xfrm>
              <a:off x="3495087" y="6322431"/>
              <a:ext cx="428628" cy="369332"/>
            </a:xfrm>
            <a:prstGeom prst="rect">
              <a:avLst/>
            </a:prstGeom>
            <a:noFill/>
            <a:ln w="9525">
              <a:noFill/>
              <a:miter lim="800000"/>
              <a:headEnd/>
              <a:tailEnd/>
            </a:ln>
          </p:spPr>
          <p:txBody>
            <a:bodyPr>
              <a:spAutoFit/>
            </a:bodyPr>
            <a:lstStyle/>
            <a:p>
              <a:r>
                <a:rPr lang="en-US" altLang="zh-CN">
                  <a:latin typeface="Trebuchet MS" pitchFamily="34" charset="0"/>
                </a:rPr>
                <a:t>k</a:t>
              </a:r>
              <a:endParaRPr lang="zh-CN" altLang="en-US" baseline="-25000">
                <a:latin typeface="Trebuchet MS"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par>
                          <p:cTn id="10" fill="hold">
                            <p:stCondLst>
                              <p:cond delay="425"/>
                            </p:stCondLst>
                            <p:childTnLst>
                              <p:par>
                                <p:cTn id="11" presetID="10" presetClass="entr" presetSubtype="0"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34"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from="(-#ppt_w/2)" to="(#ppt_x)" calcmode="lin" valueType="num">
                                      <p:cBhvr>
                                        <p:cTn id="18" dur="450" fill="hold">
                                          <p:stCondLst>
                                            <p:cond delay="0"/>
                                          </p:stCondLst>
                                        </p:cTn>
                                        <p:tgtEl>
                                          <p:spTgt spid="3">
                                            <p:txEl>
                                              <p:pRg st="1" end="1"/>
                                            </p:txEl>
                                          </p:spTgt>
                                        </p:tgtEl>
                                        <p:attrNameLst>
                                          <p:attrName>ppt_x</p:attrName>
                                        </p:attrNameLst>
                                      </p:cBhvr>
                                    </p:anim>
                                    <p:anim from="0" to="-1.0" calcmode="lin" valueType="num">
                                      <p:cBhvr>
                                        <p:cTn id="19" dur="150" decel="50000" autoRev="1" fill="hold">
                                          <p:stCondLst>
                                            <p:cond delay="450"/>
                                          </p:stCondLst>
                                        </p:cTn>
                                        <p:tgtEl>
                                          <p:spTgt spid="3">
                                            <p:txEl>
                                              <p:pRg st="1" end="1"/>
                                            </p:txEl>
                                          </p:spTgt>
                                        </p:tgtEl>
                                        <p:attrNameLst>
                                          <p:attrName>xshear</p:attrName>
                                        </p:attrNameLst>
                                      </p:cBhvr>
                                    </p:anim>
                                    <p:animScale>
                                      <p:cBhvr>
                                        <p:cTn id="20" dur="150" decel="100000" autoRev="1" fill="hold">
                                          <p:stCondLst>
                                            <p:cond delay="450"/>
                                          </p:stCondLst>
                                        </p:cTn>
                                        <p:tgtEl>
                                          <p:spTgt spid="3">
                                            <p:txEl>
                                              <p:pRg st="1" end="1"/>
                                            </p:txEl>
                                          </p:spTgt>
                                        </p:tgtEl>
                                      </p:cBhvr>
                                      <p:from x="100000" y="100000"/>
                                      <p:to x="80000" y="100000"/>
                                    </p:animScale>
                                    <p:anim by="(#ppt_h/3+#ppt_w*0.1)" calcmode="lin" valueType="num">
                                      <p:cBhvr additive="sum">
                                        <p:cTn id="21" dur="150" decel="100000" autoRev="1" fill="hold">
                                          <p:stCondLst>
                                            <p:cond delay="450"/>
                                          </p:stCondLst>
                                        </p:cTn>
                                        <p:tgtEl>
                                          <p:spTgt spid="3">
                                            <p:txEl>
                                              <p:pRg st="1" end="1"/>
                                            </p:txEl>
                                          </p:spTgt>
                                        </p:tgtEl>
                                        <p:attrNameLst>
                                          <p:attrName>ppt_x</p:attrName>
                                        </p:attrNameLst>
                                      </p:cBhvr>
                                    </p:anim>
                                  </p:childTnLst>
                                </p:cTn>
                              </p:par>
                            </p:childTnLst>
                          </p:cTn>
                        </p:par>
                        <p:par>
                          <p:cTn id="22" fill="hold">
                            <p:stCondLst>
                              <p:cond delay="750"/>
                            </p:stCondLst>
                            <p:childTnLst>
                              <p:par>
                                <p:cTn id="23" presetID="29" presetClass="entr" presetSubtype="0" fill="hold" nodeType="after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p:cTn id="25" dur="1000" fill="hold"/>
                                        <p:tgtEl>
                                          <p:spTgt spid="45"/>
                                        </p:tgtEl>
                                        <p:attrNameLst>
                                          <p:attrName>ppt_x</p:attrName>
                                        </p:attrNameLst>
                                      </p:cBhvr>
                                      <p:tavLst>
                                        <p:tav tm="0">
                                          <p:val>
                                            <p:strVal val="#ppt_x-.2"/>
                                          </p:val>
                                        </p:tav>
                                        <p:tav tm="100000">
                                          <p:val>
                                            <p:strVal val="#ppt_x"/>
                                          </p:val>
                                        </p:tav>
                                      </p:tavLst>
                                    </p:anim>
                                    <p:anim calcmode="lin" valueType="num">
                                      <p:cBhvr>
                                        <p:cTn id="26" dur="1000" fill="hold"/>
                                        <p:tgtEl>
                                          <p:spTgt spid="45"/>
                                        </p:tgtEl>
                                        <p:attrNameLst>
                                          <p:attrName>ppt_y</p:attrName>
                                        </p:attrNameLst>
                                      </p:cBhvr>
                                      <p:tavLst>
                                        <p:tav tm="0">
                                          <p:val>
                                            <p:strVal val="#ppt_y"/>
                                          </p:val>
                                        </p:tav>
                                        <p:tav tm="100000">
                                          <p:val>
                                            <p:strVal val="#ppt_y"/>
                                          </p:val>
                                        </p:tav>
                                      </p:tavLst>
                                    </p:anim>
                                    <p:animEffect transition="in" filter="wipe(right)" prLst="gradientSize: 0.1">
                                      <p:cBhvr>
                                        <p:cTn id="27" dur="10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34" presetClass="entr" presetSubtype="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 from="(-#ppt_w/2)" to="(#ppt_x)" calcmode="lin" valueType="num">
                                      <p:cBhvr>
                                        <p:cTn id="32" dur="450" fill="hold">
                                          <p:stCondLst>
                                            <p:cond delay="0"/>
                                          </p:stCondLst>
                                        </p:cTn>
                                        <p:tgtEl>
                                          <p:spTgt spid="3">
                                            <p:txEl>
                                              <p:pRg st="2" end="2"/>
                                            </p:txEl>
                                          </p:spTgt>
                                        </p:tgtEl>
                                        <p:attrNameLst>
                                          <p:attrName>ppt_x</p:attrName>
                                        </p:attrNameLst>
                                      </p:cBhvr>
                                    </p:anim>
                                    <p:anim from="0" to="-1.0" calcmode="lin" valueType="num">
                                      <p:cBhvr>
                                        <p:cTn id="33" dur="150" decel="50000" autoRev="1" fill="hold">
                                          <p:stCondLst>
                                            <p:cond delay="450"/>
                                          </p:stCondLst>
                                        </p:cTn>
                                        <p:tgtEl>
                                          <p:spTgt spid="3">
                                            <p:txEl>
                                              <p:pRg st="2" end="2"/>
                                            </p:txEl>
                                          </p:spTgt>
                                        </p:tgtEl>
                                        <p:attrNameLst>
                                          <p:attrName>xshear</p:attrName>
                                        </p:attrNameLst>
                                      </p:cBhvr>
                                    </p:anim>
                                    <p:animScale>
                                      <p:cBhvr>
                                        <p:cTn id="34" dur="150" decel="100000" autoRev="1" fill="hold">
                                          <p:stCondLst>
                                            <p:cond delay="450"/>
                                          </p:stCondLst>
                                        </p:cTn>
                                        <p:tgtEl>
                                          <p:spTgt spid="3">
                                            <p:txEl>
                                              <p:pRg st="2" end="2"/>
                                            </p:txEl>
                                          </p:spTgt>
                                        </p:tgtEl>
                                      </p:cBhvr>
                                      <p:from x="100000" y="100000"/>
                                      <p:to x="80000" y="100000"/>
                                    </p:animScale>
                                    <p:anim by="(#ppt_h/3+#ppt_w*0.1)" calcmode="lin" valueType="num">
                                      <p:cBhvr additive="sum">
                                        <p:cTn id="35" dur="150" decel="100000" autoRev="1" fill="hold">
                                          <p:stCondLst>
                                            <p:cond delay="450"/>
                                          </p:stCondLst>
                                        </p:cTn>
                                        <p:tgtEl>
                                          <p:spTgt spid="3">
                                            <p:txEl>
                                              <p:pRg st="2" end="2"/>
                                            </p:txEl>
                                          </p:spTgt>
                                        </p:tgtEl>
                                        <p:attrNameLst>
                                          <p:attrName>ppt_x</p:attrName>
                                        </p:attrNameLst>
                                      </p:cBhvr>
                                    </p:anim>
                                  </p:childTnLst>
                                </p:cTn>
                              </p:par>
                            </p:childTnLst>
                          </p:cTn>
                        </p:par>
                      </p:childTnLst>
                    </p:cTn>
                  </p:par>
                  <p:par>
                    <p:cTn id="36" fill="hold">
                      <p:stCondLst>
                        <p:cond delay="indefinite"/>
                      </p:stCondLst>
                      <p:childTnLst>
                        <p:par>
                          <p:cTn id="37" fill="hold">
                            <p:stCondLst>
                              <p:cond delay="0"/>
                            </p:stCondLst>
                            <p:childTnLst>
                              <p:par>
                                <p:cTn id="38" presetID="34" presetClass="entr" presetSubtype="0"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from="(-#ppt_w/2)" to="(#ppt_x)" calcmode="lin" valueType="num">
                                      <p:cBhvr>
                                        <p:cTn id="40" dur="450" fill="hold">
                                          <p:stCondLst>
                                            <p:cond delay="0"/>
                                          </p:stCondLst>
                                        </p:cTn>
                                        <p:tgtEl>
                                          <p:spTgt spid="3">
                                            <p:txEl>
                                              <p:pRg st="3" end="3"/>
                                            </p:txEl>
                                          </p:spTgt>
                                        </p:tgtEl>
                                        <p:attrNameLst>
                                          <p:attrName>ppt_x</p:attrName>
                                        </p:attrNameLst>
                                      </p:cBhvr>
                                    </p:anim>
                                    <p:anim from="0" to="-1.0" calcmode="lin" valueType="num">
                                      <p:cBhvr>
                                        <p:cTn id="41" dur="150" decel="50000" autoRev="1" fill="hold">
                                          <p:stCondLst>
                                            <p:cond delay="450"/>
                                          </p:stCondLst>
                                        </p:cTn>
                                        <p:tgtEl>
                                          <p:spTgt spid="3">
                                            <p:txEl>
                                              <p:pRg st="3" end="3"/>
                                            </p:txEl>
                                          </p:spTgt>
                                        </p:tgtEl>
                                        <p:attrNameLst>
                                          <p:attrName>xshear</p:attrName>
                                        </p:attrNameLst>
                                      </p:cBhvr>
                                    </p:anim>
                                    <p:animScale>
                                      <p:cBhvr>
                                        <p:cTn id="42" dur="150" decel="100000" autoRev="1" fill="hold">
                                          <p:stCondLst>
                                            <p:cond delay="450"/>
                                          </p:stCondLst>
                                        </p:cTn>
                                        <p:tgtEl>
                                          <p:spTgt spid="3">
                                            <p:txEl>
                                              <p:pRg st="3" end="3"/>
                                            </p:txEl>
                                          </p:spTgt>
                                        </p:tgtEl>
                                      </p:cBhvr>
                                      <p:from x="100000" y="100000"/>
                                      <p:to x="80000" y="100000"/>
                                    </p:animScale>
                                    <p:anim by="(#ppt_h/3+#ppt_w*0.1)" calcmode="lin" valueType="num">
                                      <p:cBhvr additive="sum">
                                        <p:cTn id="43" dur="150" decel="100000" autoRev="1" fill="hold">
                                          <p:stCondLst>
                                            <p:cond delay="450"/>
                                          </p:stCondLst>
                                        </p:cTn>
                                        <p:tgtEl>
                                          <p:spTgt spid="3">
                                            <p:txEl>
                                              <p:pRg st="3" end="3"/>
                                            </p:txEl>
                                          </p:spTgt>
                                        </p:tgtEl>
                                        <p:attrNameLst>
                                          <p:attrName>ppt_x</p:attrName>
                                        </p:attrNameLst>
                                      </p:cBhvr>
                                    </p:anim>
                                  </p:childTnLst>
                                </p:cTn>
                              </p:par>
                            </p:childTnLst>
                          </p:cTn>
                        </p:par>
                        <p:par>
                          <p:cTn id="44" fill="hold">
                            <p:stCondLst>
                              <p:cond delay="750"/>
                            </p:stCondLst>
                            <p:childTnLst>
                              <p:par>
                                <p:cTn id="45" presetID="22" presetClass="entr" presetSubtype="8" fill="hold" nodeType="after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wipe(left)">
                                      <p:cBhvr>
                                        <p:cTn id="47" dur="1000"/>
                                        <p:tgtEl>
                                          <p:spTgt spid="67"/>
                                        </p:tgtEl>
                                      </p:cBhvr>
                                    </p:animEffect>
                                  </p:childTnLst>
                                </p:cTn>
                              </p:par>
                            </p:childTnLst>
                          </p:cTn>
                        </p:par>
                        <p:par>
                          <p:cTn id="48" fill="hold">
                            <p:stCondLst>
                              <p:cond delay="1750"/>
                            </p:stCondLst>
                            <p:childTnLst>
                              <p:par>
                                <p:cTn id="49" presetID="22" presetClass="entr" presetSubtype="8"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left)">
                                      <p:cBhvr>
                                        <p:cTn id="51" dur="1000"/>
                                        <p:tgtEl>
                                          <p:spTgt spid="47"/>
                                        </p:tgtEl>
                                      </p:cBhvr>
                                    </p:animEffect>
                                  </p:childTnLst>
                                </p:cTn>
                              </p:par>
                            </p:childTnLst>
                          </p:cTn>
                        </p:par>
                        <p:par>
                          <p:cTn id="52" fill="hold">
                            <p:stCondLst>
                              <p:cond delay="2750"/>
                            </p:stCondLst>
                            <p:childTnLst>
                              <p:par>
                                <p:cTn id="53" presetID="10" presetClass="exit" presetSubtype="0" fill="hold" nodeType="afterEffect">
                                  <p:stCondLst>
                                    <p:cond delay="0"/>
                                  </p:stCondLst>
                                  <p:childTnLst>
                                    <p:animEffect transition="out" filter="fade">
                                      <p:cBhvr>
                                        <p:cTn id="54" dur="1000"/>
                                        <p:tgtEl>
                                          <p:spTgt spid="45"/>
                                        </p:tgtEl>
                                      </p:cBhvr>
                                    </p:animEffect>
                                    <p:set>
                                      <p:cBhvr>
                                        <p:cTn id="55" dur="1" fill="hold">
                                          <p:stCondLst>
                                            <p:cond delay="999"/>
                                          </p:stCondLst>
                                        </p:cTn>
                                        <p:tgtEl>
                                          <p:spTgt spid="45"/>
                                        </p:tgtEl>
                                        <p:attrNameLst>
                                          <p:attrName>style.visibility</p:attrName>
                                        </p:attrNameLst>
                                      </p:cBhvr>
                                      <p:to>
                                        <p:strVal val="hidden"/>
                                      </p:to>
                                    </p:set>
                                  </p:childTnLst>
                                </p:cTn>
                              </p:par>
                            </p:childTnLst>
                          </p:cTn>
                        </p:par>
                        <p:par>
                          <p:cTn id="56" fill="hold">
                            <p:stCondLst>
                              <p:cond delay="3750"/>
                            </p:stCondLst>
                            <p:childTnLst>
                              <p:par>
                                <p:cTn id="57" presetID="29" presetClass="entr" presetSubtype="0" fill="hold" nodeType="after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p:cTn id="59" dur="2000" fill="hold"/>
                                        <p:tgtEl>
                                          <p:spTgt spid="64"/>
                                        </p:tgtEl>
                                        <p:attrNameLst>
                                          <p:attrName>ppt_x</p:attrName>
                                        </p:attrNameLst>
                                      </p:cBhvr>
                                      <p:tavLst>
                                        <p:tav tm="0">
                                          <p:val>
                                            <p:strVal val="#ppt_x-.2"/>
                                          </p:val>
                                        </p:tav>
                                        <p:tav tm="100000">
                                          <p:val>
                                            <p:strVal val="#ppt_x"/>
                                          </p:val>
                                        </p:tav>
                                      </p:tavLst>
                                    </p:anim>
                                    <p:anim calcmode="lin" valueType="num">
                                      <p:cBhvr>
                                        <p:cTn id="60" dur="2000" fill="hold"/>
                                        <p:tgtEl>
                                          <p:spTgt spid="64"/>
                                        </p:tgtEl>
                                        <p:attrNameLst>
                                          <p:attrName>ppt_y</p:attrName>
                                        </p:attrNameLst>
                                      </p:cBhvr>
                                      <p:tavLst>
                                        <p:tav tm="0">
                                          <p:val>
                                            <p:strVal val="#ppt_y"/>
                                          </p:val>
                                        </p:tav>
                                        <p:tav tm="100000">
                                          <p:val>
                                            <p:strVal val="#ppt_y"/>
                                          </p:val>
                                        </p:tav>
                                      </p:tavLst>
                                    </p:anim>
                                    <p:animEffect transition="in" filter="wipe(right)" prLst="gradientSize: 0.1">
                                      <p:cBhvr>
                                        <p:cTn id="61" dur="2000"/>
                                        <p:tgtEl>
                                          <p:spTgt spid="64"/>
                                        </p:tgtEl>
                                      </p:cBhvr>
                                    </p:animEffect>
                                  </p:childTnLst>
                                </p:cTn>
                              </p:par>
                            </p:childTnLst>
                          </p:cTn>
                        </p:par>
                      </p:childTnLst>
                    </p:cTn>
                  </p:par>
                  <p:par>
                    <p:cTn id="62" fill="hold">
                      <p:stCondLst>
                        <p:cond delay="indefinite"/>
                      </p:stCondLst>
                      <p:childTnLst>
                        <p:par>
                          <p:cTn id="63" fill="hold">
                            <p:stCondLst>
                              <p:cond delay="0"/>
                            </p:stCondLst>
                            <p:childTnLst>
                              <p:par>
                                <p:cTn id="64" presetID="34" presetClass="entr" presetSubtype="0" fill="hold" nodeType="clickEffect">
                                  <p:stCondLst>
                                    <p:cond delay="0"/>
                                  </p:stCondLst>
                                  <p:childTnLst>
                                    <p:set>
                                      <p:cBhvr>
                                        <p:cTn id="65" dur="1" fill="hold">
                                          <p:stCondLst>
                                            <p:cond delay="0"/>
                                          </p:stCondLst>
                                        </p:cTn>
                                        <p:tgtEl>
                                          <p:spTgt spid="3">
                                            <p:txEl>
                                              <p:pRg st="4" end="4"/>
                                            </p:txEl>
                                          </p:spTgt>
                                        </p:tgtEl>
                                        <p:attrNameLst>
                                          <p:attrName>style.visibility</p:attrName>
                                        </p:attrNameLst>
                                      </p:cBhvr>
                                      <p:to>
                                        <p:strVal val="visible"/>
                                      </p:to>
                                    </p:set>
                                    <p:anim from="(-#ppt_w/2)" to="(#ppt_x)" calcmode="lin" valueType="num">
                                      <p:cBhvr>
                                        <p:cTn id="66" dur="450" fill="hold">
                                          <p:stCondLst>
                                            <p:cond delay="0"/>
                                          </p:stCondLst>
                                        </p:cTn>
                                        <p:tgtEl>
                                          <p:spTgt spid="3">
                                            <p:txEl>
                                              <p:pRg st="4" end="4"/>
                                            </p:txEl>
                                          </p:spTgt>
                                        </p:tgtEl>
                                        <p:attrNameLst>
                                          <p:attrName>ppt_x</p:attrName>
                                        </p:attrNameLst>
                                      </p:cBhvr>
                                    </p:anim>
                                    <p:anim from="0" to="-1.0" calcmode="lin" valueType="num">
                                      <p:cBhvr>
                                        <p:cTn id="67" dur="150" decel="50000" autoRev="1" fill="hold">
                                          <p:stCondLst>
                                            <p:cond delay="450"/>
                                          </p:stCondLst>
                                        </p:cTn>
                                        <p:tgtEl>
                                          <p:spTgt spid="3">
                                            <p:txEl>
                                              <p:pRg st="4" end="4"/>
                                            </p:txEl>
                                          </p:spTgt>
                                        </p:tgtEl>
                                        <p:attrNameLst>
                                          <p:attrName>xshear</p:attrName>
                                        </p:attrNameLst>
                                      </p:cBhvr>
                                    </p:anim>
                                    <p:animScale>
                                      <p:cBhvr>
                                        <p:cTn id="68" dur="150" decel="100000" autoRev="1" fill="hold">
                                          <p:stCondLst>
                                            <p:cond delay="450"/>
                                          </p:stCondLst>
                                        </p:cTn>
                                        <p:tgtEl>
                                          <p:spTgt spid="3">
                                            <p:txEl>
                                              <p:pRg st="4" end="4"/>
                                            </p:txEl>
                                          </p:spTgt>
                                        </p:tgtEl>
                                      </p:cBhvr>
                                      <p:from x="100000" y="100000"/>
                                      <p:to x="80000" y="100000"/>
                                    </p:animScale>
                                    <p:anim by="(#ppt_h/3+#ppt_w*0.1)" calcmode="lin" valueType="num">
                                      <p:cBhvr additive="sum">
                                        <p:cTn id="69" dur="150" decel="100000" autoRev="1" fill="hold">
                                          <p:stCondLst>
                                            <p:cond delay="450"/>
                                          </p:stCondLst>
                                        </p:cTn>
                                        <p:tgtEl>
                                          <p:spTgt spid="3">
                                            <p:txEl>
                                              <p:pRg st="4" end="4"/>
                                            </p:txEl>
                                          </p:spTgt>
                                        </p:tgtEl>
                                        <p:attrNameLst>
                                          <p:attrName>ppt_x</p:attrName>
                                        </p:attrNameLst>
                                      </p:cBhvr>
                                    </p:anim>
                                  </p:childTnLst>
                                </p:cTn>
                              </p:par>
                            </p:childTnLst>
                          </p:cTn>
                        </p:par>
                        <p:par>
                          <p:cTn id="70" fill="hold">
                            <p:stCondLst>
                              <p:cond delay="750"/>
                            </p:stCondLst>
                            <p:childTnLst>
                              <p:par>
                                <p:cTn id="71" presetID="10" presetClass="exit" presetSubtype="0" fill="hold" nodeType="afterEffect">
                                  <p:stCondLst>
                                    <p:cond delay="0"/>
                                  </p:stCondLst>
                                  <p:childTnLst>
                                    <p:animEffect transition="out" filter="fade">
                                      <p:cBhvr>
                                        <p:cTn id="72" dur="500"/>
                                        <p:tgtEl>
                                          <p:spTgt spid="51"/>
                                        </p:tgtEl>
                                      </p:cBhvr>
                                    </p:animEffect>
                                    <p:set>
                                      <p:cBhvr>
                                        <p:cTn id="73" dur="1" fill="hold">
                                          <p:stCondLst>
                                            <p:cond delay="499"/>
                                          </p:stCondLst>
                                        </p:cTn>
                                        <p:tgtEl>
                                          <p:spTgt spid="51"/>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67"/>
                                        </p:tgtEl>
                                      </p:cBhvr>
                                    </p:animEffect>
                                    <p:set>
                                      <p:cBhvr>
                                        <p:cTn id="76" dur="1" fill="hold">
                                          <p:stCondLst>
                                            <p:cond delay="499"/>
                                          </p:stCondLst>
                                        </p:cTn>
                                        <p:tgtEl>
                                          <p:spTgt spid="67"/>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64"/>
                                        </p:tgtEl>
                                      </p:cBhvr>
                                    </p:animEffect>
                                    <p:set>
                                      <p:cBhvr>
                                        <p:cTn id="79" dur="1" fill="hold">
                                          <p:stCondLst>
                                            <p:cond delay="499"/>
                                          </p:stCondLst>
                                        </p:cTn>
                                        <p:tgtEl>
                                          <p:spTgt spid="64"/>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47"/>
                                        </p:tgtEl>
                                      </p:cBhvr>
                                    </p:animEffect>
                                    <p:set>
                                      <p:cBhvr>
                                        <p:cTn id="82" dur="1" fill="hold">
                                          <p:stCondLst>
                                            <p:cond delay="499"/>
                                          </p:stCondLst>
                                        </p:cTn>
                                        <p:tgtEl>
                                          <p:spTgt spid="4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7" presetClass="entr" presetSubtype="0" fill="hold" nodeType="clickEffect">
                                  <p:stCondLst>
                                    <p:cond delay="0"/>
                                  </p:stCondLst>
                                  <p:iterate type="lt">
                                    <p:tmPct val="50000"/>
                                  </p:iterate>
                                  <p:childTnLst>
                                    <p:set>
                                      <p:cBhvr>
                                        <p:cTn id="86"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87" dur="5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8" dur="5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89" dur="50"/>
                                        <p:tgtEl>
                                          <p:spTgt spid="3">
                                            <p:txEl>
                                              <p:pRg st="5" end="5"/>
                                            </p:txEl>
                                          </p:spTgt>
                                        </p:tgtEl>
                                        <p:attrNameLst>
                                          <p:attrName>fill.type</p:attrName>
                                        </p:attrNameLst>
                                      </p:cBhvr>
                                      <p:to>
                                        <p:strVal val="solid"/>
                                      </p:to>
                                    </p:set>
                                  </p:childTnLst>
                                </p:cTn>
                              </p:par>
                            </p:childTnLst>
                          </p:cTn>
                        </p:par>
                      </p:childTnLst>
                    </p:cTn>
                  </p:par>
                  <p:par>
                    <p:cTn id="90" fill="hold">
                      <p:stCondLst>
                        <p:cond delay="indefinite"/>
                      </p:stCondLst>
                      <p:childTnLst>
                        <p:par>
                          <p:cTn id="91" fill="hold">
                            <p:stCondLst>
                              <p:cond delay="0"/>
                            </p:stCondLst>
                            <p:childTnLst>
                              <p:par>
                                <p:cTn id="92" presetID="27" presetClass="entr" presetSubtype="0" fill="hold" nodeType="clickEffect">
                                  <p:stCondLst>
                                    <p:cond delay="0"/>
                                  </p:stCondLst>
                                  <p:iterate type="lt">
                                    <p:tmPct val="50000"/>
                                  </p:iterate>
                                  <p:childTnLst>
                                    <p:set>
                                      <p:cBhvr>
                                        <p:cTn id="93"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94" dur="5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5" dur="5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96" dur="50"/>
                                        <p:tgtEl>
                                          <p:spTgt spid="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lstStyle/>
          <a:p>
            <a:pPr eaLnBrk="1" fontAlgn="auto" hangingPunct="1">
              <a:spcAft>
                <a:spcPts val="0"/>
              </a:spcAft>
              <a:defRPr/>
            </a:pPr>
            <a:r>
              <a:rPr lang="zh-CN" altLang="en-US" smtClean="0"/>
              <a:t>题目分析</a:t>
            </a:r>
            <a:endParaRPr lang="zh-CN" altLang="en-US"/>
          </a:p>
        </p:txBody>
      </p:sp>
      <p:sp>
        <p:nvSpPr>
          <p:cNvPr id="3" name="内容占位符 2"/>
          <p:cNvSpPr>
            <a:spLocks noGrp="1"/>
          </p:cNvSpPr>
          <p:nvPr>
            <p:ph idx="1"/>
          </p:nvPr>
        </p:nvSpPr>
        <p:spPr/>
        <p:txBody>
          <a:bodyPr/>
          <a:lstStyle/>
          <a:p>
            <a:pPr indent="-269875" eaLnBrk="1" hangingPunct="1"/>
            <a:r>
              <a:rPr lang="zh-CN" altLang="en-US" smtClean="0"/>
              <a:t>以上这个算法得到的是一个合法且战车工厂数目最多，并在这个条件下坦克数目最多的方案。</a:t>
            </a:r>
            <a:endParaRPr lang="en-US" altLang="zh-CN" smtClean="0"/>
          </a:p>
          <a:p>
            <a:pPr indent="-269875" eaLnBrk="1" hangingPunct="1"/>
            <a:r>
              <a:rPr lang="zh-CN" altLang="en-US" smtClean="0"/>
              <a:t>但这一切都是基于原问题有解的前提下的。</a:t>
            </a:r>
            <a:endParaRPr lang="en-US" altLang="zh-CN" smtClean="0"/>
          </a:p>
          <a:p>
            <a:pPr indent="-269875" eaLnBrk="1" hangingPunct="1"/>
            <a:r>
              <a:rPr lang="zh-CN" altLang="en-US" smtClean="0"/>
              <a:t>如果原问题无解呢？</a:t>
            </a:r>
            <a:endParaRPr lang="en-US" altLang="zh-CN" smtClean="0"/>
          </a:p>
          <a:p>
            <a:pPr indent="-269875" eaLnBrk="1" hangingPunct="1"/>
            <a:r>
              <a:rPr lang="zh-CN" altLang="en-US" smtClean="0"/>
              <a:t>很显然，当前这个方案就是一个不合法的方案。</a:t>
            </a:r>
            <a:endParaRPr lang="en-US" altLang="zh-CN" smtClean="0"/>
          </a:p>
          <a:p>
            <a:pPr indent="-269875" eaLnBrk="1" hangingPunct="1"/>
            <a:r>
              <a:rPr lang="zh-CN" altLang="en-US" smtClean="0"/>
              <a:t>所以，我们只需要判断一下当前方案是否合法就能知道原问题是否有解了。</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5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5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5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5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5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5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5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5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5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5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50"/>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lstStyle/>
          <a:p>
            <a:pPr eaLnBrk="1" fontAlgn="auto" hangingPunct="1">
              <a:spcAft>
                <a:spcPts val="0"/>
              </a:spcAft>
              <a:defRPr/>
            </a:pPr>
            <a:r>
              <a:rPr lang="zh-CN" altLang="en-US" smtClean="0"/>
              <a:t>题目分析</a:t>
            </a:r>
            <a:endParaRPr lang="zh-CN" altLang="en-US"/>
          </a:p>
        </p:txBody>
      </p:sp>
      <p:sp>
        <p:nvSpPr>
          <p:cNvPr id="3" name="内容占位符 2"/>
          <p:cNvSpPr>
            <a:spLocks noGrp="1"/>
          </p:cNvSpPr>
          <p:nvPr>
            <p:ph idx="1"/>
          </p:nvPr>
        </p:nvSpPr>
        <p:spPr/>
        <p:txBody>
          <a:bodyPr/>
          <a:lstStyle/>
          <a:p>
            <a:pPr indent="-269875" eaLnBrk="1" hangingPunct="1"/>
            <a:r>
              <a:rPr lang="zh-CN" altLang="en-US" smtClean="0"/>
              <a:t>如何求出第</a:t>
            </a:r>
            <a:r>
              <a:rPr lang="en-US" altLang="zh-CN" smtClean="0"/>
              <a:t>T</a:t>
            </a:r>
            <a:r>
              <a:rPr lang="en-US" altLang="zh-CN" baseline="-25000" smtClean="0"/>
              <a:t>n</a:t>
            </a:r>
            <a:r>
              <a:rPr lang="zh-CN" altLang="en-US" smtClean="0"/>
              <a:t>秒末最多的坦克数目？</a:t>
            </a:r>
            <a:endParaRPr lang="en-US" altLang="zh-CN" smtClean="0"/>
          </a:p>
          <a:p>
            <a:pPr marL="765175" lvl="1" indent="-514350" eaLnBrk="1" hangingPunct="1">
              <a:buFont typeface="Trebuchet MS" pitchFamily="34" charset="0"/>
              <a:buAutoNum type="arabicPeriod"/>
            </a:pPr>
            <a:r>
              <a:rPr lang="zh-CN" altLang="en-US" smtClean="0"/>
              <a:t>找到使得方案合法的最小的</a:t>
            </a:r>
            <a:r>
              <a:rPr lang="en-US" altLang="zh-CN" smtClean="0"/>
              <a:t>k</a:t>
            </a:r>
            <a:r>
              <a:rPr lang="en-US" altLang="zh-CN" baseline="-25000" smtClean="0"/>
              <a:t>0</a:t>
            </a:r>
            <a:r>
              <a:rPr lang="zh-CN" altLang="en-US" smtClean="0"/>
              <a:t>。 </a:t>
            </a:r>
            <a:r>
              <a:rPr lang="en-US" altLang="zh-CN" smtClean="0"/>
              <a:t>---</a:t>
            </a:r>
            <a:r>
              <a:rPr lang="zh-CN" altLang="en-US" smtClean="0"/>
              <a:t>二分法</a:t>
            </a:r>
            <a:endParaRPr lang="en-US" altLang="zh-CN" smtClean="0"/>
          </a:p>
          <a:p>
            <a:pPr marL="765175" lvl="1" indent="-514350" eaLnBrk="1" hangingPunct="1">
              <a:buFont typeface="Trebuchet MS" pitchFamily="34" charset="0"/>
              <a:buAutoNum type="arabicPeriod"/>
            </a:pPr>
            <a:r>
              <a:rPr lang="zh-CN" altLang="en-US" smtClean="0"/>
              <a:t>在</a:t>
            </a:r>
            <a:r>
              <a:rPr lang="en-US" altLang="zh-CN" smtClean="0"/>
              <a:t>k</a:t>
            </a:r>
            <a:r>
              <a:rPr lang="zh-CN" altLang="en-US" smtClean="0"/>
              <a:t>≥</a:t>
            </a:r>
            <a:r>
              <a:rPr lang="en-US" altLang="zh-CN" smtClean="0"/>
              <a:t>k</a:t>
            </a:r>
            <a:r>
              <a:rPr lang="en-US" altLang="zh-CN" baseline="-25000" smtClean="0"/>
              <a:t>0</a:t>
            </a:r>
            <a:r>
              <a:rPr lang="zh-CN" altLang="en-US" smtClean="0"/>
              <a:t>上利用三分法，求出</a:t>
            </a:r>
            <a:r>
              <a:rPr lang="en-US" altLang="zh-CN" smtClean="0"/>
              <a:t>f(k)</a:t>
            </a:r>
            <a:r>
              <a:rPr lang="zh-CN" altLang="en-US" smtClean="0"/>
              <a:t>的最大值。</a:t>
            </a:r>
            <a:endParaRPr lang="en-US" altLang="zh-CN" smtClean="0"/>
          </a:p>
          <a:p>
            <a:pPr indent="-269875" eaLnBrk="1" hangingPunct="1"/>
            <a:r>
              <a:rPr lang="zh-CN" altLang="en-US" smtClean="0"/>
              <a:t>第一步的时间复杂度为</a:t>
            </a:r>
            <a:r>
              <a:rPr lang="en-US" altLang="zh-CN" smtClean="0"/>
              <a:t>O(nlogC)</a:t>
            </a:r>
          </a:p>
          <a:p>
            <a:pPr indent="-269875" eaLnBrk="1" hangingPunct="1"/>
            <a:r>
              <a:rPr lang="zh-CN" altLang="en-US" smtClean="0"/>
              <a:t>第二步的时间复杂度为</a:t>
            </a:r>
            <a:r>
              <a:rPr lang="en-US" altLang="zh-CN" smtClean="0"/>
              <a:t>O(logC)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4"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from="(-#ppt_w/2)" to="(#ppt_x)" calcmode="lin" valueType="num">
                                      <p:cBhvr>
                                        <p:cTn id="14" dur="450" fill="hold">
                                          <p:stCondLst>
                                            <p:cond delay="0"/>
                                          </p:stCondLst>
                                        </p:cTn>
                                        <p:tgtEl>
                                          <p:spTgt spid="3">
                                            <p:txEl>
                                              <p:pRg st="1" end="1"/>
                                            </p:txEl>
                                          </p:spTgt>
                                        </p:tgtEl>
                                        <p:attrNameLst>
                                          <p:attrName>ppt_x</p:attrName>
                                        </p:attrNameLst>
                                      </p:cBhvr>
                                    </p:anim>
                                    <p:anim from="0" to="-1.0" calcmode="lin" valueType="num">
                                      <p:cBhvr>
                                        <p:cTn id="15" dur="150" decel="50000" autoRev="1" fill="hold">
                                          <p:stCondLst>
                                            <p:cond delay="450"/>
                                          </p:stCondLst>
                                        </p:cTn>
                                        <p:tgtEl>
                                          <p:spTgt spid="3">
                                            <p:txEl>
                                              <p:pRg st="1" end="1"/>
                                            </p:txEl>
                                          </p:spTgt>
                                        </p:tgtEl>
                                        <p:attrNameLst>
                                          <p:attrName>xshear</p:attrName>
                                        </p:attrNameLst>
                                      </p:cBhvr>
                                    </p:anim>
                                    <p:animScale>
                                      <p:cBhvr>
                                        <p:cTn id="16" dur="150" decel="100000" autoRev="1" fill="hold">
                                          <p:stCondLst>
                                            <p:cond delay="450"/>
                                          </p:stCondLst>
                                        </p:cTn>
                                        <p:tgtEl>
                                          <p:spTgt spid="3">
                                            <p:txEl>
                                              <p:pRg st="1" end="1"/>
                                            </p:txEl>
                                          </p:spTgt>
                                        </p:tgtEl>
                                      </p:cBhvr>
                                      <p:from x="100000" y="100000"/>
                                      <p:to x="80000" y="100000"/>
                                    </p:animScale>
                                    <p:anim by="(#ppt_h/3+#ppt_w*0.1)" calcmode="lin" valueType="num">
                                      <p:cBhvr additive="sum">
                                        <p:cTn id="17" dur="150" decel="100000" autoRev="1" fill="hold">
                                          <p:stCondLst>
                                            <p:cond delay="450"/>
                                          </p:stCondLst>
                                        </p:cTn>
                                        <p:tgtEl>
                                          <p:spTgt spid="3">
                                            <p:txEl>
                                              <p:pRg st="1" end="1"/>
                                            </p:txEl>
                                          </p:spTgt>
                                        </p:tgtEl>
                                        <p:attrNameLst>
                                          <p:attrName>ppt_x</p:attrName>
                                        </p:attrNameLst>
                                      </p:cBhvr>
                                    </p:anim>
                                  </p:childTnLst>
                                </p:cTn>
                              </p:par>
                            </p:childTnLst>
                          </p:cTn>
                        </p:par>
                      </p:childTnLst>
                    </p:cTn>
                  </p:par>
                  <p:par>
                    <p:cTn id="18" fill="hold">
                      <p:stCondLst>
                        <p:cond delay="indefinite"/>
                      </p:stCondLst>
                      <p:childTnLst>
                        <p:par>
                          <p:cTn id="19" fill="hold">
                            <p:stCondLst>
                              <p:cond delay="0"/>
                            </p:stCondLst>
                            <p:childTnLst>
                              <p:par>
                                <p:cTn id="20" presetID="34"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from="(-#ppt_w/2)" to="(#ppt_x)" calcmode="lin" valueType="num">
                                      <p:cBhvr>
                                        <p:cTn id="22" dur="450" fill="hold">
                                          <p:stCondLst>
                                            <p:cond delay="0"/>
                                          </p:stCondLst>
                                        </p:cTn>
                                        <p:tgtEl>
                                          <p:spTgt spid="3">
                                            <p:txEl>
                                              <p:pRg st="2" end="2"/>
                                            </p:txEl>
                                          </p:spTgt>
                                        </p:tgtEl>
                                        <p:attrNameLst>
                                          <p:attrName>ppt_x</p:attrName>
                                        </p:attrNameLst>
                                      </p:cBhvr>
                                    </p:anim>
                                    <p:anim from="0" to="-1.0" calcmode="lin" valueType="num">
                                      <p:cBhvr>
                                        <p:cTn id="23" dur="150" decel="50000" autoRev="1" fill="hold">
                                          <p:stCondLst>
                                            <p:cond delay="450"/>
                                          </p:stCondLst>
                                        </p:cTn>
                                        <p:tgtEl>
                                          <p:spTgt spid="3">
                                            <p:txEl>
                                              <p:pRg st="2" end="2"/>
                                            </p:txEl>
                                          </p:spTgt>
                                        </p:tgtEl>
                                        <p:attrNameLst>
                                          <p:attrName>xshear</p:attrName>
                                        </p:attrNameLst>
                                      </p:cBhvr>
                                    </p:anim>
                                    <p:animScale>
                                      <p:cBhvr>
                                        <p:cTn id="24" dur="150" decel="100000" autoRev="1" fill="hold">
                                          <p:stCondLst>
                                            <p:cond delay="450"/>
                                          </p:stCondLst>
                                        </p:cTn>
                                        <p:tgtEl>
                                          <p:spTgt spid="3">
                                            <p:txEl>
                                              <p:pRg st="2" end="2"/>
                                            </p:txEl>
                                          </p:spTgt>
                                        </p:tgtEl>
                                      </p:cBhvr>
                                      <p:from x="100000" y="100000"/>
                                      <p:to x="80000" y="100000"/>
                                    </p:animScale>
                                    <p:anim by="(#ppt_h/3+#ppt_w*0.1)" calcmode="lin" valueType="num">
                                      <p:cBhvr additive="sum">
                                        <p:cTn id="25" dur="150" decel="100000" autoRev="1" fill="hold">
                                          <p:stCondLst>
                                            <p:cond delay="450"/>
                                          </p:stCondLst>
                                        </p:cTn>
                                        <p:tgtEl>
                                          <p:spTgt spid="3">
                                            <p:txEl>
                                              <p:pRg st="2" end="2"/>
                                            </p:txEl>
                                          </p:spTgt>
                                        </p:tgtEl>
                                        <p:attrNameLst>
                                          <p:attrName>ppt_x</p:attrName>
                                        </p:attrNameLst>
                                      </p:cBhvr>
                                    </p:anim>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nodeType="clickEffect">
                                  <p:stCondLst>
                                    <p:cond delay="0"/>
                                  </p:stCondLst>
                                  <p:iterate type="lt">
                                    <p:tmPct val="50000"/>
                                  </p:iterate>
                                  <p:childTnLst>
                                    <p:set>
                                      <p:cBhvr>
                                        <p:cTn id="29"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30" dur="5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1" dur="5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2" dur="50"/>
                                        <p:tgtEl>
                                          <p:spTgt spid="3">
                                            <p:txEl>
                                              <p:pRg st="3" end="3"/>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nodeType="clickEffect">
                                  <p:stCondLst>
                                    <p:cond delay="0"/>
                                  </p:stCondLst>
                                  <p:iterate type="lt">
                                    <p:tmPct val="50000"/>
                                  </p:iterate>
                                  <p:childTnLst>
                                    <p:set>
                                      <p:cBhvr>
                                        <p:cTn id="36"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7" dur="5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5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9" dur="50"/>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lstStyle/>
          <a:p>
            <a:pPr eaLnBrk="1" fontAlgn="auto" hangingPunct="1">
              <a:spcAft>
                <a:spcPts val="0"/>
              </a:spcAft>
              <a:defRPr/>
            </a:pPr>
            <a:r>
              <a:rPr lang="zh-CN" altLang="en-US" smtClean="0"/>
              <a:t>算法流程</a:t>
            </a:r>
            <a:endParaRPr lang="zh-CN" altLang="en-US"/>
          </a:p>
        </p:txBody>
      </p:sp>
      <p:sp>
        <p:nvSpPr>
          <p:cNvPr id="28674" name="内容占位符 2"/>
          <p:cNvSpPr>
            <a:spLocks noGrp="1"/>
          </p:cNvSpPr>
          <p:nvPr>
            <p:ph idx="1"/>
          </p:nvPr>
        </p:nvSpPr>
        <p:spPr/>
        <p:txBody>
          <a:bodyPr/>
          <a:lstStyle/>
          <a:p>
            <a:pPr marL="482600" indent="-514350" eaLnBrk="1" hangingPunct="1">
              <a:buFont typeface="Trebuchet MS" pitchFamily="34" charset="0"/>
              <a:buAutoNum type="arabicPeriod"/>
            </a:pPr>
            <a:r>
              <a:rPr lang="en-US" altLang="zh-CN" smtClean="0"/>
              <a:t>n=n+1    T</a:t>
            </a:r>
            <a:r>
              <a:rPr lang="en-US" altLang="zh-CN" baseline="-25000" smtClean="0"/>
              <a:t>n</a:t>
            </a:r>
            <a:r>
              <a:rPr lang="en-US" altLang="zh-CN" smtClean="0"/>
              <a:t>=m   P</a:t>
            </a:r>
            <a:r>
              <a:rPr lang="en-US" altLang="zh-CN" baseline="-25000" smtClean="0"/>
              <a:t>n</a:t>
            </a:r>
            <a:r>
              <a:rPr lang="en-US" altLang="zh-CN" smtClean="0"/>
              <a:t>=0</a:t>
            </a:r>
          </a:p>
          <a:p>
            <a:pPr marL="482600" indent="-514350" eaLnBrk="1" hangingPunct="1">
              <a:buFont typeface="Trebuchet MS" pitchFamily="34" charset="0"/>
              <a:buAutoNum type="arabicPeriod"/>
            </a:pPr>
            <a:r>
              <a:rPr lang="en-US" altLang="zh-CN" smtClean="0"/>
              <a:t>for i=1...n</a:t>
            </a:r>
          </a:p>
          <a:p>
            <a:pPr marL="1212850" lvl="3" indent="-514350" eaLnBrk="1" hangingPunct="1">
              <a:buFont typeface="Trebuchet MS" pitchFamily="34" charset="0"/>
              <a:buAutoNum type="arabicPeriod"/>
            </a:pPr>
            <a:r>
              <a:rPr lang="zh-CN" altLang="en-US" smtClean="0"/>
              <a:t>让第</a:t>
            </a:r>
            <a:r>
              <a:rPr lang="en-US" altLang="zh-CN" smtClean="0"/>
              <a:t>i</a:t>
            </a:r>
            <a:r>
              <a:rPr lang="zh-CN" altLang="en-US" smtClean="0"/>
              <a:t>个时间段全部用来建造战车工厂</a:t>
            </a:r>
            <a:endParaRPr lang="en-US" altLang="zh-CN" smtClean="0"/>
          </a:p>
          <a:p>
            <a:pPr marL="1212850" lvl="3" indent="-514350" eaLnBrk="1" hangingPunct="1">
              <a:buFont typeface="Trebuchet MS" pitchFamily="34" charset="0"/>
              <a:buAutoNum type="arabicPeriod"/>
            </a:pPr>
            <a:r>
              <a:rPr lang="zh-CN" altLang="en-US" smtClean="0"/>
              <a:t>利用三分法求出</a:t>
            </a:r>
            <a:r>
              <a:rPr lang="en-US" altLang="zh-CN" smtClean="0"/>
              <a:t>y=f(k)</a:t>
            </a:r>
            <a:r>
              <a:rPr lang="zh-CN" altLang="en-US" smtClean="0"/>
              <a:t>的极值点</a:t>
            </a:r>
            <a:r>
              <a:rPr lang="en-US" altLang="zh-CN" smtClean="0"/>
              <a:t>k</a:t>
            </a:r>
            <a:r>
              <a:rPr lang="en-US" altLang="zh-CN" baseline="-25000" smtClean="0"/>
              <a:t>0</a:t>
            </a:r>
          </a:p>
          <a:p>
            <a:pPr marL="1212850" lvl="3" indent="-514350" eaLnBrk="1" hangingPunct="1">
              <a:buFont typeface="Trebuchet MS" pitchFamily="34" charset="0"/>
              <a:buAutoNum type="arabicPeriod"/>
            </a:pPr>
            <a:r>
              <a:rPr lang="zh-CN" altLang="en-US" smtClean="0"/>
              <a:t>如果</a:t>
            </a:r>
            <a:r>
              <a:rPr lang="en-US" altLang="zh-CN" smtClean="0"/>
              <a:t>f(k</a:t>
            </a:r>
            <a:r>
              <a:rPr lang="en-US" altLang="zh-CN" baseline="-25000" smtClean="0"/>
              <a:t>0</a:t>
            </a:r>
            <a:r>
              <a:rPr lang="en-US" altLang="zh-CN" smtClean="0"/>
              <a:t>)&lt;P</a:t>
            </a:r>
            <a:r>
              <a:rPr lang="en-US" altLang="zh-CN" baseline="-25000" smtClean="0"/>
              <a:t>i</a:t>
            </a:r>
            <a:r>
              <a:rPr lang="zh-CN" altLang="en-US" smtClean="0"/>
              <a:t>，输出无解，退出。</a:t>
            </a:r>
            <a:endParaRPr lang="en-US" altLang="zh-CN" smtClean="0"/>
          </a:p>
          <a:p>
            <a:pPr marL="1212850" lvl="3" indent="-514350" eaLnBrk="1" hangingPunct="1">
              <a:buFont typeface="Trebuchet MS" pitchFamily="34" charset="0"/>
              <a:buAutoNum type="arabicPeriod"/>
            </a:pPr>
            <a:r>
              <a:rPr lang="zh-CN" altLang="en-US" smtClean="0"/>
              <a:t>在</a:t>
            </a:r>
            <a:r>
              <a:rPr lang="en-US" altLang="zh-CN" smtClean="0"/>
              <a:t>k</a:t>
            </a:r>
            <a:r>
              <a:rPr lang="zh-CN" altLang="en-US" smtClean="0"/>
              <a:t>≥</a:t>
            </a:r>
            <a:r>
              <a:rPr lang="en-US" altLang="zh-CN" smtClean="0"/>
              <a:t>k</a:t>
            </a:r>
            <a:r>
              <a:rPr lang="en-US" altLang="zh-CN" baseline="-25000" smtClean="0"/>
              <a:t>0</a:t>
            </a:r>
            <a:r>
              <a:rPr lang="zh-CN" altLang="en-US" smtClean="0"/>
              <a:t>上利用二分法找到最大的</a:t>
            </a:r>
            <a:r>
              <a:rPr lang="en-US" altLang="zh-CN" smtClean="0"/>
              <a:t>k</a:t>
            </a:r>
            <a:r>
              <a:rPr lang="zh-CN" altLang="en-US" smtClean="0"/>
              <a:t>使得</a:t>
            </a:r>
            <a:r>
              <a:rPr lang="en-US" altLang="zh-CN" smtClean="0"/>
              <a:t>f(k)</a:t>
            </a:r>
            <a:r>
              <a:rPr lang="zh-CN" altLang="en-US" smtClean="0"/>
              <a:t> ≥ </a:t>
            </a:r>
            <a:r>
              <a:rPr lang="en-US" altLang="zh-CN" smtClean="0"/>
              <a:t>P</a:t>
            </a:r>
            <a:r>
              <a:rPr lang="en-US" altLang="zh-CN" baseline="-25000" smtClean="0"/>
              <a:t>i</a:t>
            </a:r>
            <a:r>
              <a:rPr lang="zh-CN" altLang="en-US" smtClean="0"/>
              <a:t>。</a:t>
            </a:r>
            <a:endParaRPr lang="en-US" altLang="zh-CN" smtClean="0"/>
          </a:p>
          <a:p>
            <a:pPr marL="482600" indent="-514350" eaLnBrk="1" hangingPunct="1">
              <a:buFont typeface="Trebuchet MS" pitchFamily="34" charset="0"/>
              <a:buAutoNum type="arabicPeriod"/>
            </a:pPr>
            <a:r>
              <a:rPr lang="zh-CN" altLang="en-US" smtClean="0"/>
              <a:t>如果当前方案不合法，输出无解，退出。</a:t>
            </a:r>
            <a:endParaRPr lang="en-US" altLang="zh-CN" smtClean="0"/>
          </a:p>
          <a:p>
            <a:pPr marL="482600" indent="-514350" eaLnBrk="1" hangingPunct="1">
              <a:buFont typeface="Trebuchet MS" pitchFamily="34" charset="0"/>
              <a:buAutoNum type="arabicPeriod"/>
            </a:pPr>
            <a:r>
              <a:rPr lang="zh-CN" altLang="en-US" smtClean="0"/>
              <a:t>利用二分法找到使得方案合法的最小的</a:t>
            </a:r>
            <a:r>
              <a:rPr lang="en-US" altLang="zh-CN" smtClean="0"/>
              <a:t>k</a:t>
            </a:r>
            <a:r>
              <a:rPr lang="en-US" altLang="zh-CN" baseline="-25000" smtClean="0"/>
              <a:t>0</a:t>
            </a:r>
            <a:r>
              <a:rPr lang="zh-CN" altLang="en-US" smtClean="0"/>
              <a:t>。</a:t>
            </a:r>
            <a:endParaRPr lang="en-US" altLang="zh-CN" smtClean="0"/>
          </a:p>
          <a:p>
            <a:pPr marL="482600" indent="-514350" eaLnBrk="1" hangingPunct="1">
              <a:buFont typeface="Trebuchet MS" pitchFamily="34" charset="0"/>
              <a:buAutoNum type="arabicPeriod"/>
            </a:pPr>
            <a:r>
              <a:rPr lang="zh-CN" altLang="en-US" smtClean="0"/>
              <a:t>在</a:t>
            </a:r>
            <a:r>
              <a:rPr lang="en-US" altLang="zh-CN" smtClean="0"/>
              <a:t>k</a:t>
            </a:r>
            <a:r>
              <a:rPr lang="zh-CN" altLang="en-US" smtClean="0"/>
              <a:t>≥</a:t>
            </a:r>
            <a:r>
              <a:rPr lang="en-US" altLang="zh-CN" smtClean="0"/>
              <a:t>k</a:t>
            </a:r>
            <a:r>
              <a:rPr lang="en-US" altLang="zh-CN" baseline="-25000" smtClean="0"/>
              <a:t>0</a:t>
            </a:r>
            <a:r>
              <a:rPr lang="zh-CN" altLang="en-US" smtClean="0"/>
              <a:t>上，利用三分法求出答案。</a:t>
            </a:r>
          </a:p>
          <a:p>
            <a:pPr marL="482600" indent="-514350" eaLnBrk="1" hangingPunct="1">
              <a:buFont typeface="Trebuchet MS" pitchFamily="34" charset="0"/>
              <a:buNone/>
            </a:pPr>
            <a:r>
              <a:rPr lang="zh-CN" altLang="en-US" sz="2800" smtClean="0"/>
              <a:t> 总的时间复杂度：</a:t>
            </a:r>
            <a:r>
              <a:rPr lang="en-US" altLang="zh-CN" sz="2800" smtClean="0"/>
              <a:t>O(nlogC)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lstStyle/>
          <a:p>
            <a:pPr eaLnBrk="1" fontAlgn="auto" hangingPunct="1">
              <a:spcAft>
                <a:spcPts val="0"/>
              </a:spcAft>
              <a:defRPr/>
            </a:pPr>
            <a:r>
              <a:rPr lang="zh-CN" altLang="en-US" smtClean="0"/>
              <a:t>数据与期望得分</a:t>
            </a:r>
            <a:endParaRPr lang="zh-CN" altLang="en-US"/>
          </a:p>
        </p:txBody>
      </p:sp>
      <p:sp>
        <p:nvSpPr>
          <p:cNvPr id="3" name="内容占位符 2"/>
          <p:cNvSpPr>
            <a:spLocks noGrp="1"/>
          </p:cNvSpPr>
          <p:nvPr>
            <p:ph idx="1"/>
          </p:nvPr>
        </p:nvSpPr>
        <p:spPr/>
        <p:txBody>
          <a:bodyPr/>
          <a:lstStyle/>
          <a:p>
            <a:pPr indent="-269875" eaLnBrk="1" hangingPunct="1"/>
            <a:r>
              <a:rPr lang="zh-CN" altLang="en-US" smtClean="0"/>
              <a:t>数据采用随机数据</a:t>
            </a:r>
            <a:r>
              <a:rPr lang="en-US" altLang="zh-CN" smtClean="0"/>
              <a:t>+</a:t>
            </a:r>
            <a:r>
              <a:rPr lang="zh-CN" altLang="en-US" smtClean="0"/>
              <a:t>手工调整的方法生成。</a:t>
            </a:r>
            <a:endParaRPr lang="en-US" altLang="zh-CN" smtClean="0"/>
          </a:p>
          <a:p>
            <a:pPr indent="-269875" eaLnBrk="1" hangingPunct="1"/>
            <a:r>
              <a:rPr lang="en-US" altLang="zh-CN" smtClean="0"/>
              <a:t>10%</a:t>
            </a:r>
            <a:r>
              <a:rPr lang="zh-CN" altLang="en-US" smtClean="0"/>
              <a:t>的数据</a:t>
            </a:r>
            <a:r>
              <a:rPr lang="en-US" altLang="zh-CN" smtClean="0"/>
              <a:t>n</a:t>
            </a:r>
            <a:r>
              <a:rPr lang="zh-CN" altLang="en-US" smtClean="0"/>
              <a:t>≤</a:t>
            </a:r>
            <a:r>
              <a:rPr lang="en-US" altLang="zh-CN" smtClean="0"/>
              <a:t>5</a:t>
            </a:r>
            <a:r>
              <a:rPr lang="zh-CN" altLang="en-US" smtClean="0"/>
              <a:t>，</a:t>
            </a:r>
            <a:r>
              <a:rPr lang="en-US" altLang="zh-CN" smtClean="0"/>
              <a:t>m</a:t>
            </a:r>
            <a:r>
              <a:rPr lang="zh-CN" altLang="en-US" smtClean="0"/>
              <a:t>≤</a:t>
            </a:r>
            <a:r>
              <a:rPr lang="en-US" altLang="zh-CN" smtClean="0"/>
              <a:t>10</a:t>
            </a:r>
          </a:p>
          <a:p>
            <a:pPr lvl="1" indent="-269875" eaLnBrk="1" hangingPunct="1">
              <a:buFont typeface="Wingdings" pitchFamily="2" charset="2"/>
              <a:buChar char="Ø"/>
            </a:pPr>
            <a:r>
              <a:rPr lang="zh-CN" altLang="en-US" smtClean="0"/>
              <a:t>搜索算法：</a:t>
            </a:r>
            <a:r>
              <a:rPr lang="en-US" altLang="zh-CN" smtClean="0"/>
              <a:t>O(m*2</a:t>
            </a:r>
            <a:r>
              <a:rPr lang="en-US" altLang="zh-CN" baseline="30000" smtClean="0"/>
              <a:t>m</a:t>
            </a:r>
            <a:r>
              <a:rPr lang="en-US" altLang="zh-CN" smtClean="0"/>
              <a:t>)</a:t>
            </a:r>
          </a:p>
          <a:p>
            <a:pPr indent="-269875" eaLnBrk="1" hangingPunct="1"/>
            <a:r>
              <a:rPr lang="en-US" altLang="zh-CN" smtClean="0"/>
              <a:t>30%</a:t>
            </a:r>
            <a:r>
              <a:rPr lang="zh-CN" altLang="en-US" smtClean="0"/>
              <a:t>的数据</a:t>
            </a:r>
            <a:r>
              <a:rPr lang="en-US" altLang="zh-CN" smtClean="0"/>
              <a:t>n</a:t>
            </a:r>
            <a:r>
              <a:rPr lang="zh-CN" altLang="en-US" smtClean="0"/>
              <a:t>≤</a:t>
            </a:r>
            <a:r>
              <a:rPr lang="en-US" altLang="zh-CN" smtClean="0"/>
              <a:t>1000</a:t>
            </a:r>
            <a:r>
              <a:rPr lang="zh-CN" altLang="en-US" smtClean="0"/>
              <a:t>，</a:t>
            </a:r>
            <a:r>
              <a:rPr lang="en-US" altLang="zh-CN" smtClean="0"/>
              <a:t>m</a:t>
            </a:r>
            <a:r>
              <a:rPr lang="zh-CN" altLang="en-US" smtClean="0"/>
              <a:t>≤</a:t>
            </a:r>
            <a:r>
              <a:rPr lang="en-US" altLang="zh-CN" smtClean="0"/>
              <a:t>1000</a:t>
            </a:r>
          </a:p>
          <a:p>
            <a:pPr lvl="1" indent="-269875" eaLnBrk="1" hangingPunct="1">
              <a:buFont typeface="Wingdings" pitchFamily="2" charset="2"/>
              <a:buChar char="Ø"/>
            </a:pPr>
            <a:r>
              <a:rPr lang="zh-CN" altLang="en-US" smtClean="0"/>
              <a:t>动态规划算法：</a:t>
            </a:r>
            <a:r>
              <a:rPr lang="en-US" altLang="zh-CN" smtClean="0"/>
              <a:t>O(nm+m</a:t>
            </a:r>
            <a:r>
              <a:rPr lang="en-US" altLang="zh-CN" baseline="30000" smtClean="0"/>
              <a:t>2</a:t>
            </a:r>
            <a:r>
              <a:rPr lang="en-US" altLang="zh-CN" smtClean="0"/>
              <a:t>)</a:t>
            </a:r>
          </a:p>
          <a:p>
            <a:pPr indent="-269875" eaLnBrk="1" hangingPunct="1"/>
            <a:r>
              <a:rPr lang="en-US" altLang="zh-CN" smtClean="0"/>
              <a:t>100%</a:t>
            </a:r>
            <a:r>
              <a:rPr lang="zh-CN" altLang="en-US" smtClean="0"/>
              <a:t>的数据</a:t>
            </a:r>
            <a:r>
              <a:rPr lang="en-US" altLang="zh-CN" smtClean="0"/>
              <a:t>n</a:t>
            </a:r>
            <a:r>
              <a:rPr lang="zh-CN" altLang="en-US" smtClean="0"/>
              <a:t>≤</a:t>
            </a:r>
            <a:r>
              <a:rPr lang="en-US" altLang="zh-CN" smtClean="0"/>
              <a:t>100000</a:t>
            </a:r>
            <a:r>
              <a:rPr lang="zh-CN" altLang="en-US" smtClean="0"/>
              <a:t>，</a:t>
            </a:r>
            <a:r>
              <a:rPr lang="en-US" altLang="zh-CN" smtClean="0"/>
              <a:t>m</a:t>
            </a:r>
            <a:r>
              <a:rPr lang="zh-CN" altLang="en-US" smtClean="0"/>
              <a:t>≤</a:t>
            </a:r>
            <a:r>
              <a:rPr lang="en-US" altLang="zh-CN" smtClean="0"/>
              <a:t>10</a:t>
            </a:r>
            <a:r>
              <a:rPr lang="en-US" altLang="zh-CN" baseline="30000" smtClean="0"/>
              <a:t>9</a:t>
            </a:r>
          </a:p>
          <a:p>
            <a:pPr lvl="1" indent="-269875" eaLnBrk="1" hangingPunct="1">
              <a:buFont typeface="Wingdings" pitchFamily="2" charset="2"/>
              <a:buChar char="Ø"/>
            </a:pPr>
            <a:r>
              <a:rPr lang="zh-CN" altLang="en-US" smtClean="0"/>
              <a:t>标准算法：</a:t>
            </a:r>
            <a:r>
              <a:rPr lang="en-US" altLang="zh-CN" smtClean="0"/>
              <a:t>O(nlogC)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5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5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34"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from="(-#ppt_w/2)" to="(#ppt_x)" calcmode="lin" valueType="num">
                                      <p:cBhvr>
                                        <p:cTn id="21" dur="450" fill="hold">
                                          <p:stCondLst>
                                            <p:cond delay="0"/>
                                          </p:stCondLst>
                                        </p:cTn>
                                        <p:tgtEl>
                                          <p:spTgt spid="3">
                                            <p:txEl>
                                              <p:pRg st="2" end="2"/>
                                            </p:txEl>
                                          </p:spTgt>
                                        </p:tgtEl>
                                        <p:attrNameLst>
                                          <p:attrName>ppt_x</p:attrName>
                                        </p:attrNameLst>
                                      </p:cBhvr>
                                    </p:anim>
                                    <p:anim from="0" to="-1.0" calcmode="lin" valueType="num">
                                      <p:cBhvr>
                                        <p:cTn id="22" dur="150" decel="50000" autoRev="1" fill="hold">
                                          <p:stCondLst>
                                            <p:cond delay="450"/>
                                          </p:stCondLst>
                                        </p:cTn>
                                        <p:tgtEl>
                                          <p:spTgt spid="3">
                                            <p:txEl>
                                              <p:pRg st="2" end="2"/>
                                            </p:txEl>
                                          </p:spTgt>
                                        </p:tgtEl>
                                        <p:attrNameLst>
                                          <p:attrName>xshear</p:attrName>
                                        </p:attrNameLst>
                                      </p:cBhvr>
                                    </p:anim>
                                    <p:animScale>
                                      <p:cBhvr>
                                        <p:cTn id="23" dur="150" decel="100000" autoRev="1" fill="hold">
                                          <p:stCondLst>
                                            <p:cond delay="450"/>
                                          </p:stCondLst>
                                        </p:cTn>
                                        <p:tgtEl>
                                          <p:spTgt spid="3">
                                            <p:txEl>
                                              <p:pRg st="2" end="2"/>
                                            </p:txEl>
                                          </p:spTgt>
                                        </p:tgtEl>
                                      </p:cBhvr>
                                      <p:from x="100000" y="100000"/>
                                      <p:to x="80000" y="100000"/>
                                    </p:animScale>
                                    <p:anim by="(#ppt_h/3+#ppt_w*0.1)" calcmode="lin" valueType="num">
                                      <p:cBhvr additive="sum">
                                        <p:cTn id="24" dur="150" decel="100000" autoRev="1" fill="hold">
                                          <p:stCondLst>
                                            <p:cond delay="450"/>
                                          </p:stCondLst>
                                        </p:cTn>
                                        <p:tgtEl>
                                          <p:spTgt spid="3">
                                            <p:txEl>
                                              <p:pRg st="2" end="2"/>
                                            </p:txEl>
                                          </p:spTgt>
                                        </p:tgtEl>
                                        <p:attrNameLst>
                                          <p:attrName>ppt_x</p:attrName>
                                        </p:attrNameLst>
                                      </p:cBhvr>
                                    </p:anim>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9" dur="5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5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1" dur="50"/>
                                        <p:tgtEl>
                                          <p:spTgt spid="3">
                                            <p:txEl>
                                              <p:pRg st="3" end="3"/>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34"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from="(-#ppt_w/2)" to="(#ppt_x)" calcmode="lin" valueType="num">
                                      <p:cBhvr>
                                        <p:cTn id="36" dur="450" fill="hold">
                                          <p:stCondLst>
                                            <p:cond delay="0"/>
                                          </p:stCondLst>
                                        </p:cTn>
                                        <p:tgtEl>
                                          <p:spTgt spid="3">
                                            <p:txEl>
                                              <p:pRg st="4" end="4"/>
                                            </p:txEl>
                                          </p:spTgt>
                                        </p:tgtEl>
                                        <p:attrNameLst>
                                          <p:attrName>ppt_x</p:attrName>
                                        </p:attrNameLst>
                                      </p:cBhvr>
                                    </p:anim>
                                    <p:anim from="0" to="-1.0" calcmode="lin" valueType="num">
                                      <p:cBhvr>
                                        <p:cTn id="37" dur="150" decel="50000" autoRev="1" fill="hold">
                                          <p:stCondLst>
                                            <p:cond delay="450"/>
                                          </p:stCondLst>
                                        </p:cTn>
                                        <p:tgtEl>
                                          <p:spTgt spid="3">
                                            <p:txEl>
                                              <p:pRg st="4" end="4"/>
                                            </p:txEl>
                                          </p:spTgt>
                                        </p:tgtEl>
                                        <p:attrNameLst>
                                          <p:attrName>xshear</p:attrName>
                                        </p:attrNameLst>
                                      </p:cBhvr>
                                    </p:anim>
                                    <p:animScale>
                                      <p:cBhvr>
                                        <p:cTn id="38" dur="150" decel="100000" autoRev="1" fill="hold">
                                          <p:stCondLst>
                                            <p:cond delay="450"/>
                                          </p:stCondLst>
                                        </p:cTn>
                                        <p:tgtEl>
                                          <p:spTgt spid="3">
                                            <p:txEl>
                                              <p:pRg st="4" end="4"/>
                                            </p:txEl>
                                          </p:spTgt>
                                        </p:tgtEl>
                                      </p:cBhvr>
                                      <p:from x="100000" y="100000"/>
                                      <p:to x="80000" y="100000"/>
                                    </p:animScale>
                                    <p:anim by="(#ppt_h/3+#ppt_w*0.1)" calcmode="lin" valueType="num">
                                      <p:cBhvr additive="sum">
                                        <p:cTn id="39" dur="150" decel="100000" autoRev="1" fill="hold">
                                          <p:stCondLst>
                                            <p:cond delay="450"/>
                                          </p:stCondLst>
                                        </p:cTn>
                                        <p:tgtEl>
                                          <p:spTgt spid="3">
                                            <p:txEl>
                                              <p:pRg st="4" end="4"/>
                                            </p:txEl>
                                          </p:spTgt>
                                        </p:tgtEl>
                                        <p:attrNameLst>
                                          <p:attrName>ppt_x</p:attrName>
                                        </p:attrNameLst>
                                      </p:cBhvr>
                                    </p:anim>
                                  </p:childTnLst>
                                </p:cTn>
                              </p:par>
                            </p:childTnLst>
                          </p:cTn>
                        </p:par>
                      </p:childTnLst>
                    </p:cTn>
                  </p:par>
                  <p:par>
                    <p:cTn id="40" fill="hold">
                      <p:stCondLst>
                        <p:cond delay="indefinite"/>
                      </p:stCondLst>
                      <p:childTnLst>
                        <p:par>
                          <p:cTn id="41" fill="hold">
                            <p:stCondLst>
                              <p:cond delay="0"/>
                            </p:stCondLst>
                            <p:childTnLst>
                              <p:par>
                                <p:cTn id="42" presetID="27" presetClass="entr" presetSubtype="0" fill="hold" nodeType="clickEffect">
                                  <p:stCondLst>
                                    <p:cond delay="0"/>
                                  </p:stCondLst>
                                  <p:iterate type="lt">
                                    <p:tmPct val="50000"/>
                                  </p:iterate>
                                  <p:childTnLst>
                                    <p:set>
                                      <p:cBhvr>
                                        <p:cTn id="43"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44" dur="5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 dur="5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46" dur="50"/>
                                        <p:tgtEl>
                                          <p:spTgt spid="3">
                                            <p:txEl>
                                              <p:pRg st="5" end="5"/>
                                            </p:txEl>
                                          </p:spTgt>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34"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from="(-#ppt_w/2)" to="(#ppt_x)" calcmode="lin" valueType="num">
                                      <p:cBhvr>
                                        <p:cTn id="51" dur="450" fill="hold">
                                          <p:stCondLst>
                                            <p:cond delay="0"/>
                                          </p:stCondLst>
                                        </p:cTn>
                                        <p:tgtEl>
                                          <p:spTgt spid="3">
                                            <p:txEl>
                                              <p:pRg st="6" end="6"/>
                                            </p:txEl>
                                          </p:spTgt>
                                        </p:tgtEl>
                                        <p:attrNameLst>
                                          <p:attrName>ppt_x</p:attrName>
                                        </p:attrNameLst>
                                      </p:cBhvr>
                                    </p:anim>
                                    <p:anim from="0" to="-1.0" calcmode="lin" valueType="num">
                                      <p:cBhvr>
                                        <p:cTn id="52" dur="150" decel="50000" autoRev="1" fill="hold">
                                          <p:stCondLst>
                                            <p:cond delay="450"/>
                                          </p:stCondLst>
                                        </p:cTn>
                                        <p:tgtEl>
                                          <p:spTgt spid="3">
                                            <p:txEl>
                                              <p:pRg st="6" end="6"/>
                                            </p:txEl>
                                          </p:spTgt>
                                        </p:tgtEl>
                                        <p:attrNameLst>
                                          <p:attrName>xshear</p:attrName>
                                        </p:attrNameLst>
                                      </p:cBhvr>
                                    </p:anim>
                                    <p:animScale>
                                      <p:cBhvr>
                                        <p:cTn id="53" dur="150" decel="100000" autoRev="1" fill="hold">
                                          <p:stCondLst>
                                            <p:cond delay="450"/>
                                          </p:stCondLst>
                                        </p:cTn>
                                        <p:tgtEl>
                                          <p:spTgt spid="3">
                                            <p:txEl>
                                              <p:pRg st="6" end="6"/>
                                            </p:txEl>
                                          </p:spTgt>
                                        </p:tgtEl>
                                      </p:cBhvr>
                                      <p:from x="100000" y="100000"/>
                                      <p:to x="80000" y="100000"/>
                                    </p:animScale>
                                    <p:anim by="(#ppt_h/3+#ppt_w*0.1)" calcmode="lin" valueType="num">
                                      <p:cBhvr additive="sum">
                                        <p:cTn id="54" dur="150" decel="100000" autoRev="1" fill="hold">
                                          <p:stCondLst>
                                            <p:cond delay="450"/>
                                          </p:stCondLst>
                                        </p:cTn>
                                        <p:tgtEl>
                                          <p:spTgt spid="3">
                                            <p:txEl>
                                              <p:pRg st="6" end="6"/>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85918" y="2357430"/>
            <a:ext cx="5357850" cy="1569660"/>
          </a:xfrm>
          <a:prstGeom prst="rect">
            <a:avLst/>
          </a:prstGeom>
          <a:noFill/>
        </p:spPr>
        <p:txBody>
          <a:bodyPr>
            <a:spAutoFit/>
          </a:bodyPr>
          <a:lstStyle/>
          <a:p>
            <a:pPr algn="ctr" fontAlgn="auto">
              <a:spcBef>
                <a:spcPts val="0"/>
              </a:spcBef>
              <a:spcAft>
                <a:spcPts val="0"/>
              </a:spcAft>
              <a:defRPr/>
            </a:pPr>
            <a:r>
              <a:rPr lang="zh-CN" altLang="en-US" sz="96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cs typeface="+mn-cs"/>
              </a:rPr>
              <a:t>谢谢！</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a:spLocks noGrp="1"/>
          </p:cNvSpPr>
          <p:nvPr>
            <p:ph type="body" idx="1"/>
          </p:nvPr>
        </p:nvSpPr>
        <p:spPr>
          <a:xfrm>
            <a:off x="2843213" y="2565400"/>
            <a:ext cx="2601912" cy="1458913"/>
          </a:xfrm>
        </p:spPr>
        <p:txBody>
          <a:bodyPr/>
          <a:lstStyle/>
          <a:p>
            <a:pPr>
              <a:lnSpc>
                <a:spcPct val="90000"/>
              </a:lnSpc>
              <a:buFont typeface="Wingdings 2" pitchFamily="18" charset="2"/>
              <a:buNone/>
            </a:pPr>
            <a:r>
              <a:rPr lang="en-US" altLang="zh-CN" sz="9600" smtClean="0">
                <a:solidFill>
                  <a:srgbClr val="FF33CC"/>
                </a:solidFill>
              </a:rPr>
              <a:t>FAQ</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320040"/>
            <a:ext cx="7239000" cy="1143000"/>
          </a:xfrm>
        </p:spPr>
        <p:txBody>
          <a:bodyPr/>
          <a:lstStyle/>
          <a:p>
            <a:pPr eaLnBrk="1" fontAlgn="auto" hangingPunct="1">
              <a:spcAft>
                <a:spcPts val="0"/>
              </a:spcAft>
              <a:defRPr/>
            </a:pPr>
            <a:r>
              <a:rPr lang="zh-CN" altLang="en-US" smtClean="0"/>
              <a:t>题目分析</a:t>
            </a:r>
            <a:endParaRPr lang="zh-CN" altLang="en-US"/>
          </a:p>
        </p:txBody>
      </p:sp>
      <p:sp>
        <p:nvSpPr>
          <p:cNvPr id="3" name="内容占位符 2"/>
          <p:cNvSpPr>
            <a:spLocks noGrp="1"/>
          </p:cNvSpPr>
          <p:nvPr>
            <p:ph idx="4294967295"/>
          </p:nvPr>
        </p:nvSpPr>
        <p:spPr/>
        <p:txBody>
          <a:bodyPr/>
          <a:lstStyle/>
          <a:p>
            <a:pPr indent="-269875"/>
            <a:r>
              <a:rPr lang="zh-CN" altLang="en-US" smtClean="0"/>
              <a:t>引理：</a:t>
            </a:r>
            <a:r>
              <a:rPr lang="en-US" altLang="zh-CN" smtClean="0"/>
              <a:t>y=f(k)</a:t>
            </a:r>
            <a:r>
              <a:rPr lang="zh-CN" altLang="en-US" smtClean="0"/>
              <a:t>是由</a:t>
            </a:r>
            <a:r>
              <a:rPr lang="en-US" altLang="zh-CN" smtClean="0"/>
              <a:t>n</a:t>
            </a:r>
            <a:r>
              <a:rPr lang="zh-CN" altLang="en-US" smtClean="0"/>
              <a:t>段开口向下的抛物线拼接而成的。</a:t>
            </a:r>
            <a:endParaRPr lang="en-US" altLang="zh-CN" smtClean="0"/>
          </a:p>
          <a:p>
            <a:pPr indent="-269875"/>
            <a:r>
              <a:rPr lang="zh-CN" altLang="en-US" smtClean="0"/>
              <a:t>证明：只需写出函数表达式即可。</a:t>
            </a:r>
            <a:endParaRPr lang="en-US" altLang="zh-CN" smtClean="0"/>
          </a:p>
          <a:p>
            <a:pPr indent="-269875"/>
            <a:r>
              <a:rPr lang="zh-CN" altLang="en-US" smtClean="0"/>
              <a:t>设第</a:t>
            </a:r>
            <a:r>
              <a:rPr lang="en-US" altLang="zh-CN" smtClean="0"/>
              <a:t>k</a:t>
            </a:r>
            <a:r>
              <a:rPr lang="zh-CN" altLang="en-US" smtClean="0"/>
              <a:t>个战车工厂是在第</a:t>
            </a:r>
            <a:r>
              <a:rPr lang="en-US" altLang="zh-CN" smtClean="0"/>
              <a:t>p</a:t>
            </a:r>
            <a:r>
              <a:rPr lang="zh-CN" altLang="en-US" smtClean="0"/>
              <a:t>个时间段内被造出的。</a:t>
            </a:r>
            <a:endParaRPr lang="en-US" altLang="zh-CN" smtClean="0"/>
          </a:p>
          <a:p>
            <a:pPr indent="-269875"/>
            <a:r>
              <a:rPr lang="zh-CN" altLang="en-US" smtClean="0"/>
              <a:t>设在前</a:t>
            </a:r>
            <a:r>
              <a:rPr lang="en-US" altLang="zh-CN" smtClean="0"/>
              <a:t>p-1</a:t>
            </a:r>
            <a:r>
              <a:rPr lang="zh-CN" altLang="en-US" smtClean="0"/>
              <a:t>个时间段内造了</a:t>
            </a:r>
            <a:r>
              <a:rPr lang="en-US" altLang="zh-CN" smtClean="0"/>
              <a:t>c</a:t>
            </a:r>
            <a:r>
              <a:rPr lang="en-US" altLang="zh-CN" baseline="-25000" smtClean="0"/>
              <a:t>0</a:t>
            </a:r>
            <a:r>
              <a:rPr lang="zh-CN" altLang="en-US" smtClean="0"/>
              <a:t>辆坦克，</a:t>
            </a:r>
            <a:r>
              <a:rPr lang="en-US" altLang="zh-CN" smtClean="0"/>
              <a:t>v</a:t>
            </a:r>
            <a:r>
              <a:rPr lang="en-US" altLang="zh-CN" baseline="-25000" smtClean="0"/>
              <a:t>0</a:t>
            </a:r>
            <a:r>
              <a:rPr lang="zh-CN" altLang="en-US" smtClean="0"/>
              <a:t>个战车工厂。</a:t>
            </a:r>
            <a:endParaRPr lang="en-US" altLang="zh-CN" smtClean="0"/>
          </a:p>
          <a:p>
            <a:pPr indent="-269875"/>
            <a:r>
              <a:rPr lang="zh-CN" altLang="en-US" smtClean="0"/>
              <a:t>那么，</a:t>
            </a:r>
            <a:endParaRPr lang="en-US" altLang="zh-CN" smtClean="0"/>
          </a:p>
          <a:p>
            <a:pPr indent="-269875"/>
            <a:r>
              <a:rPr lang="zh-CN" altLang="en-US" smtClean="0"/>
              <a:t>二次项系数</a:t>
            </a:r>
            <a:r>
              <a:rPr lang="en-US" altLang="zh-CN" smtClean="0"/>
              <a:t>&lt;0</a:t>
            </a:r>
            <a:r>
              <a:rPr lang="zh-CN" altLang="en-US" smtClean="0"/>
              <a:t>，开口向下的抛物线。</a:t>
            </a:r>
            <a:endParaRPr lang="en-US" altLang="zh-CN" smtClean="0"/>
          </a:p>
        </p:txBody>
      </p:sp>
      <p:graphicFrame>
        <p:nvGraphicFramePr>
          <p:cNvPr id="5122" name="Object 4"/>
          <p:cNvGraphicFramePr>
            <a:graphicFrameLocks noChangeAspect="1"/>
          </p:cNvGraphicFramePr>
          <p:nvPr/>
        </p:nvGraphicFramePr>
        <p:xfrm>
          <a:off x="1692275" y="4705350"/>
          <a:ext cx="4429125" cy="452438"/>
        </p:xfrm>
        <a:graphic>
          <a:graphicData uri="http://schemas.openxmlformats.org/presentationml/2006/ole">
            <p:oleObj spid="_x0000_s36868" name="公式" r:id="rId3" imgW="236196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5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5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5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5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5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5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5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5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5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5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50"/>
                                        <p:tgtEl>
                                          <p:spTgt spid="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34" presetClass="entr" presetSubtype="0" fill="hold" nodeType="clickEffect">
                                  <p:stCondLst>
                                    <p:cond delay="0"/>
                                  </p:stCondLst>
                                  <p:childTnLst>
                                    <p:set>
                                      <p:cBhvr>
                                        <p:cTn id="41" dur="1" fill="hold">
                                          <p:stCondLst>
                                            <p:cond delay="0"/>
                                          </p:stCondLst>
                                        </p:cTn>
                                        <p:tgtEl>
                                          <p:spTgt spid="5122"/>
                                        </p:tgtEl>
                                        <p:attrNameLst>
                                          <p:attrName>style.visibility</p:attrName>
                                        </p:attrNameLst>
                                      </p:cBhvr>
                                      <p:to>
                                        <p:strVal val="visible"/>
                                      </p:to>
                                    </p:set>
                                    <p:anim from="(-#ppt_w/2)" to="(#ppt_x)" calcmode="lin" valueType="num">
                                      <p:cBhvr>
                                        <p:cTn id="42" dur="450" fill="hold">
                                          <p:stCondLst>
                                            <p:cond delay="0"/>
                                          </p:stCondLst>
                                        </p:cTn>
                                        <p:tgtEl>
                                          <p:spTgt spid="5122"/>
                                        </p:tgtEl>
                                        <p:attrNameLst>
                                          <p:attrName>ppt_x</p:attrName>
                                        </p:attrNameLst>
                                      </p:cBhvr>
                                    </p:anim>
                                    <p:anim from="0" to="-1.0" calcmode="lin" valueType="num">
                                      <p:cBhvr>
                                        <p:cTn id="43" dur="150" decel="50000" autoRev="1" fill="hold">
                                          <p:stCondLst>
                                            <p:cond delay="450"/>
                                          </p:stCondLst>
                                        </p:cTn>
                                        <p:tgtEl>
                                          <p:spTgt spid="5122"/>
                                        </p:tgtEl>
                                        <p:attrNameLst>
                                          <p:attrName>xshear</p:attrName>
                                        </p:attrNameLst>
                                      </p:cBhvr>
                                    </p:anim>
                                    <p:animScale>
                                      <p:cBhvr>
                                        <p:cTn id="44" dur="150" decel="100000" autoRev="1" fill="hold">
                                          <p:stCondLst>
                                            <p:cond delay="450"/>
                                          </p:stCondLst>
                                        </p:cTn>
                                        <p:tgtEl>
                                          <p:spTgt spid="5122"/>
                                        </p:tgtEl>
                                      </p:cBhvr>
                                      <p:from x="100000" y="100000"/>
                                      <p:to x="80000" y="100000"/>
                                    </p:animScale>
                                    <p:anim by="(#ppt_h/3+#ppt_w*0.1)" calcmode="lin" valueType="num">
                                      <p:cBhvr additive="sum">
                                        <p:cTn id="45" dur="150" decel="100000" autoRev="1" fill="hold">
                                          <p:stCondLst>
                                            <p:cond delay="450"/>
                                          </p:stCondLst>
                                        </p:cTn>
                                        <p:tgtEl>
                                          <p:spTgt spid="5122"/>
                                        </p:tgtEl>
                                        <p:attrNameLst>
                                          <p:attrName>ppt_x</p:attrName>
                                        </p:attrNameLst>
                                      </p:cBhvr>
                                    </p:anim>
                                  </p:childTnLst>
                                </p:cTn>
                              </p:par>
                            </p:childTnLst>
                          </p:cTn>
                        </p:par>
                      </p:childTnLst>
                    </p:cTn>
                  </p:par>
                  <p:par>
                    <p:cTn id="46" fill="hold">
                      <p:stCondLst>
                        <p:cond delay="indefinite"/>
                      </p:stCondLst>
                      <p:childTnLst>
                        <p:par>
                          <p:cTn id="47" fill="hold">
                            <p:stCondLst>
                              <p:cond delay="0"/>
                            </p:stCondLst>
                            <p:childTnLst>
                              <p:par>
                                <p:cTn id="48" presetID="27" presetClass="entr" presetSubtype="0" fill="hold" nodeType="clickEffect">
                                  <p:stCondLst>
                                    <p:cond delay="0"/>
                                  </p:stCondLst>
                                  <p:iterate type="lt">
                                    <p:tmPct val="50000"/>
                                  </p:iterate>
                                  <p:childTnLst>
                                    <p:set>
                                      <p:cBhvr>
                                        <p:cTn id="49"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50" dur="5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5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52" dur="5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lstStyle/>
          <a:p>
            <a:pPr eaLnBrk="1" fontAlgn="auto" hangingPunct="1">
              <a:spcAft>
                <a:spcPts val="0"/>
              </a:spcAft>
              <a:defRPr/>
            </a:pPr>
            <a:r>
              <a:rPr lang="zh-CN" altLang="en-US" smtClean="0"/>
              <a:t>题目简述</a:t>
            </a:r>
            <a:endParaRPr lang="zh-CN" altLang="en-US"/>
          </a:p>
        </p:txBody>
      </p:sp>
      <p:sp>
        <p:nvSpPr>
          <p:cNvPr id="3" name="内容占位符 2"/>
          <p:cNvSpPr>
            <a:spLocks noGrp="1"/>
          </p:cNvSpPr>
          <p:nvPr>
            <p:ph idx="1"/>
          </p:nvPr>
        </p:nvSpPr>
        <p:spPr/>
        <p:txBody>
          <a:bodyPr>
            <a:normAutofit/>
          </a:bodyPr>
          <a:lstStyle/>
          <a:p>
            <a:pPr marL="274320" indent="-306000" eaLnBrk="1" fontAlgn="auto" hangingPunct="1">
              <a:spcAft>
                <a:spcPts val="0"/>
              </a:spcAft>
              <a:buFont typeface="Wingdings 2"/>
              <a:buChar char=""/>
              <a:defRPr/>
            </a:pPr>
            <a:r>
              <a:rPr lang="zh-CN" altLang="en-US" dirty="0" smtClean="0">
                <a:cs typeface="+mn-cs"/>
              </a:rPr>
              <a:t>你正在玩一个简化版的红警，你的任务是造坦克。最初你家里有</a:t>
            </a:r>
            <a:r>
              <a:rPr lang="en-US" altLang="zh-CN" dirty="0" smtClean="0">
                <a:cs typeface="+mn-cs"/>
              </a:rPr>
              <a:t>1</a:t>
            </a:r>
            <a:r>
              <a:rPr lang="zh-CN" altLang="en-US" dirty="0" smtClean="0">
                <a:cs typeface="+mn-cs"/>
              </a:rPr>
              <a:t>个战车工厂。</a:t>
            </a:r>
            <a:endParaRPr lang="en-US" altLang="zh-CN" dirty="0" smtClean="0">
              <a:cs typeface="+mn-cs"/>
            </a:endParaRPr>
          </a:p>
          <a:p>
            <a:pPr marL="274320" indent="-306000" eaLnBrk="1" fontAlgn="auto" hangingPunct="1">
              <a:spcAft>
                <a:spcPts val="0"/>
              </a:spcAft>
              <a:buFont typeface="Wingdings 2"/>
              <a:buChar char=""/>
              <a:defRPr/>
            </a:pPr>
            <a:r>
              <a:rPr lang="zh-CN" altLang="en-US" dirty="0" smtClean="0">
                <a:cs typeface="+mn-cs"/>
              </a:rPr>
              <a:t>在任意一秒内，你可以有两种选择：</a:t>
            </a:r>
            <a:endParaRPr lang="en-US" altLang="zh-CN" dirty="0" smtClean="0">
              <a:cs typeface="+mn-cs"/>
            </a:endParaRPr>
          </a:p>
          <a:p>
            <a:pPr marL="910152" lvl="2" indent="-457200" eaLnBrk="1" fontAlgn="auto" hangingPunct="1">
              <a:spcAft>
                <a:spcPts val="0"/>
              </a:spcAft>
              <a:buClr>
                <a:schemeClr val="accent4"/>
              </a:buClr>
              <a:buFont typeface="+mj-lt"/>
              <a:buAutoNum type="arabicPeriod"/>
              <a:defRPr/>
            </a:pPr>
            <a:r>
              <a:rPr lang="zh-CN" altLang="en-US" dirty="0" smtClean="0">
                <a:cs typeface="+mn-cs"/>
              </a:rPr>
              <a:t>造一个战车工厂</a:t>
            </a:r>
            <a:endParaRPr lang="en-US" altLang="zh-CN" dirty="0" smtClean="0">
              <a:cs typeface="+mn-cs"/>
            </a:endParaRPr>
          </a:p>
          <a:p>
            <a:pPr marL="910152" lvl="2" indent="-457200" eaLnBrk="1" fontAlgn="auto" hangingPunct="1">
              <a:spcAft>
                <a:spcPts val="0"/>
              </a:spcAft>
              <a:buClr>
                <a:schemeClr val="accent4"/>
              </a:buClr>
              <a:buFont typeface="+mj-lt"/>
              <a:buAutoNum type="arabicPeriod"/>
              <a:defRPr/>
            </a:pPr>
            <a:r>
              <a:rPr lang="zh-CN" altLang="en-US" dirty="0" smtClean="0">
                <a:cs typeface="+mn-cs"/>
              </a:rPr>
              <a:t>造</a:t>
            </a:r>
            <a:r>
              <a:rPr lang="en-US" altLang="zh-CN" dirty="0" smtClean="0">
                <a:cs typeface="+mn-cs"/>
              </a:rPr>
              <a:t>k</a:t>
            </a:r>
            <a:r>
              <a:rPr lang="zh-CN" altLang="en-US" dirty="0" smtClean="0">
                <a:cs typeface="+mn-cs"/>
              </a:rPr>
              <a:t>辆坦克</a:t>
            </a:r>
            <a:r>
              <a:rPr lang="en-US" altLang="zh-CN" dirty="0" smtClean="0">
                <a:cs typeface="+mn-cs"/>
              </a:rPr>
              <a:t>(</a:t>
            </a:r>
            <a:r>
              <a:rPr lang="zh-CN" altLang="en-US" dirty="0" smtClean="0">
                <a:cs typeface="+mn-cs"/>
              </a:rPr>
              <a:t>假设当前有</a:t>
            </a:r>
            <a:r>
              <a:rPr lang="en-US" altLang="zh-CN" dirty="0" smtClean="0">
                <a:cs typeface="+mn-cs"/>
              </a:rPr>
              <a:t>k</a:t>
            </a:r>
            <a:r>
              <a:rPr lang="zh-CN" altLang="en-US" dirty="0" smtClean="0">
                <a:cs typeface="+mn-cs"/>
              </a:rPr>
              <a:t>个战车工厂</a:t>
            </a:r>
            <a:r>
              <a:rPr lang="en-US" altLang="zh-CN" dirty="0" smtClean="0">
                <a:cs typeface="+mn-cs"/>
              </a:rPr>
              <a:t>)</a:t>
            </a:r>
          </a:p>
          <a:p>
            <a:pPr marL="274320" indent="-306000" eaLnBrk="1" fontAlgn="auto" hangingPunct="1">
              <a:spcAft>
                <a:spcPts val="0"/>
              </a:spcAft>
              <a:buFont typeface="Wingdings 2"/>
              <a:buChar char=""/>
              <a:defRPr/>
            </a:pPr>
            <a:r>
              <a:rPr lang="zh-CN" altLang="en-US" dirty="0" smtClean="0">
                <a:cs typeface="+mn-cs"/>
              </a:rPr>
              <a:t>有</a:t>
            </a:r>
            <a:r>
              <a:rPr lang="en-US" altLang="zh-CN" dirty="0" smtClean="0">
                <a:cs typeface="+mn-cs"/>
              </a:rPr>
              <a:t>n</a:t>
            </a:r>
            <a:r>
              <a:rPr lang="zh-CN" altLang="en-US" dirty="0" smtClean="0">
                <a:cs typeface="+mn-cs"/>
              </a:rPr>
              <a:t>个限制条件</a:t>
            </a:r>
            <a:r>
              <a:rPr lang="en-US" altLang="zh-CN" dirty="0" smtClean="0">
                <a:cs typeface="+mn-cs"/>
              </a:rPr>
              <a:t>:</a:t>
            </a:r>
          </a:p>
          <a:p>
            <a:pPr marL="758952" lvl="2" indent="-306000" eaLnBrk="1" fontAlgn="auto" hangingPunct="1">
              <a:spcAft>
                <a:spcPts val="0"/>
              </a:spcAft>
              <a:buClr>
                <a:schemeClr val="accent4"/>
              </a:buClr>
              <a:buFont typeface="Wingdings" pitchFamily="2" charset="2"/>
              <a:buChar char="Ø"/>
              <a:defRPr/>
            </a:pPr>
            <a:r>
              <a:rPr lang="zh-CN" altLang="en-US" dirty="0" smtClean="0">
                <a:cs typeface="+mn-cs"/>
              </a:rPr>
              <a:t>在</a:t>
            </a:r>
            <a:r>
              <a:rPr lang="en-US" altLang="zh-CN" dirty="0" smtClean="0">
                <a:cs typeface="+mn-cs"/>
              </a:rPr>
              <a:t>Ti</a:t>
            </a:r>
            <a:r>
              <a:rPr lang="zh-CN" altLang="en-US" dirty="0" smtClean="0">
                <a:cs typeface="+mn-cs"/>
              </a:rPr>
              <a:t>秒末，至少造出了</a:t>
            </a:r>
            <a:r>
              <a:rPr lang="en-US" altLang="zh-CN" dirty="0" smtClean="0">
                <a:cs typeface="+mn-cs"/>
              </a:rPr>
              <a:t>Pi</a:t>
            </a:r>
            <a:r>
              <a:rPr lang="zh-CN" altLang="en-US" dirty="0" smtClean="0">
                <a:cs typeface="+mn-cs"/>
              </a:rPr>
              <a:t>辆坦克</a:t>
            </a:r>
            <a:endParaRPr lang="en-US" altLang="zh-CN" dirty="0" smtClean="0">
              <a:cs typeface="+mn-cs"/>
            </a:endParaRPr>
          </a:p>
          <a:p>
            <a:pPr marL="274320" indent="-306000" eaLnBrk="1" fontAlgn="auto" hangingPunct="1">
              <a:spcAft>
                <a:spcPts val="0"/>
              </a:spcAft>
              <a:buFont typeface="Wingdings 2"/>
              <a:buChar char=""/>
              <a:defRPr/>
            </a:pPr>
            <a:r>
              <a:rPr lang="zh-CN" altLang="en-US" dirty="0" smtClean="0">
                <a:cs typeface="+mn-cs"/>
              </a:rPr>
              <a:t>求一个满足如上条件的方案，并最大化第</a:t>
            </a:r>
            <a:r>
              <a:rPr lang="en-US" altLang="zh-CN" dirty="0" smtClean="0">
                <a:cs typeface="+mn-cs"/>
              </a:rPr>
              <a:t>m</a:t>
            </a:r>
            <a:r>
              <a:rPr lang="zh-CN" altLang="en-US" dirty="0" smtClean="0">
                <a:cs typeface="+mn-cs"/>
              </a:rPr>
              <a:t>秒末的坦克数。</a:t>
            </a:r>
            <a:endParaRPr lang="en-US" altLang="zh-CN" dirty="0" smtClean="0">
              <a:cs typeface="+mn-cs"/>
            </a:endParaRPr>
          </a:p>
          <a:p>
            <a:pPr marL="274320" indent="-306000" eaLnBrk="1" fontAlgn="auto" hangingPunct="1">
              <a:spcAft>
                <a:spcPts val="0"/>
              </a:spcAft>
              <a:buFont typeface="Wingdings 2"/>
              <a:buChar char=""/>
              <a:defRPr/>
            </a:pPr>
            <a:r>
              <a:rPr lang="zh-CN" altLang="en-US" dirty="0" smtClean="0">
                <a:cs typeface="+mn-cs"/>
              </a:rPr>
              <a:t>数据规模：</a:t>
            </a:r>
            <a:r>
              <a:rPr lang="en-US" altLang="zh-CN" dirty="0" smtClean="0">
                <a:cs typeface="+mn-cs"/>
              </a:rPr>
              <a:t>n</a:t>
            </a:r>
            <a:r>
              <a:rPr lang="zh-CN" altLang="en-US" dirty="0" smtClean="0">
                <a:cs typeface="+mn-cs"/>
              </a:rPr>
              <a:t>≤</a:t>
            </a:r>
            <a:r>
              <a:rPr lang="en-US" altLang="zh-CN" dirty="0" smtClean="0">
                <a:cs typeface="+mn-cs"/>
              </a:rPr>
              <a:t>100000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5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5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34" presetClass="entr" presetSubtype="0" fill="hold" nodeType="clickEffect">
                                  <p:stCondLst>
                                    <p:cond delay="0"/>
                                  </p:stCondLst>
                                  <p:iterate type="lt">
                                    <p:tmPct val="0"/>
                                  </p:iterate>
                                  <p:childTnLst>
                                    <p:set>
                                      <p:cBhvr>
                                        <p:cTn id="20" dur="1" fill="hold">
                                          <p:stCondLst>
                                            <p:cond delay="0"/>
                                          </p:stCondLst>
                                        </p:cTn>
                                        <p:tgtEl>
                                          <p:spTgt spid="3">
                                            <p:txEl>
                                              <p:pRg st="2" end="2"/>
                                            </p:txEl>
                                          </p:spTgt>
                                        </p:tgtEl>
                                        <p:attrNameLst>
                                          <p:attrName>style.visibility</p:attrName>
                                        </p:attrNameLst>
                                      </p:cBhvr>
                                      <p:to>
                                        <p:strVal val="visible"/>
                                      </p:to>
                                    </p:set>
                                    <p:anim from="(-#ppt_w/2)" to="(#ppt_x)" calcmode="lin" valueType="num">
                                      <p:cBhvr>
                                        <p:cTn id="21" dur="450" fill="hold">
                                          <p:stCondLst>
                                            <p:cond delay="0"/>
                                          </p:stCondLst>
                                        </p:cTn>
                                        <p:tgtEl>
                                          <p:spTgt spid="3">
                                            <p:txEl>
                                              <p:pRg st="2" end="2"/>
                                            </p:txEl>
                                          </p:spTgt>
                                        </p:tgtEl>
                                        <p:attrNameLst>
                                          <p:attrName>ppt_x</p:attrName>
                                        </p:attrNameLst>
                                      </p:cBhvr>
                                    </p:anim>
                                    <p:anim from="0" to="-1.0" calcmode="lin" valueType="num">
                                      <p:cBhvr>
                                        <p:cTn id="22" dur="150" decel="50000" autoRev="1" fill="hold">
                                          <p:stCondLst>
                                            <p:cond delay="450"/>
                                          </p:stCondLst>
                                        </p:cTn>
                                        <p:tgtEl>
                                          <p:spTgt spid="3">
                                            <p:txEl>
                                              <p:pRg st="2" end="2"/>
                                            </p:txEl>
                                          </p:spTgt>
                                        </p:tgtEl>
                                        <p:attrNameLst>
                                          <p:attrName>xshear</p:attrName>
                                        </p:attrNameLst>
                                      </p:cBhvr>
                                    </p:anim>
                                    <p:animScale>
                                      <p:cBhvr>
                                        <p:cTn id="23" dur="150" decel="100000" autoRev="1" fill="hold">
                                          <p:stCondLst>
                                            <p:cond delay="450"/>
                                          </p:stCondLst>
                                        </p:cTn>
                                        <p:tgtEl>
                                          <p:spTgt spid="3">
                                            <p:txEl>
                                              <p:pRg st="2" end="2"/>
                                            </p:txEl>
                                          </p:spTgt>
                                        </p:tgtEl>
                                      </p:cBhvr>
                                      <p:from x="100000" y="100000"/>
                                      <p:to x="80000" y="100000"/>
                                    </p:animScale>
                                    <p:anim by="(#ppt_h/3+#ppt_w*0.1)" calcmode="lin" valueType="num">
                                      <p:cBhvr additive="sum">
                                        <p:cTn id="24" dur="150" decel="100000" autoRev="1" fill="hold">
                                          <p:stCondLst>
                                            <p:cond delay="450"/>
                                          </p:stCondLst>
                                        </p:cTn>
                                        <p:tgtEl>
                                          <p:spTgt spid="3">
                                            <p:txEl>
                                              <p:pRg st="2" end="2"/>
                                            </p:txEl>
                                          </p:spTgt>
                                        </p:tgtEl>
                                        <p:attrNameLst>
                                          <p:attrName>ppt_x</p:attrName>
                                        </p:attrNameLst>
                                      </p:cBhvr>
                                    </p:anim>
                                  </p:childTnLst>
                                </p:cTn>
                              </p:par>
                            </p:childTnLst>
                          </p:cTn>
                        </p:par>
                      </p:childTnLst>
                    </p:cTn>
                  </p:par>
                  <p:par>
                    <p:cTn id="25" fill="hold">
                      <p:stCondLst>
                        <p:cond delay="indefinite"/>
                      </p:stCondLst>
                      <p:childTnLst>
                        <p:par>
                          <p:cTn id="26" fill="hold">
                            <p:stCondLst>
                              <p:cond delay="0"/>
                            </p:stCondLst>
                            <p:childTnLst>
                              <p:par>
                                <p:cTn id="27" presetID="34" presetClass="entr" presetSubtype="0" fill="hold" nodeType="clickEffect">
                                  <p:stCondLst>
                                    <p:cond delay="0"/>
                                  </p:stCondLst>
                                  <p:iterate type="lt">
                                    <p:tmPct val="0"/>
                                  </p:iterate>
                                  <p:childTnLst>
                                    <p:set>
                                      <p:cBhvr>
                                        <p:cTn id="28" dur="1" fill="hold">
                                          <p:stCondLst>
                                            <p:cond delay="0"/>
                                          </p:stCondLst>
                                        </p:cTn>
                                        <p:tgtEl>
                                          <p:spTgt spid="3">
                                            <p:txEl>
                                              <p:pRg st="3" end="3"/>
                                            </p:txEl>
                                          </p:spTgt>
                                        </p:tgtEl>
                                        <p:attrNameLst>
                                          <p:attrName>style.visibility</p:attrName>
                                        </p:attrNameLst>
                                      </p:cBhvr>
                                      <p:to>
                                        <p:strVal val="visible"/>
                                      </p:to>
                                    </p:set>
                                    <p:anim from="(-#ppt_w/2)" to="(#ppt_x)" calcmode="lin" valueType="num">
                                      <p:cBhvr>
                                        <p:cTn id="29" dur="450" fill="hold">
                                          <p:stCondLst>
                                            <p:cond delay="0"/>
                                          </p:stCondLst>
                                        </p:cTn>
                                        <p:tgtEl>
                                          <p:spTgt spid="3">
                                            <p:txEl>
                                              <p:pRg st="3" end="3"/>
                                            </p:txEl>
                                          </p:spTgt>
                                        </p:tgtEl>
                                        <p:attrNameLst>
                                          <p:attrName>ppt_x</p:attrName>
                                        </p:attrNameLst>
                                      </p:cBhvr>
                                    </p:anim>
                                    <p:anim from="0" to="-1.0" calcmode="lin" valueType="num">
                                      <p:cBhvr>
                                        <p:cTn id="30" dur="150" decel="50000" autoRev="1" fill="hold">
                                          <p:stCondLst>
                                            <p:cond delay="450"/>
                                          </p:stCondLst>
                                        </p:cTn>
                                        <p:tgtEl>
                                          <p:spTgt spid="3">
                                            <p:txEl>
                                              <p:pRg st="3" end="3"/>
                                            </p:txEl>
                                          </p:spTgt>
                                        </p:tgtEl>
                                        <p:attrNameLst>
                                          <p:attrName>xshear</p:attrName>
                                        </p:attrNameLst>
                                      </p:cBhvr>
                                    </p:anim>
                                    <p:animScale>
                                      <p:cBhvr>
                                        <p:cTn id="31" dur="150" decel="100000" autoRev="1" fill="hold">
                                          <p:stCondLst>
                                            <p:cond delay="450"/>
                                          </p:stCondLst>
                                        </p:cTn>
                                        <p:tgtEl>
                                          <p:spTgt spid="3">
                                            <p:txEl>
                                              <p:pRg st="3" end="3"/>
                                            </p:txEl>
                                          </p:spTgt>
                                        </p:tgtEl>
                                      </p:cBhvr>
                                      <p:from x="100000" y="100000"/>
                                      <p:to x="80000" y="100000"/>
                                    </p:animScale>
                                    <p:anim by="(#ppt_h/3+#ppt_w*0.1)" calcmode="lin" valueType="num">
                                      <p:cBhvr additive="sum">
                                        <p:cTn id="32" dur="150" decel="100000" autoRev="1" fill="hold">
                                          <p:stCondLst>
                                            <p:cond delay="450"/>
                                          </p:stCondLst>
                                        </p:cTn>
                                        <p:tgtEl>
                                          <p:spTgt spid="3">
                                            <p:txEl>
                                              <p:pRg st="3" end="3"/>
                                            </p:txEl>
                                          </p:spTgt>
                                        </p:tgtEl>
                                        <p:attrNameLst>
                                          <p:attrName>ppt_x</p:attrName>
                                        </p:attrNameLst>
                                      </p:cBhvr>
                                    </p:anim>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nodeType="clickEffect">
                                  <p:stCondLst>
                                    <p:cond delay="0"/>
                                  </p:stCondLst>
                                  <p:iterate type="lt">
                                    <p:tmPct val="50000"/>
                                  </p:iterate>
                                  <p:childTnLst>
                                    <p:set>
                                      <p:cBhvr>
                                        <p:cTn id="36"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7" dur="5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5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9" dur="50"/>
                                        <p:tgtEl>
                                          <p:spTgt spid="3">
                                            <p:txEl>
                                              <p:pRg st="4" end="4"/>
                                            </p:txEl>
                                          </p:spTgt>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34" presetClass="entr" presetSubtype="0" fill="hold" nodeType="clickEffect">
                                  <p:stCondLst>
                                    <p:cond delay="0"/>
                                  </p:stCondLst>
                                  <p:iterate type="lt">
                                    <p:tmPct val="0"/>
                                  </p:iterate>
                                  <p:childTnLst>
                                    <p:set>
                                      <p:cBhvr>
                                        <p:cTn id="43" dur="1" fill="hold">
                                          <p:stCondLst>
                                            <p:cond delay="0"/>
                                          </p:stCondLst>
                                        </p:cTn>
                                        <p:tgtEl>
                                          <p:spTgt spid="3">
                                            <p:txEl>
                                              <p:pRg st="5" end="5"/>
                                            </p:txEl>
                                          </p:spTgt>
                                        </p:tgtEl>
                                        <p:attrNameLst>
                                          <p:attrName>style.visibility</p:attrName>
                                        </p:attrNameLst>
                                      </p:cBhvr>
                                      <p:to>
                                        <p:strVal val="visible"/>
                                      </p:to>
                                    </p:set>
                                    <p:anim from="(-#ppt_w/2)" to="(#ppt_x)" calcmode="lin" valueType="num">
                                      <p:cBhvr>
                                        <p:cTn id="44" dur="450" fill="hold">
                                          <p:stCondLst>
                                            <p:cond delay="0"/>
                                          </p:stCondLst>
                                        </p:cTn>
                                        <p:tgtEl>
                                          <p:spTgt spid="3">
                                            <p:txEl>
                                              <p:pRg st="5" end="5"/>
                                            </p:txEl>
                                          </p:spTgt>
                                        </p:tgtEl>
                                        <p:attrNameLst>
                                          <p:attrName>ppt_x</p:attrName>
                                        </p:attrNameLst>
                                      </p:cBhvr>
                                    </p:anim>
                                    <p:anim from="0" to="-1.0" calcmode="lin" valueType="num">
                                      <p:cBhvr>
                                        <p:cTn id="45" dur="150" decel="50000" autoRev="1" fill="hold">
                                          <p:stCondLst>
                                            <p:cond delay="450"/>
                                          </p:stCondLst>
                                        </p:cTn>
                                        <p:tgtEl>
                                          <p:spTgt spid="3">
                                            <p:txEl>
                                              <p:pRg st="5" end="5"/>
                                            </p:txEl>
                                          </p:spTgt>
                                        </p:tgtEl>
                                        <p:attrNameLst>
                                          <p:attrName>xshear</p:attrName>
                                        </p:attrNameLst>
                                      </p:cBhvr>
                                    </p:anim>
                                    <p:animScale>
                                      <p:cBhvr>
                                        <p:cTn id="46" dur="150" decel="100000" autoRev="1" fill="hold">
                                          <p:stCondLst>
                                            <p:cond delay="450"/>
                                          </p:stCondLst>
                                        </p:cTn>
                                        <p:tgtEl>
                                          <p:spTgt spid="3">
                                            <p:txEl>
                                              <p:pRg st="5" end="5"/>
                                            </p:txEl>
                                          </p:spTgt>
                                        </p:tgtEl>
                                      </p:cBhvr>
                                      <p:from x="100000" y="100000"/>
                                      <p:to x="80000" y="100000"/>
                                    </p:animScale>
                                    <p:anim by="(#ppt_h/3+#ppt_w*0.1)" calcmode="lin" valueType="num">
                                      <p:cBhvr additive="sum">
                                        <p:cTn id="47" dur="150" decel="100000" autoRev="1" fill="hold">
                                          <p:stCondLst>
                                            <p:cond delay="450"/>
                                          </p:stCondLst>
                                        </p:cTn>
                                        <p:tgtEl>
                                          <p:spTgt spid="3">
                                            <p:txEl>
                                              <p:pRg st="5" end="5"/>
                                            </p:txEl>
                                          </p:spTgt>
                                        </p:tgtEl>
                                        <p:attrNameLst>
                                          <p:attrName>ppt_x</p:attrName>
                                        </p:attrNameLst>
                                      </p:cBhvr>
                                    </p:anim>
                                  </p:childTnLst>
                                </p:cTn>
                              </p:par>
                            </p:childTnLst>
                          </p:cTn>
                        </p:par>
                      </p:childTnLst>
                    </p:cTn>
                  </p:par>
                  <p:par>
                    <p:cTn id="48" fill="hold">
                      <p:stCondLst>
                        <p:cond delay="indefinite"/>
                      </p:stCondLst>
                      <p:childTnLst>
                        <p:par>
                          <p:cTn id="49" fill="hold">
                            <p:stCondLst>
                              <p:cond delay="0"/>
                            </p:stCondLst>
                            <p:childTnLst>
                              <p:par>
                                <p:cTn id="50" presetID="27" presetClass="entr" presetSubtype="0" fill="hold" nodeType="clickEffect">
                                  <p:stCondLst>
                                    <p:cond delay="0"/>
                                  </p:stCondLst>
                                  <p:iterate type="lt">
                                    <p:tmPct val="50000"/>
                                  </p:iterate>
                                  <p:childTnLst>
                                    <p:set>
                                      <p:cBhvr>
                                        <p:cTn id="51"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52" dur="5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3" dur="5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54" dur="50"/>
                                        <p:tgtEl>
                                          <p:spTgt spid="3">
                                            <p:txEl>
                                              <p:pRg st="6" end="6"/>
                                            </p:txEl>
                                          </p:spTgt>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27" presetClass="entr" presetSubtype="0" fill="hold" nodeType="clickEffect">
                                  <p:stCondLst>
                                    <p:cond delay="0"/>
                                  </p:stCondLst>
                                  <p:iterate type="lt">
                                    <p:tmPct val="50000"/>
                                  </p:iterate>
                                  <p:childTnLst>
                                    <p:set>
                                      <p:cBhvr>
                                        <p:cTn id="58" dur="1" fill="hold">
                                          <p:stCondLst>
                                            <p:cond delay="0"/>
                                          </p:stCondLst>
                                        </p:cTn>
                                        <p:tgtEl>
                                          <p:spTgt spid="3">
                                            <p:txEl>
                                              <p:pRg st="7" end="7"/>
                                            </p:txEl>
                                          </p:spTgt>
                                        </p:tgtEl>
                                        <p:attrNameLst>
                                          <p:attrName>style.visibility</p:attrName>
                                        </p:attrNameLst>
                                      </p:cBhvr>
                                      <p:to>
                                        <p:strVal val="visible"/>
                                      </p:to>
                                    </p:set>
                                    <p:anim calcmode="discrete" valueType="clr">
                                      <p:cBhvr override="childStyle">
                                        <p:cTn id="59" dur="50"/>
                                        <p:tgtEl>
                                          <p:spTgt spid="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0" dur="50"/>
                                        <p:tgtEl>
                                          <p:spTgt spid="3">
                                            <p:txEl>
                                              <p:pRg st="7" end="7"/>
                                            </p:txEl>
                                          </p:spTgt>
                                        </p:tgtEl>
                                        <p:attrNameLst>
                                          <p:attrName>fillcolor</p:attrName>
                                        </p:attrNameLst>
                                      </p:cBhvr>
                                      <p:tavLst>
                                        <p:tav tm="0">
                                          <p:val>
                                            <p:clrVal>
                                              <a:schemeClr val="accent2"/>
                                            </p:clrVal>
                                          </p:val>
                                        </p:tav>
                                        <p:tav tm="50000">
                                          <p:val>
                                            <p:clrVal>
                                              <a:schemeClr val="hlink"/>
                                            </p:clrVal>
                                          </p:val>
                                        </p:tav>
                                      </p:tavLst>
                                    </p:anim>
                                    <p:set>
                                      <p:cBhvr>
                                        <p:cTn id="61" dur="50"/>
                                        <p:tgtEl>
                                          <p:spTgt spid="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320040"/>
            <a:ext cx="7239000" cy="1143000"/>
          </a:xfrm>
        </p:spPr>
        <p:txBody>
          <a:bodyPr/>
          <a:lstStyle/>
          <a:p>
            <a:pPr eaLnBrk="1" fontAlgn="auto" hangingPunct="1">
              <a:spcAft>
                <a:spcPts val="0"/>
              </a:spcAft>
              <a:defRPr/>
            </a:pPr>
            <a:r>
              <a:rPr lang="zh-CN" altLang="en-US" smtClean="0"/>
              <a:t>题目分析</a:t>
            </a:r>
            <a:endParaRPr lang="zh-CN" altLang="en-US"/>
          </a:p>
        </p:txBody>
      </p:sp>
      <p:sp>
        <p:nvSpPr>
          <p:cNvPr id="3" name="内容占位符 2"/>
          <p:cNvSpPr>
            <a:spLocks noGrp="1"/>
          </p:cNvSpPr>
          <p:nvPr>
            <p:ph idx="4294967295"/>
          </p:nvPr>
        </p:nvSpPr>
        <p:spPr/>
        <p:txBody>
          <a:bodyPr/>
          <a:lstStyle/>
          <a:p>
            <a:pPr indent="-269875"/>
            <a:r>
              <a:rPr lang="zh-CN" altLang="en-US" b="1" smtClean="0">
                <a:solidFill>
                  <a:srgbClr val="FF0000"/>
                </a:solidFill>
              </a:rPr>
              <a:t>定理：</a:t>
            </a:r>
            <a:r>
              <a:rPr lang="en-US" altLang="zh-CN" b="1" smtClean="0">
                <a:solidFill>
                  <a:srgbClr val="FF0000"/>
                </a:solidFill>
              </a:rPr>
              <a:t>y=f(k)</a:t>
            </a:r>
            <a:r>
              <a:rPr lang="zh-CN" altLang="en-US" b="1" smtClean="0">
                <a:solidFill>
                  <a:srgbClr val="FF0000"/>
                </a:solidFill>
              </a:rPr>
              <a:t>是一个单峰函数。</a:t>
            </a:r>
            <a:endParaRPr lang="en-US" altLang="zh-CN" b="1" smtClean="0">
              <a:solidFill>
                <a:srgbClr val="FF0000"/>
              </a:solidFill>
            </a:endParaRPr>
          </a:p>
          <a:p>
            <a:pPr indent="-269875"/>
            <a:r>
              <a:rPr lang="zh-CN" altLang="en-US" smtClean="0"/>
              <a:t>证明：我们采用反证法。</a:t>
            </a:r>
            <a:endParaRPr lang="en-US" altLang="zh-CN" smtClean="0"/>
          </a:p>
          <a:p>
            <a:pPr indent="-269875"/>
            <a:r>
              <a:rPr lang="zh-CN" altLang="en-US" smtClean="0"/>
              <a:t>对于一个多峰连续函数，它必定存在“谷”。</a:t>
            </a:r>
            <a:endParaRPr lang="en-US" altLang="zh-CN" smtClean="0"/>
          </a:p>
          <a:p>
            <a:pPr indent="-269875"/>
            <a:endParaRPr lang="en-US" altLang="zh-CN" smtClean="0"/>
          </a:p>
        </p:txBody>
      </p:sp>
      <p:pic>
        <p:nvPicPr>
          <p:cNvPr id="4" name="图片 1"/>
          <p:cNvPicPr>
            <a:picLocks noChangeAspect="1" noChangeArrowheads="1"/>
          </p:cNvPicPr>
          <p:nvPr/>
        </p:nvPicPr>
        <p:blipFill>
          <a:blip r:embed="rId3"/>
          <a:srcRect/>
          <a:stretch>
            <a:fillRect/>
          </a:stretch>
        </p:blipFill>
        <p:spPr bwMode="auto">
          <a:xfrm>
            <a:off x="1071563" y="3286125"/>
            <a:ext cx="5643562" cy="2428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5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5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6" dur="5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5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8" dur="50"/>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320040"/>
            <a:ext cx="7239000" cy="1143000"/>
          </a:xfrm>
        </p:spPr>
        <p:txBody>
          <a:bodyPr/>
          <a:lstStyle/>
          <a:p>
            <a:pPr eaLnBrk="1" fontAlgn="auto" hangingPunct="1">
              <a:spcAft>
                <a:spcPts val="0"/>
              </a:spcAft>
              <a:defRPr/>
            </a:pPr>
            <a:r>
              <a:rPr lang="zh-CN" altLang="en-US" smtClean="0"/>
              <a:t>题目分析</a:t>
            </a:r>
            <a:endParaRPr lang="zh-CN" altLang="en-US"/>
          </a:p>
        </p:txBody>
      </p:sp>
      <p:sp>
        <p:nvSpPr>
          <p:cNvPr id="3" name="内容占位符 2"/>
          <p:cNvSpPr>
            <a:spLocks noGrp="1"/>
          </p:cNvSpPr>
          <p:nvPr>
            <p:ph idx="4294967295"/>
          </p:nvPr>
        </p:nvSpPr>
        <p:spPr/>
        <p:txBody>
          <a:bodyPr/>
          <a:lstStyle/>
          <a:p>
            <a:pPr indent="-269875"/>
            <a:r>
              <a:rPr lang="zh-CN" altLang="en-US" smtClean="0"/>
              <a:t>“谷”不可能存在于某段抛物线内。</a:t>
            </a:r>
            <a:endParaRPr lang="en-US" altLang="zh-CN" smtClean="0"/>
          </a:p>
          <a:p>
            <a:pPr indent="-269875">
              <a:buFont typeface="Wingdings" pitchFamily="2" charset="2"/>
              <a:buChar char="Ø"/>
            </a:pPr>
            <a:r>
              <a:rPr lang="zh-CN" altLang="en-US" smtClean="0"/>
              <a:t>“谷”必定在两段抛物线的拼接处。</a:t>
            </a:r>
            <a:endParaRPr lang="en-US" altLang="zh-CN" smtClean="0"/>
          </a:p>
          <a:p>
            <a:pPr indent="-269875"/>
            <a:endParaRPr lang="en-US" altLang="zh-CN" smtClean="0"/>
          </a:p>
          <a:p>
            <a:pPr indent="-269875"/>
            <a:r>
              <a:rPr lang="zh-CN" altLang="en-US" smtClean="0"/>
              <a:t>设“谷”在第</a:t>
            </a:r>
            <a:r>
              <a:rPr lang="en-US" altLang="zh-CN" smtClean="0"/>
              <a:t>i</a:t>
            </a:r>
            <a:r>
              <a:rPr lang="zh-CN" altLang="en-US" smtClean="0"/>
              <a:t>个时间段内的二次函数和第</a:t>
            </a:r>
            <a:r>
              <a:rPr lang="en-US" altLang="zh-CN" smtClean="0"/>
              <a:t>i+1</a:t>
            </a:r>
            <a:r>
              <a:rPr lang="zh-CN" altLang="en-US" smtClean="0"/>
              <a:t>个时间段内的二次函数的拼接处。</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4"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from="(-#ppt_w/2)" to="(#ppt_x)" calcmode="lin" valueType="num">
                                      <p:cBhvr>
                                        <p:cTn id="14" dur="450" fill="hold">
                                          <p:stCondLst>
                                            <p:cond delay="0"/>
                                          </p:stCondLst>
                                        </p:cTn>
                                        <p:tgtEl>
                                          <p:spTgt spid="3">
                                            <p:txEl>
                                              <p:pRg st="1" end="1"/>
                                            </p:txEl>
                                          </p:spTgt>
                                        </p:tgtEl>
                                        <p:attrNameLst>
                                          <p:attrName>ppt_x</p:attrName>
                                        </p:attrNameLst>
                                      </p:cBhvr>
                                    </p:anim>
                                    <p:anim from="0" to="-1.0" calcmode="lin" valueType="num">
                                      <p:cBhvr>
                                        <p:cTn id="15" dur="150" decel="50000" autoRev="1" fill="hold">
                                          <p:stCondLst>
                                            <p:cond delay="450"/>
                                          </p:stCondLst>
                                        </p:cTn>
                                        <p:tgtEl>
                                          <p:spTgt spid="3">
                                            <p:txEl>
                                              <p:pRg st="1" end="1"/>
                                            </p:txEl>
                                          </p:spTgt>
                                        </p:tgtEl>
                                        <p:attrNameLst>
                                          <p:attrName>xshear</p:attrName>
                                        </p:attrNameLst>
                                      </p:cBhvr>
                                    </p:anim>
                                    <p:animScale>
                                      <p:cBhvr>
                                        <p:cTn id="16" dur="150" decel="100000" autoRev="1" fill="hold">
                                          <p:stCondLst>
                                            <p:cond delay="450"/>
                                          </p:stCondLst>
                                        </p:cTn>
                                        <p:tgtEl>
                                          <p:spTgt spid="3">
                                            <p:txEl>
                                              <p:pRg st="1" end="1"/>
                                            </p:txEl>
                                          </p:spTgt>
                                        </p:tgtEl>
                                      </p:cBhvr>
                                      <p:from x="100000" y="100000"/>
                                      <p:to x="80000" y="100000"/>
                                    </p:animScale>
                                    <p:anim by="(#ppt_h/3+#ppt_w*0.1)" calcmode="lin" valueType="num">
                                      <p:cBhvr additive="sum">
                                        <p:cTn id="17" dur="150" decel="100000" autoRev="1" fill="hold">
                                          <p:stCondLst>
                                            <p:cond delay="450"/>
                                          </p:stCondLst>
                                        </p:cTn>
                                        <p:tgtEl>
                                          <p:spTgt spid="3">
                                            <p:txEl>
                                              <p:pRg st="1" end="1"/>
                                            </p:txEl>
                                          </p:spTgt>
                                        </p:tgtEl>
                                        <p:attrNameLst>
                                          <p:attrName>ppt_x</p:attrName>
                                        </p:attrNameLst>
                                      </p:cBhvr>
                                    </p:anim>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2" dur="5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5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24" dur="50"/>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320040"/>
            <a:ext cx="7239000" cy="1143000"/>
          </a:xfrm>
        </p:spPr>
        <p:txBody>
          <a:bodyPr/>
          <a:lstStyle/>
          <a:p>
            <a:pPr eaLnBrk="1" fontAlgn="auto" hangingPunct="1">
              <a:spcAft>
                <a:spcPts val="0"/>
              </a:spcAft>
              <a:defRPr/>
            </a:pPr>
            <a:r>
              <a:rPr lang="zh-CN" altLang="en-US" dirty="0" smtClean="0"/>
              <a:t>题目分析</a:t>
            </a:r>
            <a:endParaRPr lang="zh-CN" altLang="en-US" dirty="0"/>
          </a:p>
        </p:txBody>
      </p:sp>
      <p:sp>
        <p:nvSpPr>
          <p:cNvPr id="3" name="内容占位符 2"/>
          <p:cNvSpPr>
            <a:spLocks noGrp="1"/>
          </p:cNvSpPr>
          <p:nvPr>
            <p:ph idx="4294967295"/>
          </p:nvPr>
        </p:nvSpPr>
        <p:spPr/>
        <p:txBody>
          <a:bodyPr/>
          <a:lstStyle/>
          <a:p>
            <a:pPr indent="-269875"/>
            <a:r>
              <a:rPr lang="zh-CN" altLang="en-US" smtClean="0"/>
              <a:t>设</a:t>
            </a:r>
            <a:r>
              <a:rPr lang="en-US" altLang="zh-CN" smtClean="0"/>
              <a:t>x</a:t>
            </a:r>
            <a:r>
              <a:rPr lang="en-US" altLang="zh-CN" baseline="-25000" smtClean="0"/>
              <a:t>i</a:t>
            </a:r>
            <a:r>
              <a:rPr lang="en-US" altLang="zh-CN" smtClean="0"/>
              <a:t>=a</a:t>
            </a:r>
            <a:r>
              <a:rPr lang="zh-CN" altLang="en-US" smtClean="0"/>
              <a:t>，</a:t>
            </a:r>
            <a:r>
              <a:rPr lang="en-US" altLang="zh-CN" smtClean="0"/>
              <a:t>x</a:t>
            </a:r>
            <a:r>
              <a:rPr lang="en-US" altLang="zh-CN" baseline="-25000" smtClean="0"/>
              <a:t>i+1</a:t>
            </a:r>
            <a:r>
              <a:rPr lang="en-US" altLang="zh-CN" smtClean="0"/>
              <a:t>=b</a:t>
            </a:r>
            <a:r>
              <a:rPr lang="zh-CN" altLang="en-US" smtClean="0"/>
              <a:t>，在前</a:t>
            </a:r>
            <a:r>
              <a:rPr lang="en-US" altLang="zh-CN" smtClean="0"/>
              <a:t>i-1</a:t>
            </a:r>
            <a:r>
              <a:rPr lang="zh-CN" altLang="en-US" smtClean="0"/>
              <a:t>个时间段内一共造了</a:t>
            </a:r>
            <a:r>
              <a:rPr lang="en-US" altLang="zh-CN" smtClean="0"/>
              <a:t>v</a:t>
            </a:r>
            <a:r>
              <a:rPr lang="en-US" altLang="zh-CN" baseline="-25000" smtClean="0"/>
              <a:t>0</a:t>
            </a:r>
            <a:r>
              <a:rPr lang="zh-CN" altLang="en-US" smtClean="0"/>
              <a:t>个战车工厂，</a:t>
            </a:r>
            <a:r>
              <a:rPr lang="en-US" altLang="zh-CN" smtClean="0"/>
              <a:t>c</a:t>
            </a:r>
            <a:r>
              <a:rPr lang="en-US" altLang="zh-CN" baseline="-25000" smtClean="0"/>
              <a:t>0</a:t>
            </a:r>
            <a:r>
              <a:rPr lang="zh-CN" altLang="en-US" smtClean="0"/>
              <a:t>辆坦克。</a:t>
            </a:r>
            <a:endParaRPr lang="en-US" altLang="zh-CN" smtClean="0"/>
          </a:p>
          <a:p>
            <a:pPr indent="-269875"/>
            <a:r>
              <a:rPr lang="zh-CN" altLang="en-US" smtClean="0"/>
              <a:t>当</a:t>
            </a:r>
            <a:r>
              <a:rPr lang="en-US" altLang="zh-CN" smtClean="0"/>
              <a:t>v</a:t>
            </a:r>
            <a:r>
              <a:rPr lang="en-US" altLang="zh-CN" baseline="-25000" smtClean="0"/>
              <a:t>0</a:t>
            </a:r>
            <a:r>
              <a:rPr lang="en-US" altLang="zh-CN" smtClean="0"/>
              <a:t>+1</a:t>
            </a:r>
            <a:r>
              <a:rPr lang="zh-CN" altLang="en-US" smtClean="0"/>
              <a:t>≤</a:t>
            </a:r>
            <a:r>
              <a:rPr lang="en-US" altLang="zh-CN" smtClean="0"/>
              <a:t>k</a:t>
            </a:r>
            <a:r>
              <a:rPr lang="zh-CN" altLang="en-US" smtClean="0"/>
              <a:t>≤</a:t>
            </a:r>
            <a:r>
              <a:rPr lang="en-US" altLang="zh-CN" smtClean="0"/>
              <a:t>v</a:t>
            </a:r>
            <a:r>
              <a:rPr lang="en-US" altLang="zh-CN" baseline="-25000" smtClean="0"/>
              <a:t>0</a:t>
            </a:r>
            <a:r>
              <a:rPr lang="en-US" altLang="zh-CN" smtClean="0"/>
              <a:t>+a</a:t>
            </a:r>
            <a:r>
              <a:rPr lang="zh-CN" altLang="en-US" smtClean="0"/>
              <a:t>时：</a:t>
            </a:r>
            <a:endParaRPr lang="en-US" altLang="zh-CN" smtClean="0"/>
          </a:p>
          <a:p>
            <a:pPr indent="-269875"/>
            <a:r>
              <a:rPr lang="en-US" altLang="zh-CN" smtClean="0"/>
              <a:t>y=-k</a:t>
            </a:r>
            <a:r>
              <a:rPr lang="en-US" altLang="zh-CN" baseline="30000" smtClean="0"/>
              <a:t>2</a:t>
            </a:r>
            <a:r>
              <a:rPr lang="en-US" altLang="zh-CN" smtClean="0"/>
              <a:t>+(T</a:t>
            </a:r>
            <a:r>
              <a:rPr lang="en-US" altLang="zh-CN" baseline="-25000" smtClean="0"/>
              <a:t>n</a:t>
            </a:r>
            <a:r>
              <a:rPr lang="en-US" altLang="zh-CN" smtClean="0"/>
              <a:t>-T</a:t>
            </a:r>
            <a:r>
              <a:rPr lang="en-US" altLang="zh-CN" baseline="-25000" smtClean="0"/>
              <a:t>i-1</a:t>
            </a:r>
            <a:r>
              <a:rPr lang="en-US" altLang="zh-CN" smtClean="0"/>
              <a:t>+v</a:t>
            </a:r>
            <a:r>
              <a:rPr lang="en-US" altLang="zh-CN" baseline="-25000" smtClean="0"/>
              <a:t>0</a:t>
            </a:r>
            <a:r>
              <a:rPr lang="en-US" altLang="zh-CN" smtClean="0"/>
              <a:t>)k+c</a:t>
            </a:r>
            <a:r>
              <a:rPr lang="en-US" altLang="zh-CN" baseline="-25000" smtClean="0"/>
              <a:t>0</a:t>
            </a:r>
            <a:endParaRPr lang="en-US" altLang="zh-CN" smtClean="0"/>
          </a:p>
          <a:p>
            <a:pPr indent="-269875">
              <a:lnSpc>
                <a:spcPct val="150000"/>
              </a:lnSpc>
            </a:pPr>
            <a:r>
              <a:rPr lang="zh-CN" altLang="en-US" smtClean="0"/>
              <a:t>对称轴为：</a:t>
            </a:r>
            <a:endParaRPr lang="en-US" altLang="zh-CN" smtClean="0"/>
          </a:p>
          <a:p>
            <a:pPr indent="-269875"/>
            <a:endParaRPr lang="en-US" altLang="zh-CN" smtClean="0"/>
          </a:p>
          <a:p>
            <a:pPr indent="-269875"/>
            <a:r>
              <a:rPr lang="zh-CN" altLang="en-US" smtClean="0"/>
              <a:t>当</a:t>
            </a:r>
            <a:r>
              <a:rPr lang="en-US" altLang="zh-CN" smtClean="0"/>
              <a:t>v</a:t>
            </a:r>
            <a:r>
              <a:rPr lang="en-US" altLang="zh-CN" baseline="-25000" smtClean="0"/>
              <a:t>0</a:t>
            </a:r>
            <a:r>
              <a:rPr lang="en-US" altLang="zh-CN" smtClean="0"/>
              <a:t>+a</a:t>
            </a:r>
            <a:r>
              <a:rPr lang="zh-CN" altLang="en-US" smtClean="0"/>
              <a:t>≤</a:t>
            </a:r>
            <a:r>
              <a:rPr lang="en-US" altLang="zh-CN" smtClean="0"/>
              <a:t>k</a:t>
            </a:r>
            <a:r>
              <a:rPr lang="zh-CN" altLang="en-US" smtClean="0"/>
              <a:t>≤</a:t>
            </a:r>
            <a:r>
              <a:rPr lang="en-US" altLang="zh-CN" smtClean="0"/>
              <a:t>v</a:t>
            </a:r>
            <a:r>
              <a:rPr lang="en-US" altLang="zh-CN" baseline="-25000" smtClean="0"/>
              <a:t>0</a:t>
            </a:r>
            <a:r>
              <a:rPr lang="en-US" altLang="zh-CN" smtClean="0"/>
              <a:t>+b</a:t>
            </a:r>
            <a:r>
              <a:rPr lang="zh-CN" altLang="en-US" smtClean="0"/>
              <a:t>时：</a:t>
            </a:r>
            <a:endParaRPr lang="en-US" altLang="zh-CN" smtClean="0"/>
          </a:p>
          <a:p>
            <a:pPr indent="-269875"/>
            <a:r>
              <a:rPr lang="en-US" altLang="zh-CN" smtClean="0"/>
              <a:t>y=-k</a:t>
            </a:r>
            <a:r>
              <a:rPr lang="en-US" altLang="zh-CN" baseline="30000" smtClean="0"/>
              <a:t>2</a:t>
            </a:r>
            <a:r>
              <a:rPr lang="en-US" altLang="zh-CN" smtClean="0"/>
              <a:t>+(T</a:t>
            </a:r>
            <a:r>
              <a:rPr lang="en-US" altLang="zh-CN" baseline="-25000" smtClean="0"/>
              <a:t>n</a:t>
            </a:r>
            <a:r>
              <a:rPr lang="en-US" altLang="zh-CN" smtClean="0"/>
              <a:t>-T</a:t>
            </a:r>
            <a:r>
              <a:rPr lang="en-US" altLang="zh-CN" baseline="-25000" smtClean="0"/>
              <a:t>i</a:t>
            </a:r>
            <a:r>
              <a:rPr lang="en-US" altLang="zh-CN" smtClean="0"/>
              <a:t>+v</a:t>
            </a:r>
            <a:r>
              <a:rPr lang="en-US" altLang="zh-CN" baseline="-25000" smtClean="0"/>
              <a:t>0</a:t>
            </a:r>
            <a:r>
              <a:rPr lang="en-US" altLang="zh-CN" smtClean="0"/>
              <a:t>+a)k+ c</a:t>
            </a:r>
            <a:r>
              <a:rPr lang="en-US" altLang="zh-CN" baseline="-25000" smtClean="0"/>
              <a:t>0</a:t>
            </a:r>
            <a:r>
              <a:rPr lang="en-US" altLang="zh-CN" smtClean="0"/>
              <a:t>+(v</a:t>
            </a:r>
            <a:r>
              <a:rPr lang="en-US" altLang="zh-CN" baseline="-25000" smtClean="0"/>
              <a:t>0</a:t>
            </a:r>
            <a:r>
              <a:rPr lang="en-US" altLang="zh-CN" smtClean="0"/>
              <a:t>+a)*(T</a:t>
            </a:r>
            <a:r>
              <a:rPr lang="en-US" altLang="zh-CN" baseline="-25000" smtClean="0"/>
              <a:t>i</a:t>
            </a:r>
            <a:r>
              <a:rPr lang="en-US" altLang="zh-CN" smtClean="0"/>
              <a:t>-T</a:t>
            </a:r>
            <a:r>
              <a:rPr lang="en-US" altLang="zh-CN" baseline="-25000" smtClean="0"/>
              <a:t>i-1</a:t>
            </a:r>
            <a:r>
              <a:rPr lang="en-US" altLang="zh-CN" smtClean="0"/>
              <a:t>-a)</a:t>
            </a:r>
            <a:endParaRPr lang="zh-CN" altLang="en-US" smtClean="0"/>
          </a:p>
          <a:p>
            <a:pPr indent="-269875">
              <a:lnSpc>
                <a:spcPct val="150000"/>
              </a:lnSpc>
            </a:pPr>
            <a:r>
              <a:rPr lang="zh-CN" altLang="en-US" smtClean="0"/>
              <a:t>对称轴为：</a:t>
            </a:r>
            <a:endParaRPr lang="en-US" altLang="zh-CN" smtClean="0"/>
          </a:p>
          <a:p>
            <a:pPr indent="-269875"/>
            <a:endParaRPr lang="en-US" altLang="zh-CN" smtClean="0"/>
          </a:p>
        </p:txBody>
      </p:sp>
      <p:sp>
        <p:nvSpPr>
          <p:cNvPr id="40970"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Trebuchet MS" pitchFamily="34" charset="0"/>
            </a:endParaRPr>
          </a:p>
        </p:txBody>
      </p:sp>
      <p:graphicFrame>
        <p:nvGraphicFramePr>
          <p:cNvPr id="30733" name="Object 5"/>
          <p:cNvGraphicFramePr>
            <a:graphicFrameLocks noChangeAspect="1"/>
          </p:cNvGraphicFramePr>
          <p:nvPr/>
        </p:nvGraphicFramePr>
        <p:xfrm>
          <a:off x="2381250" y="3552825"/>
          <a:ext cx="1411288" cy="681038"/>
        </p:xfrm>
        <a:graphic>
          <a:graphicData uri="http://schemas.openxmlformats.org/presentationml/2006/ole">
            <p:oleObj spid="_x0000_s40965" name="公式" r:id="rId3" imgW="825500" imgH="393700" progId="Equation.3">
              <p:embed/>
            </p:oleObj>
          </a:graphicData>
        </a:graphic>
      </p:graphicFrame>
      <p:sp>
        <p:nvSpPr>
          <p:cNvPr id="40971"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Trebuchet MS" pitchFamily="34" charset="0"/>
            </a:endParaRPr>
          </a:p>
        </p:txBody>
      </p:sp>
      <p:graphicFrame>
        <p:nvGraphicFramePr>
          <p:cNvPr id="30735" name="Object 7"/>
          <p:cNvGraphicFramePr>
            <a:graphicFrameLocks noChangeAspect="1"/>
          </p:cNvGraphicFramePr>
          <p:nvPr/>
        </p:nvGraphicFramePr>
        <p:xfrm>
          <a:off x="2395538" y="5614988"/>
          <a:ext cx="1700212" cy="714375"/>
        </p:xfrm>
        <a:graphic>
          <a:graphicData uri="http://schemas.openxmlformats.org/presentationml/2006/ole">
            <p:oleObj spid="_x0000_s40967" name="公式" r:id="rId4" imgW="952087" imgH="393529"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5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5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5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5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5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5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5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5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0733"/>
                                        </p:tgtEl>
                                        <p:attrNameLst>
                                          <p:attrName>style.visibility</p:attrName>
                                        </p:attrNameLst>
                                      </p:cBhvr>
                                      <p:to>
                                        <p:strVal val="visible"/>
                                      </p:to>
                                    </p:set>
                                    <p:animEffect transition="in" filter="fade">
                                      <p:cBhvr>
                                        <p:cTn id="35" dur="500"/>
                                        <p:tgtEl>
                                          <p:spTgt spid="30733"/>
                                        </p:tgtEl>
                                      </p:cBhvr>
                                    </p:animEffect>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nodeType="clickEffect">
                                  <p:stCondLst>
                                    <p:cond delay="0"/>
                                  </p:stCondLst>
                                  <p:iterate type="lt">
                                    <p:tmPct val="50000"/>
                                  </p:iterate>
                                  <p:childTnLst>
                                    <p:set>
                                      <p:cBhvr>
                                        <p:cTn id="39"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40" dur="5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5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42" dur="50"/>
                                        <p:tgtEl>
                                          <p:spTgt spid="3">
                                            <p:txEl>
                                              <p:pRg st="5" end="5"/>
                                            </p:txEl>
                                          </p:spTgt>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7" presetClass="entr" presetSubtype="0" fill="hold" nodeType="clickEffect">
                                  <p:stCondLst>
                                    <p:cond delay="0"/>
                                  </p:stCondLst>
                                  <p:iterate type="lt">
                                    <p:tmPct val="50000"/>
                                  </p:iterate>
                                  <p:childTnLst>
                                    <p:set>
                                      <p:cBhvr>
                                        <p:cTn id="46"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47" dur="5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5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49" dur="50"/>
                                        <p:tgtEl>
                                          <p:spTgt spid="3">
                                            <p:txEl>
                                              <p:pRg st="6" end="6"/>
                                            </p:txEl>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7" presetClass="entr" presetSubtype="0" fill="hold" nodeType="clickEffect">
                                  <p:stCondLst>
                                    <p:cond delay="0"/>
                                  </p:stCondLst>
                                  <p:iterate type="lt">
                                    <p:tmPct val="50000"/>
                                  </p:iterate>
                                  <p:childTnLst>
                                    <p:set>
                                      <p:cBhvr>
                                        <p:cTn id="53" dur="1" fill="hold">
                                          <p:stCondLst>
                                            <p:cond delay="0"/>
                                          </p:stCondLst>
                                        </p:cTn>
                                        <p:tgtEl>
                                          <p:spTgt spid="3">
                                            <p:txEl>
                                              <p:pRg st="7" end="7"/>
                                            </p:txEl>
                                          </p:spTgt>
                                        </p:tgtEl>
                                        <p:attrNameLst>
                                          <p:attrName>style.visibility</p:attrName>
                                        </p:attrNameLst>
                                      </p:cBhvr>
                                      <p:to>
                                        <p:strVal val="visible"/>
                                      </p:to>
                                    </p:set>
                                    <p:anim calcmode="discrete" valueType="clr">
                                      <p:cBhvr override="childStyle">
                                        <p:cTn id="54" dur="50"/>
                                        <p:tgtEl>
                                          <p:spTgt spid="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5" dur="50"/>
                                        <p:tgtEl>
                                          <p:spTgt spid="3">
                                            <p:txEl>
                                              <p:pRg st="7" end="7"/>
                                            </p:txEl>
                                          </p:spTgt>
                                        </p:tgtEl>
                                        <p:attrNameLst>
                                          <p:attrName>fillcolor</p:attrName>
                                        </p:attrNameLst>
                                      </p:cBhvr>
                                      <p:tavLst>
                                        <p:tav tm="0">
                                          <p:val>
                                            <p:clrVal>
                                              <a:schemeClr val="accent2"/>
                                            </p:clrVal>
                                          </p:val>
                                        </p:tav>
                                        <p:tav tm="50000">
                                          <p:val>
                                            <p:clrVal>
                                              <a:schemeClr val="hlink"/>
                                            </p:clrVal>
                                          </p:val>
                                        </p:tav>
                                      </p:tavLst>
                                    </p:anim>
                                    <p:set>
                                      <p:cBhvr>
                                        <p:cTn id="56" dur="50"/>
                                        <p:tgtEl>
                                          <p:spTgt spid="3">
                                            <p:txEl>
                                              <p:pRg st="7" end="7"/>
                                            </p:txEl>
                                          </p:spTgt>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0735"/>
                                        </p:tgtEl>
                                        <p:attrNameLst>
                                          <p:attrName>style.visibility</p:attrName>
                                        </p:attrNameLst>
                                      </p:cBhvr>
                                      <p:to>
                                        <p:strVal val="visible"/>
                                      </p:to>
                                    </p:set>
                                    <p:animEffect transition="in" filter="fade">
                                      <p:cBhvr>
                                        <p:cTn id="61" dur="500"/>
                                        <p:tgtEl>
                                          <p:spTgt spid="30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320040"/>
            <a:ext cx="7239000" cy="1143000"/>
          </a:xfrm>
        </p:spPr>
        <p:txBody>
          <a:bodyPr/>
          <a:lstStyle/>
          <a:p>
            <a:pPr eaLnBrk="1" fontAlgn="auto" hangingPunct="1">
              <a:spcAft>
                <a:spcPts val="0"/>
              </a:spcAft>
              <a:defRPr/>
            </a:pPr>
            <a:r>
              <a:rPr lang="zh-CN" altLang="en-US" dirty="0" smtClean="0"/>
              <a:t>题目分析</a:t>
            </a:r>
            <a:endParaRPr lang="zh-CN" altLang="en-US" dirty="0"/>
          </a:p>
        </p:txBody>
      </p:sp>
      <p:sp>
        <p:nvSpPr>
          <p:cNvPr id="3" name="内容占位符 2"/>
          <p:cNvSpPr>
            <a:spLocks noGrp="1"/>
          </p:cNvSpPr>
          <p:nvPr>
            <p:ph idx="4294967295"/>
          </p:nvPr>
        </p:nvSpPr>
        <p:spPr/>
        <p:txBody>
          <a:bodyPr/>
          <a:lstStyle/>
          <a:p>
            <a:pPr indent="-269875"/>
            <a:r>
              <a:rPr lang="zh-CN" altLang="en-US" smtClean="0"/>
              <a:t>“谷”的性质：</a:t>
            </a:r>
            <a:endParaRPr lang="en-US" altLang="zh-CN" smtClean="0"/>
          </a:p>
          <a:p>
            <a:pPr indent="-269875">
              <a:buFont typeface="Wingdings" pitchFamily="2" charset="2"/>
              <a:buChar char="Ø"/>
            </a:pPr>
            <a:r>
              <a:rPr lang="zh-CN" altLang="en-US" smtClean="0"/>
              <a:t>在“谷”的左侧附近是减函数</a:t>
            </a:r>
            <a:endParaRPr lang="en-US" altLang="zh-CN" smtClean="0"/>
          </a:p>
          <a:p>
            <a:pPr indent="-269875">
              <a:buFont typeface="Wingdings" pitchFamily="2" charset="2"/>
              <a:buChar char="Ø"/>
            </a:pPr>
            <a:r>
              <a:rPr lang="zh-CN" altLang="en-US" smtClean="0"/>
              <a:t>在“谷”的右侧附近是增函数</a:t>
            </a:r>
            <a:endParaRPr lang="en-US" altLang="zh-CN" smtClean="0"/>
          </a:p>
          <a:p>
            <a:pPr indent="-269875"/>
            <a:endParaRPr lang="en-US" altLang="zh-CN" smtClean="0"/>
          </a:p>
          <a:p>
            <a:pPr indent="-269875"/>
            <a:endParaRPr lang="en-US" altLang="zh-CN" smtClean="0"/>
          </a:p>
          <a:p>
            <a:pPr indent="-269875"/>
            <a:endParaRPr lang="en-US" altLang="zh-CN" smtClean="0"/>
          </a:p>
          <a:p>
            <a:pPr indent="-269875"/>
            <a:r>
              <a:rPr lang="zh-CN" altLang="en-US" smtClean="0"/>
              <a:t>即</a:t>
            </a:r>
            <a:endParaRPr lang="en-US" altLang="zh-CN" smtClean="0"/>
          </a:p>
          <a:p>
            <a:pPr indent="-269875"/>
            <a:r>
              <a:rPr lang="zh-CN" altLang="en-US" smtClean="0"/>
              <a:t>我们知道</a:t>
            </a:r>
            <a:r>
              <a:rPr lang="en-US" altLang="zh-CN" smtClean="0"/>
              <a:t>a ≤ x</a:t>
            </a:r>
            <a:r>
              <a:rPr lang="en-US" altLang="zh-CN" baseline="-25000" smtClean="0"/>
              <a:t>i</a:t>
            </a:r>
            <a:r>
              <a:rPr lang="en-US" altLang="zh-CN" smtClean="0"/>
              <a:t> ≤ T</a:t>
            </a:r>
            <a:r>
              <a:rPr lang="en-US" altLang="zh-CN" baseline="-25000" smtClean="0"/>
              <a:t>i</a:t>
            </a:r>
            <a:r>
              <a:rPr lang="en-US" altLang="zh-CN" smtClean="0"/>
              <a:t>-T</a:t>
            </a:r>
            <a:r>
              <a:rPr lang="en-US" altLang="zh-CN" baseline="-25000" smtClean="0"/>
              <a:t>i-1</a:t>
            </a:r>
          </a:p>
        </p:txBody>
      </p:sp>
      <p:sp>
        <p:nvSpPr>
          <p:cNvPr id="41995"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Trebuchet MS" pitchFamily="34" charset="0"/>
            </a:endParaRPr>
          </a:p>
        </p:txBody>
      </p:sp>
      <p:graphicFrame>
        <p:nvGraphicFramePr>
          <p:cNvPr id="30733" name="Object 5"/>
          <p:cNvGraphicFramePr>
            <a:graphicFrameLocks noChangeAspect="1"/>
          </p:cNvGraphicFramePr>
          <p:nvPr/>
        </p:nvGraphicFramePr>
        <p:xfrm>
          <a:off x="1000125" y="3071813"/>
          <a:ext cx="2144713" cy="1214437"/>
        </p:xfrm>
        <a:graphic>
          <a:graphicData uri="http://schemas.openxmlformats.org/presentationml/2006/ole">
            <p:oleObj spid="_x0000_s41989" name="公式" r:id="rId4" imgW="1498320" imgH="838080" progId="Equation.3">
              <p:embed/>
            </p:oleObj>
          </a:graphicData>
        </a:graphic>
      </p:graphicFrame>
      <p:sp>
        <p:nvSpPr>
          <p:cNvPr id="41996"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Trebuchet MS" pitchFamily="34" charset="0"/>
            </a:endParaRPr>
          </a:p>
        </p:txBody>
      </p:sp>
      <p:graphicFrame>
        <p:nvGraphicFramePr>
          <p:cNvPr id="40965" name="Object 7"/>
          <p:cNvGraphicFramePr>
            <a:graphicFrameLocks noChangeAspect="1"/>
          </p:cNvGraphicFramePr>
          <p:nvPr/>
        </p:nvGraphicFramePr>
        <p:xfrm>
          <a:off x="1214438" y="4429125"/>
          <a:ext cx="2616200" cy="569913"/>
        </p:xfrm>
        <a:graphic>
          <a:graphicData uri="http://schemas.openxmlformats.org/presentationml/2006/ole">
            <p:oleObj spid="_x0000_s41991" name="公式" r:id="rId5" imgW="1828800" imgH="393480" progId="Equation.3">
              <p:embed/>
            </p:oleObj>
          </a:graphicData>
        </a:graphic>
      </p:graphicFrame>
      <p:graphicFrame>
        <p:nvGraphicFramePr>
          <p:cNvPr id="40966" name="Object 8"/>
          <p:cNvGraphicFramePr>
            <a:graphicFrameLocks noChangeAspect="1"/>
          </p:cNvGraphicFramePr>
          <p:nvPr/>
        </p:nvGraphicFramePr>
        <p:xfrm>
          <a:off x="5105400" y="4567238"/>
          <a:ext cx="1016000" cy="330200"/>
        </p:xfrm>
        <a:graphic>
          <a:graphicData uri="http://schemas.openxmlformats.org/presentationml/2006/ole">
            <p:oleObj spid="_x0000_s41992" name="公式" r:id="rId6" imgW="711000" imgH="228600" progId="Equation.3">
              <p:embed/>
            </p:oleObj>
          </a:graphicData>
        </a:graphic>
      </p:graphicFrame>
      <p:sp>
        <p:nvSpPr>
          <p:cNvPr id="12" name="右箭头 11"/>
          <p:cNvSpPr/>
          <p:nvPr/>
        </p:nvSpPr>
        <p:spPr>
          <a:xfrm>
            <a:off x="4052888" y="4591050"/>
            <a:ext cx="785812" cy="260350"/>
          </a:xfrm>
          <a:prstGeom prst="rightArrow">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圆角矩形 12"/>
          <p:cNvSpPr/>
          <p:nvPr/>
        </p:nvSpPr>
        <p:spPr>
          <a:xfrm rot="20215972">
            <a:off x="3843338" y="5416550"/>
            <a:ext cx="1138237" cy="522288"/>
          </a:xfrm>
          <a:prstGeom prst="roundRect">
            <a:avLst>
              <a:gd name="adj" fmla="val 22000"/>
            </a:avLst>
          </a:prstGeom>
          <a:no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3200" dirty="0">
                <a:solidFill>
                  <a:srgbClr val="FF0000"/>
                </a:solidFill>
              </a:rPr>
              <a:t>矛盾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4"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from="(-#ppt_w/2)" to="(#ppt_x)" calcmode="lin" valueType="num">
                                      <p:cBhvr>
                                        <p:cTn id="14" dur="450" fill="hold">
                                          <p:stCondLst>
                                            <p:cond delay="0"/>
                                          </p:stCondLst>
                                        </p:cTn>
                                        <p:tgtEl>
                                          <p:spTgt spid="3">
                                            <p:txEl>
                                              <p:pRg st="1" end="1"/>
                                            </p:txEl>
                                          </p:spTgt>
                                        </p:tgtEl>
                                        <p:attrNameLst>
                                          <p:attrName>ppt_x</p:attrName>
                                        </p:attrNameLst>
                                      </p:cBhvr>
                                    </p:anim>
                                    <p:anim from="0" to="-1.0" calcmode="lin" valueType="num">
                                      <p:cBhvr>
                                        <p:cTn id="15" dur="150" decel="50000" autoRev="1" fill="hold">
                                          <p:stCondLst>
                                            <p:cond delay="450"/>
                                          </p:stCondLst>
                                        </p:cTn>
                                        <p:tgtEl>
                                          <p:spTgt spid="3">
                                            <p:txEl>
                                              <p:pRg st="1" end="1"/>
                                            </p:txEl>
                                          </p:spTgt>
                                        </p:tgtEl>
                                        <p:attrNameLst>
                                          <p:attrName>xshear</p:attrName>
                                        </p:attrNameLst>
                                      </p:cBhvr>
                                    </p:anim>
                                    <p:animScale>
                                      <p:cBhvr>
                                        <p:cTn id="16" dur="150" decel="100000" autoRev="1" fill="hold">
                                          <p:stCondLst>
                                            <p:cond delay="450"/>
                                          </p:stCondLst>
                                        </p:cTn>
                                        <p:tgtEl>
                                          <p:spTgt spid="3">
                                            <p:txEl>
                                              <p:pRg st="1" end="1"/>
                                            </p:txEl>
                                          </p:spTgt>
                                        </p:tgtEl>
                                      </p:cBhvr>
                                      <p:from x="100000" y="100000"/>
                                      <p:to x="80000" y="100000"/>
                                    </p:animScale>
                                    <p:anim by="(#ppt_h/3+#ppt_w*0.1)" calcmode="lin" valueType="num">
                                      <p:cBhvr additive="sum">
                                        <p:cTn id="17" dur="150" decel="100000" autoRev="1" fill="hold">
                                          <p:stCondLst>
                                            <p:cond delay="450"/>
                                          </p:stCondLst>
                                        </p:cTn>
                                        <p:tgtEl>
                                          <p:spTgt spid="3">
                                            <p:txEl>
                                              <p:pRg st="1" end="1"/>
                                            </p:txEl>
                                          </p:spTgt>
                                        </p:tgtEl>
                                        <p:attrNameLst>
                                          <p:attrName>ppt_x</p:attrName>
                                        </p:attrNameLst>
                                      </p:cBhvr>
                                    </p:anim>
                                  </p:childTnLst>
                                </p:cTn>
                              </p:par>
                            </p:childTnLst>
                          </p:cTn>
                        </p:par>
                      </p:childTnLst>
                    </p:cTn>
                  </p:par>
                  <p:par>
                    <p:cTn id="18" fill="hold">
                      <p:stCondLst>
                        <p:cond delay="indefinite"/>
                      </p:stCondLst>
                      <p:childTnLst>
                        <p:par>
                          <p:cTn id="19" fill="hold">
                            <p:stCondLst>
                              <p:cond delay="0"/>
                            </p:stCondLst>
                            <p:childTnLst>
                              <p:par>
                                <p:cTn id="20" presetID="34"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from="(-#ppt_w/2)" to="(#ppt_x)" calcmode="lin" valueType="num">
                                      <p:cBhvr>
                                        <p:cTn id="22" dur="450" fill="hold">
                                          <p:stCondLst>
                                            <p:cond delay="0"/>
                                          </p:stCondLst>
                                        </p:cTn>
                                        <p:tgtEl>
                                          <p:spTgt spid="3">
                                            <p:txEl>
                                              <p:pRg st="2" end="2"/>
                                            </p:txEl>
                                          </p:spTgt>
                                        </p:tgtEl>
                                        <p:attrNameLst>
                                          <p:attrName>ppt_x</p:attrName>
                                        </p:attrNameLst>
                                      </p:cBhvr>
                                    </p:anim>
                                    <p:anim from="0" to="-1.0" calcmode="lin" valueType="num">
                                      <p:cBhvr>
                                        <p:cTn id="23" dur="150" decel="50000" autoRev="1" fill="hold">
                                          <p:stCondLst>
                                            <p:cond delay="450"/>
                                          </p:stCondLst>
                                        </p:cTn>
                                        <p:tgtEl>
                                          <p:spTgt spid="3">
                                            <p:txEl>
                                              <p:pRg st="2" end="2"/>
                                            </p:txEl>
                                          </p:spTgt>
                                        </p:tgtEl>
                                        <p:attrNameLst>
                                          <p:attrName>xshear</p:attrName>
                                        </p:attrNameLst>
                                      </p:cBhvr>
                                    </p:anim>
                                    <p:animScale>
                                      <p:cBhvr>
                                        <p:cTn id="24" dur="150" decel="100000" autoRev="1" fill="hold">
                                          <p:stCondLst>
                                            <p:cond delay="450"/>
                                          </p:stCondLst>
                                        </p:cTn>
                                        <p:tgtEl>
                                          <p:spTgt spid="3">
                                            <p:txEl>
                                              <p:pRg st="2" end="2"/>
                                            </p:txEl>
                                          </p:spTgt>
                                        </p:tgtEl>
                                      </p:cBhvr>
                                      <p:from x="100000" y="100000"/>
                                      <p:to x="80000" y="100000"/>
                                    </p:animScale>
                                    <p:anim by="(#ppt_h/3+#ppt_w*0.1)" calcmode="lin" valueType="num">
                                      <p:cBhvr additive="sum">
                                        <p:cTn id="25" dur="150" decel="100000" autoRev="1" fill="hold">
                                          <p:stCondLst>
                                            <p:cond delay="450"/>
                                          </p:stCondLst>
                                        </p:cTn>
                                        <p:tgtEl>
                                          <p:spTgt spid="3">
                                            <p:txEl>
                                              <p:pRg st="2" end="2"/>
                                            </p:txEl>
                                          </p:spTgt>
                                        </p:tgtEl>
                                        <p:attrNameLst>
                                          <p:attrName>ppt_x</p:attrName>
                                        </p:attrNameLst>
                                      </p:cBhvr>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0733"/>
                                        </p:tgtEl>
                                        <p:attrNameLst>
                                          <p:attrName>style.visibility</p:attrName>
                                        </p:attrNameLst>
                                      </p:cBhvr>
                                      <p:to>
                                        <p:strVal val="visible"/>
                                      </p:to>
                                    </p:set>
                                    <p:animEffect transition="in" filter="fade">
                                      <p:cBhvr>
                                        <p:cTn id="30" dur="500"/>
                                        <p:tgtEl>
                                          <p:spTgt spid="30733"/>
                                        </p:tgtEl>
                                      </p:cBhvr>
                                    </p:animEffec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35" dur="5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5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37" dur="50"/>
                                        <p:tgtEl>
                                          <p:spTgt spid="3">
                                            <p:txEl>
                                              <p:pRg st="6" end="6"/>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34" presetClass="entr" presetSubtype="0" fill="hold" nodeType="clickEffect">
                                  <p:stCondLst>
                                    <p:cond delay="0"/>
                                  </p:stCondLst>
                                  <p:childTnLst>
                                    <p:set>
                                      <p:cBhvr>
                                        <p:cTn id="41" dur="1" fill="hold">
                                          <p:stCondLst>
                                            <p:cond delay="0"/>
                                          </p:stCondLst>
                                        </p:cTn>
                                        <p:tgtEl>
                                          <p:spTgt spid="40965"/>
                                        </p:tgtEl>
                                        <p:attrNameLst>
                                          <p:attrName>style.visibility</p:attrName>
                                        </p:attrNameLst>
                                      </p:cBhvr>
                                      <p:to>
                                        <p:strVal val="visible"/>
                                      </p:to>
                                    </p:set>
                                    <p:anim from="(-#ppt_w/2)" to="(#ppt_x)" calcmode="lin" valueType="num">
                                      <p:cBhvr>
                                        <p:cTn id="42" dur="450" fill="hold">
                                          <p:stCondLst>
                                            <p:cond delay="0"/>
                                          </p:stCondLst>
                                        </p:cTn>
                                        <p:tgtEl>
                                          <p:spTgt spid="40965"/>
                                        </p:tgtEl>
                                        <p:attrNameLst>
                                          <p:attrName>ppt_x</p:attrName>
                                        </p:attrNameLst>
                                      </p:cBhvr>
                                    </p:anim>
                                    <p:anim from="0" to="-1.0" calcmode="lin" valueType="num">
                                      <p:cBhvr>
                                        <p:cTn id="43" dur="150" decel="50000" autoRev="1" fill="hold">
                                          <p:stCondLst>
                                            <p:cond delay="450"/>
                                          </p:stCondLst>
                                        </p:cTn>
                                        <p:tgtEl>
                                          <p:spTgt spid="40965"/>
                                        </p:tgtEl>
                                        <p:attrNameLst>
                                          <p:attrName>xshear</p:attrName>
                                        </p:attrNameLst>
                                      </p:cBhvr>
                                    </p:anim>
                                    <p:animScale>
                                      <p:cBhvr>
                                        <p:cTn id="44" dur="150" decel="100000" autoRev="1" fill="hold">
                                          <p:stCondLst>
                                            <p:cond delay="450"/>
                                          </p:stCondLst>
                                        </p:cTn>
                                        <p:tgtEl>
                                          <p:spTgt spid="40965"/>
                                        </p:tgtEl>
                                      </p:cBhvr>
                                      <p:from x="100000" y="100000"/>
                                      <p:to x="80000" y="100000"/>
                                    </p:animScale>
                                    <p:anim by="(#ppt_h/3+#ppt_w*0.1)" calcmode="lin" valueType="num">
                                      <p:cBhvr additive="sum">
                                        <p:cTn id="45" dur="150" decel="100000" autoRev="1" fill="hold">
                                          <p:stCondLst>
                                            <p:cond delay="450"/>
                                          </p:stCondLst>
                                        </p:cTn>
                                        <p:tgtEl>
                                          <p:spTgt spid="40965"/>
                                        </p:tgtEl>
                                        <p:attrNameLst>
                                          <p:attrName>ppt_x</p:attrName>
                                        </p:attrNameLst>
                                      </p:cBhvr>
                                    </p:anim>
                                  </p:childTnLst>
                                </p:cTn>
                              </p:par>
                            </p:childTnLst>
                          </p:cTn>
                        </p:par>
                      </p:childTnLst>
                    </p:cTn>
                  </p:par>
                  <p:par>
                    <p:cTn id="46" fill="hold">
                      <p:stCondLst>
                        <p:cond delay="indefinite"/>
                      </p:stCondLst>
                      <p:childTnLst>
                        <p:par>
                          <p:cTn id="47" fill="hold">
                            <p:stCondLst>
                              <p:cond delay="0"/>
                            </p:stCondLst>
                            <p:childTnLst>
                              <p:par>
                                <p:cTn id="48" presetID="54" presetClass="entr" presetSubtype="0" accel="10000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strVal val="#ppt_w*0.05"/>
                                          </p:val>
                                        </p:tav>
                                        <p:tav tm="100000">
                                          <p:val>
                                            <p:strVal val="#ppt_w"/>
                                          </p:val>
                                        </p:tav>
                                      </p:tavLst>
                                    </p:anim>
                                    <p:anim calcmode="lin" valueType="num">
                                      <p:cBhvr>
                                        <p:cTn id="51" dur="500" fill="hold"/>
                                        <p:tgtEl>
                                          <p:spTgt spid="12"/>
                                        </p:tgtEl>
                                        <p:attrNameLst>
                                          <p:attrName>ppt_h</p:attrName>
                                        </p:attrNameLst>
                                      </p:cBhvr>
                                      <p:tavLst>
                                        <p:tav tm="0">
                                          <p:val>
                                            <p:strVal val="#ppt_h"/>
                                          </p:val>
                                        </p:tav>
                                        <p:tav tm="100000">
                                          <p:val>
                                            <p:strVal val="#ppt_h"/>
                                          </p:val>
                                        </p:tav>
                                      </p:tavLst>
                                    </p:anim>
                                    <p:anim calcmode="lin" valueType="num">
                                      <p:cBhvr>
                                        <p:cTn id="52" dur="500" fill="hold"/>
                                        <p:tgtEl>
                                          <p:spTgt spid="12"/>
                                        </p:tgtEl>
                                        <p:attrNameLst>
                                          <p:attrName>ppt_x</p:attrName>
                                        </p:attrNameLst>
                                      </p:cBhvr>
                                      <p:tavLst>
                                        <p:tav tm="0">
                                          <p:val>
                                            <p:strVal val="#ppt_x-.2"/>
                                          </p:val>
                                        </p:tav>
                                        <p:tav tm="100000">
                                          <p:val>
                                            <p:strVal val="#ppt_x"/>
                                          </p:val>
                                        </p:tav>
                                      </p:tavLst>
                                    </p:anim>
                                    <p:anim calcmode="lin" valueType="num">
                                      <p:cBhvr>
                                        <p:cTn id="53" dur="500" fill="hold"/>
                                        <p:tgtEl>
                                          <p:spTgt spid="12"/>
                                        </p:tgtEl>
                                        <p:attrNameLst>
                                          <p:attrName>ppt_y</p:attrName>
                                        </p:attrNameLst>
                                      </p:cBhvr>
                                      <p:tavLst>
                                        <p:tav tm="0">
                                          <p:val>
                                            <p:strVal val="#ppt_y"/>
                                          </p:val>
                                        </p:tav>
                                        <p:tav tm="100000">
                                          <p:val>
                                            <p:strVal val="#ppt_y"/>
                                          </p:val>
                                        </p:tav>
                                      </p:tavLst>
                                    </p:anim>
                                    <p:animEffect transition="in" filter="fade">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34" presetClass="entr" presetSubtype="0" fill="hold" nodeType="clickEffect">
                                  <p:stCondLst>
                                    <p:cond delay="0"/>
                                  </p:stCondLst>
                                  <p:childTnLst>
                                    <p:set>
                                      <p:cBhvr>
                                        <p:cTn id="58" dur="1" fill="hold">
                                          <p:stCondLst>
                                            <p:cond delay="0"/>
                                          </p:stCondLst>
                                        </p:cTn>
                                        <p:tgtEl>
                                          <p:spTgt spid="40966"/>
                                        </p:tgtEl>
                                        <p:attrNameLst>
                                          <p:attrName>style.visibility</p:attrName>
                                        </p:attrNameLst>
                                      </p:cBhvr>
                                      <p:to>
                                        <p:strVal val="visible"/>
                                      </p:to>
                                    </p:set>
                                    <p:anim from="(-#ppt_w/2)" to="(#ppt_x)" calcmode="lin" valueType="num">
                                      <p:cBhvr>
                                        <p:cTn id="59" dur="450" fill="hold">
                                          <p:stCondLst>
                                            <p:cond delay="0"/>
                                          </p:stCondLst>
                                        </p:cTn>
                                        <p:tgtEl>
                                          <p:spTgt spid="40966"/>
                                        </p:tgtEl>
                                        <p:attrNameLst>
                                          <p:attrName>ppt_x</p:attrName>
                                        </p:attrNameLst>
                                      </p:cBhvr>
                                    </p:anim>
                                    <p:anim from="0" to="-1.0" calcmode="lin" valueType="num">
                                      <p:cBhvr>
                                        <p:cTn id="60" dur="150" decel="50000" autoRev="1" fill="hold">
                                          <p:stCondLst>
                                            <p:cond delay="450"/>
                                          </p:stCondLst>
                                        </p:cTn>
                                        <p:tgtEl>
                                          <p:spTgt spid="40966"/>
                                        </p:tgtEl>
                                        <p:attrNameLst>
                                          <p:attrName>xshear</p:attrName>
                                        </p:attrNameLst>
                                      </p:cBhvr>
                                    </p:anim>
                                    <p:animScale>
                                      <p:cBhvr>
                                        <p:cTn id="61" dur="150" decel="100000" autoRev="1" fill="hold">
                                          <p:stCondLst>
                                            <p:cond delay="450"/>
                                          </p:stCondLst>
                                        </p:cTn>
                                        <p:tgtEl>
                                          <p:spTgt spid="40966"/>
                                        </p:tgtEl>
                                      </p:cBhvr>
                                      <p:from x="100000" y="100000"/>
                                      <p:to x="80000" y="100000"/>
                                    </p:animScale>
                                    <p:anim by="(#ppt_h/3+#ppt_w*0.1)" calcmode="lin" valueType="num">
                                      <p:cBhvr additive="sum">
                                        <p:cTn id="62" dur="150" decel="100000" autoRev="1" fill="hold">
                                          <p:stCondLst>
                                            <p:cond delay="450"/>
                                          </p:stCondLst>
                                        </p:cTn>
                                        <p:tgtEl>
                                          <p:spTgt spid="40966"/>
                                        </p:tgtEl>
                                        <p:attrNameLst>
                                          <p:attrName>ppt_x</p:attrName>
                                        </p:attrNameLst>
                                      </p:cBhvr>
                                    </p:anim>
                                  </p:childTnLst>
                                </p:cTn>
                              </p:par>
                            </p:childTnLst>
                          </p:cTn>
                        </p:par>
                      </p:childTnLst>
                    </p:cTn>
                  </p:par>
                  <p:par>
                    <p:cTn id="63" fill="hold">
                      <p:stCondLst>
                        <p:cond delay="indefinite"/>
                      </p:stCondLst>
                      <p:childTnLst>
                        <p:par>
                          <p:cTn id="64" fill="hold">
                            <p:stCondLst>
                              <p:cond delay="0"/>
                            </p:stCondLst>
                            <p:childTnLst>
                              <p:par>
                                <p:cTn id="65" presetID="27" presetClass="entr" presetSubtype="0" fill="hold" nodeType="clickEffect">
                                  <p:stCondLst>
                                    <p:cond delay="0"/>
                                  </p:stCondLst>
                                  <p:iterate type="lt">
                                    <p:tmPct val="50000"/>
                                  </p:iterate>
                                  <p:childTnLst>
                                    <p:set>
                                      <p:cBhvr>
                                        <p:cTn id="66" dur="1" fill="hold">
                                          <p:stCondLst>
                                            <p:cond delay="0"/>
                                          </p:stCondLst>
                                        </p:cTn>
                                        <p:tgtEl>
                                          <p:spTgt spid="3">
                                            <p:txEl>
                                              <p:pRg st="7" end="7"/>
                                            </p:txEl>
                                          </p:spTgt>
                                        </p:tgtEl>
                                        <p:attrNameLst>
                                          <p:attrName>style.visibility</p:attrName>
                                        </p:attrNameLst>
                                      </p:cBhvr>
                                      <p:to>
                                        <p:strVal val="visible"/>
                                      </p:to>
                                    </p:set>
                                    <p:anim calcmode="discrete" valueType="clr">
                                      <p:cBhvr override="childStyle">
                                        <p:cTn id="67" dur="50"/>
                                        <p:tgtEl>
                                          <p:spTgt spid="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8" dur="50"/>
                                        <p:tgtEl>
                                          <p:spTgt spid="3">
                                            <p:txEl>
                                              <p:pRg st="7" end="7"/>
                                            </p:txEl>
                                          </p:spTgt>
                                        </p:tgtEl>
                                        <p:attrNameLst>
                                          <p:attrName>fillcolor</p:attrName>
                                        </p:attrNameLst>
                                      </p:cBhvr>
                                      <p:tavLst>
                                        <p:tav tm="0">
                                          <p:val>
                                            <p:clrVal>
                                              <a:schemeClr val="accent2"/>
                                            </p:clrVal>
                                          </p:val>
                                        </p:tav>
                                        <p:tav tm="50000">
                                          <p:val>
                                            <p:clrVal>
                                              <a:schemeClr val="hlink"/>
                                            </p:clrVal>
                                          </p:val>
                                        </p:tav>
                                      </p:tavLst>
                                    </p:anim>
                                    <p:set>
                                      <p:cBhvr>
                                        <p:cTn id="69" dur="50"/>
                                        <p:tgtEl>
                                          <p:spTgt spid="3">
                                            <p:txEl>
                                              <p:pRg st="7" end="7"/>
                                            </p:txEl>
                                          </p:spTgt>
                                        </p:tgtEl>
                                        <p:attrNameLst>
                                          <p:attrName>fill.type</p:attrName>
                                        </p:attrNameLst>
                                      </p:cBhvr>
                                      <p:to>
                                        <p:strVal val="solid"/>
                                      </p:to>
                                    </p:set>
                                  </p:childTnLst>
                                </p:cTn>
                              </p:par>
                            </p:childTnLst>
                          </p:cTn>
                        </p:par>
                      </p:childTnLst>
                    </p:cTn>
                  </p:par>
                  <p:par>
                    <p:cTn id="70" fill="hold">
                      <p:stCondLst>
                        <p:cond delay="indefinite"/>
                      </p:stCondLst>
                      <p:childTnLst>
                        <p:par>
                          <p:cTn id="71" fill="hold">
                            <p:stCondLst>
                              <p:cond delay="0"/>
                            </p:stCondLst>
                            <p:childTnLst>
                              <p:par>
                                <p:cTn id="72" presetID="23" presetClass="entr" presetSubtype="32"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p:cTn id="74" dur="500" fill="hold"/>
                                        <p:tgtEl>
                                          <p:spTgt spid="13"/>
                                        </p:tgtEl>
                                        <p:attrNameLst>
                                          <p:attrName>ppt_w</p:attrName>
                                        </p:attrNameLst>
                                      </p:cBhvr>
                                      <p:tavLst>
                                        <p:tav tm="0">
                                          <p:val>
                                            <p:strVal val="4*#ppt_w"/>
                                          </p:val>
                                        </p:tav>
                                        <p:tav tm="100000">
                                          <p:val>
                                            <p:strVal val="#ppt_w"/>
                                          </p:val>
                                        </p:tav>
                                      </p:tavLst>
                                    </p:anim>
                                    <p:anim calcmode="lin" valueType="num">
                                      <p:cBhvr>
                                        <p:cTn id="75" dur="500" fill="hold"/>
                                        <p:tgtEl>
                                          <p:spTgt spid="1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lstStyle/>
          <a:p>
            <a:pPr eaLnBrk="1" fontAlgn="auto" hangingPunct="1">
              <a:spcAft>
                <a:spcPts val="0"/>
              </a:spcAft>
              <a:defRPr/>
            </a:pPr>
            <a:r>
              <a:rPr lang="zh-CN" altLang="en-US" smtClean="0"/>
              <a:t>命题思路及考察要点</a:t>
            </a:r>
            <a:endParaRPr lang="zh-CN" altLang="en-US"/>
          </a:p>
        </p:txBody>
      </p:sp>
      <p:sp>
        <p:nvSpPr>
          <p:cNvPr id="3" name="内容占位符 2"/>
          <p:cNvSpPr>
            <a:spLocks noGrp="1"/>
          </p:cNvSpPr>
          <p:nvPr>
            <p:ph idx="1"/>
          </p:nvPr>
        </p:nvSpPr>
        <p:spPr/>
        <p:txBody>
          <a:bodyPr/>
          <a:lstStyle/>
          <a:p>
            <a:pPr indent="-304800" eaLnBrk="1" hangingPunct="1"/>
            <a:r>
              <a:rPr lang="zh-CN" altLang="en-US" smtClean="0"/>
              <a:t>最初我考虑的是没有任何限制条件的问题。</a:t>
            </a:r>
            <a:endParaRPr lang="en-US" altLang="zh-CN" smtClean="0"/>
          </a:p>
          <a:p>
            <a:pPr indent="-304800" eaLnBrk="1" hangingPunct="1"/>
            <a:r>
              <a:rPr lang="zh-CN" altLang="en-US" smtClean="0"/>
              <a:t>这个问题就是一个二次函数求最值的问题。</a:t>
            </a:r>
            <a:endParaRPr lang="en-US" altLang="zh-CN" smtClean="0"/>
          </a:p>
          <a:p>
            <a:pPr indent="-304800" eaLnBrk="1" hangingPunct="1"/>
            <a:r>
              <a:rPr lang="zh-CN" altLang="en-US" smtClean="0"/>
              <a:t>之后，我增加了</a:t>
            </a:r>
            <a:r>
              <a:rPr lang="en-US" altLang="zh-CN" smtClean="0"/>
              <a:t>n</a:t>
            </a:r>
            <a:r>
              <a:rPr lang="zh-CN" altLang="en-US" smtClean="0"/>
              <a:t>个限制条件，就得到了本题。</a:t>
            </a:r>
            <a:endParaRPr lang="en-US" altLang="zh-CN" smtClean="0"/>
          </a:p>
          <a:p>
            <a:pPr indent="-304800" eaLnBrk="1" hangingPunct="1"/>
            <a:r>
              <a:rPr lang="zh-CN" altLang="en-US" smtClean="0"/>
              <a:t>解决本题需要选手掌握的基础算法有二分算法和求单峰函数极值的三分算法。</a:t>
            </a:r>
            <a:endParaRPr lang="en-US" altLang="zh-CN" smtClean="0"/>
          </a:p>
          <a:p>
            <a:pPr indent="-304800" eaLnBrk="1" hangingPunct="1"/>
            <a:r>
              <a:rPr lang="zh-CN" altLang="en-US" smtClean="0"/>
              <a:t>本题考察的是选手对于问题的分析和转化能力。</a:t>
            </a:r>
            <a:endParaRPr lang="en-US" altLang="zh-CN" smtClean="0"/>
          </a:p>
          <a:p>
            <a:pPr indent="-304800" eaLnBrk="1" hangingPunct="1"/>
            <a:r>
              <a:rPr lang="zh-CN" altLang="en-US" smtClean="0"/>
              <a:t>本题的解决需要选手具有敏锐的洞察力和较强的数学分析能力。</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5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5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5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5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5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5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5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5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5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5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50"/>
                                        <p:tgtEl>
                                          <p:spTgt spid="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42" dur="5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5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44" dur="5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lstStyle/>
          <a:p>
            <a:pPr eaLnBrk="1" fontAlgn="auto" hangingPunct="1">
              <a:spcAft>
                <a:spcPts val="0"/>
              </a:spcAft>
              <a:defRPr/>
            </a:pPr>
            <a:r>
              <a:rPr lang="zh-CN" altLang="en-US" smtClean="0"/>
              <a:t>简化版的问题</a:t>
            </a:r>
            <a:endParaRPr lang="zh-CN" altLang="en-US"/>
          </a:p>
        </p:txBody>
      </p:sp>
      <p:sp>
        <p:nvSpPr>
          <p:cNvPr id="3" name="内容占位符 2"/>
          <p:cNvSpPr>
            <a:spLocks noGrp="1"/>
          </p:cNvSpPr>
          <p:nvPr>
            <p:ph idx="1"/>
          </p:nvPr>
        </p:nvSpPr>
        <p:spPr/>
        <p:txBody>
          <a:bodyPr/>
          <a:lstStyle/>
          <a:p>
            <a:pPr indent="-304800" eaLnBrk="1" hangingPunct="1"/>
            <a:r>
              <a:rPr lang="zh-CN" altLang="en-US" smtClean="0"/>
              <a:t>首先来看一个简化版的问题：</a:t>
            </a:r>
            <a:r>
              <a:rPr lang="en-US" altLang="zh-CN" smtClean="0"/>
              <a:t>n=0</a:t>
            </a:r>
          </a:p>
          <a:p>
            <a:pPr indent="-304800" eaLnBrk="1" hangingPunct="1"/>
            <a:r>
              <a:rPr lang="zh-CN" altLang="en-US" smtClean="0"/>
              <a:t>先花若干秒来造战车工厂，然后全部造坦克。</a:t>
            </a:r>
            <a:endParaRPr lang="en-US" altLang="zh-CN" smtClean="0"/>
          </a:p>
          <a:p>
            <a:pPr indent="-304800" eaLnBrk="1" hangingPunct="1"/>
            <a:r>
              <a:rPr lang="zh-CN" altLang="en-US" smtClean="0"/>
              <a:t>设你花</a:t>
            </a:r>
            <a:r>
              <a:rPr lang="en-US" altLang="zh-CN" smtClean="0"/>
              <a:t>x</a:t>
            </a:r>
            <a:r>
              <a:rPr lang="zh-CN" altLang="en-US" smtClean="0"/>
              <a:t>秒用来建造战车工厂，那么</a:t>
            </a:r>
            <a:endParaRPr lang="en-US" altLang="zh-CN" smtClean="0"/>
          </a:p>
          <a:p>
            <a:pPr indent="-304800" eaLnBrk="1" hangingPunct="1"/>
            <a:r>
              <a:rPr lang="en-US" altLang="zh-CN" smtClean="0"/>
              <a:t>ans=(x+1)(m-x)=-x</a:t>
            </a:r>
            <a:r>
              <a:rPr lang="en-US" altLang="zh-CN" baseline="30000" smtClean="0"/>
              <a:t>2</a:t>
            </a:r>
            <a:r>
              <a:rPr lang="en-US" altLang="zh-CN" smtClean="0"/>
              <a:t>+(m-1)x+m</a:t>
            </a:r>
          </a:p>
          <a:p>
            <a:pPr indent="-304800" eaLnBrk="1" hangingPunct="1"/>
            <a:r>
              <a:rPr lang="zh-CN" altLang="en-US" smtClean="0"/>
              <a:t>当</a:t>
            </a:r>
            <a:r>
              <a:rPr lang="en-US" altLang="zh-CN" smtClean="0"/>
              <a:t>x=(m-1)/2</a:t>
            </a:r>
            <a:r>
              <a:rPr lang="zh-CN" altLang="en-US" smtClean="0"/>
              <a:t>时，取得最大值。</a:t>
            </a:r>
            <a:endParaRPr lang="en-US" altLang="zh-CN" smtClean="0"/>
          </a:p>
          <a:p>
            <a:pPr indent="-304800" eaLnBrk="1" hangingPunct="1"/>
            <a:endParaRPr lang="en-US" altLang="zh-CN" smtClean="0"/>
          </a:p>
          <a:p>
            <a:pPr indent="-304800" eaLnBrk="1" hangingPunct="1"/>
            <a:r>
              <a:rPr lang="zh-CN" altLang="en-US" smtClean="0"/>
              <a:t>贪心思想：</a:t>
            </a:r>
            <a:endParaRPr lang="en-US" altLang="zh-CN" smtClean="0"/>
          </a:p>
          <a:p>
            <a:pPr indent="-304800" eaLnBrk="1" hangingPunct="1"/>
            <a:r>
              <a:rPr lang="zh-CN" altLang="en-US" sz="3200" smtClean="0">
                <a:solidFill>
                  <a:srgbClr val="FF0000"/>
                </a:solidFill>
              </a:rPr>
              <a:t>战车工厂越早造越好！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5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5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5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5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5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5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5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5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5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5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50"/>
                                        <p:tgtEl>
                                          <p:spTgt spid="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42" dur="5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5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44" dur="50"/>
                                        <p:tgtEl>
                                          <p:spTgt spid="3">
                                            <p:txEl>
                                              <p:pRg st="6" end="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80">
                                          <p:stCondLst>
                                            <p:cond delay="0"/>
                                          </p:stCondLst>
                                        </p:cTn>
                                        <p:tgtEl>
                                          <p:spTgt spid="3">
                                            <p:txEl>
                                              <p:pRg st="7" end="7"/>
                                            </p:txEl>
                                          </p:spTgt>
                                        </p:tgtEl>
                                      </p:cBhvr>
                                    </p:animEffect>
                                    <p:anim calcmode="lin" valueType="num">
                                      <p:cBhvr>
                                        <p:cTn id="50"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3">
                                            <p:txEl>
                                              <p:pRg st="7" end="7"/>
                                            </p:txEl>
                                          </p:spTgt>
                                        </p:tgtEl>
                                      </p:cBhvr>
                                      <p:to x="100000" y="60000"/>
                                    </p:animScale>
                                    <p:animScale>
                                      <p:cBhvr>
                                        <p:cTn id="56" dur="166" decel="50000">
                                          <p:stCondLst>
                                            <p:cond delay="676"/>
                                          </p:stCondLst>
                                        </p:cTn>
                                        <p:tgtEl>
                                          <p:spTgt spid="3">
                                            <p:txEl>
                                              <p:pRg st="7" end="7"/>
                                            </p:txEl>
                                          </p:spTgt>
                                        </p:tgtEl>
                                      </p:cBhvr>
                                      <p:to x="100000" y="100000"/>
                                    </p:animScale>
                                    <p:animScale>
                                      <p:cBhvr>
                                        <p:cTn id="57" dur="26">
                                          <p:stCondLst>
                                            <p:cond delay="1312"/>
                                          </p:stCondLst>
                                        </p:cTn>
                                        <p:tgtEl>
                                          <p:spTgt spid="3">
                                            <p:txEl>
                                              <p:pRg st="7" end="7"/>
                                            </p:txEl>
                                          </p:spTgt>
                                        </p:tgtEl>
                                      </p:cBhvr>
                                      <p:to x="100000" y="80000"/>
                                    </p:animScale>
                                    <p:animScale>
                                      <p:cBhvr>
                                        <p:cTn id="58" dur="166" decel="50000">
                                          <p:stCondLst>
                                            <p:cond delay="1338"/>
                                          </p:stCondLst>
                                        </p:cTn>
                                        <p:tgtEl>
                                          <p:spTgt spid="3">
                                            <p:txEl>
                                              <p:pRg st="7" end="7"/>
                                            </p:txEl>
                                          </p:spTgt>
                                        </p:tgtEl>
                                      </p:cBhvr>
                                      <p:to x="100000" y="100000"/>
                                    </p:animScale>
                                    <p:animScale>
                                      <p:cBhvr>
                                        <p:cTn id="59" dur="26">
                                          <p:stCondLst>
                                            <p:cond delay="1642"/>
                                          </p:stCondLst>
                                        </p:cTn>
                                        <p:tgtEl>
                                          <p:spTgt spid="3">
                                            <p:txEl>
                                              <p:pRg st="7" end="7"/>
                                            </p:txEl>
                                          </p:spTgt>
                                        </p:tgtEl>
                                      </p:cBhvr>
                                      <p:to x="100000" y="90000"/>
                                    </p:animScale>
                                    <p:animScale>
                                      <p:cBhvr>
                                        <p:cTn id="60" dur="166" decel="50000">
                                          <p:stCondLst>
                                            <p:cond delay="1668"/>
                                          </p:stCondLst>
                                        </p:cTn>
                                        <p:tgtEl>
                                          <p:spTgt spid="3">
                                            <p:txEl>
                                              <p:pRg st="7" end="7"/>
                                            </p:txEl>
                                          </p:spTgt>
                                        </p:tgtEl>
                                      </p:cBhvr>
                                      <p:to x="100000" y="100000"/>
                                    </p:animScale>
                                    <p:animScale>
                                      <p:cBhvr>
                                        <p:cTn id="61" dur="26">
                                          <p:stCondLst>
                                            <p:cond delay="1808"/>
                                          </p:stCondLst>
                                        </p:cTn>
                                        <p:tgtEl>
                                          <p:spTgt spid="3">
                                            <p:txEl>
                                              <p:pRg st="7" end="7"/>
                                            </p:txEl>
                                          </p:spTgt>
                                        </p:tgtEl>
                                      </p:cBhvr>
                                      <p:to x="100000" y="95000"/>
                                    </p:animScale>
                                    <p:animScale>
                                      <p:cBhvr>
                                        <p:cTn id="62"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lstStyle/>
          <a:p>
            <a:pPr eaLnBrk="1" fontAlgn="auto" hangingPunct="1">
              <a:spcAft>
                <a:spcPts val="0"/>
              </a:spcAft>
              <a:defRPr/>
            </a:pPr>
            <a:r>
              <a:rPr lang="zh-CN" altLang="en-US" smtClean="0"/>
              <a:t>题目分析</a:t>
            </a:r>
            <a:endParaRPr lang="zh-CN" altLang="en-US"/>
          </a:p>
        </p:txBody>
      </p:sp>
      <p:sp>
        <p:nvSpPr>
          <p:cNvPr id="3" name="内容占位符 2"/>
          <p:cNvSpPr>
            <a:spLocks noGrp="1"/>
          </p:cNvSpPr>
          <p:nvPr>
            <p:ph idx="1"/>
          </p:nvPr>
        </p:nvSpPr>
        <p:spPr/>
        <p:txBody>
          <a:bodyPr/>
          <a:lstStyle/>
          <a:p>
            <a:pPr indent="-304800" eaLnBrk="1" hangingPunct="1"/>
            <a:r>
              <a:rPr lang="zh-CN" altLang="en-US" smtClean="0"/>
              <a:t>我们增加一个限制条件：</a:t>
            </a:r>
            <a:r>
              <a:rPr lang="en-US" altLang="zh-CN" smtClean="0"/>
              <a:t>T</a:t>
            </a:r>
            <a:r>
              <a:rPr lang="en-US" altLang="zh-CN" baseline="-25000" smtClean="0"/>
              <a:t>n+1</a:t>
            </a:r>
            <a:r>
              <a:rPr lang="en-US" altLang="zh-CN" smtClean="0"/>
              <a:t>=m   P</a:t>
            </a:r>
            <a:r>
              <a:rPr lang="en-US" altLang="zh-CN" baseline="-25000" smtClean="0"/>
              <a:t>n+1</a:t>
            </a:r>
            <a:r>
              <a:rPr lang="en-US" altLang="zh-CN" smtClean="0"/>
              <a:t>=0</a:t>
            </a:r>
          </a:p>
          <a:p>
            <a:pPr indent="-304800" eaLnBrk="1" hangingPunct="1"/>
            <a:endParaRPr lang="en-US" altLang="zh-CN" smtClean="0"/>
          </a:p>
          <a:p>
            <a:pPr indent="-304800" eaLnBrk="1" hangingPunct="1"/>
            <a:r>
              <a:rPr lang="zh-CN" altLang="en-US" smtClean="0"/>
              <a:t>定义两个概念：</a:t>
            </a:r>
            <a:endParaRPr lang="en-US" altLang="zh-CN" smtClean="0"/>
          </a:p>
          <a:p>
            <a:pPr indent="-304800" eaLnBrk="1" hangingPunct="1"/>
            <a:r>
              <a:rPr lang="zh-CN" altLang="en-US" smtClean="0">
                <a:solidFill>
                  <a:srgbClr val="FF0000"/>
                </a:solidFill>
              </a:rPr>
              <a:t>时间段</a:t>
            </a:r>
            <a:r>
              <a:rPr lang="zh-CN" altLang="en-US" smtClean="0"/>
              <a:t>：第</a:t>
            </a:r>
            <a:r>
              <a:rPr lang="en-US" altLang="zh-CN" smtClean="0"/>
              <a:t>i</a:t>
            </a:r>
            <a:r>
              <a:rPr lang="zh-CN" altLang="en-US" smtClean="0"/>
              <a:t>个时间段指第</a:t>
            </a:r>
            <a:r>
              <a:rPr lang="en-US" altLang="zh-CN" smtClean="0"/>
              <a:t>T</a:t>
            </a:r>
            <a:r>
              <a:rPr lang="en-US" altLang="zh-CN" baseline="-25000" smtClean="0"/>
              <a:t>i-1</a:t>
            </a:r>
            <a:r>
              <a:rPr lang="en-US" altLang="zh-CN" smtClean="0"/>
              <a:t>+1</a:t>
            </a:r>
            <a:r>
              <a:rPr lang="zh-CN" altLang="en-US" smtClean="0"/>
              <a:t>秒到第</a:t>
            </a:r>
            <a:r>
              <a:rPr lang="en-US" altLang="zh-CN" smtClean="0"/>
              <a:t>T</a:t>
            </a:r>
            <a:r>
              <a:rPr lang="en-US" altLang="zh-CN" baseline="-25000" smtClean="0"/>
              <a:t>i</a:t>
            </a:r>
            <a:r>
              <a:rPr lang="zh-CN" altLang="en-US" smtClean="0"/>
              <a:t>秒。</a:t>
            </a:r>
            <a:endParaRPr lang="en-US" altLang="zh-CN" smtClean="0"/>
          </a:p>
          <a:p>
            <a:pPr indent="-304800" eaLnBrk="1" hangingPunct="1"/>
            <a:r>
              <a:rPr lang="zh-CN" altLang="en-US" smtClean="0">
                <a:solidFill>
                  <a:srgbClr val="FF0000"/>
                </a:solidFill>
              </a:rPr>
              <a:t>方案</a:t>
            </a:r>
            <a:r>
              <a:rPr lang="zh-CN" altLang="en-US" smtClean="0"/>
              <a:t>：对于前</a:t>
            </a:r>
            <a:r>
              <a:rPr lang="en-US" altLang="zh-CN" smtClean="0"/>
              <a:t>n</a:t>
            </a:r>
            <a:r>
              <a:rPr lang="zh-CN" altLang="en-US" smtClean="0"/>
              <a:t>个时间段的方案，我们用一个数列</a:t>
            </a:r>
            <a:r>
              <a:rPr lang="en-US" altLang="zh-CN" smtClean="0"/>
              <a:t>{x</a:t>
            </a:r>
            <a:r>
              <a:rPr lang="en-US" altLang="zh-CN" baseline="-25000" smtClean="0"/>
              <a:t>i</a:t>
            </a:r>
            <a:r>
              <a:rPr lang="en-US" altLang="zh-CN" smtClean="0"/>
              <a:t>}</a:t>
            </a:r>
            <a:r>
              <a:rPr lang="zh-CN" altLang="en-US" smtClean="0"/>
              <a:t>来表示。其中，</a:t>
            </a:r>
            <a:r>
              <a:rPr lang="en-US" altLang="zh-CN" smtClean="0"/>
              <a:t>x</a:t>
            </a:r>
            <a:r>
              <a:rPr lang="en-US" altLang="zh-CN" baseline="-25000" smtClean="0"/>
              <a:t>i</a:t>
            </a:r>
            <a:r>
              <a:rPr lang="zh-CN" altLang="en-US" smtClean="0"/>
              <a:t>表示第</a:t>
            </a:r>
            <a:r>
              <a:rPr lang="en-US" altLang="zh-CN" smtClean="0"/>
              <a:t>i</a:t>
            </a:r>
            <a:r>
              <a:rPr lang="zh-CN" altLang="en-US" smtClean="0"/>
              <a:t>个时间段内花</a:t>
            </a:r>
            <a:r>
              <a:rPr lang="en-US" altLang="zh-CN" smtClean="0"/>
              <a:t>x</a:t>
            </a:r>
            <a:r>
              <a:rPr lang="en-US" altLang="zh-CN" baseline="-25000" smtClean="0"/>
              <a:t>i</a:t>
            </a:r>
            <a:r>
              <a:rPr lang="zh-CN" altLang="en-US" smtClean="0"/>
              <a:t>秒来建造战车工厂。</a:t>
            </a:r>
            <a:endParaRPr lang="en-US" altLang="zh-CN" smtClean="0"/>
          </a:p>
          <a:p>
            <a:pPr indent="-304800" eaLnBrk="1" hangingPunct="1">
              <a:buFont typeface="Wingdings 2" pitchFamily="18" charset="2"/>
              <a:buNone/>
            </a:pPr>
            <a:endParaRPr lang="en-US" altLang="zh-CN" smtClean="0"/>
          </a:p>
          <a:p>
            <a:pPr indent="-304800" eaLnBrk="1" hangingPunct="1"/>
            <a:r>
              <a:rPr lang="zh-CN" altLang="en-US" smtClean="0"/>
              <a:t>很显然的是，在任意一个时间段</a:t>
            </a:r>
            <a:r>
              <a:rPr lang="en-US" altLang="zh-CN" smtClean="0"/>
              <a:t>i</a:t>
            </a:r>
            <a:r>
              <a:rPr lang="zh-CN" altLang="en-US" smtClean="0"/>
              <a:t>内，都是先造战车工厂再造坦克的。</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4" dur="5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6" dur="50"/>
                                        <p:tgtEl>
                                          <p:spTgt spid="3">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1" dur="5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5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23" dur="50"/>
                                        <p:tgtEl>
                                          <p:spTgt spid="3">
                                            <p:txEl>
                                              <p:pRg st="3" end="3"/>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8" dur="5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5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0" dur="50"/>
                                        <p:tgtEl>
                                          <p:spTgt spid="3">
                                            <p:txEl>
                                              <p:pRg st="4" end="4"/>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35" dur="5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5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37" dur="50"/>
                                        <p:tgtEl>
                                          <p:spTgt spid="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lstStyle/>
          <a:p>
            <a:pPr eaLnBrk="1" fontAlgn="auto" hangingPunct="1">
              <a:spcAft>
                <a:spcPts val="0"/>
              </a:spcAft>
              <a:defRPr/>
            </a:pPr>
            <a:r>
              <a:rPr lang="zh-CN" altLang="en-US" smtClean="0"/>
              <a:t>题目分析</a:t>
            </a:r>
            <a:endParaRPr lang="zh-CN" altLang="en-US"/>
          </a:p>
        </p:txBody>
      </p:sp>
      <p:sp>
        <p:nvSpPr>
          <p:cNvPr id="3" name="内容占位符 2"/>
          <p:cNvSpPr>
            <a:spLocks noGrp="1"/>
          </p:cNvSpPr>
          <p:nvPr>
            <p:ph idx="1"/>
          </p:nvPr>
        </p:nvSpPr>
        <p:spPr/>
        <p:txBody>
          <a:bodyPr>
            <a:normAutofit/>
          </a:bodyPr>
          <a:lstStyle/>
          <a:p>
            <a:pPr marL="274320" indent="-270000" eaLnBrk="1" fontAlgn="auto" hangingPunct="1">
              <a:spcAft>
                <a:spcPts val="0"/>
              </a:spcAft>
              <a:buFont typeface="Wingdings 2"/>
              <a:buChar char=""/>
              <a:defRPr/>
            </a:pPr>
            <a:r>
              <a:rPr lang="zh-CN" altLang="en-US" dirty="0" smtClean="0">
                <a:cs typeface="+mn-cs"/>
              </a:rPr>
              <a:t>假设存在合法的方案</a:t>
            </a:r>
            <a:endParaRPr lang="en-US" altLang="zh-CN" dirty="0" smtClean="0">
              <a:cs typeface="+mn-cs"/>
            </a:endParaRPr>
          </a:p>
          <a:p>
            <a:pPr marL="274320" indent="-270000" eaLnBrk="1" fontAlgn="auto" hangingPunct="1">
              <a:spcAft>
                <a:spcPts val="0"/>
              </a:spcAft>
              <a:buFont typeface="Wingdings 2"/>
              <a:buNone/>
              <a:defRPr/>
            </a:pPr>
            <a:endParaRPr lang="en-US" altLang="zh-CN" dirty="0" smtClean="0">
              <a:cs typeface="+mn-cs"/>
            </a:endParaRPr>
          </a:p>
          <a:p>
            <a:pPr marL="274320" indent="-270000" eaLnBrk="1" fontAlgn="auto" hangingPunct="1">
              <a:spcAft>
                <a:spcPts val="0"/>
              </a:spcAft>
              <a:buFont typeface="Wingdings 2"/>
              <a:buChar char=""/>
              <a:defRPr/>
            </a:pPr>
            <a:r>
              <a:rPr lang="zh-CN" altLang="en-US" dirty="0" smtClean="0">
                <a:cs typeface="+mn-cs"/>
              </a:rPr>
              <a:t>我们先来看如何求一个满足如下条件的方案：</a:t>
            </a:r>
            <a:endParaRPr lang="en-US" altLang="zh-CN" dirty="0" smtClean="0">
              <a:cs typeface="+mn-cs"/>
            </a:endParaRPr>
          </a:p>
          <a:p>
            <a:pPr marL="765558" lvl="1" indent="-514350" eaLnBrk="1" fontAlgn="auto" hangingPunct="1">
              <a:spcAft>
                <a:spcPts val="0"/>
              </a:spcAft>
              <a:buClr>
                <a:schemeClr val="accent4"/>
              </a:buClr>
              <a:buFont typeface="+mj-lt"/>
              <a:buAutoNum type="arabicPeriod"/>
              <a:defRPr/>
            </a:pPr>
            <a:r>
              <a:rPr lang="zh-CN" altLang="en-US" dirty="0" smtClean="0">
                <a:solidFill>
                  <a:schemeClr val="tx1">
                    <a:tint val="85000"/>
                  </a:schemeClr>
                </a:solidFill>
                <a:cs typeface="+mn-cs"/>
              </a:rPr>
              <a:t>这个方案是所有合法方案中保留战车工厂数目最多的。</a:t>
            </a:r>
            <a:endParaRPr lang="en-US" altLang="zh-CN" dirty="0" smtClean="0">
              <a:solidFill>
                <a:schemeClr val="tx1">
                  <a:tint val="85000"/>
                </a:schemeClr>
              </a:solidFill>
              <a:cs typeface="+mn-cs"/>
            </a:endParaRPr>
          </a:p>
          <a:p>
            <a:pPr marL="765558" lvl="1" indent="-514350" eaLnBrk="1" fontAlgn="auto" hangingPunct="1">
              <a:spcAft>
                <a:spcPts val="0"/>
              </a:spcAft>
              <a:buClr>
                <a:schemeClr val="accent4"/>
              </a:buClr>
              <a:buFont typeface="+mj-lt"/>
              <a:buAutoNum type="arabicPeriod"/>
              <a:defRPr/>
            </a:pPr>
            <a:r>
              <a:rPr lang="zh-CN" altLang="en-US" dirty="0" smtClean="0">
                <a:solidFill>
                  <a:schemeClr val="tx1">
                    <a:tint val="85000"/>
                  </a:schemeClr>
                </a:solidFill>
                <a:cs typeface="+mn-cs"/>
              </a:rPr>
              <a:t>这个方案是满足条件</a:t>
            </a:r>
            <a:r>
              <a:rPr lang="en-US" altLang="zh-CN" dirty="0" smtClean="0">
                <a:solidFill>
                  <a:schemeClr val="tx1">
                    <a:tint val="85000"/>
                  </a:schemeClr>
                </a:solidFill>
                <a:cs typeface="+mn-cs"/>
              </a:rPr>
              <a:t>1</a:t>
            </a:r>
            <a:r>
              <a:rPr lang="zh-CN" altLang="en-US" dirty="0" smtClean="0">
                <a:solidFill>
                  <a:schemeClr val="tx1">
                    <a:tint val="85000"/>
                  </a:schemeClr>
                </a:solidFill>
                <a:cs typeface="+mn-cs"/>
              </a:rPr>
              <a:t>的前提下，坦克数目最多的</a:t>
            </a:r>
            <a:r>
              <a:rPr lang="zh-CN" altLang="en-US" dirty="0" smtClean="0">
                <a:solidFill>
                  <a:schemeClr val="bg1">
                    <a:lumMod val="65000"/>
                  </a:schemeClr>
                </a:solidFill>
                <a:cs typeface="+mn-cs"/>
              </a:rPr>
              <a:t>。</a:t>
            </a:r>
            <a:endParaRPr lang="en-US" altLang="zh-CN" dirty="0" smtClean="0">
              <a:solidFill>
                <a:schemeClr val="bg1">
                  <a:lumMod val="65000"/>
                </a:schemeClr>
              </a:solidFill>
              <a:cs typeface="+mn-cs"/>
            </a:endParaRPr>
          </a:p>
          <a:p>
            <a:pPr marL="765558" lvl="1" indent="-514350" eaLnBrk="1" fontAlgn="auto" hangingPunct="1">
              <a:spcAft>
                <a:spcPts val="0"/>
              </a:spcAft>
              <a:buClr>
                <a:schemeClr val="accent4"/>
              </a:buClr>
              <a:buFont typeface="Wingdings 2"/>
              <a:buNone/>
              <a:defRPr/>
            </a:pPr>
            <a:endParaRPr lang="en-US" altLang="zh-CN" dirty="0" smtClean="0">
              <a:solidFill>
                <a:schemeClr val="bg1">
                  <a:lumMod val="65000"/>
                </a:schemeClr>
              </a:solidFill>
              <a:cs typeface="+mn-cs"/>
            </a:endParaRPr>
          </a:p>
          <a:p>
            <a:pPr marL="274320" indent="-270000" eaLnBrk="1" fontAlgn="auto" hangingPunct="1">
              <a:spcAft>
                <a:spcPts val="0"/>
              </a:spcAft>
              <a:buFont typeface="Wingdings 2"/>
              <a:buChar char=""/>
              <a:defRPr/>
            </a:pPr>
            <a:r>
              <a:rPr lang="zh-CN" altLang="en-US" dirty="0" smtClean="0">
                <a:cs typeface="+mn-cs"/>
              </a:rPr>
              <a:t>贪心思想：能造战车工厂就造战车工厂</a:t>
            </a:r>
            <a:endParaRPr lang="en-US" altLang="zh-CN" dirty="0" smtClean="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4" dur="5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6" dur="50"/>
                                        <p:tgtEl>
                                          <p:spTgt spid="3">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34"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from="(-#ppt_w/2)" to="(#ppt_x)" calcmode="lin" valueType="num">
                                      <p:cBhvr>
                                        <p:cTn id="21" dur="450" fill="hold">
                                          <p:stCondLst>
                                            <p:cond delay="0"/>
                                          </p:stCondLst>
                                        </p:cTn>
                                        <p:tgtEl>
                                          <p:spTgt spid="3">
                                            <p:txEl>
                                              <p:pRg st="3" end="3"/>
                                            </p:txEl>
                                          </p:spTgt>
                                        </p:tgtEl>
                                        <p:attrNameLst>
                                          <p:attrName>ppt_x</p:attrName>
                                        </p:attrNameLst>
                                      </p:cBhvr>
                                    </p:anim>
                                    <p:anim from="0" to="-1.0" calcmode="lin" valueType="num">
                                      <p:cBhvr>
                                        <p:cTn id="22" dur="150" decel="50000" autoRev="1" fill="hold">
                                          <p:stCondLst>
                                            <p:cond delay="450"/>
                                          </p:stCondLst>
                                        </p:cTn>
                                        <p:tgtEl>
                                          <p:spTgt spid="3">
                                            <p:txEl>
                                              <p:pRg st="3" end="3"/>
                                            </p:txEl>
                                          </p:spTgt>
                                        </p:tgtEl>
                                        <p:attrNameLst>
                                          <p:attrName>xshear</p:attrName>
                                        </p:attrNameLst>
                                      </p:cBhvr>
                                    </p:anim>
                                    <p:animScale>
                                      <p:cBhvr>
                                        <p:cTn id="23" dur="150" decel="100000" autoRev="1" fill="hold">
                                          <p:stCondLst>
                                            <p:cond delay="450"/>
                                          </p:stCondLst>
                                        </p:cTn>
                                        <p:tgtEl>
                                          <p:spTgt spid="3">
                                            <p:txEl>
                                              <p:pRg st="3" end="3"/>
                                            </p:txEl>
                                          </p:spTgt>
                                        </p:tgtEl>
                                      </p:cBhvr>
                                      <p:from x="100000" y="100000"/>
                                      <p:to x="80000" y="100000"/>
                                    </p:animScale>
                                    <p:anim by="(#ppt_h/3+#ppt_w*0.1)" calcmode="lin" valueType="num">
                                      <p:cBhvr additive="sum">
                                        <p:cTn id="24" dur="150" decel="100000" autoRev="1" fill="hold">
                                          <p:stCondLst>
                                            <p:cond delay="450"/>
                                          </p:stCondLst>
                                        </p:cTn>
                                        <p:tgtEl>
                                          <p:spTgt spid="3">
                                            <p:txEl>
                                              <p:pRg st="3" end="3"/>
                                            </p:txEl>
                                          </p:spTgt>
                                        </p:tgtEl>
                                        <p:attrNameLst>
                                          <p:attrName>ppt_x</p:attrName>
                                        </p:attrNameLst>
                                      </p:cBhvr>
                                    </p:anim>
                                  </p:childTnLst>
                                </p:cTn>
                              </p:par>
                            </p:childTnLst>
                          </p:cTn>
                        </p:par>
                      </p:childTnLst>
                    </p:cTn>
                  </p:par>
                  <p:par>
                    <p:cTn id="25" fill="hold">
                      <p:stCondLst>
                        <p:cond delay="indefinite"/>
                      </p:stCondLst>
                      <p:childTnLst>
                        <p:par>
                          <p:cTn id="26" fill="hold">
                            <p:stCondLst>
                              <p:cond delay="0"/>
                            </p:stCondLst>
                            <p:childTnLst>
                              <p:par>
                                <p:cTn id="27" presetID="34"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from="(-#ppt_w/2)" to="(#ppt_x)" calcmode="lin" valueType="num">
                                      <p:cBhvr>
                                        <p:cTn id="29" dur="450" fill="hold">
                                          <p:stCondLst>
                                            <p:cond delay="0"/>
                                          </p:stCondLst>
                                        </p:cTn>
                                        <p:tgtEl>
                                          <p:spTgt spid="3">
                                            <p:txEl>
                                              <p:pRg st="4" end="4"/>
                                            </p:txEl>
                                          </p:spTgt>
                                        </p:tgtEl>
                                        <p:attrNameLst>
                                          <p:attrName>ppt_x</p:attrName>
                                        </p:attrNameLst>
                                      </p:cBhvr>
                                    </p:anim>
                                    <p:anim from="0" to="-1.0" calcmode="lin" valueType="num">
                                      <p:cBhvr>
                                        <p:cTn id="30" dur="150" decel="50000" autoRev="1" fill="hold">
                                          <p:stCondLst>
                                            <p:cond delay="450"/>
                                          </p:stCondLst>
                                        </p:cTn>
                                        <p:tgtEl>
                                          <p:spTgt spid="3">
                                            <p:txEl>
                                              <p:pRg st="4" end="4"/>
                                            </p:txEl>
                                          </p:spTgt>
                                        </p:tgtEl>
                                        <p:attrNameLst>
                                          <p:attrName>xshear</p:attrName>
                                        </p:attrNameLst>
                                      </p:cBhvr>
                                    </p:anim>
                                    <p:animScale>
                                      <p:cBhvr>
                                        <p:cTn id="31" dur="150" decel="100000" autoRev="1" fill="hold">
                                          <p:stCondLst>
                                            <p:cond delay="450"/>
                                          </p:stCondLst>
                                        </p:cTn>
                                        <p:tgtEl>
                                          <p:spTgt spid="3">
                                            <p:txEl>
                                              <p:pRg st="4" end="4"/>
                                            </p:txEl>
                                          </p:spTgt>
                                        </p:tgtEl>
                                      </p:cBhvr>
                                      <p:from x="100000" y="100000"/>
                                      <p:to x="80000" y="100000"/>
                                    </p:animScale>
                                    <p:anim by="(#ppt_h/3+#ppt_w*0.1)" calcmode="lin" valueType="num">
                                      <p:cBhvr additive="sum">
                                        <p:cTn id="32" dur="150" decel="100000" autoRev="1" fill="hold">
                                          <p:stCondLst>
                                            <p:cond delay="450"/>
                                          </p:stCondLst>
                                        </p:cTn>
                                        <p:tgtEl>
                                          <p:spTgt spid="3">
                                            <p:txEl>
                                              <p:pRg st="4" end="4"/>
                                            </p:txEl>
                                          </p:spTgt>
                                        </p:tgtEl>
                                        <p:attrNameLst>
                                          <p:attrName>ppt_x</p:attrName>
                                        </p:attrNameLst>
                                      </p:cBhvr>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par>
                          <p:cTn id="38" fill="hold">
                            <p:stCondLst>
                              <p:cond delay="500"/>
                            </p:stCondLst>
                            <p:childTnLst>
                              <p:par>
                                <p:cTn id="39" presetID="16" presetClass="emph" presetSubtype="0" fill="hold" nodeType="afterEffect">
                                  <p:stCondLst>
                                    <p:cond delay="0"/>
                                  </p:stCondLst>
                                  <p:iterate type="lt">
                                    <p:tmPct val="4000"/>
                                  </p:iterate>
                                  <p:childTnLst>
                                    <p:set>
                                      <p:cBhvr override="childStyle">
                                        <p:cTn id="40" dur="500" fill="hold"/>
                                        <p:tgtEl>
                                          <p:spTgt spid="3">
                                            <p:txEl>
                                              <p:pRg st="6" end="6"/>
                                            </p:txEl>
                                          </p:spTgt>
                                        </p:tgtEl>
                                        <p:attrNameLst>
                                          <p:attrName>style.color</p:attrName>
                                        </p:attrNameLst>
                                      </p:cBhvr>
                                      <p:to>
                                        <p:clrVal>
                                          <a:schemeClr val="accent2"/>
                                        </p:clrVal>
                                      </p:to>
                                    </p:set>
                                    <p:set>
                                      <p:cBhvr>
                                        <p:cTn id="41" dur="500" fill="hold"/>
                                        <p:tgtEl>
                                          <p:spTgt spid="3">
                                            <p:txEl>
                                              <p:pRg st="6" end="6"/>
                                            </p:txEl>
                                          </p:spTgt>
                                        </p:tgtEl>
                                        <p:attrNameLst>
                                          <p:attrName>fillcolor</p:attrName>
                                        </p:attrNameLst>
                                      </p:cBhvr>
                                      <p:to>
                                        <p:clrVal>
                                          <a:schemeClr val="accent2"/>
                                        </p:clrVal>
                                      </p:to>
                                    </p:set>
                                    <p:set>
                                      <p:cBhvr>
                                        <p:cTn id="42" dur="500" fill="hold"/>
                                        <p:tgtEl>
                                          <p:spTgt spid="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lstStyle/>
          <a:p>
            <a:pPr eaLnBrk="1" fontAlgn="auto" hangingPunct="1">
              <a:spcAft>
                <a:spcPts val="0"/>
              </a:spcAft>
              <a:defRPr/>
            </a:pPr>
            <a:r>
              <a:rPr lang="zh-CN" altLang="en-US" smtClean="0"/>
              <a:t>题目分析</a:t>
            </a:r>
            <a:endParaRPr lang="zh-CN" altLang="en-US"/>
          </a:p>
        </p:txBody>
      </p:sp>
      <p:sp>
        <p:nvSpPr>
          <p:cNvPr id="3" name="内容占位符 2"/>
          <p:cNvSpPr>
            <a:spLocks noGrp="1"/>
          </p:cNvSpPr>
          <p:nvPr>
            <p:ph idx="1"/>
          </p:nvPr>
        </p:nvSpPr>
        <p:spPr/>
        <p:txBody>
          <a:bodyPr/>
          <a:lstStyle/>
          <a:p>
            <a:pPr indent="-269875" eaLnBrk="1" hangingPunct="1"/>
            <a:r>
              <a:rPr lang="zh-CN" altLang="en-US" smtClean="0"/>
              <a:t>我们考虑逐个添加限制条件并调整方案</a:t>
            </a:r>
            <a:endParaRPr lang="en-US" altLang="zh-CN" smtClean="0"/>
          </a:p>
          <a:p>
            <a:pPr indent="-269875" eaLnBrk="1" hangingPunct="1"/>
            <a:r>
              <a:rPr lang="zh-CN" altLang="en-US" smtClean="0"/>
              <a:t>假设我们当前已经得到了前</a:t>
            </a:r>
            <a:r>
              <a:rPr lang="en-US" altLang="zh-CN" smtClean="0"/>
              <a:t>n-1</a:t>
            </a:r>
            <a:r>
              <a:rPr lang="zh-CN" altLang="en-US" smtClean="0"/>
              <a:t>个时间段的方案。</a:t>
            </a:r>
            <a:endParaRPr lang="en-US" altLang="zh-CN" smtClean="0"/>
          </a:p>
          <a:p>
            <a:pPr indent="-269875" eaLnBrk="1" hangingPunct="1"/>
            <a:r>
              <a:rPr lang="zh-CN" altLang="en-US" smtClean="0"/>
              <a:t>现在加入了第</a:t>
            </a:r>
            <a:r>
              <a:rPr lang="en-US" altLang="zh-CN" smtClean="0"/>
              <a:t>n</a:t>
            </a:r>
            <a:r>
              <a:rPr lang="zh-CN" altLang="en-US" smtClean="0"/>
              <a:t>个限制条件：</a:t>
            </a:r>
            <a:r>
              <a:rPr lang="en-US" altLang="zh-CN" smtClean="0"/>
              <a:t>T</a:t>
            </a:r>
            <a:r>
              <a:rPr lang="en-US" altLang="zh-CN" baseline="-25000" smtClean="0"/>
              <a:t>n</a:t>
            </a:r>
            <a:r>
              <a:rPr lang="en-US" altLang="zh-CN" smtClean="0"/>
              <a:t>  P</a:t>
            </a:r>
            <a:r>
              <a:rPr lang="en-US" altLang="zh-CN" baseline="-25000" smtClean="0"/>
              <a:t>n</a:t>
            </a:r>
            <a:endParaRPr lang="en-US" altLang="zh-CN" smtClean="0"/>
          </a:p>
          <a:p>
            <a:pPr marL="765175" lvl="1" indent="-514350" eaLnBrk="1" hangingPunct="1">
              <a:buFont typeface="Trebuchet MS" pitchFamily="34" charset="0"/>
              <a:buAutoNum type="arabicPeriod"/>
            </a:pPr>
            <a:r>
              <a:rPr lang="zh-CN" altLang="en-US" smtClean="0"/>
              <a:t>如果当前坦克数≥</a:t>
            </a:r>
            <a:r>
              <a:rPr lang="en-US" altLang="zh-CN" smtClean="0"/>
              <a:t>P</a:t>
            </a:r>
            <a:r>
              <a:rPr lang="en-US" altLang="zh-CN" baseline="-25000" smtClean="0"/>
              <a:t>n</a:t>
            </a:r>
            <a:r>
              <a:rPr lang="zh-CN" altLang="en-US" smtClean="0"/>
              <a:t>，那么第</a:t>
            </a:r>
            <a:r>
              <a:rPr lang="en-US" altLang="zh-CN" smtClean="0"/>
              <a:t>n</a:t>
            </a:r>
            <a:r>
              <a:rPr lang="zh-CN" altLang="en-US" smtClean="0"/>
              <a:t>个时间段全部用来造战车工厂。</a:t>
            </a:r>
            <a:endParaRPr lang="en-US" altLang="zh-CN" smtClean="0"/>
          </a:p>
          <a:p>
            <a:pPr marL="765175" lvl="1" indent="-514350" eaLnBrk="1" hangingPunct="1">
              <a:buFont typeface="Trebuchet MS" pitchFamily="34" charset="0"/>
              <a:buAutoNum type="arabicPeriod"/>
            </a:pPr>
            <a:r>
              <a:rPr lang="zh-CN" altLang="en-US" smtClean="0"/>
              <a:t>否则，我们还是先让第</a:t>
            </a:r>
            <a:r>
              <a:rPr lang="en-US" altLang="zh-CN" smtClean="0"/>
              <a:t>n</a:t>
            </a:r>
            <a:r>
              <a:rPr lang="zh-CN" altLang="en-US" smtClean="0"/>
              <a:t>个时间段全部用来造战车工厂。然后我们通过逐个减少战车工厂来调整方案使之满足第</a:t>
            </a:r>
            <a:r>
              <a:rPr lang="en-US" altLang="zh-CN" smtClean="0"/>
              <a:t>n</a:t>
            </a:r>
            <a:r>
              <a:rPr lang="zh-CN" altLang="en-US" smtClean="0"/>
              <a:t>个限制条件。</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5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5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5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5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5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34"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from="(-#ppt_w/2)" to="(#ppt_x)" calcmode="lin" valueType="num">
                                      <p:cBhvr>
                                        <p:cTn id="28" dur="450" fill="hold">
                                          <p:stCondLst>
                                            <p:cond delay="0"/>
                                          </p:stCondLst>
                                        </p:cTn>
                                        <p:tgtEl>
                                          <p:spTgt spid="3">
                                            <p:txEl>
                                              <p:pRg st="3" end="3"/>
                                            </p:txEl>
                                          </p:spTgt>
                                        </p:tgtEl>
                                        <p:attrNameLst>
                                          <p:attrName>ppt_x</p:attrName>
                                        </p:attrNameLst>
                                      </p:cBhvr>
                                    </p:anim>
                                    <p:anim from="0" to="-1.0" calcmode="lin" valueType="num">
                                      <p:cBhvr>
                                        <p:cTn id="29" dur="150" decel="50000" autoRev="1" fill="hold">
                                          <p:stCondLst>
                                            <p:cond delay="450"/>
                                          </p:stCondLst>
                                        </p:cTn>
                                        <p:tgtEl>
                                          <p:spTgt spid="3">
                                            <p:txEl>
                                              <p:pRg st="3" end="3"/>
                                            </p:txEl>
                                          </p:spTgt>
                                        </p:tgtEl>
                                        <p:attrNameLst>
                                          <p:attrName>xshear</p:attrName>
                                        </p:attrNameLst>
                                      </p:cBhvr>
                                    </p:anim>
                                    <p:animScale>
                                      <p:cBhvr>
                                        <p:cTn id="30" dur="150" decel="100000" autoRev="1" fill="hold">
                                          <p:stCondLst>
                                            <p:cond delay="450"/>
                                          </p:stCondLst>
                                        </p:cTn>
                                        <p:tgtEl>
                                          <p:spTgt spid="3">
                                            <p:txEl>
                                              <p:pRg st="3" end="3"/>
                                            </p:txEl>
                                          </p:spTgt>
                                        </p:tgtEl>
                                      </p:cBhvr>
                                      <p:from x="100000" y="100000"/>
                                      <p:to x="80000" y="100000"/>
                                    </p:animScale>
                                    <p:anim by="(#ppt_h/3+#ppt_w*0.1)" calcmode="lin" valueType="num">
                                      <p:cBhvr additive="sum">
                                        <p:cTn id="31" dur="150" decel="100000" autoRev="1" fill="hold">
                                          <p:stCondLst>
                                            <p:cond delay="450"/>
                                          </p:stCondLst>
                                        </p:cTn>
                                        <p:tgtEl>
                                          <p:spTgt spid="3">
                                            <p:txEl>
                                              <p:pRg st="3" end="3"/>
                                            </p:txEl>
                                          </p:spTgt>
                                        </p:tgtEl>
                                        <p:attrNameLst>
                                          <p:attrName>ppt_x</p:attrName>
                                        </p:attrNameLst>
                                      </p:cBhvr>
                                    </p:anim>
                                  </p:childTnLst>
                                </p:cTn>
                              </p:par>
                            </p:childTnLst>
                          </p:cTn>
                        </p:par>
                      </p:childTnLst>
                    </p:cTn>
                  </p:par>
                  <p:par>
                    <p:cTn id="32" fill="hold">
                      <p:stCondLst>
                        <p:cond delay="indefinite"/>
                      </p:stCondLst>
                      <p:childTnLst>
                        <p:par>
                          <p:cTn id="33" fill="hold">
                            <p:stCondLst>
                              <p:cond delay="0"/>
                            </p:stCondLst>
                            <p:childTnLst>
                              <p:par>
                                <p:cTn id="34" presetID="34"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from="(-#ppt_w/2)" to="(#ppt_x)" calcmode="lin" valueType="num">
                                      <p:cBhvr>
                                        <p:cTn id="36" dur="450" fill="hold">
                                          <p:stCondLst>
                                            <p:cond delay="0"/>
                                          </p:stCondLst>
                                        </p:cTn>
                                        <p:tgtEl>
                                          <p:spTgt spid="3">
                                            <p:txEl>
                                              <p:pRg st="4" end="4"/>
                                            </p:txEl>
                                          </p:spTgt>
                                        </p:tgtEl>
                                        <p:attrNameLst>
                                          <p:attrName>ppt_x</p:attrName>
                                        </p:attrNameLst>
                                      </p:cBhvr>
                                    </p:anim>
                                    <p:anim from="0" to="-1.0" calcmode="lin" valueType="num">
                                      <p:cBhvr>
                                        <p:cTn id="37" dur="150" decel="50000" autoRev="1" fill="hold">
                                          <p:stCondLst>
                                            <p:cond delay="450"/>
                                          </p:stCondLst>
                                        </p:cTn>
                                        <p:tgtEl>
                                          <p:spTgt spid="3">
                                            <p:txEl>
                                              <p:pRg st="4" end="4"/>
                                            </p:txEl>
                                          </p:spTgt>
                                        </p:tgtEl>
                                        <p:attrNameLst>
                                          <p:attrName>xshear</p:attrName>
                                        </p:attrNameLst>
                                      </p:cBhvr>
                                    </p:anim>
                                    <p:animScale>
                                      <p:cBhvr>
                                        <p:cTn id="38" dur="150" decel="100000" autoRev="1" fill="hold">
                                          <p:stCondLst>
                                            <p:cond delay="450"/>
                                          </p:stCondLst>
                                        </p:cTn>
                                        <p:tgtEl>
                                          <p:spTgt spid="3">
                                            <p:txEl>
                                              <p:pRg st="4" end="4"/>
                                            </p:txEl>
                                          </p:spTgt>
                                        </p:tgtEl>
                                      </p:cBhvr>
                                      <p:from x="100000" y="100000"/>
                                      <p:to x="80000" y="100000"/>
                                    </p:animScale>
                                    <p:anim by="(#ppt_h/3+#ppt_w*0.1)" calcmode="lin" valueType="num">
                                      <p:cBhvr additive="sum">
                                        <p:cTn id="39" dur="150" decel="100000" autoRev="1" fill="hold">
                                          <p:stCondLst>
                                            <p:cond delay="450"/>
                                          </p:stCondLst>
                                        </p:cTn>
                                        <p:tgtEl>
                                          <p:spTgt spid="3">
                                            <p:txEl>
                                              <p:pRg st="4" end="4"/>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lstStyle/>
          <a:p>
            <a:pPr eaLnBrk="1" fontAlgn="auto" hangingPunct="1">
              <a:spcAft>
                <a:spcPts val="0"/>
              </a:spcAft>
              <a:defRPr/>
            </a:pPr>
            <a:r>
              <a:rPr lang="zh-CN" altLang="en-US" smtClean="0"/>
              <a:t>题目分析</a:t>
            </a:r>
            <a:endParaRPr lang="zh-CN" altLang="en-US"/>
          </a:p>
        </p:txBody>
      </p:sp>
      <p:sp>
        <p:nvSpPr>
          <p:cNvPr id="3" name="内容占位符 2"/>
          <p:cNvSpPr>
            <a:spLocks noGrp="1"/>
          </p:cNvSpPr>
          <p:nvPr>
            <p:ph idx="1"/>
          </p:nvPr>
        </p:nvSpPr>
        <p:spPr/>
        <p:txBody>
          <a:bodyPr/>
          <a:lstStyle/>
          <a:p>
            <a:pPr indent="-269875" eaLnBrk="1" hangingPunct="1"/>
            <a:r>
              <a:rPr lang="zh-CN" altLang="en-US" smtClean="0"/>
              <a:t>假设当前方案中有</a:t>
            </a:r>
            <a:r>
              <a:rPr lang="en-US" altLang="zh-CN" smtClean="0"/>
              <a:t>s</a:t>
            </a:r>
            <a:r>
              <a:rPr lang="zh-CN" altLang="en-US" smtClean="0"/>
              <a:t>个战车工厂</a:t>
            </a:r>
            <a:endParaRPr lang="en-US" altLang="zh-CN" smtClean="0"/>
          </a:p>
          <a:p>
            <a:pPr indent="-269875" eaLnBrk="1" hangingPunct="1"/>
            <a:r>
              <a:rPr lang="zh-CN" altLang="en-US" smtClean="0"/>
              <a:t>如果要去除一个战车工厂，那么去除哪个呢？</a:t>
            </a:r>
            <a:endParaRPr lang="en-US" altLang="zh-CN" smtClean="0"/>
          </a:p>
          <a:p>
            <a:pPr indent="-269875" eaLnBrk="1" hangingPunct="1">
              <a:buFont typeface="Wingdings" pitchFamily="2" charset="2"/>
              <a:buChar char="Ø"/>
            </a:pPr>
            <a:r>
              <a:rPr lang="zh-CN" altLang="en-US" sz="3200" smtClean="0">
                <a:solidFill>
                  <a:srgbClr val="FF0000"/>
                </a:solidFill>
              </a:rPr>
              <a:t>当前的最后一个！</a:t>
            </a:r>
            <a:endParaRPr lang="en-US" altLang="zh-CN" sz="3200" smtClean="0">
              <a:solidFill>
                <a:srgbClr val="FF0000"/>
              </a:solidFill>
            </a:endParaRPr>
          </a:p>
          <a:p>
            <a:pPr indent="-269875" eaLnBrk="1" hangingPunct="1"/>
            <a:r>
              <a:rPr lang="zh-CN" altLang="en-US" smtClean="0"/>
              <a:t>由于，前面假设问题有解，所以我们只需要不断地去除当前方案中最后建造出来的一个战车工厂，直到第</a:t>
            </a:r>
            <a:r>
              <a:rPr lang="en-US" altLang="zh-CN" smtClean="0"/>
              <a:t>T</a:t>
            </a:r>
            <a:r>
              <a:rPr lang="en-US" altLang="zh-CN" baseline="-25000" smtClean="0"/>
              <a:t>n</a:t>
            </a:r>
            <a:r>
              <a:rPr lang="zh-CN" altLang="en-US" smtClean="0"/>
              <a:t>秒末的坦克数≥</a:t>
            </a:r>
            <a:r>
              <a:rPr lang="en-US" altLang="zh-CN" smtClean="0"/>
              <a:t>P</a:t>
            </a:r>
            <a:r>
              <a:rPr lang="en-US" altLang="zh-CN" baseline="-25000" smtClean="0"/>
              <a:t>n</a:t>
            </a:r>
            <a:r>
              <a:rPr lang="zh-CN" altLang="en-US" smtClean="0"/>
              <a:t>即可。</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5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5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80">
                                          <p:stCondLst>
                                            <p:cond delay="0"/>
                                          </p:stCondLst>
                                        </p:cTn>
                                        <p:tgtEl>
                                          <p:spTgt spid="3">
                                            <p:txEl>
                                              <p:pRg st="2" end="2"/>
                                            </p:txEl>
                                          </p:spTgt>
                                        </p:tgtEl>
                                      </p:cBhvr>
                                    </p:animEffect>
                                    <p:anim calcmode="lin" valueType="num">
                                      <p:cBhvr>
                                        <p:cTn id="2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3">
                                            <p:txEl>
                                              <p:pRg st="2" end="2"/>
                                            </p:txEl>
                                          </p:spTgt>
                                        </p:tgtEl>
                                      </p:cBhvr>
                                      <p:to x="100000" y="60000"/>
                                    </p:animScale>
                                    <p:animScale>
                                      <p:cBhvr>
                                        <p:cTn id="28" dur="166" decel="50000">
                                          <p:stCondLst>
                                            <p:cond delay="676"/>
                                          </p:stCondLst>
                                        </p:cTn>
                                        <p:tgtEl>
                                          <p:spTgt spid="3">
                                            <p:txEl>
                                              <p:pRg st="2" end="2"/>
                                            </p:txEl>
                                          </p:spTgt>
                                        </p:tgtEl>
                                      </p:cBhvr>
                                      <p:to x="100000" y="100000"/>
                                    </p:animScale>
                                    <p:animScale>
                                      <p:cBhvr>
                                        <p:cTn id="29" dur="26">
                                          <p:stCondLst>
                                            <p:cond delay="1312"/>
                                          </p:stCondLst>
                                        </p:cTn>
                                        <p:tgtEl>
                                          <p:spTgt spid="3">
                                            <p:txEl>
                                              <p:pRg st="2" end="2"/>
                                            </p:txEl>
                                          </p:spTgt>
                                        </p:tgtEl>
                                      </p:cBhvr>
                                      <p:to x="100000" y="80000"/>
                                    </p:animScale>
                                    <p:animScale>
                                      <p:cBhvr>
                                        <p:cTn id="30" dur="166" decel="50000">
                                          <p:stCondLst>
                                            <p:cond delay="1338"/>
                                          </p:stCondLst>
                                        </p:cTn>
                                        <p:tgtEl>
                                          <p:spTgt spid="3">
                                            <p:txEl>
                                              <p:pRg st="2" end="2"/>
                                            </p:txEl>
                                          </p:spTgt>
                                        </p:tgtEl>
                                      </p:cBhvr>
                                      <p:to x="100000" y="100000"/>
                                    </p:animScale>
                                    <p:animScale>
                                      <p:cBhvr>
                                        <p:cTn id="31" dur="26">
                                          <p:stCondLst>
                                            <p:cond delay="1642"/>
                                          </p:stCondLst>
                                        </p:cTn>
                                        <p:tgtEl>
                                          <p:spTgt spid="3">
                                            <p:txEl>
                                              <p:pRg st="2" end="2"/>
                                            </p:txEl>
                                          </p:spTgt>
                                        </p:tgtEl>
                                      </p:cBhvr>
                                      <p:to x="100000" y="90000"/>
                                    </p:animScale>
                                    <p:animScale>
                                      <p:cBhvr>
                                        <p:cTn id="32" dur="166" decel="50000">
                                          <p:stCondLst>
                                            <p:cond delay="1668"/>
                                          </p:stCondLst>
                                        </p:cTn>
                                        <p:tgtEl>
                                          <p:spTgt spid="3">
                                            <p:txEl>
                                              <p:pRg st="2" end="2"/>
                                            </p:txEl>
                                          </p:spTgt>
                                        </p:tgtEl>
                                      </p:cBhvr>
                                      <p:to x="100000" y="100000"/>
                                    </p:animScale>
                                    <p:animScale>
                                      <p:cBhvr>
                                        <p:cTn id="33" dur="26">
                                          <p:stCondLst>
                                            <p:cond delay="1808"/>
                                          </p:stCondLst>
                                        </p:cTn>
                                        <p:tgtEl>
                                          <p:spTgt spid="3">
                                            <p:txEl>
                                              <p:pRg st="2" end="2"/>
                                            </p:txEl>
                                          </p:spTgt>
                                        </p:tgtEl>
                                      </p:cBhvr>
                                      <p:to x="100000" y="95000"/>
                                    </p:animScale>
                                    <p:animScale>
                                      <p:cBhvr>
                                        <p:cTn id="34" dur="166" decel="50000">
                                          <p:stCondLst>
                                            <p:cond delay="1834"/>
                                          </p:stCondLst>
                                        </p:cTn>
                                        <p:tgtEl>
                                          <p:spTgt spid="3">
                                            <p:txEl>
                                              <p:pRg st="2" end="2"/>
                                            </p:txEl>
                                          </p:spTgt>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nodeType="clickEffect">
                                  <p:stCondLst>
                                    <p:cond delay="0"/>
                                  </p:stCondLst>
                                  <p:iterate type="lt">
                                    <p:tmPct val="50000"/>
                                  </p:iterate>
                                  <p:childTnLst>
                                    <p:set>
                                      <p:cBhvr>
                                        <p:cTn id="38"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39" dur="5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5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41" dur="50"/>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lstStyle/>
          <a:p>
            <a:pPr eaLnBrk="1" fontAlgn="auto" hangingPunct="1">
              <a:spcAft>
                <a:spcPts val="0"/>
              </a:spcAft>
              <a:defRPr/>
            </a:pPr>
            <a:r>
              <a:rPr lang="zh-CN" altLang="en-US" smtClean="0"/>
              <a:t>题目分析</a:t>
            </a:r>
            <a:endParaRPr lang="zh-CN" altLang="en-US"/>
          </a:p>
        </p:txBody>
      </p:sp>
      <p:sp>
        <p:nvSpPr>
          <p:cNvPr id="3" name="内容占位符 2"/>
          <p:cNvSpPr>
            <a:spLocks noGrp="1"/>
          </p:cNvSpPr>
          <p:nvPr>
            <p:ph idx="1"/>
          </p:nvPr>
        </p:nvSpPr>
        <p:spPr/>
        <p:txBody>
          <a:bodyPr/>
          <a:lstStyle/>
          <a:p>
            <a:pPr indent="-269875" eaLnBrk="1" hangingPunct="1"/>
            <a:r>
              <a:rPr lang="zh-CN" altLang="en-US" smtClean="0"/>
              <a:t>令</a:t>
            </a:r>
            <a:r>
              <a:rPr lang="en-US" altLang="zh-CN" smtClean="0"/>
              <a:t>f(k)=</a:t>
            </a:r>
            <a:r>
              <a:rPr lang="zh-CN" altLang="en-US" smtClean="0"/>
              <a:t>保留前</a:t>
            </a:r>
            <a:r>
              <a:rPr lang="en-US" altLang="zh-CN" smtClean="0"/>
              <a:t>k</a:t>
            </a:r>
            <a:r>
              <a:rPr lang="zh-CN" altLang="en-US" smtClean="0"/>
              <a:t>个战车工厂能得到的坦克数</a:t>
            </a:r>
            <a:endParaRPr lang="en-US" altLang="zh-CN" smtClean="0"/>
          </a:p>
          <a:p>
            <a:pPr indent="-269875" eaLnBrk="1" hangingPunct="1">
              <a:buFont typeface="Wingdings" pitchFamily="2" charset="2"/>
              <a:buChar char="Ø"/>
            </a:pPr>
            <a:r>
              <a:rPr lang="zh-CN" altLang="en-US" smtClean="0"/>
              <a:t>目标：找到一个最大的</a:t>
            </a:r>
            <a:r>
              <a:rPr lang="en-US" altLang="zh-CN" smtClean="0"/>
              <a:t>k</a:t>
            </a:r>
            <a:r>
              <a:rPr lang="zh-CN" altLang="en-US" smtClean="0"/>
              <a:t>使得</a:t>
            </a:r>
            <a:r>
              <a:rPr lang="en-US" altLang="zh-CN" smtClean="0"/>
              <a:t>f(k)</a:t>
            </a:r>
            <a:r>
              <a:rPr lang="zh-CN" altLang="en-US" smtClean="0"/>
              <a:t>≥</a:t>
            </a:r>
            <a:r>
              <a:rPr lang="en-US" altLang="zh-CN" smtClean="0"/>
              <a:t>P</a:t>
            </a:r>
            <a:r>
              <a:rPr lang="en-US" altLang="zh-CN" baseline="-25000" smtClean="0"/>
              <a:t>n</a:t>
            </a:r>
            <a:r>
              <a:rPr lang="zh-CN" altLang="en-US" smtClean="0"/>
              <a:t> </a:t>
            </a:r>
            <a:endParaRPr lang="en-US" altLang="zh-CN" baseline="-25000" smtClean="0"/>
          </a:p>
          <a:p>
            <a:pPr indent="-269875" eaLnBrk="1" hangingPunct="1">
              <a:buFont typeface="Wingdings 2" pitchFamily="18" charset="2"/>
              <a:buNone/>
            </a:pPr>
            <a:endParaRPr lang="en-US" altLang="zh-CN" smtClean="0"/>
          </a:p>
          <a:p>
            <a:pPr indent="-269875" eaLnBrk="1" hangingPunct="1">
              <a:buFont typeface="Trebuchet MS" pitchFamily="34" charset="0"/>
              <a:buAutoNum type="arabicPeriod"/>
            </a:pPr>
            <a:r>
              <a:rPr lang="en-US" altLang="zh-CN" smtClean="0"/>
              <a:t>f(k)</a:t>
            </a:r>
            <a:r>
              <a:rPr lang="zh-CN" altLang="en-US" smtClean="0"/>
              <a:t>如何计算？</a:t>
            </a:r>
            <a:endParaRPr lang="en-US" altLang="zh-CN" smtClean="0"/>
          </a:p>
          <a:p>
            <a:pPr indent="-269875" eaLnBrk="1" hangingPunct="1">
              <a:buFont typeface="Trebuchet MS" pitchFamily="34" charset="0"/>
              <a:buAutoNum type="arabicPeriod"/>
            </a:pPr>
            <a:r>
              <a:rPr lang="zh-CN" altLang="en-US" smtClean="0"/>
              <a:t>如何找到满足</a:t>
            </a:r>
            <a:r>
              <a:rPr lang="en-US" altLang="zh-CN" smtClean="0"/>
              <a:t>f(k)≥P</a:t>
            </a:r>
            <a:r>
              <a:rPr lang="en-US" altLang="zh-CN" baseline="-25000" smtClean="0"/>
              <a:t>n</a:t>
            </a:r>
            <a:r>
              <a:rPr lang="zh-CN" altLang="en-US" smtClean="0"/>
              <a:t>的最大的</a:t>
            </a:r>
            <a:r>
              <a:rPr lang="en-US" altLang="zh-CN" smtClean="0"/>
              <a:t>k</a:t>
            </a:r>
            <a:r>
              <a:rPr lang="zh-CN" altLang="en-US" smtClean="0"/>
              <a:t>？</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5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5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34"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from="(-#ppt_w/2)" to="(#ppt_x)" calcmode="lin" valueType="num">
                                      <p:cBhvr>
                                        <p:cTn id="21" dur="450" fill="hold">
                                          <p:stCondLst>
                                            <p:cond delay="0"/>
                                          </p:stCondLst>
                                        </p:cTn>
                                        <p:tgtEl>
                                          <p:spTgt spid="3">
                                            <p:txEl>
                                              <p:pRg st="3" end="3"/>
                                            </p:txEl>
                                          </p:spTgt>
                                        </p:tgtEl>
                                        <p:attrNameLst>
                                          <p:attrName>ppt_x</p:attrName>
                                        </p:attrNameLst>
                                      </p:cBhvr>
                                    </p:anim>
                                    <p:anim from="0" to="-1.0" calcmode="lin" valueType="num">
                                      <p:cBhvr>
                                        <p:cTn id="22" dur="150" decel="50000" autoRev="1" fill="hold">
                                          <p:stCondLst>
                                            <p:cond delay="450"/>
                                          </p:stCondLst>
                                        </p:cTn>
                                        <p:tgtEl>
                                          <p:spTgt spid="3">
                                            <p:txEl>
                                              <p:pRg st="3" end="3"/>
                                            </p:txEl>
                                          </p:spTgt>
                                        </p:tgtEl>
                                        <p:attrNameLst>
                                          <p:attrName>xshear</p:attrName>
                                        </p:attrNameLst>
                                      </p:cBhvr>
                                    </p:anim>
                                    <p:animScale>
                                      <p:cBhvr>
                                        <p:cTn id="23" dur="150" decel="100000" autoRev="1" fill="hold">
                                          <p:stCondLst>
                                            <p:cond delay="450"/>
                                          </p:stCondLst>
                                        </p:cTn>
                                        <p:tgtEl>
                                          <p:spTgt spid="3">
                                            <p:txEl>
                                              <p:pRg st="3" end="3"/>
                                            </p:txEl>
                                          </p:spTgt>
                                        </p:tgtEl>
                                      </p:cBhvr>
                                      <p:from x="100000" y="100000"/>
                                      <p:to x="80000" y="100000"/>
                                    </p:animScale>
                                    <p:anim by="(#ppt_h/3+#ppt_w*0.1)" calcmode="lin" valueType="num">
                                      <p:cBhvr additive="sum">
                                        <p:cTn id="24" dur="150" decel="100000" autoRev="1" fill="hold">
                                          <p:stCondLst>
                                            <p:cond delay="450"/>
                                          </p:stCondLst>
                                        </p:cTn>
                                        <p:tgtEl>
                                          <p:spTgt spid="3">
                                            <p:txEl>
                                              <p:pRg st="3" end="3"/>
                                            </p:txEl>
                                          </p:spTgt>
                                        </p:tgtEl>
                                        <p:attrNameLst>
                                          <p:attrName>ppt_x</p:attrName>
                                        </p:attrNameLst>
                                      </p:cBhvr>
                                    </p:anim>
                                  </p:childTnLst>
                                </p:cTn>
                              </p:par>
                            </p:childTnLst>
                          </p:cTn>
                        </p:par>
                      </p:childTnLst>
                    </p:cTn>
                  </p:par>
                  <p:par>
                    <p:cTn id="25" fill="hold">
                      <p:stCondLst>
                        <p:cond delay="indefinite"/>
                      </p:stCondLst>
                      <p:childTnLst>
                        <p:par>
                          <p:cTn id="26" fill="hold">
                            <p:stCondLst>
                              <p:cond delay="0"/>
                            </p:stCondLst>
                            <p:childTnLst>
                              <p:par>
                                <p:cTn id="27" presetID="34"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from="(-#ppt_w/2)" to="(#ppt_x)" calcmode="lin" valueType="num">
                                      <p:cBhvr>
                                        <p:cTn id="29" dur="450" fill="hold">
                                          <p:stCondLst>
                                            <p:cond delay="0"/>
                                          </p:stCondLst>
                                        </p:cTn>
                                        <p:tgtEl>
                                          <p:spTgt spid="3">
                                            <p:txEl>
                                              <p:pRg st="4" end="4"/>
                                            </p:txEl>
                                          </p:spTgt>
                                        </p:tgtEl>
                                        <p:attrNameLst>
                                          <p:attrName>ppt_x</p:attrName>
                                        </p:attrNameLst>
                                      </p:cBhvr>
                                    </p:anim>
                                    <p:anim from="0" to="-1.0" calcmode="lin" valueType="num">
                                      <p:cBhvr>
                                        <p:cTn id="30" dur="150" decel="50000" autoRev="1" fill="hold">
                                          <p:stCondLst>
                                            <p:cond delay="450"/>
                                          </p:stCondLst>
                                        </p:cTn>
                                        <p:tgtEl>
                                          <p:spTgt spid="3">
                                            <p:txEl>
                                              <p:pRg st="4" end="4"/>
                                            </p:txEl>
                                          </p:spTgt>
                                        </p:tgtEl>
                                        <p:attrNameLst>
                                          <p:attrName>xshear</p:attrName>
                                        </p:attrNameLst>
                                      </p:cBhvr>
                                    </p:anim>
                                    <p:animScale>
                                      <p:cBhvr>
                                        <p:cTn id="31" dur="150" decel="100000" autoRev="1" fill="hold">
                                          <p:stCondLst>
                                            <p:cond delay="450"/>
                                          </p:stCondLst>
                                        </p:cTn>
                                        <p:tgtEl>
                                          <p:spTgt spid="3">
                                            <p:txEl>
                                              <p:pRg st="4" end="4"/>
                                            </p:txEl>
                                          </p:spTgt>
                                        </p:tgtEl>
                                      </p:cBhvr>
                                      <p:from x="100000" y="100000"/>
                                      <p:to x="80000" y="100000"/>
                                    </p:animScale>
                                    <p:anim by="(#ppt_h/3+#ppt_w*0.1)" calcmode="lin" valueType="num">
                                      <p:cBhvr additive="sum">
                                        <p:cTn id="32" dur="150" decel="100000" autoRev="1" fill="hold">
                                          <p:stCondLst>
                                            <p:cond delay="450"/>
                                          </p:stCondLst>
                                        </p:cTn>
                                        <p:tgtEl>
                                          <p:spTgt spid="3">
                                            <p:txEl>
                                              <p:pRg st="4" end="4"/>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华丽">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华丽">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
  <TotalTime>1341</TotalTime>
  <Words>1712</Words>
  <Application>Microsoft Office PowerPoint</Application>
  <PresentationFormat>全屏显示(4:3)</PresentationFormat>
  <Paragraphs>137</Paragraphs>
  <Slides>23</Slides>
  <Notes>2</Notes>
  <HiddenSlides>0</HiddenSlides>
  <MMClips>0</MMClips>
  <ScaleCrop>false</ScaleCrop>
  <HeadingPairs>
    <vt:vector size="8" baseType="variant">
      <vt:variant>
        <vt:lpstr>已用的字体</vt:lpstr>
      </vt:variant>
      <vt:variant>
        <vt:i4>8</vt:i4>
      </vt:variant>
      <vt:variant>
        <vt:lpstr>演示文稿设计模板</vt:lpstr>
      </vt:variant>
      <vt:variant>
        <vt:i4>5</vt:i4>
      </vt:variant>
      <vt:variant>
        <vt:lpstr>嵌入 OLE 服务器</vt:lpstr>
      </vt:variant>
      <vt:variant>
        <vt:i4>1</vt:i4>
      </vt:variant>
      <vt:variant>
        <vt:lpstr>幻灯片标题</vt:lpstr>
      </vt:variant>
      <vt:variant>
        <vt:i4>23</vt:i4>
      </vt:variant>
    </vt:vector>
  </HeadingPairs>
  <TitlesOfParts>
    <vt:vector size="37" baseType="lpstr">
      <vt:lpstr>Arial</vt:lpstr>
      <vt:lpstr>华文新魏</vt:lpstr>
      <vt:lpstr>Trebuchet MS</vt:lpstr>
      <vt:lpstr>黑体</vt:lpstr>
      <vt:lpstr>Wingdings 2</vt:lpstr>
      <vt:lpstr>Wingdings</vt:lpstr>
      <vt:lpstr>Calibri</vt:lpstr>
      <vt:lpstr>宋体</vt:lpstr>
      <vt:lpstr>华丽</vt:lpstr>
      <vt:lpstr>华丽</vt:lpstr>
      <vt:lpstr>华丽</vt:lpstr>
      <vt:lpstr>华丽</vt:lpstr>
      <vt:lpstr>华丽</vt:lpstr>
      <vt:lpstr>公式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Company>番茄花园</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陶陶玩红警</dc:title>
  <dc:creator>番茄花园</dc:creator>
  <cp:lastModifiedBy>雨林木风</cp:lastModifiedBy>
  <cp:revision>277</cp:revision>
  <dcterms:created xsi:type="dcterms:W3CDTF">2009-12-18T07:32:11Z</dcterms:created>
  <dcterms:modified xsi:type="dcterms:W3CDTF">2010-02-02T05:27:09Z</dcterms:modified>
</cp:coreProperties>
</file>