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59"/>
  </p:notesMasterIdLst>
  <p:sldIdLst>
    <p:sldId id="294" r:id="rId2"/>
    <p:sldId id="572" r:id="rId3"/>
    <p:sldId id="573" r:id="rId4"/>
    <p:sldId id="574" r:id="rId5"/>
    <p:sldId id="625" r:id="rId6"/>
    <p:sldId id="575" r:id="rId7"/>
    <p:sldId id="576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577" r:id="rId19"/>
    <p:sldId id="578" r:id="rId20"/>
    <p:sldId id="607" r:id="rId21"/>
    <p:sldId id="608" r:id="rId22"/>
    <p:sldId id="609" r:id="rId23"/>
    <p:sldId id="610" r:id="rId24"/>
    <p:sldId id="612" r:id="rId25"/>
    <p:sldId id="611" r:id="rId26"/>
    <p:sldId id="613" r:id="rId27"/>
    <p:sldId id="579" r:id="rId28"/>
    <p:sldId id="580" r:id="rId29"/>
    <p:sldId id="581" r:id="rId30"/>
    <p:sldId id="582" r:id="rId31"/>
    <p:sldId id="583" r:id="rId32"/>
    <p:sldId id="584" r:id="rId33"/>
    <p:sldId id="587" r:id="rId34"/>
    <p:sldId id="596" r:id="rId35"/>
    <p:sldId id="597" r:id="rId36"/>
    <p:sldId id="598" r:id="rId37"/>
    <p:sldId id="599" r:id="rId38"/>
    <p:sldId id="600" r:id="rId39"/>
    <p:sldId id="601" r:id="rId40"/>
    <p:sldId id="585" r:id="rId41"/>
    <p:sldId id="586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602" r:id="rId51"/>
    <p:sldId id="603" r:id="rId52"/>
    <p:sldId id="604" r:id="rId53"/>
    <p:sldId id="614" r:id="rId54"/>
    <p:sldId id="605" r:id="rId55"/>
    <p:sldId id="606" r:id="rId56"/>
    <p:sldId id="571" r:id="rId57"/>
    <p:sldId id="542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FFFF"/>
    <a:srgbClr val="FFCC00"/>
    <a:srgbClr val="FFCC66"/>
    <a:srgbClr val="660033"/>
    <a:srgbClr val="000000"/>
    <a:srgbClr val="FF0000"/>
    <a:srgbClr val="FF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2" autoAdjust="0"/>
  </p:normalViewPr>
  <p:slideViewPr>
    <p:cSldViewPr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F819A9-1D14-4884-A00F-C24C12C6BB55}" type="datetimeFigureOut">
              <a:rPr lang="cs-CZ"/>
              <a:pPr>
                <a:defRPr/>
              </a:pPr>
              <a:t>22.10.2013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E0E023-B153-44CB-9D94-25BA116FF76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19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cs-CZ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grpSp>
            <p:nvGrpSpPr>
              <p:cNvPr id="32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4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7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8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9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0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1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2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3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6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7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8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2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3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34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3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4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5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6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7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0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1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sp>
            <p:nvSpPr>
              <p:cNvPr id="35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6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7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8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9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0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1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</p:grpSp>
      </p:grpSp>
      <p:sp>
        <p:nvSpPr>
          <p:cNvPr id="6662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62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CB01-56C3-4869-A765-3A3B503D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41B59-5402-45E5-8D4C-B249687A6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1895-01EE-47AE-9888-6244F2CC4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D07D-4D1B-4A18-BB4C-0B6200EA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7959-8B08-4C04-87BB-FD78E12C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AF4FE-7CA5-4184-943A-990FDE44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BE311-004B-40CA-A23A-8834419C8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5613" y="1598612"/>
            <a:ext cx="8226425" cy="4497387"/>
          </a:xfrm>
          <a:solidFill>
            <a:schemeClr val="tx2">
              <a:lumMod val="75000"/>
            </a:schemeClr>
          </a:solidFill>
          <a:ln w="38100">
            <a:solidFill>
              <a:srgbClr val="002060"/>
            </a:solidFill>
          </a:ln>
        </p:spPr>
        <p:txBody>
          <a:bodyPr lIns="180000" tIns="180000" rIns="108000" bIns="72000">
            <a:normAutofit/>
          </a:bodyPr>
          <a:lstStyle>
            <a:lvl1pPr>
              <a:buNone/>
              <a:defRPr sz="32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8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24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4C476-6700-4E07-A7BC-71546A6C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5613" y="4038600"/>
            <a:ext cx="8226425" cy="2057399"/>
          </a:xfrm>
          <a:solidFill>
            <a:schemeClr val="tx2">
              <a:lumMod val="75000"/>
            </a:schemeClr>
          </a:solidFill>
          <a:ln w="38100">
            <a:solidFill>
              <a:srgbClr val="002060"/>
            </a:solidFill>
          </a:ln>
        </p:spPr>
        <p:txBody>
          <a:bodyPr lIns="180000" tIns="180000" rIns="108000" bIns="72000">
            <a:normAutofit/>
          </a:bodyPr>
          <a:lstStyle>
            <a:lvl1pPr>
              <a:buNone/>
              <a:defRPr sz="32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8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24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4C476-6700-4E07-A7BC-71546A6C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Zástupný symbol pro obsah 2"/>
          <p:cNvSpPr>
            <a:spLocks noGrp="1"/>
          </p:cNvSpPr>
          <p:nvPr>
            <p:ph idx="13"/>
          </p:nvPr>
        </p:nvSpPr>
        <p:spPr>
          <a:xfrm>
            <a:off x="455613" y="1598613"/>
            <a:ext cx="8226425" cy="2287587"/>
          </a:xfrm>
        </p:spPr>
        <p:txBody>
          <a:bodyPr/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4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E031A-324A-4669-9286-AABE8A1CE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AB06D-7087-4C4E-B820-C68BCAAA4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37CAE-3A21-4B00-9351-2EC75C2A7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5BDF-0848-4487-B66E-78AA8A1AD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BAFAC-847F-471E-8515-DB9E5A7F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6553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cs-CZ"/>
            </a:p>
          </p:txBody>
        </p:sp>
        <p:grpSp>
          <p:nvGrpSpPr>
            <p:cNvPr id="1033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6554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grpSp>
            <p:nvGrpSpPr>
              <p:cNvPr id="105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6556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6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6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1060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6558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1061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6558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sp>
            <p:nvSpPr>
              <p:cNvPr id="6559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</p:grpSp>
      </p:grpSp>
      <p:sp>
        <p:nvSpPr>
          <p:cNvPr id="6560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560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60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60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38A74B1-5C12-4B06-BEE4-F162C1A5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60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91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8226425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Sample Solutions</a:t>
            </a:r>
            <a:br>
              <a:rPr lang="en-US" sz="6000" dirty="0" smtClean="0"/>
            </a:br>
            <a:r>
              <a:rPr lang="en-US" sz="8000" dirty="0" smtClean="0">
                <a:solidFill>
                  <a:srgbClr val="FF99FF"/>
                </a:solidFill>
              </a:rPr>
              <a:t/>
            </a:r>
            <a:br>
              <a:rPr lang="en-US" sz="8000" dirty="0" smtClean="0">
                <a:solidFill>
                  <a:srgbClr val="FF99FF"/>
                </a:solidFill>
              </a:rPr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400" dirty="0" smtClean="0">
                <a:solidFill>
                  <a:srgbClr val="99FFCC"/>
                </a:solidFill>
              </a:rPr>
              <a:t/>
            </a:r>
            <a:br>
              <a:rPr lang="en-US" sz="24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2800" dirty="0" smtClean="0">
                <a:solidFill>
                  <a:srgbClr val="99FFCC"/>
                </a:solidFill>
              </a:rPr>
              <a:t>CTU Open  Contest 2013</a:t>
            </a:r>
            <a:r>
              <a:rPr lang="en-US" sz="3600" dirty="0" smtClean="0">
                <a:solidFill>
                  <a:srgbClr val="99FFCC"/>
                </a:solidFill>
              </a:rPr>
              <a:t/>
            </a:r>
            <a:br>
              <a:rPr lang="en-US" sz="3600" dirty="0" smtClean="0">
                <a:solidFill>
                  <a:srgbClr val="99FFCC"/>
                </a:solidFill>
              </a:rPr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dirty="0" smtClean="0">
                <a:solidFill>
                  <a:srgbClr val="FFFFFF"/>
                </a:solidFill>
              </a:rPr>
              <a:t>Czech Technical University in Prague</a:t>
            </a:r>
          </a:p>
        </p:txBody>
      </p:sp>
      <p:pic>
        <p:nvPicPr>
          <p:cNvPr id="5" name="Obrázek 4" descr="icpc-full-ppt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828800"/>
            <a:ext cx="3324225" cy="3244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4">
                <a:lumMod val="40000"/>
                <a:lumOff val="60000"/>
              </a:schemeClr>
            </a:solidFill>
            <a:beve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myšlenka</a:t>
            </a:r>
          </a:p>
          <a:p>
            <a:pPr lvl="1"/>
            <a:r>
              <a:rPr lang="cs-CZ" dirty="0" smtClean="0"/>
              <a:t>Vyzkoušíme všechny možnosti posunu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8878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1752600" y="3156857"/>
            <a:ext cx="990600" cy="1752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myšlenka</a:t>
            </a:r>
          </a:p>
          <a:p>
            <a:pPr lvl="1"/>
            <a:r>
              <a:rPr lang="cs-CZ" dirty="0" smtClean="0"/>
              <a:t>Vyzkoušíme všechny možnosti posunu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98645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1937657" y="3156857"/>
            <a:ext cx="990600" cy="1752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každý posun spočítám</a:t>
            </a:r>
            <a:br>
              <a:rPr lang="cs-CZ" dirty="0" smtClean="0"/>
            </a:br>
            <a:r>
              <a:rPr lang="cs-CZ" dirty="0" smtClean="0"/>
              <a:t>počet potřebných stránek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29141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Obdélník 5"/>
          <p:cNvSpPr/>
          <p:nvPr/>
        </p:nvSpPr>
        <p:spPr>
          <a:xfrm>
            <a:off x="1709056" y="36576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674913" y="36576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674912" y="5486400"/>
            <a:ext cx="1034143" cy="182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1698168" y="5486400"/>
            <a:ext cx="1034143" cy="182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1698168" y="1828800"/>
            <a:ext cx="1034143" cy="182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674913" y="1828800"/>
            <a:ext cx="1034143" cy="182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2754085" y="36576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2754085" y="18288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3788228" y="18288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4822371" y="18288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3788228" y="36576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4822370" y="36576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2754084" y="54864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3788227" y="5486400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>
            <a:off x="4833255" y="5464629"/>
            <a:ext cx="1034143" cy="1828800"/>
          </a:xfrm>
          <a:prstGeom prst="rect">
            <a:avLst/>
          </a:prstGeom>
          <a:solidFill>
            <a:srgbClr val="FFCC00">
              <a:alpha val="27843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05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Jaká je operační složitost</a:t>
            </a:r>
          </a:p>
          <a:p>
            <a:pPr lvl="1"/>
            <a:r>
              <a:rPr lang="cs-CZ" dirty="0" smtClean="0"/>
              <a:t>Počet posunutí:  </a:t>
            </a:r>
            <a:r>
              <a:rPr lang="cs-CZ" b="1" dirty="0" err="1" smtClean="0"/>
              <a:t>px</a:t>
            </a:r>
            <a:r>
              <a:rPr lang="cs-CZ" dirty="0" smtClean="0"/>
              <a:t> x </a:t>
            </a:r>
            <a:r>
              <a:rPr lang="cs-CZ" b="1" dirty="0" err="1" smtClean="0"/>
              <a:t>py</a:t>
            </a:r>
            <a:endParaRPr lang="cs-CZ" b="1" dirty="0" smtClean="0"/>
          </a:p>
          <a:p>
            <a:pPr lvl="1"/>
            <a:r>
              <a:rPr lang="cs-CZ" dirty="0" smtClean="0"/>
              <a:t>Počet stránek:  </a:t>
            </a:r>
            <a:r>
              <a:rPr lang="en-US" b="1" dirty="0" smtClean="0"/>
              <a:t>(</a:t>
            </a:r>
            <a:r>
              <a:rPr lang="cs-CZ" b="1" dirty="0" err="1" smtClean="0"/>
              <a:t>mx</a:t>
            </a:r>
            <a:r>
              <a:rPr lang="en-US" b="1" dirty="0" smtClean="0"/>
              <a:t>/</a:t>
            </a:r>
            <a:r>
              <a:rPr lang="cs-CZ" b="1" dirty="0" err="1" smtClean="0"/>
              <a:t>px</a:t>
            </a:r>
            <a:r>
              <a:rPr lang="en-US" b="1" dirty="0" smtClean="0"/>
              <a:t>+1)</a:t>
            </a:r>
            <a:r>
              <a:rPr lang="cs-CZ" dirty="0" smtClean="0"/>
              <a:t> </a:t>
            </a:r>
            <a:r>
              <a:rPr lang="cs-CZ" dirty="0"/>
              <a:t>x </a:t>
            </a:r>
            <a:r>
              <a:rPr lang="en-US" b="1" dirty="0" smtClean="0"/>
              <a:t>(my/py+1)</a:t>
            </a:r>
            <a:endParaRPr lang="cs-CZ" b="1" dirty="0"/>
          </a:p>
          <a:p>
            <a:pPr lvl="1"/>
            <a:r>
              <a:rPr lang="cs-CZ" dirty="0" smtClean="0"/>
              <a:t>=&gt; Celkově </a:t>
            </a:r>
            <a:r>
              <a:rPr lang="cs-CZ" b="1" dirty="0" err="1" smtClean="0"/>
              <a:t>mx</a:t>
            </a:r>
            <a:r>
              <a:rPr lang="cs-CZ" dirty="0" smtClean="0"/>
              <a:t> x </a:t>
            </a:r>
            <a:r>
              <a:rPr lang="cs-CZ" b="1" dirty="0" smtClean="0"/>
              <a:t>my </a:t>
            </a:r>
            <a:r>
              <a:rPr lang="cs-CZ" dirty="0" smtClean="0"/>
              <a:t>testů</a:t>
            </a:r>
            <a:br>
              <a:rPr lang="cs-CZ" dirty="0" smtClean="0"/>
            </a:br>
            <a:r>
              <a:rPr lang="cs-CZ" dirty="0" smtClean="0"/>
              <a:t>(lineárně)</a:t>
            </a:r>
          </a:p>
          <a:p>
            <a:pPr lvl="1"/>
            <a:endParaRPr lang="cs-CZ" b="1" dirty="0"/>
          </a:p>
          <a:p>
            <a:pPr lvl="1"/>
            <a:r>
              <a:rPr lang="cs-CZ" dirty="0" smtClean="0"/>
              <a:t>Jeden test chceme efektivně</a:t>
            </a:r>
          </a:p>
        </p:txBody>
      </p:sp>
    </p:spTree>
    <p:extLst>
      <p:ext uri="{BB962C8B-B14F-4D97-AF65-F5344CB8AC3E}">
        <p14:creationId xmlns:p14="http://schemas.microsoft.com/office/powerpoint/2010/main" val="3984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efektivita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Jak testovat</a:t>
            </a:r>
            <a:r>
              <a:rPr lang="en-US" dirty="0" smtClean="0"/>
              <a:t> </a:t>
            </a:r>
            <a:r>
              <a:rPr lang="cs-CZ" dirty="0" smtClean="0"/>
              <a:t>zaplnění stránky?</a:t>
            </a:r>
          </a:p>
          <a:p>
            <a:pPr lvl="1"/>
            <a:r>
              <a:rPr lang="cs-CZ" dirty="0" err="1" smtClean="0"/>
              <a:t>Předpočítat</a:t>
            </a:r>
            <a:r>
              <a:rPr lang="cs-CZ" dirty="0" smtClean="0"/>
              <a:t> na </a:t>
            </a:r>
            <a:r>
              <a:rPr lang="cs-CZ" dirty="0" smtClean="0"/>
              <a:t>začátku volné pixely</a:t>
            </a:r>
            <a:br>
              <a:rPr lang="cs-CZ" dirty="0" smtClean="0"/>
            </a:br>
            <a:r>
              <a:rPr lang="cs-CZ" dirty="0" smtClean="0"/>
              <a:t>(světle modrá značí volno)</a:t>
            </a:r>
            <a:endParaRPr lang="cs-CZ" dirty="0" smtClean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93091"/>
              </p:ext>
            </p:extLst>
          </p:nvPr>
        </p:nvGraphicFramePr>
        <p:xfrm>
          <a:off x="1219200" y="3657600"/>
          <a:ext cx="6553200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" name="Oblouk 6"/>
          <p:cNvSpPr/>
          <p:nvPr/>
        </p:nvSpPr>
        <p:spPr>
          <a:xfrm>
            <a:off x="1643743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>
            <a:off x="2177143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9" name="Oblouk 8"/>
          <p:cNvSpPr/>
          <p:nvPr/>
        </p:nvSpPr>
        <p:spPr>
          <a:xfrm>
            <a:off x="2710543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0" name="Oblouk 9"/>
          <p:cNvSpPr/>
          <p:nvPr/>
        </p:nvSpPr>
        <p:spPr>
          <a:xfrm>
            <a:off x="3276600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1" name="Oblouk 10"/>
          <p:cNvSpPr/>
          <p:nvPr/>
        </p:nvSpPr>
        <p:spPr>
          <a:xfrm>
            <a:off x="3810000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2" name="Oblouk 11"/>
          <p:cNvSpPr/>
          <p:nvPr/>
        </p:nvSpPr>
        <p:spPr>
          <a:xfrm>
            <a:off x="4343400" y="35052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8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efektivita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Předpočítání</a:t>
            </a:r>
            <a:r>
              <a:rPr lang="cs-CZ" dirty="0" smtClean="0"/>
              <a:t> volných stránek</a:t>
            </a:r>
            <a:endParaRPr lang="cs-CZ" dirty="0" smtClean="0"/>
          </a:p>
          <a:p>
            <a:pPr lvl="1"/>
            <a:r>
              <a:rPr lang="cs-CZ" dirty="0" smtClean="0"/>
              <a:t>Zelená značí, kde končí alespoň 4</a:t>
            </a:r>
            <a:br>
              <a:rPr lang="cs-CZ" dirty="0" smtClean="0"/>
            </a:br>
            <a:r>
              <a:rPr lang="cs-CZ" dirty="0" smtClean="0"/>
              <a:t>voln</a:t>
            </a:r>
            <a:r>
              <a:rPr lang="cs-CZ" dirty="0" smtClean="0"/>
              <a:t>é pixely vedle sebe (šířka stránky)</a:t>
            </a:r>
            <a:endParaRPr lang="cs-CZ" dirty="0" smtClean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39703"/>
              </p:ext>
            </p:extLst>
          </p:nvPr>
        </p:nvGraphicFramePr>
        <p:xfrm>
          <a:off x="1219200" y="3657600"/>
          <a:ext cx="6553200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efektivita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Předpočítání</a:t>
            </a:r>
            <a:r>
              <a:rPr lang="cs-CZ" dirty="0"/>
              <a:t> volných stránek</a:t>
            </a:r>
          </a:p>
          <a:p>
            <a:pPr lvl="1"/>
            <a:r>
              <a:rPr lang="cs-CZ" dirty="0" smtClean="0"/>
              <a:t>Nyní počítám „zelená“ směrem dolů</a:t>
            </a:r>
            <a:endParaRPr lang="cs-CZ" dirty="0" smtClean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91525"/>
              </p:ext>
            </p:extLst>
          </p:nvPr>
        </p:nvGraphicFramePr>
        <p:xfrm>
          <a:off x="1219200" y="3657600"/>
          <a:ext cx="6553200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Oblouk 4"/>
          <p:cNvSpPr/>
          <p:nvPr/>
        </p:nvSpPr>
        <p:spPr>
          <a:xfrm rot="5400000">
            <a:off x="2933700" y="36195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" name="Oblouk 6"/>
          <p:cNvSpPr/>
          <p:nvPr/>
        </p:nvSpPr>
        <p:spPr>
          <a:xfrm rot="5400000">
            <a:off x="2944586" y="4142013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 rot="5400000">
            <a:off x="2933700" y="4599213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3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efektivita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Číslo alespoň 3 (výška stránky)</a:t>
            </a:r>
            <a:br>
              <a:rPr lang="cs-CZ" dirty="0" smtClean="0"/>
            </a:br>
            <a:r>
              <a:rPr lang="cs-CZ" dirty="0" smtClean="0"/>
              <a:t>značí pravý dolní roh </a:t>
            </a:r>
            <a:r>
              <a:rPr lang="cs-CZ" i="1" u="sng" dirty="0" smtClean="0"/>
              <a:t>volné</a:t>
            </a:r>
            <a:r>
              <a:rPr lang="cs-CZ" dirty="0" smtClean="0"/>
              <a:t> stránky</a:t>
            </a:r>
          </a:p>
          <a:p>
            <a:pPr lvl="1"/>
            <a:r>
              <a:rPr lang="cs-CZ" dirty="0" smtClean="0"/>
              <a:t>=&gt; Zjistím v konstantním čase</a:t>
            </a:r>
            <a:endParaRPr lang="cs-CZ" dirty="0" smtClean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1241"/>
              </p:ext>
            </p:extLst>
          </p:nvPr>
        </p:nvGraphicFramePr>
        <p:xfrm>
          <a:off x="1219200" y="3657600"/>
          <a:ext cx="6553200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7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err="1" smtClean="0">
                <a:solidFill>
                  <a:srgbClr val="66FF33"/>
                </a:solidFill>
              </a:rPr>
              <a:t>Furry</a:t>
            </a:r>
            <a:r>
              <a:rPr lang="cs-CZ" sz="6600" dirty="0">
                <a:solidFill>
                  <a:srgbClr val="66FF33"/>
                </a:solidFill>
              </a:rPr>
              <a:t/>
            </a:r>
            <a:br>
              <a:rPr lang="cs-CZ" sz="6600" dirty="0">
                <a:solidFill>
                  <a:srgbClr val="66FF33"/>
                </a:solidFill>
              </a:rPr>
            </a:br>
            <a:r>
              <a:rPr lang="cs-CZ" sz="6600" dirty="0" err="1" smtClean="0">
                <a:solidFill>
                  <a:srgbClr val="66FF33"/>
                </a:solidFill>
              </a:rPr>
              <a:t>Nuisance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rekapitulace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Hledáme kostru se 4 listy</a:t>
            </a:r>
          </a:p>
          <a:p>
            <a:pPr lvl="1"/>
            <a:r>
              <a:rPr lang="cs-CZ" dirty="0" smtClean="0"/>
              <a:t>(původně mělo být číslo vyšší)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lipsa 7"/>
          <p:cNvSpPr/>
          <p:nvPr/>
        </p:nvSpPr>
        <p:spPr>
          <a:xfrm>
            <a:off x="2689301" y="5566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9"/>
          <p:cNvSpPr/>
          <p:nvPr/>
        </p:nvSpPr>
        <p:spPr>
          <a:xfrm>
            <a:off x="3679901" y="459584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13"/>
          <p:cNvSpPr/>
          <p:nvPr/>
        </p:nvSpPr>
        <p:spPr>
          <a:xfrm>
            <a:off x="2171700" y="425433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16"/>
          <p:cNvSpPr/>
          <p:nvPr/>
        </p:nvSpPr>
        <p:spPr>
          <a:xfrm>
            <a:off x="5220759" y="381345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19"/>
          <p:cNvCxnSpPr>
            <a:stCxn id="6" idx="3"/>
            <a:endCxn id="4" idx="7"/>
          </p:cNvCxnSpPr>
          <p:nvPr/>
        </p:nvCxnSpPr>
        <p:spPr>
          <a:xfrm flipH="1">
            <a:off x="3014505" y="4921044"/>
            <a:ext cx="721192" cy="70078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21"/>
          <p:cNvCxnSpPr>
            <a:stCxn id="22" idx="4"/>
            <a:endCxn id="6" idx="0"/>
          </p:cNvCxnSpPr>
          <p:nvPr/>
        </p:nvCxnSpPr>
        <p:spPr>
          <a:xfrm flipH="1">
            <a:off x="3870401" y="3661036"/>
            <a:ext cx="103944" cy="934804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23"/>
          <p:cNvCxnSpPr>
            <a:stCxn id="6" idx="6"/>
            <a:endCxn id="9" idx="3"/>
          </p:cNvCxnSpPr>
          <p:nvPr/>
        </p:nvCxnSpPr>
        <p:spPr>
          <a:xfrm flipV="1">
            <a:off x="4060901" y="4138662"/>
            <a:ext cx="1215654" cy="64767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71"/>
          <p:cNvCxnSpPr>
            <a:stCxn id="8" idx="6"/>
            <a:endCxn id="6" idx="2"/>
          </p:cNvCxnSpPr>
          <p:nvPr/>
        </p:nvCxnSpPr>
        <p:spPr>
          <a:xfrm>
            <a:off x="2552700" y="4444830"/>
            <a:ext cx="1127201" cy="34151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83"/>
          <p:cNvCxnSpPr>
            <a:stCxn id="9" idx="2"/>
          </p:cNvCxnSpPr>
          <p:nvPr/>
        </p:nvCxnSpPr>
        <p:spPr>
          <a:xfrm flipH="1" flipV="1">
            <a:off x="4137101" y="3470536"/>
            <a:ext cx="1083658" cy="533422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83"/>
          <p:cNvCxnSpPr>
            <a:stCxn id="16" idx="0"/>
            <a:endCxn id="9" idx="4"/>
          </p:cNvCxnSpPr>
          <p:nvPr/>
        </p:nvCxnSpPr>
        <p:spPr>
          <a:xfrm flipH="1" flipV="1">
            <a:off x="5411259" y="4194458"/>
            <a:ext cx="190500" cy="126748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8"/>
          <p:cNvSpPr/>
          <p:nvPr/>
        </p:nvSpPr>
        <p:spPr>
          <a:xfrm>
            <a:off x="5411259" y="546193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8"/>
          <p:cNvSpPr/>
          <p:nvPr/>
        </p:nvSpPr>
        <p:spPr>
          <a:xfrm>
            <a:off x="6324600" y="5185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Přímá spojovací čára 83"/>
          <p:cNvCxnSpPr>
            <a:stCxn id="17" idx="1"/>
            <a:endCxn id="9" idx="5"/>
          </p:cNvCxnSpPr>
          <p:nvPr/>
        </p:nvCxnSpPr>
        <p:spPr>
          <a:xfrm flipH="1" flipV="1">
            <a:off x="5545963" y="4138662"/>
            <a:ext cx="834433" cy="110217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a 9"/>
          <p:cNvSpPr/>
          <p:nvPr/>
        </p:nvSpPr>
        <p:spPr>
          <a:xfrm>
            <a:off x="3783845" y="3280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83"/>
          <p:cNvCxnSpPr>
            <a:stCxn id="16" idx="1"/>
            <a:endCxn id="6" idx="5"/>
          </p:cNvCxnSpPr>
          <p:nvPr/>
        </p:nvCxnSpPr>
        <p:spPr>
          <a:xfrm flipH="1" flipV="1">
            <a:off x="4005105" y="4921044"/>
            <a:ext cx="1461950" cy="59669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19"/>
          <p:cNvCxnSpPr>
            <a:stCxn id="16" idx="2"/>
            <a:endCxn id="4" idx="6"/>
          </p:cNvCxnSpPr>
          <p:nvPr/>
        </p:nvCxnSpPr>
        <p:spPr>
          <a:xfrm flipH="1">
            <a:off x="3070301" y="5652438"/>
            <a:ext cx="2340958" cy="10409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Fractional</a:t>
            </a:r>
            <a:br>
              <a:rPr lang="en-US" sz="6600" dirty="0" smtClean="0">
                <a:solidFill>
                  <a:srgbClr val="66FF33"/>
                </a:solidFill>
              </a:rPr>
            </a:br>
            <a:r>
              <a:rPr lang="en-US" sz="6600" dirty="0" smtClean="0">
                <a:solidFill>
                  <a:srgbClr val="66FF33"/>
                </a:solidFill>
              </a:rPr>
              <a:t>Lotion</a:t>
            </a:r>
            <a:endParaRPr lang="cs-CZ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rekapitulace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Hledáme kostru se 4 listy</a:t>
            </a:r>
          </a:p>
          <a:p>
            <a:pPr lvl="1"/>
            <a:r>
              <a:rPr lang="cs-CZ" dirty="0" smtClean="0"/>
              <a:t>(původně mělo být číslo vyšší)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Elipsa 7"/>
          <p:cNvSpPr/>
          <p:nvPr/>
        </p:nvSpPr>
        <p:spPr>
          <a:xfrm>
            <a:off x="2689301" y="5566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9"/>
          <p:cNvSpPr/>
          <p:nvPr/>
        </p:nvSpPr>
        <p:spPr>
          <a:xfrm>
            <a:off x="3679901" y="459584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13"/>
          <p:cNvSpPr/>
          <p:nvPr/>
        </p:nvSpPr>
        <p:spPr>
          <a:xfrm>
            <a:off x="2171700" y="425433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16"/>
          <p:cNvSpPr/>
          <p:nvPr/>
        </p:nvSpPr>
        <p:spPr>
          <a:xfrm>
            <a:off x="5220759" y="381345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19"/>
          <p:cNvCxnSpPr>
            <a:stCxn id="6" idx="3"/>
            <a:endCxn id="4" idx="7"/>
          </p:cNvCxnSpPr>
          <p:nvPr/>
        </p:nvCxnSpPr>
        <p:spPr>
          <a:xfrm flipH="1">
            <a:off x="3014505" y="4921044"/>
            <a:ext cx="721192" cy="700788"/>
          </a:xfrm>
          <a:prstGeom prst="line">
            <a:avLst/>
          </a:prstGeom>
          <a:ln w="1270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21"/>
          <p:cNvCxnSpPr>
            <a:stCxn id="22" idx="4"/>
            <a:endCxn id="6" idx="0"/>
          </p:cNvCxnSpPr>
          <p:nvPr/>
        </p:nvCxnSpPr>
        <p:spPr>
          <a:xfrm flipH="1">
            <a:off x="3870401" y="3661036"/>
            <a:ext cx="103944" cy="934804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23"/>
          <p:cNvCxnSpPr>
            <a:stCxn id="6" idx="6"/>
            <a:endCxn id="9" idx="3"/>
          </p:cNvCxnSpPr>
          <p:nvPr/>
        </p:nvCxnSpPr>
        <p:spPr>
          <a:xfrm flipV="1">
            <a:off x="4060901" y="4138662"/>
            <a:ext cx="1215654" cy="647678"/>
          </a:xfrm>
          <a:prstGeom prst="line">
            <a:avLst/>
          </a:prstGeom>
          <a:ln w="1270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71"/>
          <p:cNvCxnSpPr>
            <a:stCxn id="8" idx="6"/>
            <a:endCxn id="6" idx="2"/>
          </p:cNvCxnSpPr>
          <p:nvPr/>
        </p:nvCxnSpPr>
        <p:spPr>
          <a:xfrm>
            <a:off x="2552700" y="4444830"/>
            <a:ext cx="1127201" cy="341510"/>
          </a:xfrm>
          <a:prstGeom prst="line">
            <a:avLst/>
          </a:prstGeom>
          <a:ln w="1270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83"/>
          <p:cNvCxnSpPr>
            <a:stCxn id="9" idx="2"/>
          </p:cNvCxnSpPr>
          <p:nvPr/>
        </p:nvCxnSpPr>
        <p:spPr>
          <a:xfrm flipH="1" flipV="1">
            <a:off x="4137101" y="3470536"/>
            <a:ext cx="1083658" cy="533422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83"/>
          <p:cNvCxnSpPr>
            <a:stCxn id="16" idx="0"/>
            <a:endCxn id="9" idx="4"/>
          </p:cNvCxnSpPr>
          <p:nvPr/>
        </p:nvCxnSpPr>
        <p:spPr>
          <a:xfrm flipH="1" flipV="1">
            <a:off x="5411259" y="4194458"/>
            <a:ext cx="190500" cy="1267480"/>
          </a:xfrm>
          <a:prstGeom prst="line">
            <a:avLst/>
          </a:prstGeom>
          <a:ln w="1270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8"/>
          <p:cNvSpPr/>
          <p:nvPr/>
        </p:nvSpPr>
        <p:spPr>
          <a:xfrm>
            <a:off x="5411259" y="546193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8"/>
          <p:cNvSpPr/>
          <p:nvPr/>
        </p:nvSpPr>
        <p:spPr>
          <a:xfrm>
            <a:off x="6324600" y="5185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Přímá spojovací čára 83"/>
          <p:cNvCxnSpPr>
            <a:stCxn id="17" idx="1"/>
            <a:endCxn id="9" idx="5"/>
          </p:cNvCxnSpPr>
          <p:nvPr/>
        </p:nvCxnSpPr>
        <p:spPr>
          <a:xfrm flipH="1" flipV="1">
            <a:off x="5545963" y="4138662"/>
            <a:ext cx="834433" cy="1102170"/>
          </a:xfrm>
          <a:prstGeom prst="line">
            <a:avLst/>
          </a:prstGeom>
          <a:ln w="1270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a 9"/>
          <p:cNvSpPr/>
          <p:nvPr/>
        </p:nvSpPr>
        <p:spPr>
          <a:xfrm>
            <a:off x="3783845" y="3280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83"/>
          <p:cNvCxnSpPr>
            <a:stCxn id="16" idx="1"/>
            <a:endCxn id="6" idx="5"/>
          </p:cNvCxnSpPr>
          <p:nvPr/>
        </p:nvCxnSpPr>
        <p:spPr>
          <a:xfrm flipH="1" flipV="1">
            <a:off x="4005105" y="4921044"/>
            <a:ext cx="1461950" cy="59669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19"/>
          <p:cNvCxnSpPr>
            <a:stCxn id="16" idx="2"/>
            <a:endCxn id="4" idx="6"/>
          </p:cNvCxnSpPr>
          <p:nvPr/>
        </p:nvCxnSpPr>
        <p:spPr>
          <a:xfrm flipH="1">
            <a:off x="3070301" y="5652438"/>
            <a:ext cx="2340958" cy="10409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princip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 způsobí kostru se 4 listy?</a:t>
            </a:r>
          </a:p>
          <a:p>
            <a:pPr lvl="1"/>
            <a:r>
              <a:rPr lang="cs-CZ" dirty="0" smtClean="0"/>
              <a:t>Uzel stupně 4 (a více)</a:t>
            </a:r>
          </a:p>
          <a:p>
            <a:pPr lvl="1"/>
            <a:r>
              <a:rPr lang="cs-CZ" dirty="0" smtClean="0"/>
              <a:t>Nebo 2 uzly stupně 3 (ve stejné komp.)</a:t>
            </a:r>
            <a:endParaRPr lang="en-US" dirty="0" smtClean="0"/>
          </a:p>
        </p:txBody>
      </p:sp>
      <p:sp>
        <p:nvSpPr>
          <p:cNvPr id="4" name="Elipsa 7"/>
          <p:cNvSpPr/>
          <p:nvPr/>
        </p:nvSpPr>
        <p:spPr>
          <a:xfrm>
            <a:off x="3228144" y="604575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9"/>
          <p:cNvSpPr/>
          <p:nvPr/>
        </p:nvSpPr>
        <p:spPr>
          <a:xfrm>
            <a:off x="4218744" y="5075563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13"/>
          <p:cNvSpPr/>
          <p:nvPr/>
        </p:nvSpPr>
        <p:spPr>
          <a:xfrm>
            <a:off x="2710543" y="4734053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16"/>
          <p:cNvSpPr/>
          <p:nvPr/>
        </p:nvSpPr>
        <p:spPr>
          <a:xfrm>
            <a:off x="5759602" y="4293181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19"/>
          <p:cNvCxnSpPr>
            <a:stCxn id="6" idx="3"/>
            <a:endCxn id="4" idx="7"/>
          </p:cNvCxnSpPr>
          <p:nvPr/>
        </p:nvCxnSpPr>
        <p:spPr>
          <a:xfrm flipH="1">
            <a:off x="3553348" y="5400767"/>
            <a:ext cx="721192" cy="70078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21"/>
          <p:cNvCxnSpPr>
            <a:stCxn id="22" idx="4"/>
            <a:endCxn id="6" idx="0"/>
          </p:cNvCxnSpPr>
          <p:nvPr/>
        </p:nvCxnSpPr>
        <p:spPr>
          <a:xfrm flipH="1">
            <a:off x="4409244" y="4140759"/>
            <a:ext cx="103944" cy="934804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23"/>
          <p:cNvCxnSpPr>
            <a:stCxn id="6" idx="6"/>
            <a:endCxn id="9" idx="3"/>
          </p:cNvCxnSpPr>
          <p:nvPr/>
        </p:nvCxnSpPr>
        <p:spPr>
          <a:xfrm flipV="1">
            <a:off x="4599744" y="4618385"/>
            <a:ext cx="1215654" cy="64767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71"/>
          <p:cNvCxnSpPr>
            <a:stCxn id="8" idx="6"/>
            <a:endCxn id="6" idx="2"/>
          </p:cNvCxnSpPr>
          <p:nvPr/>
        </p:nvCxnSpPr>
        <p:spPr>
          <a:xfrm>
            <a:off x="3091543" y="4924553"/>
            <a:ext cx="1127201" cy="341510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83"/>
          <p:cNvCxnSpPr>
            <a:stCxn id="9" idx="2"/>
          </p:cNvCxnSpPr>
          <p:nvPr/>
        </p:nvCxnSpPr>
        <p:spPr>
          <a:xfrm flipH="1" flipV="1">
            <a:off x="4675944" y="3950259"/>
            <a:ext cx="1083658" cy="533422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83"/>
          <p:cNvCxnSpPr>
            <a:stCxn id="16" idx="1"/>
            <a:endCxn id="6" idx="5"/>
          </p:cNvCxnSpPr>
          <p:nvPr/>
        </p:nvCxnSpPr>
        <p:spPr>
          <a:xfrm flipH="1" flipV="1">
            <a:off x="4543948" y="5400767"/>
            <a:ext cx="1461950" cy="596690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8"/>
          <p:cNvSpPr/>
          <p:nvPr/>
        </p:nvSpPr>
        <p:spPr>
          <a:xfrm>
            <a:off x="5950102" y="5941661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9"/>
          <p:cNvSpPr/>
          <p:nvPr/>
        </p:nvSpPr>
        <p:spPr>
          <a:xfrm>
            <a:off x="4322688" y="375975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83"/>
          <p:cNvCxnSpPr>
            <a:stCxn id="16" idx="0"/>
            <a:endCxn id="9" idx="4"/>
          </p:cNvCxnSpPr>
          <p:nvPr/>
        </p:nvCxnSpPr>
        <p:spPr>
          <a:xfrm flipH="1" flipV="1">
            <a:off x="5950102" y="4674181"/>
            <a:ext cx="190500" cy="126748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19"/>
          <p:cNvCxnSpPr>
            <a:stCxn id="16" idx="2"/>
            <a:endCxn id="4" idx="6"/>
          </p:cNvCxnSpPr>
          <p:nvPr/>
        </p:nvCxnSpPr>
        <p:spPr>
          <a:xfrm flipH="1">
            <a:off x="3609144" y="6132161"/>
            <a:ext cx="2340958" cy="10409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speciální případy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Ale pozor!</a:t>
            </a:r>
          </a:p>
          <a:p>
            <a:pPr lvl="1"/>
            <a:r>
              <a:rPr lang="cs-CZ" dirty="0" smtClean="0"/>
              <a:t>Mohou spolu sdílet sousedy…</a:t>
            </a:r>
          </a:p>
        </p:txBody>
      </p:sp>
      <p:sp>
        <p:nvSpPr>
          <p:cNvPr id="4" name="Elipsa 7"/>
          <p:cNvSpPr/>
          <p:nvPr/>
        </p:nvSpPr>
        <p:spPr>
          <a:xfrm>
            <a:off x="1056320" y="578606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9"/>
          <p:cNvSpPr/>
          <p:nvPr/>
        </p:nvSpPr>
        <p:spPr>
          <a:xfrm>
            <a:off x="2046920" y="4815872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13"/>
          <p:cNvSpPr/>
          <p:nvPr/>
        </p:nvSpPr>
        <p:spPr>
          <a:xfrm>
            <a:off x="538719" y="4474362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16"/>
          <p:cNvSpPr/>
          <p:nvPr/>
        </p:nvSpPr>
        <p:spPr>
          <a:xfrm>
            <a:off x="3206778" y="467724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19"/>
          <p:cNvCxnSpPr>
            <a:stCxn id="6" idx="3"/>
            <a:endCxn id="4" idx="7"/>
          </p:cNvCxnSpPr>
          <p:nvPr/>
        </p:nvCxnSpPr>
        <p:spPr>
          <a:xfrm flipH="1">
            <a:off x="1381524" y="5141076"/>
            <a:ext cx="721192" cy="70078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23"/>
          <p:cNvCxnSpPr>
            <a:stCxn id="6" idx="6"/>
            <a:endCxn id="9" idx="3"/>
          </p:cNvCxnSpPr>
          <p:nvPr/>
        </p:nvCxnSpPr>
        <p:spPr>
          <a:xfrm flipV="1">
            <a:off x="2427920" y="5002450"/>
            <a:ext cx="834654" cy="3922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71"/>
          <p:cNvCxnSpPr>
            <a:stCxn id="8" idx="6"/>
            <a:endCxn id="6" idx="2"/>
          </p:cNvCxnSpPr>
          <p:nvPr/>
        </p:nvCxnSpPr>
        <p:spPr>
          <a:xfrm>
            <a:off x="919719" y="4664862"/>
            <a:ext cx="1127201" cy="341510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83"/>
          <p:cNvCxnSpPr>
            <a:stCxn id="16" idx="0"/>
            <a:endCxn id="9" idx="4"/>
          </p:cNvCxnSpPr>
          <p:nvPr/>
        </p:nvCxnSpPr>
        <p:spPr>
          <a:xfrm flipH="1" flipV="1">
            <a:off x="3397278" y="5058246"/>
            <a:ext cx="405074" cy="814224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8"/>
          <p:cNvSpPr/>
          <p:nvPr/>
        </p:nvSpPr>
        <p:spPr>
          <a:xfrm>
            <a:off x="3611852" y="587247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9"/>
          <p:cNvSpPr/>
          <p:nvPr/>
        </p:nvSpPr>
        <p:spPr>
          <a:xfrm>
            <a:off x="2531864" y="376145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ovací čára 83"/>
          <p:cNvCxnSpPr>
            <a:stCxn id="9" idx="1"/>
            <a:endCxn id="22" idx="5"/>
          </p:cNvCxnSpPr>
          <p:nvPr/>
        </p:nvCxnSpPr>
        <p:spPr>
          <a:xfrm flipH="1" flipV="1">
            <a:off x="2857068" y="4086663"/>
            <a:ext cx="405506" cy="646379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a 7"/>
          <p:cNvSpPr/>
          <p:nvPr/>
        </p:nvSpPr>
        <p:spPr>
          <a:xfrm>
            <a:off x="5257800" y="559556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9"/>
          <p:cNvSpPr/>
          <p:nvPr/>
        </p:nvSpPr>
        <p:spPr>
          <a:xfrm>
            <a:off x="6248400" y="4625372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6"/>
          <p:cNvSpPr/>
          <p:nvPr/>
        </p:nvSpPr>
        <p:spPr>
          <a:xfrm>
            <a:off x="7431926" y="448910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Přímá spojovací čára 19"/>
          <p:cNvCxnSpPr>
            <a:stCxn id="33" idx="3"/>
            <a:endCxn id="32" idx="7"/>
          </p:cNvCxnSpPr>
          <p:nvPr/>
        </p:nvCxnSpPr>
        <p:spPr>
          <a:xfrm flipH="1">
            <a:off x="5583004" y="4950576"/>
            <a:ext cx="721192" cy="70078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23"/>
          <p:cNvCxnSpPr>
            <a:stCxn id="33" idx="6"/>
            <a:endCxn id="35" idx="2"/>
          </p:cNvCxnSpPr>
          <p:nvPr/>
        </p:nvCxnSpPr>
        <p:spPr>
          <a:xfrm flipV="1">
            <a:off x="6629400" y="4679606"/>
            <a:ext cx="802526" cy="136266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71"/>
          <p:cNvCxnSpPr>
            <a:stCxn id="40" idx="1"/>
            <a:endCxn id="33" idx="5"/>
          </p:cNvCxnSpPr>
          <p:nvPr/>
        </p:nvCxnSpPr>
        <p:spPr>
          <a:xfrm flipH="1" flipV="1">
            <a:off x="6573604" y="4950576"/>
            <a:ext cx="440996" cy="89128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83"/>
          <p:cNvCxnSpPr>
            <a:stCxn id="40" idx="0"/>
            <a:endCxn id="35" idx="4"/>
          </p:cNvCxnSpPr>
          <p:nvPr/>
        </p:nvCxnSpPr>
        <p:spPr>
          <a:xfrm flipV="1">
            <a:off x="7149304" y="4870106"/>
            <a:ext cx="473122" cy="915962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a 8"/>
          <p:cNvSpPr/>
          <p:nvPr/>
        </p:nvSpPr>
        <p:spPr>
          <a:xfrm>
            <a:off x="6958804" y="578606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Elipsa 9"/>
          <p:cNvSpPr/>
          <p:nvPr/>
        </p:nvSpPr>
        <p:spPr>
          <a:xfrm>
            <a:off x="6723518" y="357095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2" name="Přímá spojovací čára 83"/>
          <p:cNvCxnSpPr>
            <a:stCxn id="35" idx="1"/>
            <a:endCxn id="41" idx="5"/>
          </p:cNvCxnSpPr>
          <p:nvPr/>
        </p:nvCxnSpPr>
        <p:spPr>
          <a:xfrm flipH="1" flipV="1">
            <a:off x="7048722" y="3896163"/>
            <a:ext cx="439000" cy="648739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pro uzly stupně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Ale pozor!</a:t>
            </a:r>
          </a:p>
          <a:p>
            <a:pPr lvl="1"/>
            <a:r>
              <a:rPr lang="cs-CZ" dirty="0" smtClean="0"/>
              <a:t>Dokonce ani nestačí, když mají</a:t>
            </a:r>
            <a:br>
              <a:rPr lang="cs-CZ" dirty="0" smtClean="0"/>
            </a:br>
            <a:r>
              <a:rPr lang="cs-CZ" dirty="0" smtClean="0"/>
              <a:t>4 sousedy dohromady</a:t>
            </a:r>
          </a:p>
        </p:txBody>
      </p:sp>
      <p:sp>
        <p:nvSpPr>
          <p:cNvPr id="32" name="Elipsa 7"/>
          <p:cNvSpPr/>
          <p:nvPr/>
        </p:nvSpPr>
        <p:spPr>
          <a:xfrm>
            <a:off x="2955471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9"/>
          <p:cNvSpPr/>
          <p:nvPr/>
        </p:nvSpPr>
        <p:spPr>
          <a:xfrm>
            <a:off x="2514600" y="507348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6"/>
          <p:cNvSpPr/>
          <p:nvPr/>
        </p:nvSpPr>
        <p:spPr>
          <a:xfrm>
            <a:off x="4953000" y="4919403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Elipsa 8"/>
          <p:cNvSpPr/>
          <p:nvPr/>
        </p:nvSpPr>
        <p:spPr>
          <a:xfrm>
            <a:off x="3661800" y="608009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Elipsa 9"/>
          <p:cNvSpPr/>
          <p:nvPr/>
        </p:nvSpPr>
        <p:spPr>
          <a:xfrm>
            <a:off x="4141499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3" name="Přímá spojovací čára 21"/>
          <p:cNvCxnSpPr>
            <a:stCxn id="32" idx="4"/>
            <a:endCxn id="33" idx="0"/>
          </p:cNvCxnSpPr>
          <p:nvPr/>
        </p:nvCxnSpPr>
        <p:spPr>
          <a:xfrm flipH="1">
            <a:off x="2705100" y="4245990"/>
            <a:ext cx="440871" cy="827496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21"/>
          <p:cNvCxnSpPr>
            <a:stCxn id="32" idx="6"/>
            <a:endCxn id="41" idx="2"/>
          </p:cNvCxnSpPr>
          <p:nvPr/>
        </p:nvCxnSpPr>
        <p:spPr>
          <a:xfrm>
            <a:off x="3336471" y="4055490"/>
            <a:ext cx="805028" cy="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21"/>
          <p:cNvCxnSpPr>
            <a:stCxn id="41" idx="5"/>
            <a:endCxn id="35" idx="0"/>
          </p:cNvCxnSpPr>
          <p:nvPr/>
        </p:nvCxnSpPr>
        <p:spPr>
          <a:xfrm>
            <a:off x="4466703" y="4190194"/>
            <a:ext cx="676797" cy="729209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21"/>
          <p:cNvCxnSpPr>
            <a:stCxn id="33" idx="6"/>
            <a:endCxn id="53" idx="2"/>
          </p:cNvCxnSpPr>
          <p:nvPr/>
        </p:nvCxnSpPr>
        <p:spPr>
          <a:xfrm flipV="1">
            <a:off x="2895600" y="5151566"/>
            <a:ext cx="1011217" cy="11242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a 8"/>
          <p:cNvSpPr/>
          <p:nvPr/>
        </p:nvSpPr>
        <p:spPr>
          <a:xfrm>
            <a:off x="3906817" y="496106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5" name="Přímá spojovací čára 21"/>
          <p:cNvCxnSpPr>
            <a:stCxn id="53" idx="6"/>
            <a:endCxn id="35" idx="2"/>
          </p:cNvCxnSpPr>
          <p:nvPr/>
        </p:nvCxnSpPr>
        <p:spPr>
          <a:xfrm flipV="1">
            <a:off x="4287817" y="5109903"/>
            <a:ext cx="665183" cy="41663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21"/>
          <p:cNvCxnSpPr>
            <a:stCxn id="33" idx="4"/>
            <a:endCxn id="40" idx="1"/>
          </p:cNvCxnSpPr>
          <p:nvPr/>
        </p:nvCxnSpPr>
        <p:spPr>
          <a:xfrm>
            <a:off x="2705100" y="5454486"/>
            <a:ext cx="1012496" cy="681409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ovací čára 21"/>
          <p:cNvCxnSpPr>
            <a:stCxn id="40" idx="7"/>
            <a:endCxn id="35" idx="3"/>
          </p:cNvCxnSpPr>
          <p:nvPr/>
        </p:nvCxnSpPr>
        <p:spPr>
          <a:xfrm flipV="1">
            <a:off x="3987004" y="5244607"/>
            <a:ext cx="1021792" cy="89128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pro uzly stupně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Ale pozor!</a:t>
            </a:r>
          </a:p>
          <a:p>
            <a:pPr lvl="1"/>
            <a:r>
              <a:rPr lang="cs-CZ" dirty="0" smtClean="0"/>
              <a:t>Dokonce ani nestačí, když mají</a:t>
            </a:r>
            <a:br>
              <a:rPr lang="cs-CZ" dirty="0" smtClean="0"/>
            </a:br>
            <a:r>
              <a:rPr lang="cs-CZ" dirty="0" smtClean="0"/>
              <a:t>4 sousedy dohromady</a:t>
            </a:r>
          </a:p>
        </p:txBody>
      </p:sp>
      <p:sp>
        <p:nvSpPr>
          <p:cNvPr id="32" name="Elipsa 7"/>
          <p:cNvSpPr/>
          <p:nvPr/>
        </p:nvSpPr>
        <p:spPr>
          <a:xfrm>
            <a:off x="2955471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9"/>
          <p:cNvSpPr/>
          <p:nvPr/>
        </p:nvSpPr>
        <p:spPr>
          <a:xfrm>
            <a:off x="2514600" y="507348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6"/>
          <p:cNvSpPr/>
          <p:nvPr/>
        </p:nvSpPr>
        <p:spPr>
          <a:xfrm>
            <a:off x="4953000" y="4919403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Elipsa 8"/>
          <p:cNvSpPr/>
          <p:nvPr/>
        </p:nvSpPr>
        <p:spPr>
          <a:xfrm>
            <a:off x="3661800" y="608009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Elipsa 9"/>
          <p:cNvSpPr/>
          <p:nvPr/>
        </p:nvSpPr>
        <p:spPr>
          <a:xfrm>
            <a:off x="4141499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3" name="Přímá spojovací čára 21"/>
          <p:cNvCxnSpPr>
            <a:stCxn id="32" idx="4"/>
            <a:endCxn id="33" idx="0"/>
          </p:cNvCxnSpPr>
          <p:nvPr/>
        </p:nvCxnSpPr>
        <p:spPr>
          <a:xfrm flipH="1">
            <a:off x="2705100" y="4245990"/>
            <a:ext cx="440871" cy="827496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21"/>
          <p:cNvCxnSpPr>
            <a:stCxn id="32" idx="6"/>
            <a:endCxn id="41" idx="2"/>
          </p:cNvCxnSpPr>
          <p:nvPr/>
        </p:nvCxnSpPr>
        <p:spPr>
          <a:xfrm>
            <a:off x="3336471" y="4055490"/>
            <a:ext cx="805028" cy="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21"/>
          <p:cNvCxnSpPr>
            <a:stCxn id="41" idx="5"/>
            <a:endCxn id="35" idx="0"/>
          </p:cNvCxnSpPr>
          <p:nvPr/>
        </p:nvCxnSpPr>
        <p:spPr>
          <a:xfrm>
            <a:off x="4466703" y="4190194"/>
            <a:ext cx="676797" cy="729209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21"/>
          <p:cNvCxnSpPr>
            <a:stCxn id="33" idx="6"/>
            <a:endCxn id="53" idx="2"/>
          </p:cNvCxnSpPr>
          <p:nvPr/>
        </p:nvCxnSpPr>
        <p:spPr>
          <a:xfrm flipV="1">
            <a:off x="2895600" y="5151566"/>
            <a:ext cx="1011217" cy="11242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a 8"/>
          <p:cNvSpPr/>
          <p:nvPr/>
        </p:nvSpPr>
        <p:spPr>
          <a:xfrm>
            <a:off x="3906817" y="496106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5" name="Přímá spojovací čára 21"/>
          <p:cNvCxnSpPr>
            <a:stCxn id="53" idx="6"/>
            <a:endCxn id="35" idx="2"/>
          </p:cNvCxnSpPr>
          <p:nvPr/>
        </p:nvCxnSpPr>
        <p:spPr>
          <a:xfrm flipV="1">
            <a:off x="4287817" y="5109903"/>
            <a:ext cx="665183" cy="41663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21"/>
          <p:cNvCxnSpPr>
            <a:stCxn id="33" idx="4"/>
            <a:endCxn id="40" idx="1"/>
          </p:cNvCxnSpPr>
          <p:nvPr/>
        </p:nvCxnSpPr>
        <p:spPr>
          <a:xfrm>
            <a:off x="2705100" y="5454486"/>
            <a:ext cx="1012496" cy="681409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ovací čára 21"/>
          <p:cNvCxnSpPr>
            <a:stCxn id="40" idx="7"/>
            <a:endCxn id="35" idx="3"/>
          </p:cNvCxnSpPr>
          <p:nvPr/>
        </p:nvCxnSpPr>
        <p:spPr>
          <a:xfrm flipV="1">
            <a:off x="3987004" y="5244607"/>
            <a:ext cx="1021792" cy="891288"/>
          </a:xfrm>
          <a:prstGeom prst="line">
            <a:avLst/>
          </a:prstGeom>
          <a:ln w="1270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pro uzly stupně 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Nejkratší cestu mezi nimi odeberu</a:t>
            </a:r>
          </a:p>
          <a:p>
            <a:r>
              <a:rPr lang="cs-CZ" dirty="0" smtClean="0"/>
              <a:t>Musí ještě zbýt alespoň 4 sousedé</a:t>
            </a:r>
          </a:p>
        </p:txBody>
      </p:sp>
      <p:sp>
        <p:nvSpPr>
          <p:cNvPr id="32" name="Elipsa 7"/>
          <p:cNvSpPr/>
          <p:nvPr/>
        </p:nvSpPr>
        <p:spPr>
          <a:xfrm>
            <a:off x="2955471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9"/>
          <p:cNvSpPr/>
          <p:nvPr/>
        </p:nvSpPr>
        <p:spPr>
          <a:xfrm>
            <a:off x="2514600" y="507348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6"/>
          <p:cNvSpPr/>
          <p:nvPr/>
        </p:nvSpPr>
        <p:spPr>
          <a:xfrm>
            <a:off x="4953000" y="4919403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Elipsa 8"/>
          <p:cNvSpPr/>
          <p:nvPr/>
        </p:nvSpPr>
        <p:spPr>
          <a:xfrm>
            <a:off x="3661800" y="6080099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Elipsa 9"/>
          <p:cNvSpPr/>
          <p:nvPr/>
        </p:nvSpPr>
        <p:spPr>
          <a:xfrm>
            <a:off x="4141499" y="386499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3" name="Přímá spojovací čára 21"/>
          <p:cNvCxnSpPr>
            <a:stCxn id="32" idx="4"/>
            <a:endCxn id="33" idx="0"/>
          </p:cNvCxnSpPr>
          <p:nvPr/>
        </p:nvCxnSpPr>
        <p:spPr>
          <a:xfrm flipH="1">
            <a:off x="2705100" y="4245990"/>
            <a:ext cx="440871" cy="827496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21"/>
          <p:cNvCxnSpPr>
            <a:stCxn id="32" idx="6"/>
            <a:endCxn id="41" idx="2"/>
          </p:cNvCxnSpPr>
          <p:nvPr/>
        </p:nvCxnSpPr>
        <p:spPr>
          <a:xfrm>
            <a:off x="3336471" y="4055490"/>
            <a:ext cx="805028" cy="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21"/>
          <p:cNvCxnSpPr>
            <a:stCxn id="41" idx="5"/>
            <a:endCxn id="35" idx="0"/>
          </p:cNvCxnSpPr>
          <p:nvPr/>
        </p:nvCxnSpPr>
        <p:spPr>
          <a:xfrm>
            <a:off x="4466703" y="4190194"/>
            <a:ext cx="676797" cy="729209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a 8"/>
          <p:cNvSpPr/>
          <p:nvPr/>
        </p:nvSpPr>
        <p:spPr>
          <a:xfrm>
            <a:off x="3906817" y="496106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8" name="Přímá spojovací čára 21"/>
          <p:cNvCxnSpPr>
            <a:stCxn id="33" idx="4"/>
            <a:endCxn id="40" idx="1"/>
          </p:cNvCxnSpPr>
          <p:nvPr/>
        </p:nvCxnSpPr>
        <p:spPr>
          <a:xfrm>
            <a:off x="2705100" y="5454486"/>
            <a:ext cx="1012496" cy="681409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ovací čára 21"/>
          <p:cNvCxnSpPr>
            <a:stCxn id="40" idx="7"/>
            <a:endCxn id="35" idx="3"/>
          </p:cNvCxnSpPr>
          <p:nvPr/>
        </p:nvCxnSpPr>
        <p:spPr>
          <a:xfrm flipV="1">
            <a:off x="3987004" y="5244607"/>
            <a:ext cx="1021792" cy="89128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FN –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Lze vyzkoušet pro všechny dvojice uzlů stupně 3</a:t>
            </a:r>
            <a:br>
              <a:rPr lang="cs-CZ" dirty="0" smtClean="0"/>
            </a:br>
            <a:r>
              <a:rPr lang="cs-CZ" dirty="0" smtClean="0"/>
              <a:t>(nemohou být všechny u sebe)</a:t>
            </a:r>
          </a:p>
        </p:txBody>
      </p:sp>
    </p:spTree>
    <p:extLst>
      <p:ext uri="{BB962C8B-B14F-4D97-AF65-F5344CB8AC3E}">
        <p14:creationId xmlns:p14="http://schemas.microsoft.com/office/powerpoint/2010/main" val="32812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smtClean="0">
                <a:solidFill>
                  <a:srgbClr val="66FF33"/>
                </a:solidFill>
              </a:rPr>
              <a:t>Fence</a:t>
            </a:r>
            <a:br>
              <a:rPr lang="cs-CZ" sz="6600" dirty="0" smtClean="0">
                <a:solidFill>
                  <a:srgbClr val="66FF33"/>
                </a:solidFill>
              </a:rPr>
            </a:br>
            <a:r>
              <a:rPr lang="cs-CZ" sz="6600" dirty="0" err="1" smtClean="0">
                <a:solidFill>
                  <a:srgbClr val="66FF33"/>
                </a:solidFill>
              </a:rPr>
              <a:t>Orthogonality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Obdélník kolem daných bodů</a:t>
            </a:r>
          </a:p>
          <a:p>
            <a:r>
              <a:rPr lang="cs-CZ" dirty="0" smtClean="0"/>
              <a:t>Nejmenší obvod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„Obdélníková konvexní obálka“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 – konvexní obálka</a:t>
            </a:r>
            <a:endParaRPr lang="cs-CZ" dirty="0"/>
          </a:p>
        </p:txBody>
      </p:sp>
      <p:sp>
        <p:nvSpPr>
          <p:cNvPr id="7" name="Elipsa 11"/>
          <p:cNvSpPr/>
          <p:nvPr/>
        </p:nvSpPr>
        <p:spPr>
          <a:xfrm>
            <a:off x="1752600" y="405488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11"/>
          <p:cNvSpPr/>
          <p:nvPr/>
        </p:nvSpPr>
        <p:spPr>
          <a:xfrm>
            <a:off x="2133600" y="306428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11"/>
          <p:cNvSpPr/>
          <p:nvPr/>
        </p:nvSpPr>
        <p:spPr>
          <a:xfrm>
            <a:off x="2133600" y="504548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Elipsa 11"/>
          <p:cNvSpPr/>
          <p:nvPr/>
        </p:nvSpPr>
        <p:spPr>
          <a:xfrm>
            <a:off x="2590800" y="421542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Elipsa 11"/>
          <p:cNvSpPr/>
          <p:nvPr/>
        </p:nvSpPr>
        <p:spPr>
          <a:xfrm>
            <a:off x="3352800" y="557888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Elipsa 11"/>
          <p:cNvSpPr/>
          <p:nvPr/>
        </p:nvSpPr>
        <p:spPr>
          <a:xfrm>
            <a:off x="3634769" y="472440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Elipsa 11"/>
          <p:cNvSpPr/>
          <p:nvPr/>
        </p:nvSpPr>
        <p:spPr>
          <a:xfrm>
            <a:off x="3352799" y="432986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Elipsa 11"/>
          <p:cNvSpPr/>
          <p:nvPr/>
        </p:nvSpPr>
        <p:spPr>
          <a:xfrm>
            <a:off x="3352798" y="338536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Elipsa 11"/>
          <p:cNvSpPr/>
          <p:nvPr/>
        </p:nvSpPr>
        <p:spPr>
          <a:xfrm>
            <a:off x="3612465" y="253088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Elipsa 11"/>
          <p:cNvSpPr/>
          <p:nvPr/>
        </p:nvSpPr>
        <p:spPr>
          <a:xfrm>
            <a:off x="4267200" y="313774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Elipsa 11"/>
          <p:cNvSpPr/>
          <p:nvPr/>
        </p:nvSpPr>
        <p:spPr>
          <a:xfrm>
            <a:off x="5105400" y="253902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11"/>
          <p:cNvSpPr/>
          <p:nvPr/>
        </p:nvSpPr>
        <p:spPr>
          <a:xfrm>
            <a:off x="5387369" y="315676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Elipsa 11"/>
          <p:cNvSpPr/>
          <p:nvPr/>
        </p:nvSpPr>
        <p:spPr>
          <a:xfrm>
            <a:off x="4767413" y="400877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1"/>
          <p:cNvSpPr/>
          <p:nvPr/>
        </p:nvSpPr>
        <p:spPr>
          <a:xfrm>
            <a:off x="6019800" y="3875582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Elipsa 11"/>
          <p:cNvSpPr/>
          <p:nvPr/>
        </p:nvSpPr>
        <p:spPr>
          <a:xfrm>
            <a:off x="6041041" y="487706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Elipsa 11"/>
          <p:cNvSpPr/>
          <p:nvPr/>
        </p:nvSpPr>
        <p:spPr>
          <a:xfrm>
            <a:off x="5105400" y="5402237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0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FL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1/n = 1/x + 1/y</a:t>
            </a:r>
          </a:p>
          <a:p>
            <a:pPr lvl="1"/>
            <a:endParaRPr lang="en-US" dirty="0" smtClean="0"/>
          </a:p>
          <a:p>
            <a:r>
              <a:rPr lang="cs-CZ" dirty="0" smtClean="0"/>
              <a:t>Vyzkoušíme všechny možnosti</a:t>
            </a:r>
          </a:p>
          <a:p>
            <a:pPr lvl="1"/>
            <a:r>
              <a:rPr lang="cs-CZ" dirty="0" smtClean="0"/>
              <a:t>Jaké je omezení na </a:t>
            </a:r>
            <a:r>
              <a:rPr lang="cs-CZ" b="1" dirty="0" smtClean="0"/>
              <a:t>x</a:t>
            </a:r>
            <a:r>
              <a:rPr lang="cs-CZ" dirty="0" smtClean="0"/>
              <a:t> a </a:t>
            </a:r>
            <a:r>
              <a:rPr lang="cs-CZ" b="1" dirty="0" smtClean="0"/>
              <a:t>y</a:t>
            </a:r>
            <a:r>
              <a:rPr lang="cs-CZ" dirty="0" smtClean="0"/>
              <a:t> ?</a:t>
            </a:r>
          </a:p>
          <a:p>
            <a:pPr lvl="1"/>
            <a:endParaRPr lang="cs-CZ" dirty="0"/>
          </a:p>
          <a:p>
            <a:pPr lvl="1"/>
            <a:r>
              <a:rPr lang="cs-CZ" dirty="0" smtClean="0"/>
              <a:t>Buď 1</a:t>
            </a:r>
            <a:r>
              <a:rPr lang="en-US" dirty="0" smtClean="0"/>
              <a:t>/x ≥ 1/n/2 </a:t>
            </a:r>
            <a:r>
              <a:rPr lang="en-US" dirty="0" err="1" smtClean="0"/>
              <a:t>nebo</a:t>
            </a:r>
            <a:r>
              <a:rPr lang="en-US" dirty="0" smtClean="0"/>
              <a:t> 1/y ≥ 1/n/2</a:t>
            </a:r>
          </a:p>
          <a:p>
            <a:pPr lvl="1"/>
            <a:r>
              <a:rPr lang="cs-CZ" dirty="0" smtClean="0"/>
              <a:t>=&gt; Jedno z nich je maximálně </a:t>
            </a:r>
            <a:r>
              <a:rPr lang="cs-CZ" b="1" dirty="0" smtClean="0"/>
              <a:t>2.n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9832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 – konvexní obálka</a:t>
            </a:r>
            <a:endParaRPr lang="cs-CZ" dirty="0"/>
          </a:p>
        </p:txBody>
      </p:sp>
      <p:sp>
        <p:nvSpPr>
          <p:cNvPr id="7" name="Elipsa 11"/>
          <p:cNvSpPr/>
          <p:nvPr/>
        </p:nvSpPr>
        <p:spPr>
          <a:xfrm>
            <a:off x="1752598" y="4036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11"/>
          <p:cNvSpPr/>
          <p:nvPr/>
        </p:nvSpPr>
        <p:spPr>
          <a:xfrm>
            <a:off x="2133598" y="30455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11"/>
          <p:cNvSpPr/>
          <p:nvPr/>
        </p:nvSpPr>
        <p:spPr>
          <a:xfrm>
            <a:off x="2133598" y="50267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Elipsa 11"/>
          <p:cNvSpPr/>
          <p:nvPr/>
        </p:nvSpPr>
        <p:spPr>
          <a:xfrm>
            <a:off x="2590798" y="41966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Elipsa 11"/>
          <p:cNvSpPr/>
          <p:nvPr/>
        </p:nvSpPr>
        <p:spPr>
          <a:xfrm>
            <a:off x="3352798" y="5560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Elipsa 11"/>
          <p:cNvSpPr/>
          <p:nvPr/>
        </p:nvSpPr>
        <p:spPr>
          <a:xfrm>
            <a:off x="3634767" y="470564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Elipsa 11"/>
          <p:cNvSpPr/>
          <p:nvPr/>
        </p:nvSpPr>
        <p:spPr>
          <a:xfrm>
            <a:off x="3352797" y="431110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Elipsa 11"/>
          <p:cNvSpPr/>
          <p:nvPr/>
        </p:nvSpPr>
        <p:spPr>
          <a:xfrm>
            <a:off x="3352796" y="33666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Elipsa 11"/>
          <p:cNvSpPr/>
          <p:nvPr/>
        </p:nvSpPr>
        <p:spPr>
          <a:xfrm>
            <a:off x="3612463" y="2512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Elipsa 11"/>
          <p:cNvSpPr/>
          <p:nvPr/>
        </p:nvSpPr>
        <p:spPr>
          <a:xfrm>
            <a:off x="4267198" y="311898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Elipsa 11"/>
          <p:cNvSpPr/>
          <p:nvPr/>
        </p:nvSpPr>
        <p:spPr>
          <a:xfrm>
            <a:off x="5105398" y="25202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11"/>
          <p:cNvSpPr/>
          <p:nvPr/>
        </p:nvSpPr>
        <p:spPr>
          <a:xfrm>
            <a:off x="5387367" y="31380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Elipsa 11"/>
          <p:cNvSpPr/>
          <p:nvPr/>
        </p:nvSpPr>
        <p:spPr>
          <a:xfrm>
            <a:off x="4767411" y="399001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1"/>
          <p:cNvSpPr/>
          <p:nvPr/>
        </p:nvSpPr>
        <p:spPr>
          <a:xfrm>
            <a:off x="6019798" y="3856822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Elipsa 11"/>
          <p:cNvSpPr/>
          <p:nvPr/>
        </p:nvSpPr>
        <p:spPr>
          <a:xfrm>
            <a:off x="6041039" y="48583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Elipsa 11"/>
          <p:cNvSpPr/>
          <p:nvPr/>
        </p:nvSpPr>
        <p:spPr>
          <a:xfrm>
            <a:off x="5105398" y="5383477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1893582" y="3206066"/>
            <a:ext cx="381000" cy="990600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2274582" y="2680808"/>
            <a:ext cx="1478865" cy="52525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 flipV="1">
            <a:off x="3753447" y="2672666"/>
            <a:ext cx="1492935" cy="8143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>
            <a:off x="5246382" y="2680810"/>
            <a:ext cx="914400" cy="1309206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 flipV="1">
            <a:off x="3493782" y="5544019"/>
            <a:ext cx="1752600" cy="15642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2274581" y="5187267"/>
            <a:ext cx="1219199" cy="517294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>
            <a:off x="1903141" y="4215740"/>
            <a:ext cx="371441" cy="963652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V="1">
            <a:off x="5246382" y="5026724"/>
            <a:ext cx="935641" cy="53879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H="1" flipV="1">
            <a:off x="6160782" y="4017364"/>
            <a:ext cx="21241" cy="100148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 – konvexní obálka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Postupně zkoušíme hrany obálky</a:t>
            </a:r>
            <a:endParaRPr lang="cs-CZ" dirty="0"/>
          </a:p>
        </p:txBody>
      </p:sp>
      <p:sp>
        <p:nvSpPr>
          <p:cNvPr id="7" name="Elipsa 11"/>
          <p:cNvSpPr/>
          <p:nvPr/>
        </p:nvSpPr>
        <p:spPr>
          <a:xfrm>
            <a:off x="1752598" y="4036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11"/>
          <p:cNvSpPr/>
          <p:nvPr/>
        </p:nvSpPr>
        <p:spPr>
          <a:xfrm>
            <a:off x="2133598" y="30455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11"/>
          <p:cNvSpPr/>
          <p:nvPr/>
        </p:nvSpPr>
        <p:spPr>
          <a:xfrm>
            <a:off x="2133598" y="50267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Elipsa 11"/>
          <p:cNvSpPr/>
          <p:nvPr/>
        </p:nvSpPr>
        <p:spPr>
          <a:xfrm>
            <a:off x="2590798" y="41966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Elipsa 11"/>
          <p:cNvSpPr/>
          <p:nvPr/>
        </p:nvSpPr>
        <p:spPr>
          <a:xfrm>
            <a:off x="3352798" y="5560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Elipsa 11"/>
          <p:cNvSpPr/>
          <p:nvPr/>
        </p:nvSpPr>
        <p:spPr>
          <a:xfrm>
            <a:off x="3634767" y="470564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Elipsa 11"/>
          <p:cNvSpPr/>
          <p:nvPr/>
        </p:nvSpPr>
        <p:spPr>
          <a:xfrm>
            <a:off x="3352797" y="431110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Elipsa 11"/>
          <p:cNvSpPr/>
          <p:nvPr/>
        </p:nvSpPr>
        <p:spPr>
          <a:xfrm>
            <a:off x="3352796" y="33666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Elipsa 11"/>
          <p:cNvSpPr/>
          <p:nvPr/>
        </p:nvSpPr>
        <p:spPr>
          <a:xfrm>
            <a:off x="3612463" y="2512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Elipsa 11"/>
          <p:cNvSpPr/>
          <p:nvPr/>
        </p:nvSpPr>
        <p:spPr>
          <a:xfrm>
            <a:off x="4267198" y="311898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Elipsa 11"/>
          <p:cNvSpPr/>
          <p:nvPr/>
        </p:nvSpPr>
        <p:spPr>
          <a:xfrm>
            <a:off x="5105398" y="25202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11"/>
          <p:cNvSpPr/>
          <p:nvPr/>
        </p:nvSpPr>
        <p:spPr>
          <a:xfrm>
            <a:off x="5387367" y="31380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Elipsa 11"/>
          <p:cNvSpPr/>
          <p:nvPr/>
        </p:nvSpPr>
        <p:spPr>
          <a:xfrm>
            <a:off x="4767411" y="399001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1"/>
          <p:cNvSpPr/>
          <p:nvPr/>
        </p:nvSpPr>
        <p:spPr>
          <a:xfrm>
            <a:off x="6019798" y="3856822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Elipsa 11"/>
          <p:cNvSpPr/>
          <p:nvPr/>
        </p:nvSpPr>
        <p:spPr>
          <a:xfrm>
            <a:off x="6041039" y="48583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Elipsa 11"/>
          <p:cNvSpPr/>
          <p:nvPr/>
        </p:nvSpPr>
        <p:spPr>
          <a:xfrm>
            <a:off x="5105398" y="5383477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1893582" y="3206066"/>
            <a:ext cx="381000" cy="990600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2274582" y="2680808"/>
            <a:ext cx="1478865" cy="52525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 flipV="1">
            <a:off x="3753447" y="2672666"/>
            <a:ext cx="1492935" cy="8143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>
            <a:off x="5246382" y="2680810"/>
            <a:ext cx="914400" cy="1309206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 flipV="1">
            <a:off x="3493782" y="5544019"/>
            <a:ext cx="1752600" cy="15642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2274581" y="5187267"/>
            <a:ext cx="1219199" cy="517294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>
            <a:off x="1903141" y="4215740"/>
            <a:ext cx="371441" cy="963652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V="1">
            <a:off x="5246382" y="5026724"/>
            <a:ext cx="935641" cy="53879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H="1" flipV="1">
            <a:off x="6160782" y="4017364"/>
            <a:ext cx="21241" cy="100148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>
            <a:off x="1600200" y="3459092"/>
            <a:ext cx="990598" cy="2422116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/>
          <p:nvPr/>
        </p:nvCxnSpPr>
        <p:spPr>
          <a:xfrm>
            <a:off x="5316873" y="2142934"/>
            <a:ext cx="1687818" cy="3566846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/>
          <p:nvPr/>
        </p:nvCxnSpPr>
        <p:spPr>
          <a:xfrm flipV="1">
            <a:off x="3493782" y="4083827"/>
            <a:ext cx="4747233" cy="2424591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V="1">
            <a:off x="428391" y="2286000"/>
            <a:ext cx="3692381" cy="1797828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 – konvexní obálka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Lze lineárně (postupně „otáčet“)</a:t>
            </a:r>
            <a:endParaRPr lang="cs-CZ" dirty="0"/>
          </a:p>
        </p:txBody>
      </p:sp>
      <p:sp>
        <p:nvSpPr>
          <p:cNvPr id="7" name="Elipsa 11"/>
          <p:cNvSpPr/>
          <p:nvPr/>
        </p:nvSpPr>
        <p:spPr>
          <a:xfrm>
            <a:off x="1752598" y="4036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11"/>
          <p:cNvSpPr/>
          <p:nvPr/>
        </p:nvSpPr>
        <p:spPr>
          <a:xfrm>
            <a:off x="2133598" y="30455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11"/>
          <p:cNvSpPr/>
          <p:nvPr/>
        </p:nvSpPr>
        <p:spPr>
          <a:xfrm>
            <a:off x="2133598" y="50267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Elipsa 11"/>
          <p:cNvSpPr/>
          <p:nvPr/>
        </p:nvSpPr>
        <p:spPr>
          <a:xfrm>
            <a:off x="2590798" y="41966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Elipsa 11"/>
          <p:cNvSpPr/>
          <p:nvPr/>
        </p:nvSpPr>
        <p:spPr>
          <a:xfrm>
            <a:off x="3352798" y="5560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Elipsa 11"/>
          <p:cNvSpPr/>
          <p:nvPr/>
        </p:nvSpPr>
        <p:spPr>
          <a:xfrm>
            <a:off x="3634767" y="470564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Elipsa 11"/>
          <p:cNvSpPr/>
          <p:nvPr/>
        </p:nvSpPr>
        <p:spPr>
          <a:xfrm>
            <a:off x="3352797" y="431110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Elipsa 11"/>
          <p:cNvSpPr/>
          <p:nvPr/>
        </p:nvSpPr>
        <p:spPr>
          <a:xfrm>
            <a:off x="3352796" y="33666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Elipsa 11"/>
          <p:cNvSpPr/>
          <p:nvPr/>
        </p:nvSpPr>
        <p:spPr>
          <a:xfrm>
            <a:off x="3612463" y="2512124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Elipsa 11"/>
          <p:cNvSpPr/>
          <p:nvPr/>
        </p:nvSpPr>
        <p:spPr>
          <a:xfrm>
            <a:off x="4267198" y="3118980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Elipsa 11"/>
          <p:cNvSpPr/>
          <p:nvPr/>
        </p:nvSpPr>
        <p:spPr>
          <a:xfrm>
            <a:off x="5105398" y="252026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Elipsa 11"/>
          <p:cNvSpPr/>
          <p:nvPr/>
        </p:nvSpPr>
        <p:spPr>
          <a:xfrm>
            <a:off x="5387367" y="31380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Elipsa 11"/>
          <p:cNvSpPr/>
          <p:nvPr/>
        </p:nvSpPr>
        <p:spPr>
          <a:xfrm>
            <a:off x="4767411" y="3990016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Elipsa 11"/>
          <p:cNvSpPr/>
          <p:nvPr/>
        </p:nvSpPr>
        <p:spPr>
          <a:xfrm>
            <a:off x="6019798" y="3856822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Elipsa 11"/>
          <p:cNvSpPr/>
          <p:nvPr/>
        </p:nvSpPr>
        <p:spPr>
          <a:xfrm>
            <a:off x="6041039" y="4858308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Elipsa 11"/>
          <p:cNvSpPr/>
          <p:nvPr/>
        </p:nvSpPr>
        <p:spPr>
          <a:xfrm>
            <a:off x="5105398" y="5383477"/>
            <a:ext cx="281969" cy="3210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1893582" y="3206066"/>
            <a:ext cx="381000" cy="990600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 flipV="1">
            <a:off x="2274582" y="2680808"/>
            <a:ext cx="1478865" cy="52525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 flipV="1">
            <a:off x="3753447" y="2672666"/>
            <a:ext cx="1492935" cy="8143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>
            <a:off x="5246382" y="2680810"/>
            <a:ext cx="914400" cy="1309206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 flipV="1">
            <a:off x="3493782" y="5544019"/>
            <a:ext cx="1752600" cy="15642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>
          <a:xfrm>
            <a:off x="2274581" y="5187267"/>
            <a:ext cx="1219199" cy="517294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/>
          <p:cNvCxnSpPr/>
          <p:nvPr/>
        </p:nvCxnSpPr>
        <p:spPr>
          <a:xfrm>
            <a:off x="1903141" y="4215740"/>
            <a:ext cx="371441" cy="963652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V="1">
            <a:off x="5246382" y="5026724"/>
            <a:ext cx="935641" cy="538799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 flipH="1" flipV="1">
            <a:off x="6160782" y="4017364"/>
            <a:ext cx="21241" cy="1001487"/>
          </a:xfrm>
          <a:prstGeom prst="line">
            <a:avLst/>
          </a:prstGeom>
          <a:ln w="101600" cap="rnd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H="1">
            <a:off x="1524000" y="2520266"/>
            <a:ext cx="1066798" cy="2506458"/>
          </a:xfrm>
          <a:prstGeom prst="line">
            <a:avLst/>
          </a:prstGeom>
          <a:ln w="1270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/>
          <p:cNvCxnSpPr/>
          <p:nvPr/>
        </p:nvCxnSpPr>
        <p:spPr>
          <a:xfrm flipV="1">
            <a:off x="5577866" y="2943437"/>
            <a:ext cx="1447802" cy="3554141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>
            <a:off x="1859863" y="5072218"/>
            <a:ext cx="3511971" cy="1527447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4267198" y="2286000"/>
            <a:ext cx="2720369" cy="1060299"/>
          </a:xfrm>
          <a:prstGeom prst="line">
            <a:avLst/>
          </a:prstGeom>
          <a:ln w="381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err="1" smtClean="0">
                <a:solidFill>
                  <a:srgbClr val="66FF33"/>
                </a:solidFill>
              </a:rPr>
              <a:t>Flower</a:t>
            </a:r>
            <a:r>
              <a:rPr lang="cs-CZ" sz="6600" dirty="0" smtClean="0">
                <a:solidFill>
                  <a:srgbClr val="66FF33"/>
                </a:solidFill>
              </a:rPr>
              <a:t/>
            </a:r>
            <a:br>
              <a:rPr lang="cs-CZ" sz="6600" dirty="0" smtClean="0">
                <a:solidFill>
                  <a:srgbClr val="66FF33"/>
                </a:solidFill>
              </a:rPr>
            </a:br>
            <a:r>
              <a:rPr lang="cs-CZ" sz="6600" dirty="0" err="1" smtClean="0">
                <a:solidFill>
                  <a:srgbClr val="66FF33"/>
                </a:solidFill>
              </a:rPr>
              <a:t>Pots</a:t>
            </a:r>
            <a:endParaRPr lang="en-US" sz="6600" dirty="0">
              <a:solidFill>
                <a:srgbClr val="66FF3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4675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6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Vyzkoušíme všechny možnosti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7" y="3352800"/>
            <a:ext cx="714453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Různá umístění…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80106"/>
            <a:ext cx="1828800" cy="12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94907"/>
            <a:ext cx="1219200" cy="18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8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Různá umístění…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94907"/>
            <a:ext cx="1219200" cy="18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80106"/>
            <a:ext cx="1828800" cy="12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Různá umístění…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94907"/>
            <a:ext cx="1219200" cy="18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80106"/>
            <a:ext cx="1828800" cy="12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Různá umístění…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94907"/>
            <a:ext cx="1219200" cy="18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0106"/>
            <a:ext cx="1828800" cy="12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FP – když to nejde silou…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Různá umístění…</a:t>
            </a:r>
          </a:p>
          <a:p>
            <a:r>
              <a:rPr lang="cs-CZ" dirty="0" smtClean="0"/>
              <a:t>… plus rotace a otáčení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94907"/>
            <a:ext cx="1219200" cy="180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0106"/>
            <a:ext cx="1828800" cy="122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FL –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 </a:t>
            </a:r>
            <a:r>
              <a:rPr lang="pt-BR" dirty="0"/>
              <a:t>solve(int n) {</a:t>
            </a:r>
          </a:p>
          <a:p>
            <a:r>
              <a:rPr lang="pt-BR" dirty="0"/>
              <a:t>	int c = 0;</a:t>
            </a:r>
          </a:p>
          <a:p>
            <a:r>
              <a:rPr lang="pt-BR" dirty="0"/>
              <a:t>	for (int a = n+1; a &lt;= n*2; ++a</a:t>
            </a:r>
            <a:r>
              <a:rPr lang="pt-BR" dirty="0" smtClean="0"/>
              <a:t>)</a:t>
            </a:r>
            <a:r>
              <a:rPr lang="cs-CZ" dirty="0" smtClean="0"/>
              <a:t> </a:t>
            </a:r>
            <a:r>
              <a:rPr lang="pt-BR" dirty="0" smtClean="0"/>
              <a:t>{</a:t>
            </a:r>
            <a:endParaRPr lang="pt-BR" dirty="0"/>
          </a:p>
          <a:p>
            <a:r>
              <a:rPr lang="pt-BR" dirty="0"/>
              <a:t>		if (a * n % (a-n) </a:t>
            </a:r>
            <a:r>
              <a:rPr lang="cs-CZ" dirty="0"/>
              <a:t>=</a:t>
            </a:r>
            <a:r>
              <a:rPr lang="pt-BR" dirty="0" smtClean="0"/>
              <a:t>= </a:t>
            </a:r>
            <a:r>
              <a:rPr lang="pt-BR" dirty="0"/>
              <a:t>0</a:t>
            </a:r>
            <a:r>
              <a:rPr lang="pt-BR" dirty="0" smtClean="0"/>
              <a:t>)</a:t>
            </a:r>
            <a:endParaRPr lang="cs-CZ" dirty="0" smtClean="0"/>
          </a:p>
          <a:p>
            <a:r>
              <a:rPr lang="cs-CZ" dirty="0"/>
              <a:t>	</a:t>
            </a:r>
            <a:r>
              <a:rPr lang="cs-CZ" dirty="0" smtClean="0"/>
              <a:t>		</a:t>
            </a:r>
            <a:r>
              <a:rPr lang="pt-BR" dirty="0" smtClean="0"/>
              <a:t>++</a:t>
            </a:r>
            <a:r>
              <a:rPr lang="pt-BR" dirty="0"/>
              <a:t>c</a:t>
            </a:r>
            <a:r>
              <a:rPr lang="pt-BR" dirty="0" smtClean="0"/>
              <a:t>;</a:t>
            </a:r>
            <a:endParaRPr lang="cs-CZ" dirty="0" smtClean="0"/>
          </a:p>
          <a:p>
            <a:r>
              <a:rPr lang="pt-BR" dirty="0" smtClean="0"/>
              <a:t> </a:t>
            </a:r>
            <a:r>
              <a:rPr lang="pt-BR" dirty="0"/>
              <a:t>	}</a:t>
            </a:r>
          </a:p>
          <a:p>
            <a:r>
              <a:rPr lang="pt-BR" dirty="0"/>
              <a:t>	return c;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1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err="1" smtClean="0">
                <a:solidFill>
                  <a:srgbClr val="66FF33"/>
                </a:solidFill>
              </a:rPr>
              <a:t>Frustrated</a:t>
            </a:r>
            <a:r>
              <a:rPr lang="cs-CZ" sz="6600" dirty="0">
                <a:solidFill>
                  <a:srgbClr val="66FF33"/>
                </a:solidFill>
              </a:rPr>
              <a:t/>
            </a:r>
            <a:br>
              <a:rPr lang="cs-CZ" sz="6600" dirty="0">
                <a:solidFill>
                  <a:srgbClr val="66FF33"/>
                </a:solidFill>
              </a:rPr>
            </a:br>
            <a:r>
              <a:rPr lang="cs-CZ" sz="6600" dirty="0" err="1" smtClean="0">
                <a:solidFill>
                  <a:srgbClr val="66FF33"/>
                </a:solidFill>
              </a:rPr>
              <a:t>Queue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Doplnění závorek na „platný“ zápis</a:t>
            </a:r>
          </a:p>
          <a:p>
            <a:endParaRPr lang="cs-CZ" dirty="0" smtClean="0"/>
          </a:p>
          <a:p>
            <a:r>
              <a:rPr lang="cs-CZ" dirty="0" smtClean="0"/>
              <a:t>Dynamické programování</a:t>
            </a:r>
          </a:p>
          <a:p>
            <a:r>
              <a:rPr lang="cs-CZ" dirty="0" smtClean="0"/>
              <a:t>Udržujeme v poli, kolika způsoby lze dosáhnout daného počtu otevíracích závorek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1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začátku jen 1 způsob pro 0 levých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02758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Přijde levá závorka =&gt; posunu vpravo</a:t>
            </a:r>
            <a:br>
              <a:rPr lang="cs-CZ" dirty="0" smtClean="0"/>
            </a:br>
            <a:r>
              <a:rPr lang="cs-CZ" sz="6000" b="1" dirty="0" smtClean="0">
                <a:solidFill>
                  <a:srgbClr val="00FFFF"/>
                </a:solidFill>
              </a:rPr>
              <a:t>(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6960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louk 4"/>
          <p:cNvSpPr/>
          <p:nvPr/>
        </p:nvSpPr>
        <p:spPr>
          <a:xfrm>
            <a:off x="36576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6" name="Oblouk 5"/>
          <p:cNvSpPr/>
          <p:nvPr/>
        </p:nvSpPr>
        <p:spPr>
          <a:xfrm>
            <a:off x="2971800" y="3603171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" name="Oblouk 6"/>
          <p:cNvSpPr/>
          <p:nvPr/>
        </p:nvSpPr>
        <p:spPr>
          <a:xfrm>
            <a:off x="23295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>
            <a:off x="16002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9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Přijde levá závorka =&gt; posunu vpravo</a:t>
            </a:r>
            <a:br>
              <a:rPr lang="cs-CZ" dirty="0" smtClean="0"/>
            </a:br>
            <a:r>
              <a:rPr lang="cs-CZ" sz="6000" b="1" dirty="0" smtClean="0">
                <a:solidFill>
                  <a:srgbClr val="00FFFF"/>
                </a:solidFill>
              </a:rPr>
              <a:t>((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27711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louk 4"/>
          <p:cNvSpPr/>
          <p:nvPr/>
        </p:nvSpPr>
        <p:spPr>
          <a:xfrm>
            <a:off x="36576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6" name="Oblouk 5"/>
          <p:cNvSpPr/>
          <p:nvPr/>
        </p:nvSpPr>
        <p:spPr>
          <a:xfrm>
            <a:off x="2971800" y="3603171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" name="Oblouk 6"/>
          <p:cNvSpPr/>
          <p:nvPr/>
        </p:nvSpPr>
        <p:spPr>
          <a:xfrm>
            <a:off x="23295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>
            <a:off x="16002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20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Přijde tečka =&gt; sečtu vlevo i vpravo</a:t>
            </a:r>
            <a:br>
              <a:rPr lang="cs-CZ" dirty="0" smtClean="0"/>
            </a:br>
            <a:r>
              <a:rPr lang="cs-CZ" sz="6000" b="1" dirty="0" smtClean="0">
                <a:solidFill>
                  <a:srgbClr val="00FFFF"/>
                </a:solidFill>
              </a:rPr>
              <a:t>((.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25847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blouk 6"/>
          <p:cNvSpPr/>
          <p:nvPr/>
        </p:nvSpPr>
        <p:spPr>
          <a:xfrm>
            <a:off x="22860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 flipH="1">
            <a:off x="17526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9" name="Oblouk 8"/>
          <p:cNvSpPr/>
          <p:nvPr/>
        </p:nvSpPr>
        <p:spPr>
          <a:xfrm>
            <a:off x="30153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0" name="Oblouk 9"/>
          <p:cNvSpPr/>
          <p:nvPr/>
        </p:nvSpPr>
        <p:spPr>
          <a:xfrm flipH="1">
            <a:off x="24819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20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Přijde tečka =&gt; sečtu vlevo i vpravo</a:t>
            </a:r>
            <a:br>
              <a:rPr lang="cs-CZ" dirty="0" smtClean="0"/>
            </a:br>
            <a:r>
              <a:rPr lang="cs-CZ" sz="6000" b="1" dirty="0" smtClean="0">
                <a:solidFill>
                  <a:srgbClr val="00FFFF"/>
                </a:solidFill>
              </a:rPr>
              <a:t>((..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3587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blouk 6"/>
          <p:cNvSpPr/>
          <p:nvPr/>
        </p:nvSpPr>
        <p:spPr>
          <a:xfrm>
            <a:off x="22860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 flipH="1">
            <a:off x="17526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9" name="Oblouk 8"/>
          <p:cNvSpPr/>
          <p:nvPr/>
        </p:nvSpPr>
        <p:spPr>
          <a:xfrm>
            <a:off x="30153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0" name="Oblouk 9"/>
          <p:cNvSpPr/>
          <p:nvPr/>
        </p:nvSpPr>
        <p:spPr>
          <a:xfrm flipH="1">
            <a:off x="2481943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7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Přijde tečka =&gt; sečtu vlevo i vpravo</a:t>
            </a:r>
            <a:br>
              <a:rPr lang="cs-CZ" dirty="0" smtClean="0"/>
            </a:br>
            <a:r>
              <a:rPr lang="cs-CZ" sz="6000" b="1" dirty="0" smtClean="0">
                <a:solidFill>
                  <a:srgbClr val="00FFFF"/>
                </a:solidFill>
              </a:rPr>
              <a:t>((..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32047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Pravá závorka =&gt; posunu doleva</a:t>
            </a:r>
            <a:br>
              <a:rPr lang="cs-CZ" dirty="0" smtClean="0"/>
            </a:br>
            <a:r>
              <a:rPr lang="cs-CZ" sz="5600" b="1" dirty="0" smtClean="0">
                <a:solidFill>
                  <a:srgbClr val="00FFFF"/>
                </a:solidFill>
              </a:rPr>
              <a:t>((..)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15572"/>
              </p:ext>
            </p:extLst>
          </p:nvPr>
        </p:nvGraphicFramePr>
        <p:xfrm>
          <a:off x="1219200" y="39624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louk 4"/>
          <p:cNvSpPr/>
          <p:nvPr/>
        </p:nvSpPr>
        <p:spPr>
          <a:xfrm flipH="1">
            <a:off x="16764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6" name="Oblouk 5"/>
          <p:cNvSpPr/>
          <p:nvPr/>
        </p:nvSpPr>
        <p:spPr>
          <a:xfrm flipH="1">
            <a:off x="2362200" y="3581400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7" name="Oblouk 6"/>
          <p:cNvSpPr/>
          <p:nvPr/>
        </p:nvSpPr>
        <p:spPr>
          <a:xfrm flipH="1">
            <a:off x="3048000" y="3592286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8" name="Oblouk 7"/>
          <p:cNvSpPr/>
          <p:nvPr/>
        </p:nvSpPr>
        <p:spPr>
          <a:xfrm flipH="1">
            <a:off x="3733800" y="3603171"/>
            <a:ext cx="457200" cy="838200"/>
          </a:xfrm>
          <a:prstGeom prst="arc">
            <a:avLst>
              <a:gd name="adj1" fmla="val 13340177"/>
              <a:gd name="adj2" fmla="val 19231664"/>
            </a:avLst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0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FQ –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konci výsledek v prvním prvku</a:t>
            </a:r>
            <a:endParaRPr lang="cs-CZ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39752"/>
              </p:ext>
            </p:extLst>
          </p:nvPr>
        </p:nvGraphicFramePr>
        <p:xfrm>
          <a:off x="1219200" y="3962400"/>
          <a:ext cx="609599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4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FL – </a:t>
            </a:r>
            <a:r>
              <a:rPr lang="cs-CZ" dirty="0" smtClean="0"/>
              <a:t>poznámky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Lze řešit rychleji, ale nebylo požadováno</a:t>
            </a:r>
          </a:p>
          <a:p>
            <a:endParaRPr lang="cs-CZ" dirty="0"/>
          </a:p>
          <a:p>
            <a:r>
              <a:rPr lang="cs-CZ" dirty="0" smtClean="0"/>
              <a:t>(mj. na to naváděla poznámka</a:t>
            </a:r>
            <a:br>
              <a:rPr lang="cs-CZ" dirty="0" smtClean="0"/>
            </a:br>
            <a:r>
              <a:rPr lang="cs-CZ" dirty="0" smtClean="0"/>
              <a:t>na úvodní straně)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9368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err="1" smtClean="0">
                <a:solidFill>
                  <a:srgbClr val="66FF33"/>
                </a:solidFill>
              </a:rPr>
              <a:t>Frozen</a:t>
            </a:r>
            <a:r>
              <a:rPr lang="cs-CZ" sz="6600" dirty="0" smtClean="0">
                <a:solidFill>
                  <a:srgbClr val="66FF33"/>
                </a:solidFill>
              </a:rPr>
              <a:t/>
            </a:r>
            <a:br>
              <a:rPr lang="cs-CZ" sz="6600" dirty="0" smtClean="0">
                <a:solidFill>
                  <a:srgbClr val="66FF33"/>
                </a:solidFill>
              </a:rPr>
            </a:br>
            <a:r>
              <a:rPr lang="cs-CZ" sz="6600" dirty="0" smtClean="0">
                <a:solidFill>
                  <a:srgbClr val="66FF33"/>
                </a:solidFill>
              </a:rPr>
              <a:t>Rose </a:t>
            </a:r>
            <a:r>
              <a:rPr lang="cs-CZ" sz="6600" dirty="0" err="1" smtClean="0">
                <a:solidFill>
                  <a:srgbClr val="66FF33"/>
                </a:solidFill>
              </a:rPr>
              <a:t>Heads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FR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Nejlevnější způsob jako „odříznout“ listy stromu (kořenového)</a:t>
            </a:r>
            <a:endParaRPr lang="en-US" dirty="0" smtClean="0"/>
          </a:p>
        </p:txBody>
      </p:sp>
      <p:sp>
        <p:nvSpPr>
          <p:cNvPr id="4" name="Elipsa 7"/>
          <p:cNvSpPr/>
          <p:nvPr/>
        </p:nvSpPr>
        <p:spPr>
          <a:xfrm>
            <a:off x="2689301" y="5566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Elipsa 8"/>
          <p:cNvSpPr/>
          <p:nvPr/>
        </p:nvSpPr>
        <p:spPr>
          <a:xfrm>
            <a:off x="4164845" y="5947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9"/>
          <p:cNvSpPr/>
          <p:nvPr/>
        </p:nvSpPr>
        <p:spPr>
          <a:xfrm>
            <a:off x="3679901" y="459584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11"/>
          <p:cNvSpPr/>
          <p:nvPr/>
        </p:nvSpPr>
        <p:spPr>
          <a:xfrm>
            <a:off x="3756101" y="3280036"/>
            <a:ext cx="381000" cy="381000"/>
          </a:xfrm>
          <a:prstGeom prst="ellipse">
            <a:avLst/>
          </a:prstGeom>
          <a:solidFill>
            <a:srgbClr val="66003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13"/>
          <p:cNvSpPr/>
          <p:nvPr/>
        </p:nvSpPr>
        <p:spPr>
          <a:xfrm>
            <a:off x="2171700" y="4254330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16"/>
          <p:cNvSpPr/>
          <p:nvPr/>
        </p:nvSpPr>
        <p:spPr>
          <a:xfrm>
            <a:off x="5220759" y="381345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ovací čára 19"/>
          <p:cNvCxnSpPr>
            <a:stCxn id="6" idx="3"/>
            <a:endCxn id="4" idx="7"/>
          </p:cNvCxnSpPr>
          <p:nvPr/>
        </p:nvCxnSpPr>
        <p:spPr>
          <a:xfrm flipH="1">
            <a:off x="3014505" y="4921044"/>
            <a:ext cx="721192" cy="700788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21"/>
          <p:cNvCxnSpPr>
            <a:stCxn id="7" idx="4"/>
            <a:endCxn id="6" idx="0"/>
          </p:cNvCxnSpPr>
          <p:nvPr/>
        </p:nvCxnSpPr>
        <p:spPr>
          <a:xfrm flipH="1">
            <a:off x="3870401" y="3661036"/>
            <a:ext cx="76200" cy="934804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23"/>
          <p:cNvCxnSpPr>
            <a:stCxn id="6" idx="4"/>
            <a:endCxn id="5" idx="0"/>
          </p:cNvCxnSpPr>
          <p:nvPr/>
        </p:nvCxnSpPr>
        <p:spPr>
          <a:xfrm>
            <a:off x="3870401" y="4976840"/>
            <a:ext cx="484944" cy="970196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71"/>
          <p:cNvCxnSpPr>
            <a:stCxn id="8" idx="6"/>
            <a:endCxn id="6" idx="2"/>
          </p:cNvCxnSpPr>
          <p:nvPr/>
        </p:nvCxnSpPr>
        <p:spPr>
          <a:xfrm>
            <a:off x="2552700" y="4444830"/>
            <a:ext cx="1127201" cy="34151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83"/>
          <p:cNvCxnSpPr>
            <a:stCxn id="9" idx="2"/>
            <a:endCxn id="7" idx="6"/>
          </p:cNvCxnSpPr>
          <p:nvPr/>
        </p:nvCxnSpPr>
        <p:spPr>
          <a:xfrm flipH="1" flipV="1">
            <a:off x="4137101" y="3470536"/>
            <a:ext cx="1083658" cy="533422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83"/>
          <p:cNvCxnSpPr>
            <a:stCxn id="19" idx="0"/>
            <a:endCxn id="9" idx="4"/>
          </p:cNvCxnSpPr>
          <p:nvPr/>
        </p:nvCxnSpPr>
        <p:spPr>
          <a:xfrm flipH="1" flipV="1">
            <a:off x="5411259" y="4194458"/>
            <a:ext cx="190500" cy="126748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8"/>
          <p:cNvSpPr/>
          <p:nvPr/>
        </p:nvSpPr>
        <p:spPr>
          <a:xfrm>
            <a:off x="5411259" y="5461938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8"/>
          <p:cNvSpPr/>
          <p:nvPr/>
        </p:nvSpPr>
        <p:spPr>
          <a:xfrm>
            <a:off x="6324600" y="5185036"/>
            <a:ext cx="381000" cy="3810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Přímá spojovací čára 83"/>
          <p:cNvCxnSpPr>
            <a:stCxn id="23" idx="1"/>
            <a:endCxn id="9" idx="5"/>
          </p:cNvCxnSpPr>
          <p:nvPr/>
        </p:nvCxnSpPr>
        <p:spPr>
          <a:xfrm flipH="1" flipV="1">
            <a:off x="5545963" y="4138662"/>
            <a:ext cx="834433" cy="1102170"/>
          </a:xfrm>
          <a:prstGeom prst="line">
            <a:avLst/>
          </a:prstGeom>
          <a:ln w="28575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FR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Rekurze (1000 uzlů)</a:t>
            </a:r>
          </a:p>
          <a:p>
            <a:pPr lvl="1"/>
            <a:r>
              <a:rPr lang="cs-CZ" dirty="0" smtClean="0"/>
              <a:t>Sečtu všechny hrany „dolů“ (rekurzivně)</a:t>
            </a:r>
          </a:p>
          <a:p>
            <a:pPr lvl="1"/>
            <a:r>
              <a:rPr lang="cs-CZ" dirty="0" smtClean="0"/>
              <a:t>Porovnám s hranou „nahoru“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Výsledek vrátím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6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FR – program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dfs</a:t>
            </a:r>
            <a:r>
              <a:rPr lang="cs-CZ" dirty="0"/>
              <a:t>(</a:t>
            </a:r>
            <a:r>
              <a:rPr lang="cs-CZ" dirty="0" err="1"/>
              <a:t>int</a:t>
            </a:r>
            <a:r>
              <a:rPr lang="cs-CZ" dirty="0"/>
              <a:t> u, </a:t>
            </a:r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parent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 w) {</a:t>
            </a:r>
          </a:p>
          <a:p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 i, </a:t>
            </a:r>
            <a:r>
              <a:rPr lang="cs-CZ" dirty="0" err="1"/>
              <a:t>chld</a:t>
            </a:r>
            <a:r>
              <a:rPr lang="cs-CZ" dirty="0"/>
              <a:t> = 0, </a:t>
            </a:r>
            <a:r>
              <a:rPr lang="cs-CZ" dirty="0" err="1"/>
              <a:t>leaf</a:t>
            </a:r>
            <a:r>
              <a:rPr lang="cs-CZ" dirty="0"/>
              <a:t> = 1;</a:t>
            </a:r>
          </a:p>
          <a:p>
            <a:r>
              <a:rPr lang="cs-CZ" dirty="0"/>
              <a:t>	</a:t>
            </a:r>
            <a:r>
              <a:rPr lang="cs-CZ" dirty="0" err="1"/>
              <a:t>for</a:t>
            </a:r>
            <a:r>
              <a:rPr lang="cs-CZ" dirty="0"/>
              <a:t> (i = 0; i &lt; </a:t>
            </a:r>
            <a:r>
              <a:rPr lang="cs-CZ" dirty="0" err="1"/>
              <a:t>nc</a:t>
            </a:r>
            <a:r>
              <a:rPr lang="cs-CZ" dirty="0"/>
              <a:t>[u]; ++i) {</a:t>
            </a:r>
          </a:p>
          <a:p>
            <a:r>
              <a:rPr lang="cs-CZ" dirty="0"/>
              <a:t>		</a:t>
            </a:r>
            <a:r>
              <a:rPr lang="cs-CZ" dirty="0" err="1"/>
              <a:t>if</a:t>
            </a:r>
            <a:r>
              <a:rPr lang="cs-CZ" dirty="0"/>
              <a:t> (nu[u][i] != </a:t>
            </a:r>
            <a:r>
              <a:rPr lang="cs-CZ" dirty="0" err="1"/>
              <a:t>parent</a:t>
            </a:r>
            <a:r>
              <a:rPr lang="cs-CZ" dirty="0"/>
              <a:t>) {</a:t>
            </a:r>
          </a:p>
          <a:p>
            <a:r>
              <a:rPr lang="cs-CZ" dirty="0"/>
              <a:t>			</a:t>
            </a:r>
            <a:r>
              <a:rPr lang="cs-CZ" dirty="0" err="1"/>
              <a:t>leaf</a:t>
            </a:r>
            <a:r>
              <a:rPr lang="cs-CZ" dirty="0"/>
              <a:t> = 0;</a:t>
            </a:r>
          </a:p>
          <a:p>
            <a:r>
              <a:rPr lang="cs-CZ" dirty="0"/>
              <a:t>			</a:t>
            </a:r>
            <a:r>
              <a:rPr lang="cs-CZ" dirty="0" err="1"/>
              <a:t>chld</a:t>
            </a:r>
            <a:r>
              <a:rPr lang="cs-CZ" dirty="0"/>
              <a:t> += </a:t>
            </a:r>
            <a:r>
              <a:rPr lang="cs-CZ" dirty="0" err="1"/>
              <a:t>dfs</a:t>
            </a:r>
            <a:r>
              <a:rPr lang="cs-CZ" dirty="0"/>
              <a:t>(nu[u][i], </a:t>
            </a:r>
            <a:r>
              <a:rPr lang="cs-CZ" dirty="0" smtClean="0"/>
              <a:t>u,</a:t>
            </a:r>
            <a:br>
              <a:rPr lang="cs-CZ" dirty="0" smtClean="0"/>
            </a:br>
            <a:r>
              <a:rPr lang="cs-CZ" dirty="0" smtClean="0"/>
              <a:t>					</a:t>
            </a:r>
            <a:r>
              <a:rPr lang="cs-CZ" dirty="0" err="1" smtClean="0"/>
              <a:t>ew</a:t>
            </a:r>
            <a:r>
              <a:rPr lang="cs-CZ" dirty="0" smtClean="0"/>
              <a:t>[u</a:t>
            </a:r>
            <a:r>
              <a:rPr lang="cs-CZ" dirty="0"/>
              <a:t>][nu[u][i]]);</a:t>
            </a:r>
          </a:p>
          <a:p>
            <a:r>
              <a:rPr lang="cs-CZ" dirty="0"/>
              <a:t>		</a:t>
            </a:r>
            <a:r>
              <a:rPr lang="cs-CZ" dirty="0" smtClean="0"/>
              <a:t>}</a:t>
            </a:r>
          </a:p>
          <a:p>
            <a:r>
              <a:rPr lang="cs-CZ" dirty="0" smtClean="0"/>
              <a:t>	}</a:t>
            </a:r>
          </a:p>
          <a:p>
            <a:r>
              <a:rPr lang="cs-CZ" dirty="0"/>
              <a:t>	return (w &lt; </a:t>
            </a:r>
            <a:r>
              <a:rPr lang="cs-CZ" dirty="0" err="1"/>
              <a:t>chld</a:t>
            </a:r>
            <a:r>
              <a:rPr lang="cs-CZ" dirty="0"/>
              <a:t> || </a:t>
            </a:r>
            <a:r>
              <a:rPr lang="cs-CZ" dirty="0" err="1"/>
              <a:t>leaf</a:t>
            </a:r>
            <a:r>
              <a:rPr lang="cs-CZ" dirty="0"/>
              <a:t>) ? w : </a:t>
            </a:r>
            <a:r>
              <a:rPr lang="cs-CZ" dirty="0" err="1"/>
              <a:t>chld</a:t>
            </a:r>
            <a:r>
              <a:rPr lang="cs-CZ" dirty="0"/>
              <a:t>;</a:t>
            </a:r>
          </a:p>
          <a:p>
            <a:r>
              <a:rPr lang="cs-CZ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3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err="1" smtClean="0">
                <a:solidFill>
                  <a:srgbClr val="66FF33"/>
                </a:solidFill>
              </a:rPr>
              <a:t>False</a:t>
            </a:r>
            <a:r>
              <a:rPr lang="cs-CZ" sz="6600" dirty="0" smtClean="0">
                <a:solidFill>
                  <a:srgbClr val="66FF33"/>
                </a:solidFill>
              </a:rPr>
              <a:t> </a:t>
            </a:r>
            <a:r>
              <a:rPr lang="cs-CZ" sz="6600" dirty="0" err="1" smtClean="0">
                <a:solidFill>
                  <a:srgbClr val="66FF33"/>
                </a:solidFill>
              </a:rPr>
              <a:t>Sense</a:t>
            </a:r>
            <a:r>
              <a:rPr lang="cs-CZ" sz="6600" dirty="0">
                <a:solidFill>
                  <a:srgbClr val="66FF33"/>
                </a:solidFill>
              </a:rPr>
              <a:t/>
            </a:r>
            <a:br>
              <a:rPr lang="cs-CZ" sz="6600" dirty="0">
                <a:solidFill>
                  <a:srgbClr val="66FF33"/>
                </a:solidFill>
              </a:rPr>
            </a:br>
            <a:r>
              <a:rPr lang="cs-CZ" sz="6600" dirty="0" err="1" smtClean="0">
                <a:solidFill>
                  <a:srgbClr val="66FF33"/>
                </a:solidFill>
              </a:rPr>
              <a:t>of</a:t>
            </a:r>
            <a:r>
              <a:rPr lang="cs-CZ" sz="6600" dirty="0" smtClean="0">
                <a:solidFill>
                  <a:srgbClr val="66FF33"/>
                </a:solidFill>
              </a:rPr>
              <a:t> </a:t>
            </a:r>
            <a:r>
              <a:rPr lang="cs-CZ" sz="6600" dirty="0" err="1" smtClean="0">
                <a:solidFill>
                  <a:srgbClr val="66FF33"/>
                </a:solidFill>
              </a:rPr>
              <a:t>Security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FS – přímočaré řešení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/>
              <a:t>(</a:t>
            </a:r>
            <a:r>
              <a:rPr lang="cs-CZ" dirty="0" err="1"/>
              <a:t>char</a:t>
            </a:r>
            <a:r>
              <a:rPr lang="cs-CZ" dirty="0"/>
              <a:t> c : </a:t>
            </a:r>
            <a:r>
              <a:rPr lang="cs-CZ" dirty="0" err="1"/>
              <a:t>s.toCharArray</a:t>
            </a:r>
            <a:r>
              <a:rPr lang="cs-CZ" dirty="0"/>
              <a:t>()) {</a:t>
            </a:r>
          </a:p>
          <a:p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morch</a:t>
            </a:r>
            <a:r>
              <a:rPr lang="cs-CZ" dirty="0"/>
              <a:t> = </a:t>
            </a:r>
            <a:r>
              <a:rPr lang="cs-CZ" dirty="0" smtClean="0"/>
              <a:t>char2string.get(c);</a:t>
            </a:r>
            <a:endParaRPr lang="cs-CZ" dirty="0"/>
          </a:p>
          <a:p>
            <a:r>
              <a:rPr lang="cs-CZ" dirty="0"/>
              <a:t>	</a:t>
            </a:r>
            <a:r>
              <a:rPr lang="cs-CZ" dirty="0" err="1"/>
              <a:t>sizes</a:t>
            </a:r>
            <a:r>
              <a:rPr lang="cs-CZ" dirty="0"/>
              <a:t>[</a:t>
            </a:r>
            <a:r>
              <a:rPr lang="cs-CZ" dirty="0" err="1"/>
              <a:t>cnt</a:t>
            </a:r>
            <a:r>
              <a:rPr lang="cs-CZ" dirty="0"/>
              <a:t>++] = </a:t>
            </a:r>
            <a:r>
              <a:rPr lang="cs-CZ" dirty="0" err="1"/>
              <a:t>morch.length</a:t>
            </a:r>
            <a:r>
              <a:rPr lang="cs-CZ" dirty="0"/>
              <a:t>();</a:t>
            </a:r>
          </a:p>
          <a:p>
            <a:r>
              <a:rPr lang="cs-CZ" dirty="0"/>
              <a:t>	</a:t>
            </a:r>
            <a:r>
              <a:rPr lang="cs-CZ" dirty="0" err="1"/>
              <a:t>encoded.append</a:t>
            </a:r>
            <a:r>
              <a:rPr lang="cs-CZ" dirty="0"/>
              <a:t>(</a:t>
            </a:r>
            <a:r>
              <a:rPr lang="cs-CZ" dirty="0" err="1"/>
              <a:t>morch</a:t>
            </a:r>
            <a:r>
              <a:rPr lang="cs-CZ" dirty="0"/>
              <a:t>);</a:t>
            </a:r>
          </a:p>
          <a:p>
            <a:r>
              <a:rPr lang="cs-CZ" dirty="0" smtClean="0"/>
              <a:t>}</a:t>
            </a:r>
            <a:endParaRPr lang="cs-CZ" dirty="0"/>
          </a:p>
          <a:p>
            <a:r>
              <a:rPr lang="cs-CZ" dirty="0" err="1" smtClean="0"/>
              <a:t>int</a:t>
            </a:r>
            <a:r>
              <a:rPr lang="cs-CZ" dirty="0" smtClean="0"/>
              <a:t> </a:t>
            </a:r>
            <a:r>
              <a:rPr lang="cs-CZ" dirty="0" err="1"/>
              <a:t>pos</a:t>
            </a:r>
            <a:r>
              <a:rPr lang="cs-CZ" dirty="0"/>
              <a:t> = 0;</a:t>
            </a:r>
          </a:p>
          <a:p>
            <a:r>
              <a:rPr lang="cs-CZ" dirty="0" err="1" smtClean="0"/>
              <a:t>while</a:t>
            </a:r>
            <a:r>
              <a:rPr lang="cs-CZ" dirty="0" smtClean="0"/>
              <a:t> </a:t>
            </a:r>
            <a:r>
              <a:rPr lang="cs-CZ" dirty="0"/>
              <a:t>(--</a:t>
            </a:r>
            <a:r>
              <a:rPr lang="cs-CZ" dirty="0" err="1"/>
              <a:t>cnt</a:t>
            </a:r>
            <a:r>
              <a:rPr lang="cs-CZ" dirty="0"/>
              <a:t> &gt;= 0) {</a:t>
            </a:r>
          </a:p>
          <a:p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 b = </a:t>
            </a:r>
            <a:r>
              <a:rPr lang="cs-CZ" dirty="0" err="1"/>
              <a:t>pos</a:t>
            </a:r>
            <a:r>
              <a:rPr lang="cs-CZ" dirty="0"/>
              <a:t> + </a:t>
            </a:r>
            <a:r>
              <a:rPr lang="cs-CZ" dirty="0" err="1"/>
              <a:t>sizes</a:t>
            </a:r>
            <a:r>
              <a:rPr lang="cs-CZ" dirty="0"/>
              <a:t>[</a:t>
            </a:r>
            <a:r>
              <a:rPr lang="cs-CZ" dirty="0" err="1"/>
              <a:t>cnt</a:t>
            </a:r>
            <a:r>
              <a:rPr lang="cs-CZ" dirty="0"/>
              <a:t>];</a:t>
            </a:r>
          </a:p>
          <a:p>
            <a:r>
              <a:rPr lang="cs-CZ" dirty="0"/>
              <a:t>	</a:t>
            </a:r>
            <a:r>
              <a:rPr lang="cs-CZ" dirty="0" err="1"/>
              <a:t>System.out.print</a:t>
            </a:r>
            <a:r>
              <a:rPr lang="cs-CZ" dirty="0"/>
              <a:t>(string2char.get</a:t>
            </a:r>
            <a:r>
              <a:rPr lang="cs-CZ" dirty="0" smtClean="0"/>
              <a:t>(</a:t>
            </a:r>
            <a:br>
              <a:rPr lang="cs-CZ" dirty="0" smtClean="0"/>
            </a:br>
            <a:r>
              <a:rPr lang="cs-CZ" dirty="0" smtClean="0"/>
              <a:t>		</a:t>
            </a:r>
            <a:r>
              <a:rPr lang="cs-CZ" dirty="0" err="1" smtClean="0"/>
              <a:t>encoded.substring</a:t>
            </a:r>
            <a:r>
              <a:rPr lang="cs-CZ" dirty="0" smtClean="0"/>
              <a:t>(</a:t>
            </a:r>
            <a:r>
              <a:rPr lang="cs-CZ" dirty="0" err="1" smtClean="0"/>
              <a:t>pos</a:t>
            </a:r>
            <a:r>
              <a:rPr lang="cs-CZ" dirty="0"/>
              <a:t>, b)));</a:t>
            </a:r>
          </a:p>
          <a:p>
            <a:r>
              <a:rPr lang="cs-CZ" dirty="0"/>
              <a:t>	</a:t>
            </a:r>
            <a:r>
              <a:rPr lang="cs-CZ" dirty="0" err="1"/>
              <a:t>pos</a:t>
            </a:r>
            <a:r>
              <a:rPr lang="cs-CZ" dirty="0"/>
              <a:t> = b;</a:t>
            </a:r>
          </a:p>
          <a:p>
            <a:r>
              <a:rPr lang="cs-CZ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33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cs-CZ" sz="6600" dirty="0" smtClean="0">
                <a:solidFill>
                  <a:srgbClr val="66FF33"/>
                </a:solidFill>
              </a:rPr>
              <a:t>Dotazy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1027" name="Picture 3" descr="C:\Users\kacer\AppData\Local\Microsoft\Windows\Temporary Internet Files\Content.IE5\CF2XEXRU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396343" cy="40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 úloh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sz="3200" b="1" dirty="0">
                <a:solidFill>
                  <a:srgbClr val="00FFFF"/>
                </a:solidFill>
              </a:rPr>
              <a:t>Josef Cibulka</a:t>
            </a:r>
          </a:p>
          <a:p>
            <a:pPr marL="0" indent="0" algn="ctr">
              <a:buNone/>
            </a:pPr>
            <a:r>
              <a:rPr lang="cs-CZ" sz="3200" b="1" dirty="0" smtClean="0">
                <a:solidFill>
                  <a:srgbClr val="00FFFF"/>
                </a:solidFill>
              </a:rPr>
              <a:t>Zdeněk Dvořák</a:t>
            </a:r>
          </a:p>
          <a:p>
            <a:pPr marL="0" indent="0" algn="ctr">
              <a:buNone/>
            </a:pPr>
            <a:r>
              <a:rPr lang="cs-CZ" sz="3200" b="1" dirty="0" smtClean="0">
                <a:solidFill>
                  <a:srgbClr val="00FFFF"/>
                </a:solidFill>
              </a:rPr>
              <a:t>Marko </a:t>
            </a:r>
            <a:r>
              <a:rPr lang="cs-CZ" sz="3200" b="1" dirty="0" err="1" smtClean="0">
                <a:solidFill>
                  <a:srgbClr val="00FFFF"/>
                </a:solidFill>
              </a:rPr>
              <a:t>Genyk-Berezovskyj</a:t>
            </a:r>
            <a:endParaRPr lang="cs-CZ" sz="3200" b="1" dirty="0">
              <a:solidFill>
                <a:srgbClr val="00FFFF"/>
              </a:solidFill>
            </a:endParaRPr>
          </a:p>
          <a:p>
            <a:pPr marL="0" indent="0" algn="ctr">
              <a:buNone/>
            </a:pPr>
            <a:r>
              <a:rPr lang="cs-CZ" sz="3200" b="1" dirty="0">
                <a:solidFill>
                  <a:srgbClr val="00FFFF"/>
                </a:solidFill>
              </a:rPr>
              <a:t>Martin Kačer</a:t>
            </a:r>
          </a:p>
          <a:p>
            <a:pPr marL="0" indent="0" algn="ctr">
              <a:buNone/>
            </a:pPr>
            <a:r>
              <a:rPr lang="cs-CZ" sz="3200" b="1" dirty="0">
                <a:solidFill>
                  <a:srgbClr val="00FFFF"/>
                </a:solidFill>
              </a:rPr>
              <a:t>Jan </a:t>
            </a:r>
            <a:r>
              <a:rPr lang="cs-CZ" sz="3200" b="1" dirty="0" smtClean="0">
                <a:solidFill>
                  <a:srgbClr val="00FFFF"/>
                </a:solidFill>
              </a:rPr>
              <a:t>Stoklasa</a:t>
            </a:r>
          </a:p>
          <a:p>
            <a:pPr marL="0" indent="0" algn="ctr">
              <a:buNone/>
            </a:pPr>
            <a:endParaRPr lang="cs-CZ" sz="1800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90000"/>
                  </a:schemeClr>
                </a:solidFill>
              </a:rPr>
              <a:t>T</a:t>
            </a:r>
            <a:r>
              <a:rPr lang="cs-CZ" dirty="0" err="1" smtClean="0">
                <a:solidFill>
                  <a:schemeClr val="tx1">
                    <a:lumMod val="90000"/>
                  </a:schemeClr>
                </a:solidFill>
              </a:rPr>
              <a:t>radičně</a:t>
            </a:r>
            <a:r>
              <a:rPr lang="cs-CZ" dirty="0" smtClean="0">
                <a:solidFill>
                  <a:schemeClr val="tx1">
                    <a:lumMod val="90000"/>
                  </a:schemeClr>
                </a:solidFill>
              </a:rPr>
              <a:t> náměty: </a:t>
            </a:r>
            <a:r>
              <a:rPr lang="cs-CZ" dirty="0" smtClean="0">
                <a:solidFill>
                  <a:srgbClr val="00FFFF"/>
                </a:solidFill>
              </a:rPr>
              <a:t>Radek </a:t>
            </a:r>
            <a:r>
              <a:rPr lang="cs-CZ" dirty="0" err="1" smtClean="0">
                <a:solidFill>
                  <a:srgbClr val="00FFFF"/>
                </a:solidFill>
              </a:rPr>
              <a:t>Pelánek</a:t>
            </a:r>
            <a:endParaRPr lang="cs-CZ" dirty="0" smtClean="0">
              <a:solidFill>
                <a:schemeClr val="tx1">
                  <a:lumMod val="90000"/>
                </a:schemeClr>
              </a:solidFill>
            </a:endParaRPr>
          </a:p>
          <a:p>
            <a:pPr marL="0" indent="0" algn="ctr">
              <a:buNone/>
            </a:pPr>
            <a:r>
              <a:rPr lang="cs-CZ" dirty="0" err="1" smtClean="0">
                <a:solidFill>
                  <a:schemeClr val="tx1">
                    <a:lumMod val="90000"/>
                  </a:schemeClr>
                </a:solidFill>
              </a:rPr>
              <a:t>Greater</a:t>
            </a:r>
            <a:r>
              <a:rPr lang="cs-CZ" dirty="0" smtClean="0">
                <a:solidFill>
                  <a:schemeClr val="tx1">
                    <a:lumMod val="90000"/>
                  </a:schemeClr>
                </a:solidFill>
              </a:rPr>
              <a:t> NY </a:t>
            </a:r>
            <a:r>
              <a:rPr lang="en-US" dirty="0" smtClean="0">
                <a:solidFill>
                  <a:schemeClr val="tx1">
                    <a:lumMod val="90000"/>
                  </a:schemeClr>
                </a:solidFill>
              </a:rPr>
              <a:t>&amp;</a:t>
            </a:r>
            <a:r>
              <a:rPr lang="cs-CZ" dirty="0" smtClean="0">
                <a:solidFill>
                  <a:schemeClr val="tx1">
                    <a:lumMod val="9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90000"/>
                  </a:schemeClr>
                </a:solidFill>
              </a:rPr>
              <a:t>Stanford</a:t>
            </a:r>
            <a:r>
              <a:rPr lang="cs-CZ" dirty="0" smtClean="0">
                <a:solidFill>
                  <a:schemeClr val="tx1">
                    <a:lumMod val="9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90000"/>
                  </a:schemeClr>
                </a:solidFill>
              </a:rPr>
              <a:t>Local</a:t>
            </a:r>
            <a:r>
              <a:rPr lang="en-US" dirty="0" smtClean="0">
                <a:solidFill>
                  <a:schemeClr val="tx1">
                    <a:lumMod val="90000"/>
                  </a:schemeClr>
                </a:solidFill>
              </a:rPr>
              <a:t> Contest</a:t>
            </a:r>
            <a:endParaRPr lang="cs-CZ" dirty="0">
              <a:solidFill>
                <a:schemeClr val="tx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Folded</a:t>
            </a:r>
            <a:br>
              <a:rPr lang="en-US" sz="6600" dirty="0" smtClean="0">
                <a:solidFill>
                  <a:srgbClr val="66FF33"/>
                </a:solidFill>
              </a:rPr>
            </a:br>
            <a:r>
              <a:rPr lang="en-US" sz="6600" dirty="0" smtClean="0">
                <a:solidFill>
                  <a:srgbClr val="66FF33"/>
                </a:solidFill>
              </a:rPr>
              <a:t>Map</a:t>
            </a:r>
            <a:endParaRPr lang="en-US" sz="66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myšlenka</a:t>
            </a:r>
          </a:p>
          <a:p>
            <a:pPr lvl="1"/>
            <a:r>
              <a:rPr lang="cs-CZ" dirty="0" smtClean="0"/>
              <a:t>Vyzkoušíme všechny možnosti posunu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92320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myšlenka</a:t>
            </a:r>
          </a:p>
          <a:p>
            <a:pPr lvl="1"/>
            <a:r>
              <a:rPr lang="cs-CZ" dirty="0" smtClean="0"/>
              <a:t>Vyzkoušíme všechny možnosti posunu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6745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1295400" y="3124200"/>
            <a:ext cx="990600" cy="1752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28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FM – úloha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myšlenka</a:t>
            </a:r>
          </a:p>
          <a:p>
            <a:pPr lvl="1"/>
            <a:r>
              <a:rPr lang="cs-CZ" dirty="0" smtClean="0"/>
              <a:t>Vyzkoušíme všechny možnosti posunu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75810"/>
              </p:ext>
            </p:extLst>
          </p:nvPr>
        </p:nvGraphicFramePr>
        <p:xfrm>
          <a:off x="1295400" y="3200400"/>
          <a:ext cx="62484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 smtClean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1524000" y="3124200"/>
            <a:ext cx="990600" cy="1752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9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936</Words>
  <Application>Microsoft Office PowerPoint</Application>
  <PresentationFormat>Předvádění na obrazovce (4:3)</PresentationFormat>
  <Paragraphs>483</Paragraphs>
  <Slides>57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58" baseType="lpstr">
      <vt:lpstr>Fading Grid</vt:lpstr>
      <vt:lpstr>Sample Solutions                 CTU Open  Contest 2013   Czech Technical University in Prague</vt:lpstr>
      <vt:lpstr>Fractional Lotion</vt:lpstr>
      <vt:lpstr>FL – úloha</vt:lpstr>
      <vt:lpstr>FL – řešení</vt:lpstr>
      <vt:lpstr>FL – poznámky</vt:lpstr>
      <vt:lpstr>Folded Map</vt:lpstr>
      <vt:lpstr>FM – úloha</vt:lpstr>
      <vt:lpstr>FM – úloha</vt:lpstr>
      <vt:lpstr>FM – úloha</vt:lpstr>
      <vt:lpstr>FM – úloha</vt:lpstr>
      <vt:lpstr>FM – úloha</vt:lpstr>
      <vt:lpstr>FM – řešení</vt:lpstr>
      <vt:lpstr>FM – algoritmus</vt:lpstr>
      <vt:lpstr>FM – efektivita</vt:lpstr>
      <vt:lpstr>FM – efektivita</vt:lpstr>
      <vt:lpstr>FM – efektivita</vt:lpstr>
      <vt:lpstr>FM – efektivita</vt:lpstr>
      <vt:lpstr>Furry Nuisance</vt:lpstr>
      <vt:lpstr>FN – rekapitulace zadání</vt:lpstr>
      <vt:lpstr>FN – rekapitulace zadání</vt:lpstr>
      <vt:lpstr>FN – princip</vt:lpstr>
      <vt:lpstr>FN – speciální případy</vt:lpstr>
      <vt:lpstr>FN – pro uzly stupně 3</vt:lpstr>
      <vt:lpstr>FN – pro uzly stupně 3</vt:lpstr>
      <vt:lpstr>FN – pro uzly stupně 3</vt:lpstr>
      <vt:lpstr>FN – algoritmus</vt:lpstr>
      <vt:lpstr>Fence Orthogonality</vt:lpstr>
      <vt:lpstr>FO – zadání</vt:lpstr>
      <vt:lpstr>FO – konvexní obálka</vt:lpstr>
      <vt:lpstr>FO – konvexní obálka</vt:lpstr>
      <vt:lpstr>FO – konvexní obálka</vt:lpstr>
      <vt:lpstr>FO – konvexní obálka</vt:lpstr>
      <vt:lpstr>Flower Pots</vt:lpstr>
      <vt:lpstr>FP – když to nejde silou…</vt:lpstr>
      <vt:lpstr>FP – když to nejde silou…</vt:lpstr>
      <vt:lpstr>FP – když to nejde silou…</vt:lpstr>
      <vt:lpstr>FP – když to nejde silou…</vt:lpstr>
      <vt:lpstr>FP – když to nejde silou…</vt:lpstr>
      <vt:lpstr>FP – když to nejde silou…</vt:lpstr>
      <vt:lpstr>Frustrated Queue</vt:lpstr>
      <vt:lpstr>FQ – zadání</vt:lpstr>
      <vt:lpstr>FQ – zadání</vt:lpstr>
      <vt:lpstr>FQ – zadání</vt:lpstr>
      <vt:lpstr>FQ – zadání</vt:lpstr>
      <vt:lpstr>FQ – zadání</vt:lpstr>
      <vt:lpstr>FQ – zadání</vt:lpstr>
      <vt:lpstr>FQ – zadání</vt:lpstr>
      <vt:lpstr>FQ – zadání</vt:lpstr>
      <vt:lpstr>FQ – zadání</vt:lpstr>
      <vt:lpstr>Frozen Rose Heads</vt:lpstr>
      <vt:lpstr>FR – úloha</vt:lpstr>
      <vt:lpstr>FR – úloha</vt:lpstr>
      <vt:lpstr>FR – program</vt:lpstr>
      <vt:lpstr>False Sense of Security</vt:lpstr>
      <vt:lpstr>FS – přímočaré řešení</vt:lpstr>
      <vt:lpstr>Dotazy</vt:lpstr>
      <vt:lpstr>Autoři úloh</vt:lpstr>
    </vt:vector>
  </TitlesOfParts>
  <Company>ACM-ICPC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Kacer</dc:creator>
  <cp:lastModifiedBy>kacer</cp:lastModifiedBy>
  <cp:revision>240</cp:revision>
  <dcterms:created xsi:type="dcterms:W3CDTF">2007-10-20T10:40:39Z</dcterms:created>
  <dcterms:modified xsi:type="dcterms:W3CDTF">2013-10-21T22:46:34Z</dcterms:modified>
</cp:coreProperties>
</file>