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Nuni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Light-italic.fntdata"/><Relationship Id="rId30" Type="http://schemas.openxmlformats.org/officeDocument/2006/relationships/font" Target="fonts/Nuni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95db651ebc968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95db651ebc968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6e1258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6e1258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6e1258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6e1258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499c472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499c472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6e1258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6e1258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c99406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c99406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c99406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c99406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c99406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c99406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2a3a77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2a3a77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 - Cierre">
  <p:cSld name="Intro - Cier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2169" y="2264945"/>
            <a:ext cx="2237509" cy="61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1125718" y="988824"/>
            <a:ext cx="647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000" u="none" cap="none" strike="noStrike">
                <a:solidFill>
                  <a:srgbClr val="4B22F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0" y="5053445"/>
            <a:ext cx="9479700" cy="900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772961" y="1175150"/>
            <a:ext cx="50769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A1CE"/>
              </a:buClr>
              <a:buSzPts val="2400"/>
              <a:buFont typeface="Proxima Nova"/>
              <a:buNone/>
              <a:defRPr sz="2400">
                <a:solidFill>
                  <a:srgbClr val="ABA1C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áficos">
  <p:cSld name="Gráfico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0" y="0"/>
            <a:ext cx="9479700" cy="900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>
            <p:ph idx="2" type="chart"/>
          </p:nvPr>
        </p:nvSpPr>
        <p:spPr>
          <a:xfrm>
            <a:off x="732375" y="1666912"/>
            <a:ext cx="40206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Clr>
                <a:srgbClr val="4B22F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5700421" y="1660607"/>
            <a:ext cx="2615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5973" y="4642882"/>
            <a:ext cx="390650" cy="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/>
          <p:nvPr/>
        </p:nvSpPr>
        <p:spPr>
          <a:xfrm>
            <a:off x="359085" y="502428"/>
            <a:ext cx="495600" cy="1863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478284" y="278404"/>
            <a:ext cx="58242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centaje">
  <p:cSld name="Porcentaj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0" y="0"/>
            <a:ext cx="9479700" cy="900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4739870" y="1839704"/>
            <a:ext cx="2615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/>
          <p:nvPr/>
        </p:nvSpPr>
        <p:spPr>
          <a:xfrm>
            <a:off x="359085" y="502428"/>
            <a:ext cx="495600" cy="1863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4979" y="4642882"/>
            <a:ext cx="390650" cy="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1497146" y="1837996"/>
            <a:ext cx="28179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9600"/>
              <a:buFont typeface="Proxima Nova Extrabold"/>
              <a:buNone/>
              <a:defRPr sz="9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6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429240" y="346840"/>
            <a:ext cx="7886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">
  <p:cSld name="CUSTOM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13425" y="1868925"/>
            <a:ext cx="6951000" cy="9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 con logo">
  <p:cSld name="Blanco con log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5147" y="4670591"/>
            <a:ext cx="1320273" cy="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 con isotipo ">
  <p:cSld name="Blanco con isotipo 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0" y="5053445"/>
            <a:ext cx="9479700" cy="900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31143" y="4642882"/>
            <a:ext cx="390650" cy="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">
  <p:cSld name="Blanc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0" y="5053445"/>
            <a:ext cx="9479700" cy="900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723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Subtítulo ">
  <p:cSld name="Título y Subtítulo 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739703" y="1649022"/>
            <a:ext cx="465000" cy="2148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220" y="177905"/>
            <a:ext cx="1423554" cy="391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6312646" y="4114800"/>
            <a:ext cx="3246000" cy="1149900"/>
          </a:xfrm>
          <a:prstGeom prst="rect">
            <a:avLst/>
          </a:prstGeom>
          <a:noFill/>
          <a:ln cap="flat" cmpd="sng" w="15875">
            <a:solidFill>
              <a:srgbClr val="4B22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39704" y="1649022"/>
            <a:ext cx="7886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3000"/>
              <a:buFont typeface="Proxima Nova Extrabold"/>
              <a:buNone/>
              <a:defRPr sz="30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39703" y="2345909"/>
            <a:ext cx="78867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600"/>
              <a:buFont typeface="Nunito Light"/>
              <a:buNone/>
              <a:defRPr sz="1600"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párrafo ">
  <p:cSld name="Título y párrafo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4323300" cy="10593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14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05341" y="356662"/>
            <a:ext cx="6302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Font typeface="Proxima Nova Extrabold"/>
              <a:buNone/>
              <a:defRPr sz="28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40915" y="2200275"/>
            <a:ext cx="7113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600"/>
              <a:buNone/>
              <a:defRPr sz="1600"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2286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600"/>
              <a:buNone/>
              <a:defRPr sz="1600"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-2286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400"/>
              <a:buNone/>
              <a:defRPr sz="1400"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2286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200"/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2286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200"/>
              <a:buNone/>
              <a:defRPr sz="1200"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9087" y="4663241"/>
            <a:ext cx="1320273" cy="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 e imagen ">
  <p:cSld name="Contenido con título e imagen 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614811" y="3198986"/>
            <a:ext cx="1761600" cy="13920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14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848863" y="1804104"/>
            <a:ext cx="3697200" cy="2594700"/>
          </a:xfrm>
          <a:prstGeom prst="rect">
            <a:avLst/>
          </a:prstGeom>
          <a:solidFill>
            <a:srgbClr val="8C8D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14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73997" y="450417"/>
            <a:ext cx="60135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Font typeface="Proxima Nova Extrabold"/>
              <a:buNone/>
              <a:defRPr sz="28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101829" y="1788319"/>
            <a:ext cx="30018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400"/>
              <a:buNone/>
              <a:defRPr sz="1400"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175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400"/>
              <a:buChar char="▪"/>
              <a:defRPr sz="1400"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-3048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200"/>
              <a:buChar char="▪"/>
              <a:defRPr sz="1200"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29845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100"/>
              <a:buChar char="▪"/>
              <a:defRPr sz="1100"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29845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100"/>
              <a:buChar char="▪"/>
              <a:defRPr sz="1100"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9087" y="4663241"/>
            <a:ext cx="1320273" cy="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subtítulo - contenido">
  <p:cSld name="Título - subtítulo - contenid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0" y="0"/>
            <a:ext cx="2872500" cy="11856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14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0" y="2214360"/>
            <a:ext cx="3053100" cy="13539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14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6410" y="490813"/>
            <a:ext cx="5780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Font typeface="Proxima Nova Extrabold"/>
              <a:buNone/>
              <a:defRPr sz="28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6410" y="112719"/>
            <a:ext cx="6505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F142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52911" y="2490651"/>
            <a:ext cx="2179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6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4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2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1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9087" y="4663241"/>
            <a:ext cx="1320273" cy="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uadros de texto">
  <p:cSld name="2 cuadros de tex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-5201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0" y="-90055"/>
            <a:ext cx="9479700" cy="900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2841" y="4642882"/>
            <a:ext cx="390650" cy="36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7"/>
          <p:cNvCxnSpPr/>
          <p:nvPr/>
        </p:nvCxnSpPr>
        <p:spPr>
          <a:xfrm>
            <a:off x="4572000" y="1933569"/>
            <a:ext cx="0" cy="1501500"/>
          </a:xfrm>
          <a:prstGeom prst="straightConnector1">
            <a:avLst/>
          </a:prstGeom>
          <a:noFill/>
          <a:ln cap="flat" cmpd="sng" w="9525">
            <a:solidFill>
              <a:srgbClr val="ABA1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7"/>
          <p:cNvSpPr txBox="1"/>
          <p:nvPr>
            <p:ph type="title"/>
          </p:nvPr>
        </p:nvSpPr>
        <p:spPr>
          <a:xfrm>
            <a:off x="2009457" y="133671"/>
            <a:ext cx="5125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400"/>
              <a:buFont typeface="Proxima Nova Extrabold"/>
              <a:buNone/>
              <a:defRPr sz="24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358486" y="2592060"/>
            <a:ext cx="2312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5419113" y="2592060"/>
            <a:ext cx="2312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5419113" y="1836915"/>
            <a:ext cx="2312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600"/>
              <a:buFont typeface="Proxima Nova"/>
              <a:buNone/>
              <a:defRPr b="1" sz="1600">
                <a:solidFill>
                  <a:srgbClr val="0F14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1358487" y="1854059"/>
            <a:ext cx="2312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600"/>
              <a:buNone/>
              <a:defRPr b="1"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uadros de textos">
  <p:cSld name="3 cuadros de text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8434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456278" y="2299545"/>
            <a:ext cx="1995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600"/>
              <a:buNone/>
              <a:defRPr b="1"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456278" y="3068993"/>
            <a:ext cx="199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>
            <a:off x="359085" y="398574"/>
            <a:ext cx="495600" cy="1863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7519" y="4670591"/>
            <a:ext cx="1320273" cy="36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8"/>
          <p:cNvCxnSpPr/>
          <p:nvPr/>
        </p:nvCxnSpPr>
        <p:spPr>
          <a:xfrm>
            <a:off x="3114360" y="2466104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ABA1C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8"/>
          <p:cNvCxnSpPr/>
          <p:nvPr/>
        </p:nvCxnSpPr>
        <p:spPr>
          <a:xfrm>
            <a:off x="6101917" y="2466104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ABA1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type="title"/>
          </p:nvPr>
        </p:nvSpPr>
        <p:spPr>
          <a:xfrm>
            <a:off x="429240" y="256786"/>
            <a:ext cx="5925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Font typeface="Proxima Nova Extrabold"/>
              <a:buNone/>
              <a:defRPr sz="28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711210" y="3079387"/>
            <a:ext cx="2048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3469536" y="3071813"/>
            <a:ext cx="2065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5" type="body"/>
          </p:nvPr>
        </p:nvSpPr>
        <p:spPr>
          <a:xfrm>
            <a:off x="3469536" y="2297587"/>
            <a:ext cx="2065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600"/>
              <a:buFont typeface="Proxima Nova"/>
              <a:buNone/>
              <a:defRPr b="1" sz="1600">
                <a:solidFill>
                  <a:srgbClr val="0F14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6" type="body"/>
          </p:nvPr>
        </p:nvSpPr>
        <p:spPr>
          <a:xfrm>
            <a:off x="711210" y="2314731"/>
            <a:ext cx="20481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600"/>
              <a:buNone/>
              <a:defRPr b="1"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7" type="body"/>
          </p:nvPr>
        </p:nvSpPr>
        <p:spPr>
          <a:xfrm>
            <a:off x="429240" y="754119"/>
            <a:ext cx="5720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6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4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2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1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klist">
  <p:cSld name="Cheklis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359085" y="664687"/>
            <a:ext cx="495600" cy="186300"/>
          </a:xfrm>
          <a:prstGeom prst="rect">
            <a:avLst/>
          </a:prstGeom>
          <a:solidFill>
            <a:srgbClr val="DFE2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429240" y="554946"/>
            <a:ext cx="5925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Font typeface="Proxima Nova Extrabold"/>
              <a:buNone/>
              <a:defRPr sz="28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657160" y="1916209"/>
            <a:ext cx="3516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oto Sans Symbols"/>
              <a:buChar char="▪"/>
              <a:defRPr sz="1200"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302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600"/>
              <a:buFont typeface="Noto Sans Symbols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400"/>
              <a:buFont typeface="Noto Sans Symbols"/>
              <a:buChar char="▪"/>
              <a:defRPr/>
            </a:lvl3pPr>
            <a:lvl4pPr indent="-3048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oto Sans Symbols"/>
              <a:buChar char="▪"/>
              <a:defRPr/>
            </a:lvl4pPr>
            <a:lvl5pPr indent="-29845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1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29240" y="219173"/>
            <a:ext cx="5720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400"/>
              <a:buNone/>
              <a:defRPr sz="1400"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2286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6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4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2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1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tenido">
  <p:cSld name="Título - Contenid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-5201"/>
            <a:ext cx="94797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9286" y="4642882"/>
            <a:ext cx="390650" cy="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/>
          <p:nvPr/>
        </p:nvSpPr>
        <p:spPr>
          <a:xfrm>
            <a:off x="0" y="-90055"/>
            <a:ext cx="9479700" cy="900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536046" y="1651596"/>
            <a:ext cx="313800" cy="888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960425" y="84854"/>
            <a:ext cx="5223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400"/>
              <a:buFont typeface="Proxima Nova Extrabold"/>
              <a:buNone/>
              <a:defRPr sz="2400">
                <a:solidFill>
                  <a:srgbClr val="4B22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98134" y="2207403"/>
            <a:ext cx="5241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400"/>
              <a:buFont typeface="Nunito Light"/>
              <a:buNone/>
              <a:defRPr sz="1400"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2286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600"/>
              <a:buFont typeface="Nunito Light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400"/>
              <a:buFont typeface="Nunito Light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200"/>
              <a:buFont typeface="Nunito Light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100"/>
              <a:buFont typeface="Nunito Light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536046" y="1333232"/>
            <a:ext cx="4144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SzPts val="1800"/>
              <a:buNone/>
              <a:defRPr b="1"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83"/>
              <a:buFont typeface="Proxima Nova"/>
              <a:buNone/>
              <a:defRPr b="0" i="0" sz="3183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23"/>
              </a:spcBef>
              <a:spcAft>
                <a:spcPts val="0"/>
              </a:spcAft>
              <a:buClr>
                <a:srgbClr val="4B22F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rgbClr val="4B22F4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0F142F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311276" lvl="5" marL="27432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76" lvl="6" marL="32004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77" lvl="7" marL="36576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77" lvl="8" marL="4114800" marR="0" rtl="0" algn="l">
              <a:lnSpc>
                <a:spcPct val="9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68" u="none" cap="none" strike="noStrike">
                <a:solidFill>
                  <a:srgbClr val="948AF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emrush.com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technicalseo.com/tools/local-search/" TargetMode="External"/><Relationship Id="rId6" Type="http://schemas.openxmlformats.org/officeDocument/2006/relationships/hyperlink" Target="https://docs.google.com/spreadsheets/d/18ZTLK-81cB4tlCnKoM8VRqn9FFtSmK7yDEaroY2Rhdw/edit#gid=1947086086" TargetMode="External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maps/g856DGUNXoUk6XsQ9" TargetMode="External"/><Relationship Id="rId4" Type="http://schemas.openxmlformats.org/officeDocument/2006/relationships/hyperlink" Target="https://goo.gl/maps/y34xxtQv9G67RZdB6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https://docs.google.com/spreadsheets/d/18ZTLK-81cB4tlCnKoM8VRqn9FFtSmK7yDEaroY2Rhdw/edit#gid=194708608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hyperlink" Target="https://docs.google.com/spreadsheets/d/18ZTLK-81cB4tlCnKoM8VRqn9FFtSmK7yDEaroY2Rhdw/edit#gid=194708608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hyperlink" Target="https://docs.google.com/spreadsheets/d/18ZTLK-81cB4tlCnKoM8VRqn9FFtSmK7yDEaroY2Rhdw/edit#gid=194708608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796450" y="1223250"/>
            <a:ext cx="71397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 de Visibilidad Local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474" y="2282225"/>
            <a:ext cx="2385050" cy="1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820300" y="315125"/>
            <a:ext cx="37902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Índice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Objetivos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Estudio de palabras clave </a:t>
            </a:r>
            <a:r>
              <a:rPr b="1" i="1" lang="es">
                <a:latin typeface="Roboto"/>
                <a:ea typeface="Roboto"/>
                <a:cs typeface="Roboto"/>
                <a:sym typeface="Roboto"/>
              </a:rPr>
              <a:t>(avance 1)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Google My Business </a:t>
            </a:r>
            <a:r>
              <a:rPr b="1" i="1" lang="es">
                <a:latin typeface="Roboto"/>
                <a:ea typeface="Roboto"/>
                <a:cs typeface="Roboto"/>
                <a:sym typeface="Roboto"/>
              </a:rPr>
              <a:t>(avance 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NAP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(avance 3)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Análisis del sitio web </a:t>
            </a:r>
            <a:r>
              <a:rPr b="1" i="1" lang="es">
                <a:latin typeface="Roboto"/>
                <a:ea typeface="Roboto"/>
                <a:cs typeface="Roboto"/>
                <a:sym typeface="Roboto"/>
              </a:rPr>
              <a:t>(avance 4)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Link Building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Conclusiones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175" y="0"/>
            <a:ext cx="3339899" cy="500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811825" y="289200"/>
            <a:ext cx="63621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Objetivos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Aumentar el tráfico orgánico local hacia los activos digitales, principalmente el sitio web propio y las fichas de Google My Business.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Incrementar el número de llamadas para cita previa o solicitud de presupuesto.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Aumentar la visibilidad de la marca en Google para búsquedas locales e hiperlocales.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Aumentar la autoridad de la marca a ojos de Google para beneficiarse de un mejor posicionamiento.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397775" y="272900"/>
            <a:ext cx="4623900" cy="4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Estudio de palabras clave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Resultados orgánicos: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Keywords: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Principal: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dentista sevilla (1.900 búsquedas/mes)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Secundarias: clinica dental sevilla, dentista triana, dentista urgencia, ortodoncista sevilla, mejor dentista sevilla…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Observaciones: </a:t>
            </a:r>
            <a:r>
              <a:rPr i="1" lang="es" sz="1200">
                <a:latin typeface="Roboto"/>
                <a:ea typeface="Roboto"/>
                <a:cs typeface="Roboto"/>
                <a:sym typeface="Roboto"/>
              </a:rPr>
              <a:t>clinicadentaltriana.com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no se posiciona bien por la keyword principal. Actualmente ocupa la posición 41 en Google (fuente: </a:t>
            </a:r>
            <a:r>
              <a:rPr lang="e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semrush.com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Competidores: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7825" t="0"/>
          <a:stretch/>
        </p:blipFill>
        <p:spPr>
          <a:xfrm>
            <a:off x="2114925" y="2913850"/>
            <a:ext cx="2690200" cy="19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572000" y="910950"/>
            <a:ext cx="4255200" cy="3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Resultados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Local pack: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Búsqueda: “dentista sevilla”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Posición en Local Pack: 28º (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technicalseo.com/tools/local-search/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Primeros clasificados: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772950" y="42300"/>
            <a:ext cx="210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Acceso a </a:t>
            </a: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auditoría completa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7300" y="1984425"/>
            <a:ext cx="3155501" cy="21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652300" y="289775"/>
            <a:ext cx="54390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Optimización  Google My Business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86400" y="1544375"/>
            <a:ext cx="51570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Mejoras que deben aplicarse en ambas ubicaciones: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Añadir más imágenes del negocio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Sacarle partido a Google Posts con llamadas a la acción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Añadir la cartera de servicios/productos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Personalizar la url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Añadir enlace directo a la página de contacto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Añadir ubicación en el nombre para que se diferencien ambas ubicaciones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Asegurarse que los horarios están actualizados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 Light"/>
                <a:ea typeface="Nunito Light"/>
                <a:cs typeface="Nunito Light"/>
                <a:sym typeface="Nunito Light"/>
              </a:rPr>
              <a:t>Espartinas: </a:t>
            </a:r>
            <a:r>
              <a:rPr lang="es" sz="1200" u="sng">
                <a:solidFill>
                  <a:schemeClr val="hlink"/>
                </a:solidFill>
                <a:latin typeface="Nunito Light"/>
                <a:ea typeface="Nunito Light"/>
                <a:cs typeface="Nunito Light"/>
                <a:sym typeface="Nunito Light"/>
                <a:hlinkClick r:id="rId3"/>
              </a:rPr>
              <a:t>https://goo.gl/maps/g856DGUNXoUk6XsQ9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 Light"/>
                <a:ea typeface="Nunito Light"/>
                <a:cs typeface="Nunito Light"/>
                <a:sym typeface="Nunito Light"/>
              </a:rPr>
              <a:t>Triana: </a:t>
            </a:r>
            <a:r>
              <a:rPr lang="es" sz="1200" u="sng">
                <a:solidFill>
                  <a:schemeClr val="hlink"/>
                </a:solidFill>
                <a:latin typeface="Nunito Light"/>
                <a:ea typeface="Nunito Light"/>
                <a:cs typeface="Nunito Light"/>
                <a:sym typeface="Nunito Light"/>
                <a:hlinkClick r:id="rId4"/>
              </a:rPr>
              <a:t>https://goo.gl/maps/y34xxtQv9G67RZdB6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100" y="727524"/>
            <a:ext cx="2366299" cy="218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925" y="2233225"/>
            <a:ext cx="2432224" cy="226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6772950" y="42300"/>
            <a:ext cx="210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Acceso a </a:t>
            </a: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auditoría completa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626025" y="413850"/>
            <a:ext cx="3263400" cy="2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NAP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Observaciones: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Citas publicadas: Existen inconsistencias de teléfono y horarios: Bing places, Páginas Amarillas, Cylex, Yelp…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Citas oportunidad: el negocio debería estar presente en plataformas como: Doctoralia, masquemedicos o Apple Maps.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1903" r="0" t="0"/>
          <a:stretch/>
        </p:blipFill>
        <p:spPr>
          <a:xfrm>
            <a:off x="5194250" y="1959825"/>
            <a:ext cx="3949749" cy="187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050" y="2335050"/>
            <a:ext cx="2319674" cy="205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923" y="498575"/>
            <a:ext cx="3727703" cy="1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6772950" y="42300"/>
            <a:ext cx="210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Acceso a </a:t>
            </a: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auditoría completa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782700" y="458900"/>
            <a:ext cx="54390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Análisis del sitio web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98300" y="1407725"/>
            <a:ext cx="39852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Observaciones: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Recomendable una página interna por ubicación y con contenido optimizado.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Optimizar el Title y Metadescription de cada una de las páginas.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Asegurar una estructura de Hs correcta.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Implementar el datos estructurado (schema) adecuado: </a:t>
            </a:r>
            <a:r>
              <a:rPr i="1" lang="es" sz="1200">
                <a:latin typeface="Roboto"/>
                <a:ea typeface="Roboto"/>
                <a:cs typeface="Roboto"/>
                <a:sym typeface="Roboto"/>
              </a:rPr>
              <a:t>local business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El sitio no está adaptado a móviles.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La velocidad de carga está por debajo de la media recomendada.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22720" l="0" r="0" t="0"/>
          <a:stretch/>
        </p:blipFill>
        <p:spPr>
          <a:xfrm>
            <a:off x="5380800" y="711600"/>
            <a:ext cx="3056800" cy="21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600" y="2824451"/>
            <a:ext cx="4056949" cy="15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6772950" y="42300"/>
            <a:ext cx="210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Acceso a </a:t>
            </a: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auditoría completa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820300" y="628150"/>
            <a:ext cx="30903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Link Building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Observaciones: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Perfil de enlaces sospechoso (spam): andalunet.com (+89K).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Hay competidores con menos enlaces pero de mejor calidad.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425" y="3054900"/>
            <a:ext cx="6892949" cy="14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276" y="628150"/>
            <a:ext cx="4933098" cy="20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820300" y="628150"/>
            <a:ext cx="64077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 necesario que se implementen los cambios expuestos en el análisis. Especialmente a corto plazo, la optimización de las fichas de Google My Business (imprescindible crear una segunda ubicación) y asegurarse que hay una consistencia con el NAP con el resto de directorios.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medio-largo plazo, es conveniente definir una estrategia según los objetivos del negocio poniendo el foco en el keyword research y las mejoras continuas del sitio web.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 2">
      <a:dk1>
        <a:srgbClr val="4B22F4"/>
      </a:dk1>
      <a:lt1>
        <a:srgbClr val="F6F6F6"/>
      </a:lt1>
      <a:dk2>
        <a:srgbClr val="0F142F"/>
      </a:dk2>
      <a:lt2>
        <a:srgbClr val="E8EBF1"/>
      </a:lt2>
      <a:accent1>
        <a:srgbClr val="022CA8"/>
      </a:accent1>
      <a:accent2>
        <a:srgbClr val="0066FF"/>
      </a:accent2>
      <a:accent3>
        <a:srgbClr val="ABA1CE"/>
      </a:accent3>
      <a:accent4>
        <a:srgbClr val="FF5C63"/>
      </a:accent4>
      <a:accent5>
        <a:srgbClr val="00DE89"/>
      </a:accent5>
      <a:accent6>
        <a:srgbClr val="FFE571"/>
      </a:accent6>
      <a:hlink>
        <a:srgbClr val="00D5DE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