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6" r:id="rId5"/>
    <p:sldId id="277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58D"/>
    <a:srgbClr val="FFD203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380B8-2F56-482F-8449-D93D6C666748}" v="61" dt="2020-11-25T12:12:2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2857" autoAdjust="0"/>
  </p:normalViewPr>
  <p:slideViewPr>
    <p:cSldViewPr>
      <p:cViewPr>
        <p:scale>
          <a:sx n="66" d="100"/>
          <a:sy n="66" d="100"/>
        </p:scale>
        <p:origin x="68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 Raul Perez Muñoz" userId="S::jrperezm@eafit.edu.co::b65acb10-d910-435a-8e33-d692ee3cf383" providerId="AD" clId="Web-{A92380B8-2F56-482F-8449-D93D6C666748}"/>
    <pc:docChg chg="modSld">
      <pc:chgData name="Jhon Raul Perez Muñoz" userId="S::jrperezm@eafit.edu.co::b65acb10-d910-435a-8e33-d692ee3cf383" providerId="AD" clId="Web-{A92380B8-2F56-482F-8449-D93D6C666748}" dt="2020-11-25T12:12:28.360" v="57" actId="1076"/>
      <pc:docMkLst>
        <pc:docMk/>
      </pc:docMkLst>
      <pc:sldChg chg="addSp delSp modSp">
        <pc:chgData name="Jhon Raul Perez Muñoz" userId="S::jrperezm@eafit.edu.co::b65acb10-d910-435a-8e33-d692ee3cf383" providerId="AD" clId="Web-{A92380B8-2F56-482F-8449-D93D6C666748}" dt="2020-11-25T12:12:28.360" v="57" actId="1076"/>
        <pc:sldMkLst>
          <pc:docMk/>
          <pc:sldMk cId="144285716" sldId="278"/>
        </pc:sldMkLst>
        <pc:spChg chg="add mod">
          <ac:chgData name="Jhon Raul Perez Muñoz" userId="S::jrperezm@eafit.edu.co::b65acb10-d910-435a-8e33-d692ee3cf383" providerId="AD" clId="Web-{A92380B8-2F56-482F-8449-D93D6C666748}" dt="2020-11-25T12:10:31.565" v="19" actId="14100"/>
          <ac:spMkLst>
            <pc:docMk/>
            <pc:sldMk cId="144285716" sldId="278"/>
            <ac:spMk id="36" creationId="{F3D29C16-5D45-4294-B92E-2D07A7D21636}"/>
          </ac:spMkLst>
        </pc:spChg>
        <pc:spChg chg="add mod">
          <ac:chgData name="Jhon Raul Perez Muñoz" userId="S::jrperezm@eafit.edu.co::b65acb10-d910-435a-8e33-d692ee3cf383" providerId="AD" clId="Web-{A92380B8-2F56-482F-8449-D93D6C666748}" dt="2020-11-25T12:11:29.486" v="38" actId="1076"/>
          <ac:spMkLst>
            <pc:docMk/>
            <pc:sldMk cId="144285716" sldId="278"/>
            <ac:spMk id="38" creationId="{0D6EF192-2393-4A25-A67D-540C523B57DE}"/>
          </ac:spMkLst>
        </pc:spChg>
        <pc:spChg chg="add mod">
          <ac:chgData name="Jhon Raul Perez Muñoz" userId="S::jrperezm@eafit.edu.co::b65acb10-d910-435a-8e33-d692ee3cf383" providerId="AD" clId="Web-{A92380B8-2F56-482F-8449-D93D6C666748}" dt="2020-11-25T12:11:50.657" v="41" actId="20577"/>
          <ac:spMkLst>
            <pc:docMk/>
            <pc:sldMk cId="144285716" sldId="278"/>
            <ac:spMk id="40" creationId="{ED2B73C4-6165-4BC3-BFA4-FB1B6A11FB83}"/>
          </ac:spMkLst>
        </pc:spChg>
        <pc:spChg chg="add mod">
          <ac:chgData name="Jhon Raul Perez Muñoz" userId="S::jrperezm@eafit.edu.co::b65acb10-d910-435a-8e33-d692ee3cf383" providerId="AD" clId="Web-{A92380B8-2F56-482F-8449-D93D6C666748}" dt="2020-11-25T12:12:01.251" v="48" actId="1076"/>
          <ac:spMkLst>
            <pc:docMk/>
            <pc:sldMk cId="144285716" sldId="278"/>
            <ac:spMk id="41" creationId="{A007B281-855B-464C-91D7-C43F1F8C9FC3}"/>
          </ac:spMkLst>
        </pc:spChg>
        <pc:spChg chg="add mod">
          <ac:chgData name="Jhon Raul Perez Muñoz" userId="S::jrperezm@eafit.edu.co::b65acb10-d910-435a-8e33-d692ee3cf383" providerId="AD" clId="Web-{A92380B8-2F56-482F-8449-D93D6C666748}" dt="2020-11-25T12:12:28.360" v="57" actId="1076"/>
          <ac:spMkLst>
            <pc:docMk/>
            <pc:sldMk cId="144285716" sldId="278"/>
            <ac:spMk id="44" creationId="{3E6D8ED6-2D4A-485E-B1ED-1629E241DB26}"/>
          </ac:spMkLst>
        </pc:spChg>
        <pc:picChg chg="add del mod">
          <ac:chgData name="Jhon Raul Perez Muñoz" userId="S::jrperezm@eafit.edu.co::b65acb10-d910-435a-8e33-d692ee3cf383" providerId="AD" clId="Web-{A92380B8-2F56-482F-8449-D93D6C666748}" dt="2020-11-25T12:09:38.784" v="2"/>
          <ac:picMkLst>
            <pc:docMk/>
            <pc:sldMk cId="144285716" sldId="278"/>
            <ac:picMk id="2" creationId="{E731485E-6D90-4A25-80E8-23B9C7F3D2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#4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s-ES_tradnl" sz="2200" dirty="0"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E10E92C-2CF2-2B4D-8D0C-345141F7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C0C65BF-55D6-514E-8A67-741C0E889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59" y="2527868"/>
            <a:ext cx="10969625" cy="1765228"/>
          </a:xfrm>
        </p:spPr>
        <p:txBody>
          <a:bodyPr>
            <a:noAutofit/>
          </a:bodyPr>
          <a:lstStyle/>
          <a:p>
            <a:r>
              <a:rPr lang="es-ES_tradnl" sz="2500" kern="0" dirty="0">
                <a:latin typeface="Arial" panose="020B0604020202020204" pitchFamily="34" charset="0"/>
                <a:cs typeface="Arial" panose="020B0604020202020204" pitchFamily="34" charset="0"/>
              </a:rPr>
              <a:t>Construyan, en sus equipos de trabajo, el modelo de negocio de la idea o posible solución que identificaron previamente. </a:t>
            </a:r>
            <a:r>
              <a:rPr lang="es-ES_tradnl" sz="2500" b="1" kern="0" dirty="0">
                <a:latin typeface="Arial" panose="020B0604020202020204" pitchFamily="34" charset="0"/>
                <a:cs typeface="Arial" panose="020B0604020202020204" pitchFamily="34" charset="0"/>
              </a:rPr>
              <a:t>Recuerden que deben subir este entregable a la carpeta asignada en </a:t>
            </a:r>
            <a:r>
              <a:rPr lang="es-ES_tradnl" sz="25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es-ES_tradnl" sz="2500" b="1" kern="0" dirty="0">
                <a:latin typeface="Arial" panose="020B0604020202020204" pitchFamily="34" charset="0"/>
                <a:cs typeface="Arial" panose="020B0604020202020204" pitchFamily="34" charset="0"/>
              </a:rPr>
              <a:t> antes del 30 de diciembre.</a:t>
            </a: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105F5457-4F1D-654F-8923-6751ABADE17C}"/>
              </a:ext>
            </a:extLst>
          </p:cNvPr>
          <p:cNvGrpSpPr/>
          <p:nvPr/>
        </p:nvGrpSpPr>
        <p:grpSpPr>
          <a:xfrm>
            <a:off x="333772" y="116632"/>
            <a:ext cx="11521280" cy="6624736"/>
            <a:chOff x="333772" y="116632"/>
            <a:chExt cx="11521280" cy="66247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70B19FB-B095-AD42-8537-DA6175D2BCF5}"/>
                </a:ext>
              </a:extLst>
            </p:cNvPr>
            <p:cNvSpPr/>
            <p:nvPr/>
          </p:nvSpPr>
          <p:spPr>
            <a:xfrm>
              <a:off x="333772" y="116632"/>
              <a:ext cx="11521280" cy="6624736"/>
            </a:xfrm>
            <a:prstGeom prst="rect">
              <a:avLst/>
            </a:prstGeom>
            <a:noFill/>
            <a:ln w="57150">
              <a:solidFill>
                <a:srgbClr val="0145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C69FE42-DA33-8548-A074-0194BAF10EB9}"/>
                </a:ext>
              </a:extLst>
            </p:cNvPr>
            <p:cNvCxnSpPr/>
            <p:nvPr/>
          </p:nvCxnSpPr>
          <p:spPr>
            <a:xfrm>
              <a:off x="333772" y="5157192"/>
              <a:ext cx="11521280" cy="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ADADB66-3474-794F-8D44-52A6FDC97FF1}"/>
                </a:ext>
              </a:extLst>
            </p:cNvPr>
            <p:cNvCxnSpPr>
              <a:cxnSpLocks/>
            </p:cNvCxnSpPr>
            <p:nvPr/>
          </p:nvCxnSpPr>
          <p:spPr>
            <a:xfrm>
              <a:off x="2566020" y="2924944"/>
              <a:ext cx="2664296" cy="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D268C61-C92F-E14A-A020-E286D42CE4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2564" y="2913099"/>
              <a:ext cx="2232248" cy="1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71B4107-5B2E-E94F-B84E-79815577362A}"/>
                </a:ext>
              </a:extLst>
            </p:cNvPr>
            <p:cNvCxnSpPr>
              <a:cxnSpLocks/>
            </p:cNvCxnSpPr>
            <p:nvPr/>
          </p:nvCxnSpPr>
          <p:spPr>
            <a:xfrm>
              <a:off x="7462564" y="116632"/>
              <a:ext cx="0" cy="504056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5E04683-CE65-EC46-86DF-59BAC468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694812" y="116632"/>
              <a:ext cx="0" cy="504056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241DF44-34F0-5E49-AB4D-E18D5C79A7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16" y="116632"/>
              <a:ext cx="0" cy="504056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145462F-EB16-2F40-9C0D-457C25C3EF51}"/>
                </a:ext>
              </a:extLst>
            </p:cNvPr>
            <p:cNvCxnSpPr>
              <a:cxnSpLocks/>
            </p:cNvCxnSpPr>
            <p:nvPr/>
          </p:nvCxnSpPr>
          <p:spPr>
            <a:xfrm>
              <a:off x="2566020" y="116632"/>
              <a:ext cx="0" cy="5040560"/>
            </a:xfrm>
            <a:prstGeom prst="line">
              <a:avLst/>
            </a:prstGeom>
            <a:ln w="57150">
              <a:solidFill>
                <a:srgbClr val="0145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Imagen 24" descr="Imagen que contiene dibujo, tabla, escurridor de platos&#10;&#10;Descripción generada automáticamente">
            <a:extLst>
              <a:ext uri="{FF2B5EF4-FFF2-40B4-BE49-F238E27FC236}">
                <a16:creationId xmlns:a16="http://schemas.microsoft.com/office/drawing/2014/main" id="{E4D8A2D9-3370-744D-9F65-E52F97F8C5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09" y="188640"/>
            <a:ext cx="657647" cy="515709"/>
          </a:xfrm>
          <a:prstGeom prst="rect">
            <a:avLst/>
          </a:prstGeom>
        </p:spPr>
      </p:pic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EEB924A-5444-1A48-838B-9C7AF3FF0368}"/>
              </a:ext>
            </a:extLst>
          </p:cNvPr>
          <p:cNvSpPr txBox="1">
            <a:spLocks/>
          </p:cNvSpPr>
          <p:nvPr/>
        </p:nvSpPr>
        <p:spPr>
          <a:xfrm>
            <a:off x="5269827" y="215384"/>
            <a:ext cx="1299153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</a:t>
            </a:r>
          </a:p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valor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D13507-9841-CE4F-9975-CA0ED828953C}"/>
              </a:ext>
            </a:extLst>
          </p:cNvPr>
          <p:cNvSpPr txBox="1">
            <a:spLocks/>
          </p:cNvSpPr>
          <p:nvPr/>
        </p:nvSpPr>
        <p:spPr>
          <a:xfrm>
            <a:off x="2596503" y="273786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Actividades clave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9F78011-47DF-B646-A75E-B0CEE4F1E0E0}"/>
              </a:ext>
            </a:extLst>
          </p:cNvPr>
          <p:cNvSpPr txBox="1">
            <a:spLocks/>
          </p:cNvSpPr>
          <p:nvPr/>
        </p:nvSpPr>
        <p:spPr>
          <a:xfrm>
            <a:off x="424069" y="273786"/>
            <a:ext cx="1092315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de aliados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8796751-2F38-9E49-9A67-F2F265273131}"/>
              </a:ext>
            </a:extLst>
          </p:cNvPr>
          <p:cNvSpPr txBox="1">
            <a:spLocks/>
          </p:cNvSpPr>
          <p:nvPr/>
        </p:nvSpPr>
        <p:spPr>
          <a:xfrm>
            <a:off x="2491004" y="3031733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clave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35ACBA-F89D-2149-B41E-DBE99BA5CFA9}"/>
              </a:ext>
            </a:extLst>
          </p:cNvPr>
          <p:cNvSpPr txBox="1">
            <a:spLocks/>
          </p:cNvSpPr>
          <p:nvPr/>
        </p:nvSpPr>
        <p:spPr>
          <a:xfrm>
            <a:off x="7462564" y="215384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con clientes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C1FD8EC-35A3-8C44-AEAD-0DB711605AB0}"/>
              </a:ext>
            </a:extLst>
          </p:cNvPr>
          <p:cNvSpPr txBox="1">
            <a:spLocks/>
          </p:cNvSpPr>
          <p:nvPr/>
        </p:nvSpPr>
        <p:spPr>
          <a:xfrm>
            <a:off x="9734323" y="215384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Segmentos de clientes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6EDC0DE-2E2B-A14C-BF17-EBBC99C39B71}"/>
              </a:ext>
            </a:extLst>
          </p:cNvPr>
          <p:cNvSpPr txBox="1">
            <a:spLocks/>
          </p:cNvSpPr>
          <p:nvPr/>
        </p:nvSpPr>
        <p:spPr>
          <a:xfrm>
            <a:off x="7502076" y="3031733"/>
            <a:ext cx="1112615" cy="397261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A77EB9D-F52C-7D40-9231-B5625F7D1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84820"/>
            <a:ext cx="651892" cy="65189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BBF53E7-D734-F34F-85DE-3D431DCC3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60648"/>
            <a:ext cx="614280" cy="436092"/>
          </a:xfrm>
          <a:prstGeom prst="rect">
            <a:avLst/>
          </a:prstGeom>
        </p:spPr>
      </p:pic>
      <p:pic>
        <p:nvPicPr>
          <p:cNvPr id="39" name="Imagen 38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6E2C355F-0D8B-D342-9892-EB31A2977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70" y="3015769"/>
            <a:ext cx="637938" cy="687864"/>
          </a:xfrm>
          <a:prstGeom prst="rect">
            <a:avLst/>
          </a:prstGeom>
        </p:spPr>
      </p:pic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645FB4C-2C8B-4E46-9F21-916661099A82}"/>
              </a:ext>
            </a:extLst>
          </p:cNvPr>
          <p:cNvSpPr txBox="1">
            <a:spLocks/>
          </p:cNvSpPr>
          <p:nvPr/>
        </p:nvSpPr>
        <p:spPr>
          <a:xfrm>
            <a:off x="373283" y="5255944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costos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7E85640-9177-3347-85A6-52F9AC911A71}"/>
              </a:ext>
            </a:extLst>
          </p:cNvPr>
          <p:cNvCxnSpPr>
            <a:cxnSpLocks/>
          </p:cNvCxnSpPr>
          <p:nvPr/>
        </p:nvCxnSpPr>
        <p:spPr>
          <a:xfrm>
            <a:off x="6310436" y="5157192"/>
            <a:ext cx="0" cy="1584176"/>
          </a:xfrm>
          <a:prstGeom prst="line">
            <a:avLst/>
          </a:prstGeom>
          <a:ln w="57150">
            <a:solidFill>
              <a:srgbClr val="014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 descr="Imagen que contiene pájaro, ave, competencia de atletismo&#10;&#10;Descripción generada automáticamente">
            <a:extLst>
              <a:ext uri="{FF2B5EF4-FFF2-40B4-BE49-F238E27FC236}">
                <a16:creationId xmlns:a16="http://schemas.microsoft.com/office/drawing/2014/main" id="{D9DEB980-BCF3-6A45-B860-3D0B145A7F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20" y="5255944"/>
            <a:ext cx="730908" cy="55448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35C5E0E-B288-5B4B-B360-80D77DC2F6C7}"/>
              </a:ext>
            </a:extLst>
          </p:cNvPr>
          <p:cNvSpPr txBox="1">
            <a:spLocks/>
          </p:cNvSpPr>
          <p:nvPr/>
        </p:nvSpPr>
        <p:spPr>
          <a:xfrm>
            <a:off x="6416207" y="5275825"/>
            <a:ext cx="1400649" cy="693336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Fuentes de ingresos</a:t>
            </a:r>
          </a:p>
        </p:txBody>
      </p:sp>
      <p:pic>
        <p:nvPicPr>
          <p:cNvPr id="47" name="Imagen 4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84DCD3-DDA5-654C-98C5-0A2A3E679E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658" y="5229200"/>
            <a:ext cx="556377" cy="647586"/>
          </a:xfrm>
          <a:prstGeom prst="rect">
            <a:avLst/>
          </a:prstGeom>
        </p:spPr>
      </p:pic>
      <p:pic>
        <p:nvPicPr>
          <p:cNvPr id="50" name="Imagen 49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EBFB6133-0A3D-F544-9D95-8B1B2E286D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88" y="2986324"/>
            <a:ext cx="683116" cy="509931"/>
          </a:xfrm>
          <a:prstGeom prst="rect">
            <a:avLst/>
          </a:prstGeom>
        </p:spPr>
      </p:pic>
      <p:pic>
        <p:nvPicPr>
          <p:cNvPr id="52" name="Imagen 51" descr="Imagen que contiene baloncesto, espejo, competencia de atletismo&#10;&#10;Descripción generada automáticamente">
            <a:extLst>
              <a:ext uri="{FF2B5EF4-FFF2-40B4-BE49-F238E27FC236}">
                <a16:creationId xmlns:a16="http://schemas.microsoft.com/office/drawing/2014/main" id="{C44544A7-E295-1B49-8048-585DA4E3CA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029" y="261921"/>
            <a:ext cx="430775" cy="430775"/>
          </a:xfrm>
          <a:prstGeom prst="rect">
            <a:avLst/>
          </a:prstGeom>
        </p:spPr>
      </p:pic>
      <p:pic>
        <p:nvPicPr>
          <p:cNvPr id="54" name="Imagen 53" descr="Imagen que contiene tabla&#10;&#10;Descripción generada automáticamente">
            <a:extLst>
              <a:ext uri="{FF2B5EF4-FFF2-40B4-BE49-F238E27FC236}">
                <a16:creationId xmlns:a16="http://schemas.microsoft.com/office/drawing/2014/main" id="{E259D7FB-4378-574C-855D-B813DF2B5A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02" y="178300"/>
            <a:ext cx="506919" cy="6584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E1C6ED2-1B87-423D-981C-D280344D3D04}"/>
              </a:ext>
            </a:extLst>
          </p:cNvPr>
          <p:cNvSpPr/>
          <p:nvPr/>
        </p:nvSpPr>
        <p:spPr>
          <a:xfrm>
            <a:off x="374473" y="1115035"/>
            <a:ext cx="20002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REDEBAN, VISA cooperativas Fintech- Start Ups. </a:t>
            </a:r>
          </a:p>
          <a:p>
            <a:r>
              <a:rPr lang="es-CO" sz="1600" dirty="0"/>
              <a:t>Cadenas comerciales como Éxito, Falabella, Homecenter, almacenes de moda. jugueterías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5C0F28-B480-481D-B1AC-8B67E1B755B5}"/>
              </a:ext>
            </a:extLst>
          </p:cNvPr>
          <p:cNvSpPr txBox="1"/>
          <p:nvPr/>
        </p:nvSpPr>
        <p:spPr>
          <a:xfrm>
            <a:off x="9734323" y="1115035"/>
            <a:ext cx="2048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Clientes mayores de 60 años</a:t>
            </a:r>
          </a:p>
          <a:p>
            <a:endParaRPr lang="es-CO" sz="1600" dirty="0"/>
          </a:p>
          <a:p>
            <a:r>
              <a:rPr lang="es-CO" sz="1600" dirty="0"/>
              <a:t>Niños y jóvenes entre 8 y 18 años </a:t>
            </a:r>
          </a:p>
          <a:p>
            <a:endParaRPr lang="es-CO" sz="1600" dirty="0"/>
          </a:p>
          <a:p>
            <a:r>
              <a:rPr lang="es-CO" sz="1600" dirty="0"/>
              <a:t>Amas de casa </a:t>
            </a:r>
          </a:p>
          <a:p>
            <a:endParaRPr lang="es-CO" sz="1600" dirty="0"/>
          </a:p>
          <a:p>
            <a:endParaRPr lang="es-CO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ED22DC-949A-493D-AFA5-597FFED2CD5D}"/>
              </a:ext>
            </a:extLst>
          </p:cNvPr>
          <p:cNvSpPr txBox="1"/>
          <p:nvPr/>
        </p:nvSpPr>
        <p:spPr>
          <a:xfrm>
            <a:off x="7606579" y="3302636"/>
            <a:ext cx="201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Canales Digitales :</a:t>
            </a:r>
          </a:p>
          <a:p>
            <a:r>
              <a:rPr lang="es-CO" sz="1400" dirty="0"/>
              <a:t>App bancolombia</a:t>
            </a:r>
          </a:p>
          <a:p>
            <a:r>
              <a:rPr lang="es-CO" sz="1400" dirty="0"/>
              <a:t>Sucursal Virtual </a:t>
            </a:r>
          </a:p>
          <a:p>
            <a:r>
              <a:rPr lang="es-CO" sz="1400" dirty="0"/>
              <a:t>Billetera Móvil</a:t>
            </a:r>
          </a:p>
          <a:p>
            <a:r>
              <a:rPr lang="es-CO" sz="1400" dirty="0"/>
              <a:t>Nequi</a:t>
            </a:r>
          </a:p>
          <a:p>
            <a:r>
              <a:rPr lang="es-CO" sz="1400" dirty="0"/>
              <a:t>Redes Sociales</a:t>
            </a:r>
          </a:p>
          <a:p>
            <a:r>
              <a:rPr lang="es-CO" sz="1400" dirty="0"/>
              <a:t>Bus escuela, convertido en  Juegos virtuales. </a:t>
            </a:r>
          </a:p>
          <a:p>
            <a:endParaRPr lang="es-CO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E5D7E3-61E3-4CD9-8D5C-B009C09D6519}"/>
              </a:ext>
            </a:extLst>
          </p:cNvPr>
          <p:cNvSpPr txBox="1"/>
          <p:nvPr/>
        </p:nvSpPr>
        <p:spPr>
          <a:xfrm>
            <a:off x="2624281" y="743301"/>
            <a:ext cx="2489796" cy="21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200" kern="0" dirty="0">
                <a:latin typeface="+mj-lt"/>
                <a:ea typeface="Open Sans" panose="020B0606030504020204" pitchFamily="34" charset="0"/>
                <a:cs typeface="Arial"/>
              </a:rPr>
              <a:t> Educación virtual y manejo de sistemas digitales. </a:t>
            </a:r>
            <a:endParaRPr lang="es-ES_tradnl" sz="1200" kern="0" dirty="0"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200" kern="0" dirty="0">
                <a:latin typeface="+mj-lt"/>
                <a:ea typeface="Open Sans" panose="020B0606030504020204" pitchFamily="34" charset="0"/>
                <a:cs typeface="Arial"/>
              </a:rPr>
              <a:t> Club de adultos mayores Bancolombia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200" kern="0" dirty="0">
                <a:latin typeface="+mj-lt"/>
                <a:ea typeface="Open Sans" panose="020B0606030504020204" pitchFamily="34" charset="0"/>
                <a:cs typeface="Arial"/>
              </a:rPr>
              <a:t>Promover campañas de información  para dar seguridad y confianza a todas las personas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200" kern="0" dirty="0">
                <a:latin typeface="+mj-lt"/>
                <a:ea typeface="Open Sans" panose="020B0606030504020204" pitchFamily="34" charset="0"/>
                <a:cs typeface="Arial"/>
              </a:rPr>
              <a:t>Campañas de incentivos para uso de canales virtuales o el no uso de canales físicos. </a:t>
            </a:r>
            <a:endParaRPr lang="es-ES_tradnl" sz="1200" kern="0" dirty="0"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5A55A4-3412-4DEF-BDF6-81F267AAD4EB}"/>
              </a:ext>
            </a:extLst>
          </p:cNvPr>
          <p:cNvSpPr txBox="1"/>
          <p:nvPr/>
        </p:nvSpPr>
        <p:spPr>
          <a:xfrm>
            <a:off x="5269827" y="908720"/>
            <a:ext cx="20487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Crear una Red Interbancaria y campaña de ciberseguridad, con el fin de generar mas confianza y seguridad en los clientes para incentivar  el uso de canales digitales. Buscando eliminar en mayor medida canales físicos , con el fin de reducir costos operativos y generar mayor agilidad y eficiencia para los clientes y para el mismo Banco. </a:t>
            </a:r>
          </a:p>
          <a:p>
            <a:endParaRPr lang="es-CO" sz="1200" dirty="0"/>
          </a:p>
          <a:p>
            <a:endParaRPr lang="es-CO" sz="1200" dirty="0"/>
          </a:p>
          <a:p>
            <a:endParaRPr lang="es-CO" sz="1200" dirty="0"/>
          </a:p>
          <a:p>
            <a:endParaRPr lang="es-CO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D29C16-5D45-4294-B92E-2D07A7D21636}"/>
              </a:ext>
            </a:extLst>
          </p:cNvPr>
          <p:cNvSpPr txBox="1"/>
          <p:nvPr/>
        </p:nvSpPr>
        <p:spPr>
          <a:xfrm>
            <a:off x="609441" y="5744802"/>
            <a:ext cx="455971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ea typeface="+mn-lt"/>
                <a:cs typeface="+mn-lt"/>
              </a:rPr>
              <a:t>•Desarrollo de Software</a:t>
            </a:r>
            <a:endParaRPr lang="es-CO" dirty="0"/>
          </a:p>
          <a:p>
            <a:r>
              <a:rPr lang="es-CO" sz="1400" dirty="0">
                <a:ea typeface="+mn-lt"/>
                <a:cs typeface="+mn-lt"/>
              </a:rPr>
              <a:t>•Construcción de la Red Interbancaria</a:t>
            </a:r>
            <a:endParaRPr lang="es-CO" dirty="0"/>
          </a:p>
          <a:p>
            <a:r>
              <a:rPr lang="es-CO" sz="1400" dirty="0">
                <a:ea typeface="+mn-lt"/>
                <a:cs typeface="+mn-lt"/>
              </a:rPr>
              <a:t>•Recursos Humanos</a:t>
            </a:r>
            <a:endParaRPr lang="es-CO" dirty="0"/>
          </a:p>
          <a:p>
            <a:endParaRPr lang="es-CO" sz="1400" dirty="0">
              <a:cs typeface="Calibri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D6EF192-2393-4A25-A67D-540C523B57DE}"/>
              </a:ext>
            </a:extLst>
          </p:cNvPr>
          <p:cNvSpPr txBox="1"/>
          <p:nvPr/>
        </p:nvSpPr>
        <p:spPr>
          <a:xfrm>
            <a:off x="6653890" y="5704929"/>
            <a:ext cx="3931324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200" dirty="0">
                <a:ea typeface="+mn-lt"/>
                <a:cs typeface="+mn-lt"/>
              </a:rPr>
              <a:t>•Cofinanciación del estado</a:t>
            </a:r>
            <a:endParaRPr lang="es-MX" sz="1200">
              <a:cs typeface="Calibri"/>
            </a:endParaRPr>
          </a:p>
          <a:p>
            <a:r>
              <a:rPr lang="es-CO" sz="1200" dirty="0">
                <a:ea typeface="+mn-lt"/>
                <a:cs typeface="+mn-lt"/>
              </a:rPr>
              <a:t>•Clientes Nuevos</a:t>
            </a:r>
            <a:endParaRPr lang="es-CO" sz="1200">
              <a:cs typeface="Calibri"/>
            </a:endParaRPr>
          </a:p>
          <a:p>
            <a:r>
              <a:rPr lang="es-CO" sz="1200" dirty="0">
                <a:ea typeface="+mn-lt"/>
                <a:cs typeface="+mn-lt"/>
              </a:rPr>
              <a:t>•Clientes antiguos que aumenten su transaccionalidad</a:t>
            </a:r>
            <a:endParaRPr lang="es-CO" sz="1200">
              <a:cs typeface="Calibri"/>
            </a:endParaRPr>
          </a:p>
          <a:p>
            <a:r>
              <a:rPr lang="es-CO" sz="1200" dirty="0">
                <a:ea typeface="+mn-lt"/>
                <a:cs typeface="+mn-lt"/>
              </a:rPr>
              <a:t>•Aliados estratégicos</a:t>
            </a:r>
            <a:endParaRPr lang="es-CO" sz="1200" dirty="0"/>
          </a:p>
          <a:p>
            <a:endParaRPr lang="es-CO" sz="1400" dirty="0">
              <a:cs typeface="Calibri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2B73C4-6165-4BC3-BFA4-FB1B6A11FB83}"/>
              </a:ext>
            </a:extLst>
          </p:cNvPr>
          <p:cNvSpPr txBox="1"/>
          <p:nvPr/>
        </p:nvSpPr>
        <p:spPr>
          <a:xfrm>
            <a:off x="8020305" y="3721292"/>
            <a:ext cx="2016223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MX"/>
          </a:p>
          <a:p>
            <a:endParaRPr lang="es-CO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007B281-855B-464C-91D7-C43F1F8C9FC3}"/>
              </a:ext>
            </a:extLst>
          </p:cNvPr>
          <p:cNvSpPr txBox="1"/>
          <p:nvPr/>
        </p:nvSpPr>
        <p:spPr>
          <a:xfrm>
            <a:off x="7541439" y="780726"/>
            <a:ext cx="201622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ea typeface="+mn-lt"/>
                <a:cs typeface="+mn-lt"/>
              </a:rPr>
              <a:t>•Relaciones Personales</a:t>
            </a:r>
            <a:endParaRPr lang="es-MX" dirty="0"/>
          </a:p>
          <a:p>
            <a:r>
              <a:rPr lang="es-CO" sz="1400" dirty="0">
                <a:ea typeface="+mn-lt"/>
                <a:cs typeface="+mn-lt"/>
              </a:rPr>
              <a:t>•Medios de Comunicación  televisión, radio.</a:t>
            </a:r>
            <a:endParaRPr lang="es-CO" dirty="0"/>
          </a:p>
          <a:p>
            <a:r>
              <a:rPr lang="es-CO" sz="1400" dirty="0">
                <a:ea typeface="+mn-lt"/>
                <a:cs typeface="+mn-lt"/>
              </a:rPr>
              <a:t>•Sitio web de cada red de aliados</a:t>
            </a:r>
            <a:endParaRPr lang="es-CO" dirty="0"/>
          </a:p>
          <a:p>
            <a:r>
              <a:rPr lang="es-CO" sz="1400" dirty="0">
                <a:ea typeface="+mn-lt"/>
                <a:cs typeface="+mn-lt"/>
              </a:rPr>
              <a:t>•Instituciones Educativas (Colegios y Universidades)</a:t>
            </a:r>
            <a:endParaRPr lang="es-CO" dirty="0"/>
          </a:p>
          <a:p>
            <a:endParaRPr lang="es-CO" sz="1400" dirty="0">
              <a:cs typeface="Calibri"/>
            </a:endParaRPr>
          </a:p>
          <a:p>
            <a:endParaRPr lang="es-CO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6D8ED6-2D4A-485E-B1ED-1629E241DB26}"/>
              </a:ext>
            </a:extLst>
          </p:cNvPr>
          <p:cNvSpPr txBox="1"/>
          <p:nvPr/>
        </p:nvSpPr>
        <p:spPr>
          <a:xfrm>
            <a:off x="2763569" y="3492028"/>
            <a:ext cx="2016223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ea typeface="+mn-lt"/>
                <a:cs typeface="+mn-lt"/>
              </a:rPr>
              <a:t>•Desarrollo de Software seguro</a:t>
            </a:r>
            <a:endParaRPr lang="es-MX" dirty="0"/>
          </a:p>
          <a:p>
            <a:r>
              <a:rPr lang="es-CO" sz="1400" dirty="0">
                <a:ea typeface="+mn-lt"/>
                <a:cs typeface="+mn-lt"/>
              </a:rPr>
              <a:t>•Construcción de la Red Interbancaria</a:t>
            </a:r>
            <a:endParaRPr lang="es-CO" dirty="0"/>
          </a:p>
          <a:p>
            <a:r>
              <a:rPr lang="es-CO" sz="1400" dirty="0">
                <a:ea typeface="+mn-lt"/>
                <a:cs typeface="+mn-lt"/>
              </a:rPr>
              <a:t>•Promotores experimentados</a:t>
            </a:r>
            <a:endParaRPr lang="es-CO" dirty="0"/>
          </a:p>
          <a:p>
            <a:endParaRPr lang="es-CO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921121A2D19B418D0D0584504C4309" ma:contentTypeVersion="2" ma:contentTypeDescription="Crear nuevo documento." ma:contentTypeScope="" ma:versionID="fa606831325d68819a8ae2da570ab06a">
  <xsd:schema xmlns:xsd="http://www.w3.org/2001/XMLSchema" xmlns:xs="http://www.w3.org/2001/XMLSchema" xmlns:p="http://schemas.microsoft.com/office/2006/metadata/properties" xmlns:ns2="b3345a8b-9085-4d55-a9da-e002b1eee292" targetNamespace="http://schemas.microsoft.com/office/2006/metadata/properties" ma:root="true" ma:fieldsID="f47c344a03c9976792c7ce9319447d93" ns2:_="">
    <xsd:import namespace="b3345a8b-9085-4d55-a9da-e002b1eee2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45a8b-9085-4d55-a9da-e002b1eee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9B2698-C669-4F91-BFAD-75562D06F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560E8-8FA8-4A95-B4E5-D222193105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40A136-FCEA-4DAE-AB7A-3568302B0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45a8b-9085-4d55-a9da-e002b1eee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8851</TotalTime>
  <Words>236</Words>
  <Application>Microsoft Office PowerPoint</Application>
  <PresentationFormat>Personalizado</PresentationFormat>
  <Paragraphs>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Actividad #4</vt:lpstr>
      <vt:lpstr>Modelo de negocio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Andrea Carolina Puerto Rocha</cp:lastModifiedBy>
  <cp:revision>293</cp:revision>
  <dcterms:created xsi:type="dcterms:W3CDTF">2013-09-12T13:05:01Z</dcterms:created>
  <dcterms:modified xsi:type="dcterms:W3CDTF">2020-11-25T12:12:28Z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0x010100B5921121A2D19B418D0D0584504C4309</vt:lpwstr>
  </property>
</Properties>
</file>