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5" r:id="rId4"/>
    <p:sldId id="261"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AE3"/>
    <a:srgbClr val="25CAD2"/>
    <a:srgbClr val="19002A"/>
    <a:srgbClr val="EFB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31" d="100"/>
          <a:sy n="131" d="100"/>
        </p:scale>
        <p:origin x="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F3F20-1115-4A00-AC39-5B6A69923F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53C830A-5908-4936-A001-E6789D302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1EE2844-CCE9-42A0-B734-B330612E9189}"/>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3D07A7B6-466E-4EB8-B912-8046745D5A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DD6D3D-4F49-41FC-833A-0C63C99D90EE}"/>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29309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F4B39-14BD-40DA-82C3-8479E92AAD5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24E1EBB-B92D-4327-B70D-2F0EFA1AEA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587B6E-5792-4BD7-84D4-8B0664338300}"/>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4282FA5A-9B2A-4065-97FA-E1B2A5FDDA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5C069D-D116-4824-AD6D-83C6E73A5826}"/>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45049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9216A1-6354-4C1D-86FF-0BAFB2BFB3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945991C-039B-447F-ABE8-0B39DEF4FBC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9C7B72F-987B-4852-849C-0724862926B7}"/>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72C404FB-1680-45D2-9059-95702A301D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FE5E56-41F5-493E-84CD-ECC154984296}"/>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86429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56D4D1-E36C-48C9-A430-9ACA113FA77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0DDD790-489D-492A-87FF-E09F84A36F0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63577CA-17F0-4AB6-A67F-F291482DBE3E}"/>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4E81CC03-A9E3-48B9-95B5-A89595396C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4C5D1DA-3680-4482-9412-EBCE39EC5379}"/>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427230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34D3F-B41E-4A83-ABB2-2C69CED3E53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3D1D317-3E55-44B0-B0E2-B87CA09AF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3FE4077-0FA6-4AFC-AA00-0583698573A0}"/>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B3FB0E95-4103-401B-A912-79370C05AA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DA2570-72FB-44E8-909E-D48712065CD5}"/>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269453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AFD4B-67A2-4268-8A9C-251727F911A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A07B492-36F3-4428-B5F8-9833DBDF736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A28FFE8-587A-4CB3-9FE2-0ACFBD3C6A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D057E92-EA5E-43A4-BF3F-5FB6C7B9AEE4}"/>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6" name="Marcador de pie de página 5">
            <a:extLst>
              <a:ext uri="{FF2B5EF4-FFF2-40B4-BE49-F238E27FC236}">
                <a16:creationId xmlns:a16="http://schemas.microsoft.com/office/drawing/2014/main" id="{A922CC0F-DF93-40E4-AF0A-5A7385BFE19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80D504-2848-4808-ADAB-AD9F8B904C49}"/>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387337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E040C-3300-4FF4-9484-9045CEFF8B3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2514845-ECD3-42E2-A002-FBB55C390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083526-4754-47EA-85DD-BB49977F07F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EBA29E-08CA-4D4A-A040-011C0244C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F8FDA1-4620-4CBA-9AB0-7C2F1131D30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C220628-5AE9-4696-A719-81E343562501}"/>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8" name="Marcador de pie de página 7">
            <a:extLst>
              <a:ext uri="{FF2B5EF4-FFF2-40B4-BE49-F238E27FC236}">
                <a16:creationId xmlns:a16="http://schemas.microsoft.com/office/drawing/2014/main" id="{64B29819-C17A-451D-B55D-BD2FABD19B6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74E4301-9AD9-400A-A88E-484A8DCE3882}"/>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92588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47C28-7413-4CCD-9A7E-E7095879330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C38F35A-5CCC-4A4B-B928-14D74AC08451}"/>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4" name="Marcador de pie de página 3">
            <a:extLst>
              <a:ext uri="{FF2B5EF4-FFF2-40B4-BE49-F238E27FC236}">
                <a16:creationId xmlns:a16="http://schemas.microsoft.com/office/drawing/2014/main" id="{B22097EB-55C9-4E58-94EE-298F8B2CE97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FFD4D2A-AFF2-4EE7-9E87-B4BEA05B8C36}"/>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92747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8A4B40-DC89-495F-988A-1BAE972CEC4E}"/>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3" name="Marcador de pie de página 2">
            <a:extLst>
              <a:ext uri="{FF2B5EF4-FFF2-40B4-BE49-F238E27FC236}">
                <a16:creationId xmlns:a16="http://schemas.microsoft.com/office/drawing/2014/main" id="{706655EB-DBED-4298-849B-CD3AB91640A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29F64B6-5B96-4830-9DAC-BDEFC44864E5}"/>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64049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AFCEA-4A10-42A3-B84E-F32942A1ED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9BBF05B-308C-4F3A-88C6-0F1C0C444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E1E09D1-FF8F-4440-9BF7-8F5417C3F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40BB30-6902-4CF1-9E46-11B704132BCC}"/>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6" name="Marcador de pie de página 5">
            <a:extLst>
              <a:ext uri="{FF2B5EF4-FFF2-40B4-BE49-F238E27FC236}">
                <a16:creationId xmlns:a16="http://schemas.microsoft.com/office/drawing/2014/main" id="{EB209B8F-AA61-4E2C-8C43-E8B87B4FCDA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AC3239-CE02-462F-BC42-18928944A14E}"/>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49585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C4110-B540-49C0-BBD6-E0600EF01A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FD3BEC4-9894-4F0B-B2C0-4D8EF7D94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197FCC4-961E-42C8-93D9-C078971C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30AFDC-CA53-4FD6-91DA-BF841D61FAB1}"/>
              </a:ext>
            </a:extLst>
          </p:cNvPr>
          <p:cNvSpPr>
            <a:spLocks noGrp="1"/>
          </p:cNvSpPr>
          <p:nvPr>
            <p:ph type="dt" sz="half" idx="10"/>
          </p:nvPr>
        </p:nvSpPr>
        <p:spPr/>
        <p:txBody>
          <a:bodyPr/>
          <a:lstStyle/>
          <a:p>
            <a:fld id="{642B0644-9B6F-4451-878C-68BA85C8A61A}" type="datetimeFigureOut">
              <a:rPr lang="es-ES" smtClean="0"/>
              <a:t>31/7/21</a:t>
            </a:fld>
            <a:endParaRPr lang="es-ES"/>
          </a:p>
        </p:txBody>
      </p:sp>
      <p:sp>
        <p:nvSpPr>
          <p:cNvPr id="6" name="Marcador de pie de página 5">
            <a:extLst>
              <a:ext uri="{FF2B5EF4-FFF2-40B4-BE49-F238E27FC236}">
                <a16:creationId xmlns:a16="http://schemas.microsoft.com/office/drawing/2014/main" id="{5FA9E618-5A14-49FF-A324-96C2F39CF0A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68DBEC4-D67C-433B-92F6-1EE36D29E041}"/>
              </a:ext>
            </a:extLst>
          </p:cNvPr>
          <p:cNvSpPr>
            <a:spLocks noGrp="1"/>
          </p:cNvSpPr>
          <p:nvPr>
            <p:ph type="sldNum" sz="quarter" idx="12"/>
          </p:nvPr>
        </p:nvSpPr>
        <p:spPr/>
        <p:txBody>
          <a:bodyPr/>
          <a:lstStyle/>
          <a:p>
            <a:fld id="{AB4D5794-BAFF-41FF-A43D-2C9A1BB85C76}" type="slidenum">
              <a:rPr lang="es-ES" smtClean="0"/>
              <a:t>‹Nº›</a:t>
            </a:fld>
            <a:endParaRPr lang="es-ES"/>
          </a:p>
        </p:txBody>
      </p:sp>
    </p:spTree>
    <p:extLst>
      <p:ext uri="{BB962C8B-B14F-4D97-AF65-F5344CB8AC3E}">
        <p14:creationId xmlns:p14="http://schemas.microsoft.com/office/powerpoint/2010/main" val="203742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BC10FD1-18B1-471F-A28C-ED03859A8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7FA60B-5079-48B4-AAF4-28ECED00A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C15FA99-4751-403A-B491-4BEF4C3B5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B0644-9B6F-4451-878C-68BA85C8A61A}" type="datetimeFigureOut">
              <a:rPr lang="es-ES" smtClean="0"/>
              <a:t>31/7/21</a:t>
            </a:fld>
            <a:endParaRPr lang="es-ES"/>
          </a:p>
        </p:txBody>
      </p:sp>
      <p:sp>
        <p:nvSpPr>
          <p:cNvPr id="5" name="Marcador de pie de página 4">
            <a:extLst>
              <a:ext uri="{FF2B5EF4-FFF2-40B4-BE49-F238E27FC236}">
                <a16:creationId xmlns:a16="http://schemas.microsoft.com/office/drawing/2014/main" id="{BB5DBB91-F755-4158-B26E-C84E6D33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CE89AC9-77F2-4090-803C-BEDF09A24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D5794-BAFF-41FF-A43D-2C9A1BB85C76}" type="slidenum">
              <a:rPr lang="es-ES" smtClean="0"/>
              <a:t>‹Nº›</a:t>
            </a:fld>
            <a:endParaRPr lang="es-ES"/>
          </a:p>
        </p:txBody>
      </p:sp>
    </p:spTree>
    <p:extLst>
      <p:ext uri="{BB962C8B-B14F-4D97-AF65-F5344CB8AC3E}">
        <p14:creationId xmlns:p14="http://schemas.microsoft.com/office/powerpoint/2010/main" val="330852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agen 5" descr="Imagen en blanco y negro&#10;&#10;Descripción generada automáticamente con confianza baja">
            <a:extLst>
              <a:ext uri="{FF2B5EF4-FFF2-40B4-BE49-F238E27FC236}">
                <a16:creationId xmlns:a16="http://schemas.microsoft.com/office/drawing/2014/main" id="{135771C4-6762-4F9D-BB4F-B57E163A509C}"/>
              </a:ext>
            </a:extLst>
          </p:cNvPr>
          <p:cNvPicPr>
            <a:picLocks noChangeAspect="1"/>
          </p:cNvPicPr>
          <p:nvPr/>
        </p:nvPicPr>
        <p:blipFill rotWithShape="1">
          <a:blip r:embed="rId2">
            <a:extLst>
              <a:ext uri="{28A0092B-C50C-407E-A947-70E740481C1C}">
                <a14:useLocalDpi xmlns:a14="http://schemas.microsoft.com/office/drawing/2010/main" val="0"/>
              </a:ext>
            </a:extLst>
          </a:blip>
          <a:srcRect b="2616"/>
          <a:stretch/>
        </p:blipFill>
        <p:spPr>
          <a:xfrm>
            <a:off x="-3028" y="1282"/>
            <a:ext cx="12191980" cy="6856718"/>
          </a:xfrm>
          <a:prstGeom prst="rect">
            <a:avLst/>
          </a:prstGeom>
        </p:spPr>
      </p:pic>
      <p:sp>
        <p:nvSpPr>
          <p:cNvPr id="25" name="Google Shape;63;p13">
            <a:extLst>
              <a:ext uri="{FF2B5EF4-FFF2-40B4-BE49-F238E27FC236}">
                <a16:creationId xmlns:a16="http://schemas.microsoft.com/office/drawing/2014/main" id="{6F4FC80D-3E28-4E42-AD69-98F891F63F44}"/>
              </a:ext>
            </a:extLst>
          </p:cNvPr>
          <p:cNvSpPr txBox="1"/>
          <p:nvPr/>
        </p:nvSpPr>
        <p:spPr>
          <a:xfrm>
            <a:off x="2969979" y="3429000"/>
            <a:ext cx="6245965" cy="10902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s" sz="3000" b="1" i="0" u="none" strike="noStrike" cap="none" dirty="0">
                <a:solidFill>
                  <a:srgbClr val="FFFFFF"/>
                </a:solidFill>
                <a:latin typeface="Lato"/>
                <a:ea typeface="Lato"/>
                <a:cs typeface="Lato"/>
                <a:sym typeface="Lato"/>
              </a:rPr>
              <a:t>Escuela de Analistas</a:t>
            </a:r>
            <a:br>
              <a:rPr lang="es" sz="3000" b="1" i="0" u="none" strike="noStrike" cap="none" dirty="0">
                <a:solidFill>
                  <a:srgbClr val="FFFFFF"/>
                </a:solidFill>
                <a:latin typeface="Lato"/>
                <a:ea typeface="Lato"/>
                <a:cs typeface="Lato"/>
                <a:sym typeface="Lato"/>
              </a:rPr>
            </a:br>
            <a:r>
              <a:rPr lang="es" sz="3000" b="1" i="0" u="none" strike="noStrike" cap="none" dirty="0">
                <a:solidFill>
                  <a:srgbClr val="FFFFFF"/>
                </a:solidFill>
                <a:latin typeface="Lato"/>
                <a:ea typeface="Lato"/>
                <a:cs typeface="Lato"/>
                <a:sym typeface="Lato"/>
              </a:rPr>
              <a:t>Módulo gestión por procesos 4.0</a:t>
            </a:r>
            <a:endParaRPr sz="3000" b="1" i="0" u="none" strike="noStrike" cap="none" dirty="0">
              <a:solidFill>
                <a:srgbClr val="FFFFFF"/>
              </a:solidFill>
              <a:latin typeface="Lato"/>
              <a:ea typeface="Lato"/>
              <a:cs typeface="Lato"/>
              <a:sym typeface="Lato"/>
            </a:endParaRPr>
          </a:p>
        </p:txBody>
      </p:sp>
      <p:sp>
        <p:nvSpPr>
          <p:cNvPr id="27" name="Google Shape;63;p13">
            <a:extLst>
              <a:ext uri="{FF2B5EF4-FFF2-40B4-BE49-F238E27FC236}">
                <a16:creationId xmlns:a16="http://schemas.microsoft.com/office/drawing/2014/main" id="{621E4E63-2CCE-491A-B7FD-D98EC06C7BCF}"/>
              </a:ext>
            </a:extLst>
          </p:cNvPr>
          <p:cNvSpPr txBox="1"/>
          <p:nvPr/>
        </p:nvSpPr>
        <p:spPr>
          <a:xfrm>
            <a:off x="0" y="2197448"/>
            <a:ext cx="12188952" cy="10902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s" sz="7200" b="1" i="0" u="none" strike="noStrike" cap="none" dirty="0">
                <a:solidFill>
                  <a:srgbClr val="FFFFFF"/>
                </a:solidFill>
                <a:latin typeface="Lato" panose="020B0604020202020204" charset="0"/>
                <a:ea typeface="Lato"/>
                <a:cs typeface="Lato"/>
                <a:sym typeface="Lato"/>
              </a:rPr>
              <a:t>Inspira Crea Transforma</a:t>
            </a:r>
            <a:endParaRPr sz="7200" b="1" i="0" u="none" strike="noStrike" cap="none" dirty="0">
              <a:solidFill>
                <a:srgbClr val="FFFFFF"/>
              </a:solidFill>
              <a:latin typeface="Lato" panose="020B0604020202020204" charset="0"/>
              <a:ea typeface="Lato"/>
              <a:cs typeface="Lato"/>
              <a:sym typeface="Lato"/>
            </a:endParaRPr>
          </a:p>
        </p:txBody>
      </p:sp>
      <p:pic>
        <p:nvPicPr>
          <p:cNvPr id="29" name="Imagen 28">
            <a:extLst>
              <a:ext uri="{FF2B5EF4-FFF2-40B4-BE49-F238E27FC236}">
                <a16:creationId xmlns:a16="http://schemas.microsoft.com/office/drawing/2014/main" id="{F72F5E84-8844-4907-A633-89C86551E0AC}"/>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a:stretch/>
        </p:blipFill>
        <p:spPr>
          <a:xfrm>
            <a:off x="3523705" y="5510832"/>
            <a:ext cx="5144587" cy="514086"/>
          </a:xfrm>
          <a:prstGeom prst="rect">
            <a:avLst/>
          </a:prstGeom>
        </p:spPr>
      </p:pic>
    </p:spTree>
    <p:extLst>
      <p:ext uri="{BB962C8B-B14F-4D97-AF65-F5344CB8AC3E}">
        <p14:creationId xmlns:p14="http://schemas.microsoft.com/office/powerpoint/2010/main" val="46621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Imagen en blanco y negro&#10;&#10;Descripción generada automáticamente con confianza baja">
            <a:extLst>
              <a:ext uri="{FF2B5EF4-FFF2-40B4-BE49-F238E27FC236}">
                <a16:creationId xmlns:a16="http://schemas.microsoft.com/office/drawing/2014/main" id="{D7937F80-F0E5-42D9-A9AA-C102CF527571}"/>
              </a:ext>
            </a:extLst>
          </p:cNvPr>
          <p:cNvPicPr>
            <a:picLocks noChangeAspect="1"/>
          </p:cNvPicPr>
          <p:nvPr/>
        </p:nvPicPr>
        <p:blipFill rotWithShape="1">
          <a:blip r:embed="rId2">
            <a:extLst>
              <a:ext uri="{28A0092B-C50C-407E-A947-70E740481C1C}">
                <a14:useLocalDpi xmlns:a14="http://schemas.microsoft.com/office/drawing/2010/main" val="0"/>
              </a:ext>
            </a:extLst>
          </a:blip>
          <a:srcRect b="2616"/>
          <a:stretch/>
        </p:blipFill>
        <p:spPr>
          <a:xfrm>
            <a:off x="20" y="1282"/>
            <a:ext cx="12191980" cy="6856718"/>
          </a:xfrm>
          <a:prstGeom prst="rect">
            <a:avLst/>
          </a:prstGeom>
        </p:spPr>
      </p:pic>
      <p:pic>
        <p:nvPicPr>
          <p:cNvPr id="9" name="Google Shape;96;p16">
            <a:extLst>
              <a:ext uri="{FF2B5EF4-FFF2-40B4-BE49-F238E27FC236}">
                <a16:creationId xmlns:a16="http://schemas.microsoft.com/office/drawing/2014/main" id="{8691A2D3-7C91-43DD-B83C-BF702DDC7A33}"/>
              </a:ext>
            </a:extLst>
          </p:cNvPr>
          <p:cNvPicPr preferRelativeResize="0"/>
          <p:nvPr/>
        </p:nvPicPr>
        <p:blipFill rotWithShape="1">
          <a:blip r:embed="rId3">
            <a:alphaModFix/>
          </a:blip>
          <a:srcRect/>
          <a:stretch/>
        </p:blipFill>
        <p:spPr>
          <a:xfrm>
            <a:off x="1154024" y="1339913"/>
            <a:ext cx="1366249" cy="58600"/>
          </a:xfrm>
          <a:prstGeom prst="rect">
            <a:avLst/>
          </a:prstGeom>
          <a:noFill/>
          <a:ln>
            <a:noFill/>
          </a:ln>
        </p:spPr>
      </p:pic>
      <p:pic>
        <p:nvPicPr>
          <p:cNvPr id="4" name="Imagen 3" descr="Imagen que contiene Logotipo&#10;&#10;Descripción generada automáticamente">
            <a:extLst>
              <a:ext uri="{FF2B5EF4-FFF2-40B4-BE49-F238E27FC236}">
                <a16:creationId xmlns:a16="http://schemas.microsoft.com/office/drawing/2014/main" id="{87949559-4054-4ED6-A48D-D7242EFD7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35138"/>
            <a:ext cx="1585097" cy="1822862"/>
          </a:xfrm>
          <a:prstGeom prst="rect">
            <a:avLst/>
          </a:prstGeom>
        </p:spPr>
      </p:pic>
      <p:pic>
        <p:nvPicPr>
          <p:cNvPr id="11" name="Google Shape;68;p14">
            <a:extLst>
              <a:ext uri="{FF2B5EF4-FFF2-40B4-BE49-F238E27FC236}">
                <a16:creationId xmlns:a16="http://schemas.microsoft.com/office/drawing/2014/main" id="{FCA4150F-4CA1-4B23-A7DD-3D1E448CCA33}"/>
              </a:ext>
            </a:extLst>
          </p:cNvPr>
          <p:cNvPicPr preferRelativeResize="0"/>
          <p:nvPr/>
        </p:nvPicPr>
        <p:blipFill rotWithShape="1">
          <a:blip r:embed="rId5"/>
          <a:srcRect l="-2991" t="13416" r="18181" b="16034"/>
          <a:stretch/>
        </p:blipFill>
        <p:spPr>
          <a:xfrm rot="10800000">
            <a:off x="6772781" y="1550855"/>
            <a:ext cx="5017233" cy="3756288"/>
          </a:xfrm>
          <a:prstGeom prst="rect">
            <a:avLst/>
          </a:prstGeom>
          <a:noFill/>
        </p:spPr>
      </p:pic>
      <p:cxnSp>
        <p:nvCxnSpPr>
          <p:cNvPr id="13" name="Conector recto 12">
            <a:extLst>
              <a:ext uri="{FF2B5EF4-FFF2-40B4-BE49-F238E27FC236}">
                <a16:creationId xmlns:a16="http://schemas.microsoft.com/office/drawing/2014/main" id="{362A31B6-CC3D-41DD-83CE-B2D28E4300E6}"/>
              </a:ext>
            </a:extLst>
          </p:cNvPr>
          <p:cNvCxnSpPr>
            <a:cxnSpLocks/>
          </p:cNvCxnSpPr>
          <p:nvPr/>
        </p:nvCxnSpPr>
        <p:spPr>
          <a:xfrm>
            <a:off x="6218830" y="2858858"/>
            <a:ext cx="0" cy="1331354"/>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Marcador de texto 6">
            <a:extLst>
              <a:ext uri="{FF2B5EF4-FFF2-40B4-BE49-F238E27FC236}">
                <a16:creationId xmlns:a16="http://schemas.microsoft.com/office/drawing/2014/main" id="{55EEC4DD-AF2A-F541-B5A3-D369C3361CEC}"/>
              </a:ext>
            </a:extLst>
          </p:cNvPr>
          <p:cNvSpPr txBox="1">
            <a:spLocks/>
          </p:cNvSpPr>
          <p:nvPr/>
        </p:nvSpPr>
        <p:spPr>
          <a:xfrm>
            <a:off x="1040869" y="628557"/>
            <a:ext cx="2958807" cy="878782"/>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s-CO" sz="2600" b="1" dirty="0">
                <a:solidFill>
                  <a:schemeClr val="bg1"/>
                </a:solidFill>
                <a:latin typeface="CIBFont Sans" panose="020B0603020202020104" pitchFamily="34" charset="77"/>
              </a:rPr>
              <a:t>Taller en equipos</a:t>
            </a:r>
          </a:p>
        </p:txBody>
      </p:sp>
      <p:sp>
        <p:nvSpPr>
          <p:cNvPr id="16" name="Marcador de texto 5">
            <a:extLst>
              <a:ext uri="{FF2B5EF4-FFF2-40B4-BE49-F238E27FC236}">
                <a16:creationId xmlns:a16="http://schemas.microsoft.com/office/drawing/2014/main" id="{1FDF0949-5F9E-5B46-A329-BA8969DF66E9}"/>
              </a:ext>
            </a:extLst>
          </p:cNvPr>
          <p:cNvSpPr txBox="1">
            <a:spLocks/>
          </p:cNvSpPr>
          <p:nvPr/>
        </p:nvSpPr>
        <p:spPr>
          <a:xfrm>
            <a:off x="1086576" y="1507339"/>
            <a:ext cx="4852481" cy="251074"/>
          </a:xfrm>
          <a:prstGeom prst="rect">
            <a:avLst/>
          </a:prstGeom>
        </p:spPr>
        <p:txBody>
          <a:bodyPr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CO" sz="1200" b="1" dirty="0">
                <a:solidFill>
                  <a:schemeClr val="bg1"/>
                </a:solidFill>
                <a:latin typeface="Biome" panose="020B0502040204020203" pitchFamily="34" charset="0"/>
                <a:cs typeface="Biome" panose="020B0502040204020203" pitchFamily="34" charset="0"/>
              </a:rPr>
              <a:t>Indicaciones</a:t>
            </a:r>
          </a:p>
        </p:txBody>
      </p:sp>
      <p:sp>
        <p:nvSpPr>
          <p:cNvPr id="17" name="Rectangle 16">
            <a:extLst>
              <a:ext uri="{FF2B5EF4-FFF2-40B4-BE49-F238E27FC236}">
                <a16:creationId xmlns:a16="http://schemas.microsoft.com/office/drawing/2014/main" id="{EC6FD1BA-5152-C64A-B08A-ADD2DBD593DF}"/>
              </a:ext>
            </a:extLst>
          </p:cNvPr>
          <p:cNvSpPr/>
          <p:nvPr/>
        </p:nvSpPr>
        <p:spPr>
          <a:xfrm>
            <a:off x="1083994" y="1815630"/>
            <a:ext cx="5009421" cy="461665"/>
          </a:xfrm>
          <a:prstGeom prst="rect">
            <a:avLst/>
          </a:prstGeom>
        </p:spPr>
        <p:txBody>
          <a:bodyPr wrap="square">
            <a:spAutoFit/>
          </a:bodyPr>
          <a:lstStyle/>
          <a:p>
            <a:pPr algn="just"/>
            <a:r>
              <a:rPr lang="en-CO" sz="1200" dirty="0">
                <a:solidFill>
                  <a:schemeClr val="bg1"/>
                </a:solidFill>
                <a:latin typeface="Biome" panose="020B0503030204020804" pitchFamily="34" charset="0"/>
                <a:cs typeface="Biome" panose="020B0503030204020804" pitchFamily="34" charset="0"/>
              </a:rPr>
              <a:t>En conjunto con el equipo, realizar la optimización del proceso modelado (en la parte I del taller) de acuerdo con lo siguiente:</a:t>
            </a:r>
          </a:p>
        </p:txBody>
      </p:sp>
      <p:sp>
        <p:nvSpPr>
          <p:cNvPr id="2" name="Rectangle 1">
            <a:extLst>
              <a:ext uri="{FF2B5EF4-FFF2-40B4-BE49-F238E27FC236}">
                <a16:creationId xmlns:a16="http://schemas.microsoft.com/office/drawing/2014/main" id="{7DC247E5-516D-F048-A9ED-3DC5BFFD48EF}"/>
              </a:ext>
            </a:extLst>
          </p:cNvPr>
          <p:cNvSpPr/>
          <p:nvPr/>
        </p:nvSpPr>
        <p:spPr>
          <a:xfrm>
            <a:off x="1083994" y="2386121"/>
            <a:ext cx="4889177" cy="3600986"/>
          </a:xfrm>
          <a:prstGeom prst="rect">
            <a:avLst/>
          </a:prstGeom>
        </p:spPr>
        <p:txBody>
          <a:bodyPr wrap="square">
            <a:spAutoFit/>
          </a:bodyPr>
          <a:lstStyle/>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Establecer la medición del AS – IS apoyándose en BIMP and QBP Simulator - Ultimate Business Process Simulator for BPMN (ut.ee) y en su conocimiento del proceso.</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Generar escenarios de mejoramiento del proceso empleando BIMP and QBP Simulator - Ultimate Business Process Simulator for BPMN (ut.ee).</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Elegir los 2 escenarios más adecuados, de acuerdo a su criterio.</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Modelar financieramente el impacto de cada mejora (caso de negocio, en el evento de incorporar tecnología).</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Generar un informe de entrega en MS Power Point junto con los adjuntos correspondientes que se citan en la siguiente diapositiva (Entregables).</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Cargar el paquete completo en la sección “Archivos” del canal del equipo conformado, al interior del grupo de la clase. Tener presente la fecha máxima de entrega pactada con el docente.</a:t>
            </a:r>
          </a:p>
          <a:p>
            <a:pPr marL="228600" indent="-228600" algn="just">
              <a:buFont typeface="+mj-lt"/>
              <a:buAutoNum type="arabicPeriod"/>
            </a:pPr>
            <a:r>
              <a:rPr lang="en-CO" sz="1200" dirty="0">
                <a:solidFill>
                  <a:schemeClr val="bg1"/>
                </a:solidFill>
                <a:latin typeface="Biome" panose="020B0503030204020804" pitchFamily="34" charset="0"/>
                <a:ea typeface="Calibri" panose="020F0502020204030204" pitchFamily="34" charset="0"/>
                <a:cs typeface="Biome" panose="020B0503030204020804" pitchFamily="34" charset="0"/>
              </a:rPr>
              <a:t>Por el chat del canal del equipo, notificar al docente de la disponibilidad del material para su retroalimentación.</a:t>
            </a:r>
          </a:p>
        </p:txBody>
      </p:sp>
      <p:pic>
        <p:nvPicPr>
          <p:cNvPr id="18" name="Picture 17" descr="Graphical user interface, application&#10;&#10;Description automatically generated">
            <a:extLst>
              <a:ext uri="{FF2B5EF4-FFF2-40B4-BE49-F238E27FC236}">
                <a16:creationId xmlns:a16="http://schemas.microsoft.com/office/drawing/2014/main" id="{58CDE29F-3482-FD4C-BEE8-164AF2BBD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8692" y="2350631"/>
            <a:ext cx="2325542" cy="2325542"/>
          </a:xfrm>
          <a:prstGeom prst="rect">
            <a:avLst/>
          </a:prstGeom>
        </p:spPr>
      </p:pic>
      <p:sp>
        <p:nvSpPr>
          <p:cNvPr id="3" name="Rectangle 2">
            <a:extLst>
              <a:ext uri="{FF2B5EF4-FFF2-40B4-BE49-F238E27FC236}">
                <a16:creationId xmlns:a16="http://schemas.microsoft.com/office/drawing/2014/main" id="{AACD6BA4-814B-8C4F-B57E-EDC0A21337E4}"/>
              </a:ext>
            </a:extLst>
          </p:cNvPr>
          <p:cNvSpPr/>
          <p:nvPr/>
        </p:nvSpPr>
        <p:spPr>
          <a:xfrm>
            <a:off x="7812643" y="5307143"/>
            <a:ext cx="2325542" cy="246221"/>
          </a:xfrm>
          <a:prstGeom prst="rect">
            <a:avLst/>
          </a:prstGeom>
        </p:spPr>
        <p:txBody>
          <a:bodyPr wrap="square">
            <a:spAutoFit/>
          </a:bodyPr>
          <a:lstStyle/>
          <a:p>
            <a:r>
              <a:rPr lang="en-US" sz="1000" dirty="0">
                <a:solidFill>
                  <a:schemeClr val="bg1"/>
                </a:solidFill>
              </a:rPr>
              <a:t>Designed by </a:t>
            </a:r>
            <a:r>
              <a:rPr lang="en-US" sz="1000" dirty="0" err="1">
                <a:solidFill>
                  <a:schemeClr val="bg1"/>
                </a:solidFill>
              </a:rPr>
              <a:t>studiogstock</a:t>
            </a:r>
            <a:r>
              <a:rPr lang="en-US" sz="1000" dirty="0">
                <a:solidFill>
                  <a:schemeClr val="bg1"/>
                </a:solidFill>
              </a:rPr>
              <a:t> / </a:t>
            </a:r>
            <a:r>
              <a:rPr lang="en-US" sz="1000" dirty="0" err="1">
                <a:solidFill>
                  <a:schemeClr val="bg1"/>
                </a:solidFill>
              </a:rPr>
              <a:t>Freepik</a:t>
            </a:r>
            <a:endParaRPr lang="en-CO" sz="1000" dirty="0">
              <a:solidFill>
                <a:schemeClr val="bg1"/>
              </a:solidFill>
            </a:endParaRPr>
          </a:p>
        </p:txBody>
      </p:sp>
    </p:spTree>
    <p:extLst>
      <p:ext uri="{BB962C8B-B14F-4D97-AF65-F5344CB8AC3E}">
        <p14:creationId xmlns:p14="http://schemas.microsoft.com/office/powerpoint/2010/main" val="263443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Imagen en blanco y negro&#10;&#10;Descripción generada automáticamente con confianza baja">
            <a:extLst>
              <a:ext uri="{FF2B5EF4-FFF2-40B4-BE49-F238E27FC236}">
                <a16:creationId xmlns:a16="http://schemas.microsoft.com/office/drawing/2014/main" id="{D7937F80-F0E5-42D9-A9AA-C102CF527571}"/>
              </a:ext>
            </a:extLst>
          </p:cNvPr>
          <p:cNvPicPr>
            <a:picLocks noChangeAspect="1"/>
          </p:cNvPicPr>
          <p:nvPr/>
        </p:nvPicPr>
        <p:blipFill rotWithShape="1">
          <a:blip r:embed="rId2">
            <a:extLst>
              <a:ext uri="{28A0092B-C50C-407E-A947-70E740481C1C}">
                <a14:useLocalDpi xmlns:a14="http://schemas.microsoft.com/office/drawing/2010/main" val="0"/>
              </a:ext>
            </a:extLst>
          </a:blip>
          <a:srcRect b="2616"/>
          <a:stretch/>
        </p:blipFill>
        <p:spPr>
          <a:xfrm>
            <a:off x="20" y="1282"/>
            <a:ext cx="12191980" cy="6856718"/>
          </a:xfrm>
          <a:prstGeom prst="rect">
            <a:avLst/>
          </a:prstGeom>
        </p:spPr>
      </p:pic>
      <p:pic>
        <p:nvPicPr>
          <p:cNvPr id="11" name="Google Shape;68;p14">
            <a:extLst>
              <a:ext uri="{FF2B5EF4-FFF2-40B4-BE49-F238E27FC236}">
                <a16:creationId xmlns:a16="http://schemas.microsoft.com/office/drawing/2014/main" id="{FCA4150F-4CA1-4B23-A7DD-3D1E448CCA33}"/>
              </a:ext>
            </a:extLst>
          </p:cNvPr>
          <p:cNvPicPr preferRelativeResize="0"/>
          <p:nvPr/>
        </p:nvPicPr>
        <p:blipFill rotWithShape="1">
          <a:blip r:embed="rId3"/>
          <a:srcRect l="-2991" t="13416" r="18181" b="16034"/>
          <a:stretch/>
        </p:blipFill>
        <p:spPr>
          <a:xfrm rot="10800000">
            <a:off x="6772781" y="1550855"/>
            <a:ext cx="5017233" cy="3756288"/>
          </a:xfrm>
          <a:prstGeom prst="rect">
            <a:avLst/>
          </a:prstGeom>
          <a:noFill/>
        </p:spPr>
      </p:pic>
      <p:sp>
        <p:nvSpPr>
          <p:cNvPr id="6" name="Oval 5">
            <a:extLst>
              <a:ext uri="{FF2B5EF4-FFF2-40B4-BE49-F238E27FC236}">
                <a16:creationId xmlns:a16="http://schemas.microsoft.com/office/drawing/2014/main" id="{DD09DB99-F0E2-C34E-B4AF-D5D2038220D5}"/>
              </a:ext>
            </a:extLst>
          </p:cNvPr>
          <p:cNvSpPr/>
          <p:nvPr/>
        </p:nvSpPr>
        <p:spPr>
          <a:xfrm>
            <a:off x="6983104" y="1758412"/>
            <a:ext cx="3461769" cy="3461769"/>
          </a:xfrm>
          <a:prstGeom prst="ellipse">
            <a:avLst/>
          </a:prstGeom>
          <a:solidFill>
            <a:srgbClr val="2DA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pic>
        <p:nvPicPr>
          <p:cNvPr id="9" name="Google Shape;96;p16">
            <a:extLst>
              <a:ext uri="{FF2B5EF4-FFF2-40B4-BE49-F238E27FC236}">
                <a16:creationId xmlns:a16="http://schemas.microsoft.com/office/drawing/2014/main" id="{8691A2D3-7C91-43DD-B83C-BF702DDC7A33}"/>
              </a:ext>
            </a:extLst>
          </p:cNvPr>
          <p:cNvPicPr preferRelativeResize="0"/>
          <p:nvPr/>
        </p:nvPicPr>
        <p:blipFill rotWithShape="1">
          <a:blip r:embed="rId4">
            <a:alphaModFix/>
          </a:blip>
          <a:srcRect/>
          <a:stretch/>
        </p:blipFill>
        <p:spPr>
          <a:xfrm>
            <a:off x="1154024" y="1339913"/>
            <a:ext cx="1366249" cy="58600"/>
          </a:xfrm>
          <a:prstGeom prst="rect">
            <a:avLst/>
          </a:prstGeom>
          <a:noFill/>
          <a:ln>
            <a:noFill/>
          </a:ln>
        </p:spPr>
      </p:pic>
      <p:pic>
        <p:nvPicPr>
          <p:cNvPr id="4" name="Imagen 3" descr="Imagen que contiene Logotipo&#10;&#10;Descripción generada automáticamente">
            <a:extLst>
              <a:ext uri="{FF2B5EF4-FFF2-40B4-BE49-F238E27FC236}">
                <a16:creationId xmlns:a16="http://schemas.microsoft.com/office/drawing/2014/main" id="{87949559-4054-4ED6-A48D-D7242EFD7F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035138"/>
            <a:ext cx="1585097" cy="1822862"/>
          </a:xfrm>
          <a:prstGeom prst="rect">
            <a:avLst/>
          </a:prstGeom>
        </p:spPr>
      </p:pic>
      <p:cxnSp>
        <p:nvCxnSpPr>
          <p:cNvPr id="13" name="Conector recto 12">
            <a:extLst>
              <a:ext uri="{FF2B5EF4-FFF2-40B4-BE49-F238E27FC236}">
                <a16:creationId xmlns:a16="http://schemas.microsoft.com/office/drawing/2014/main" id="{362A31B6-CC3D-41DD-83CE-B2D28E4300E6}"/>
              </a:ext>
            </a:extLst>
          </p:cNvPr>
          <p:cNvCxnSpPr>
            <a:cxnSpLocks/>
          </p:cNvCxnSpPr>
          <p:nvPr/>
        </p:nvCxnSpPr>
        <p:spPr>
          <a:xfrm>
            <a:off x="6218830" y="2858858"/>
            <a:ext cx="0" cy="1331354"/>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Marcador de texto 6">
            <a:extLst>
              <a:ext uri="{FF2B5EF4-FFF2-40B4-BE49-F238E27FC236}">
                <a16:creationId xmlns:a16="http://schemas.microsoft.com/office/drawing/2014/main" id="{55EEC4DD-AF2A-F541-B5A3-D369C3361CEC}"/>
              </a:ext>
            </a:extLst>
          </p:cNvPr>
          <p:cNvSpPr txBox="1">
            <a:spLocks/>
          </p:cNvSpPr>
          <p:nvPr/>
        </p:nvSpPr>
        <p:spPr>
          <a:xfrm>
            <a:off x="1040869" y="946939"/>
            <a:ext cx="2958807" cy="461665"/>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CO" dirty="0">
                <a:solidFill>
                  <a:schemeClr val="bg1"/>
                </a:solidFill>
                <a:latin typeface="Biome" panose="020B0503030204020804" pitchFamily="34" charset="0"/>
                <a:cs typeface="Biome" panose="020B0503030204020804" pitchFamily="34" charset="0"/>
              </a:rPr>
              <a:t>¡</a:t>
            </a:r>
            <a:r>
              <a:rPr lang="es-CO" sz="2600" b="1" dirty="0">
                <a:solidFill>
                  <a:schemeClr val="bg1"/>
                </a:solidFill>
                <a:latin typeface="CIBFont Sans" panose="020B0603020202020104" pitchFamily="34" charset="77"/>
              </a:rPr>
              <a:t>Ten presente!</a:t>
            </a:r>
          </a:p>
        </p:txBody>
      </p:sp>
      <p:sp>
        <p:nvSpPr>
          <p:cNvPr id="17" name="Rectangle 16">
            <a:extLst>
              <a:ext uri="{FF2B5EF4-FFF2-40B4-BE49-F238E27FC236}">
                <a16:creationId xmlns:a16="http://schemas.microsoft.com/office/drawing/2014/main" id="{EC6FD1BA-5152-C64A-B08A-ADD2DBD593DF}"/>
              </a:ext>
            </a:extLst>
          </p:cNvPr>
          <p:cNvSpPr/>
          <p:nvPr/>
        </p:nvSpPr>
        <p:spPr>
          <a:xfrm>
            <a:off x="1083994" y="1815630"/>
            <a:ext cx="5009421" cy="3416320"/>
          </a:xfrm>
          <a:prstGeom prst="rect">
            <a:avLst/>
          </a:prstGeom>
        </p:spPr>
        <p:txBody>
          <a:bodyPr wrap="square">
            <a:spAutoFit/>
          </a:bodyPr>
          <a:lstStyle/>
          <a:p>
            <a:pPr marL="171450" indent="-171450" algn="just">
              <a:buFont typeface="Courier New" panose="02070309020205020404" pitchFamily="49" charset="0"/>
              <a:buChar char="o"/>
            </a:pPr>
            <a:r>
              <a:rPr lang="en-CO" sz="1200" dirty="0">
                <a:solidFill>
                  <a:schemeClr val="bg1"/>
                </a:solidFill>
                <a:latin typeface="Biome" panose="020B0503030204020804" pitchFamily="34" charset="0"/>
                <a:cs typeface="Biome" panose="020B0503030204020804" pitchFamily="34" charset="0"/>
              </a:rPr>
              <a:t>La transformación digital representa una invitación de la vida a que nos transformemos, pues el cambio en el mundo externo sólo puede ser (y debe ser) antecedido por el cambio interior, por la transformación individual…</a:t>
            </a:r>
          </a:p>
          <a:p>
            <a:pPr marL="171450" indent="-171450" algn="just">
              <a:buFont typeface="Courier New" panose="02070309020205020404" pitchFamily="49" charset="0"/>
              <a:buChar char="o"/>
            </a:pPr>
            <a:endParaRPr lang="en-CO" sz="1200" dirty="0">
              <a:solidFill>
                <a:schemeClr val="bg1"/>
              </a:solidFill>
              <a:latin typeface="Biome" panose="020B0503030204020804" pitchFamily="34" charset="0"/>
              <a:cs typeface="Biome" panose="020B0503030204020804" pitchFamily="34" charset="0"/>
            </a:endParaRPr>
          </a:p>
          <a:p>
            <a:pPr marL="171450" indent="-171450" algn="just">
              <a:buFont typeface="Courier New" panose="02070309020205020404" pitchFamily="49" charset="0"/>
              <a:buChar char="o"/>
            </a:pPr>
            <a:r>
              <a:rPr lang="en-CO" sz="1200" dirty="0">
                <a:solidFill>
                  <a:schemeClr val="bg1"/>
                </a:solidFill>
                <a:latin typeface="Biome" panose="020B0503030204020804" pitchFamily="34" charset="0"/>
                <a:cs typeface="Biome" panose="020B0503030204020804" pitchFamily="34" charset="0"/>
              </a:rPr>
              <a:t>Participar y disfrutar conscientemente de la Escuela de Analistas es una evidencia del compromiso con tu transformación, la cual –como todo en la vida-sólo se materializa cuando crees que es posible y actúas en coherencia…</a:t>
            </a:r>
          </a:p>
          <a:p>
            <a:pPr marL="171450" indent="-171450" algn="just">
              <a:buFont typeface="Courier New" panose="02070309020205020404" pitchFamily="49" charset="0"/>
              <a:buChar char="o"/>
            </a:pPr>
            <a:endParaRPr lang="en-CO" sz="1200" dirty="0">
              <a:solidFill>
                <a:schemeClr val="bg1"/>
              </a:solidFill>
              <a:latin typeface="Biome" panose="020B0503030204020804" pitchFamily="34" charset="0"/>
              <a:cs typeface="Biome" panose="020B0503030204020804" pitchFamily="34" charset="0"/>
            </a:endParaRPr>
          </a:p>
          <a:p>
            <a:pPr marL="171450" indent="-171450" algn="just">
              <a:buFont typeface="Courier New" panose="02070309020205020404" pitchFamily="49" charset="0"/>
              <a:buChar char="o"/>
            </a:pPr>
            <a:r>
              <a:rPr lang="en-CO" sz="1200" dirty="0">
                <a:solidFill>
                  <a:schemeClr val="bg1"/>
                </a:solidFill>
                <a:latin typeface="Biome" panose="020B0503030204020804" pitchFamily="34" charset="0"/>
                <a:cs typeface="Biome" panose="020B0503030204020804" pitchFamily="34" charset="0"/>
              </a:rPr>
              <a:t>Recuerda que agregas valor y embelleces el mundo cuando crees en ti… Gracias por tenerte paciencia y amor mientras te transformas…</a:t>
            </a:r>
          </a:p>
          <a:p>
            <a:pPr algn="just"/>
            <a:r>
              <a:rPr lang="en-CO" sz="1200" dirty="0">
                <a:solidFill>
                  <a:schemeClr val="bg1"/>
                </a:solidFill>
                <a:latin typeface="Biome" panose="020B0503030204020804" pitchFamily="34" charset="0"/>
                <a:cs typeface="Biome" panose="020B0503030204020804" pitchFamily="34" charset="0"/>
              </a:rPr>
              <a:t> </a:t>
            </a:r>
          </a:p>
          <a:p>
            <a:pPr algn="just"/>
            <a:r>
              <a:rPr lang="en-CO" sz="1200" dirty="0">
                <a:solidFill>
                  <a:schemeClr val="bg1"/>
                </a:solidFill>
                <a:latin typeface="Biome" panose="020B0503030204020804" pitchFamily="34" charset="0"/>
                <a:cs typeface="Biome" panose="020B0503030204020804" pitchFamily="34" charset="0"/>
              </a:rPr>
              <a:t>    ¡¡Los mejores deseos!!</a:t>
            </a:r>
          </a:p>
          <a:p>
            <a:pPr algn="just"/>
            <a:endParaRPr lang="en-CO" sz="1200" dirty="0">
              <a:solidFill>
                <a:schemeClr val="bg1"/>
              </a:solidFill>
              <a:latin typeface="Biome" panose="020B0503030204020804" pitchFamily="34" charset="0"/>
              <a:cs typeface="Biome" panose="020B0503030204020804" pitchFamily="34" charset="0"/>
            </a:endParaRPr>
          </a:p>
          <a:p>
            <a:pPr algn="just"/>
            <a:endParaRPr lang="en-CO" sz="1200" dirty="0">
              <a:solidFill>
                <a:schemeClr val="bg1"/>
              </a:solidFill>
              <a:latin typeface="Biome" panose="020B0503030204020804" pitchFamily="34" charset="0"/>
              <a:cs typeface="Biome" panose="020B0503030204020804"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8ACA7AF5-F871-2643-9B70-E6A209A2CD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6204" y="2291286"/>
            <a:ext cx="2360150" cy="2360150"/>
          </a:xfrm>
          <a:prstGeom prst="rect">
            <a:avLst/>
          </a:prstGeom>
        </p:spPr>
      </p:pic>
      <p:sp>
        <p:nvSpPr>
          <p:cNvPr id="19" name="Rectangle 18">
            <a:extLst>
              <a:ext uri="{FF2B5EF4-FFF2-40B4-BE49-F238E27FC236}">
                <a16:creationId xmlns:a16="http://schemas.microsoft.com/office/drawing/2014/main" id="{DD473B04-886E-7545-9062-0ADC0E0C426D}"/>
              </a:ext>
            </a:extLst>
          </p:cNvPr>
          <p:cNvSpPr/>
          <p:nvPr/>
        </p:nvSpPr>
        <p:spPr>
          <a:xfrm>
            <a:off x="7812643" y="5307143"/>
            <a:ext cx="2325542" cy="246221"/>
          </a:xfrm>
          <a:prstGeom prst="rect">
            <a:avLst/>
          </a:prstGeom>
        </p:spPr>
        <p:txBody>
          <a:bodyPr wrap="square">
            <a:spAutoFit/>
          </a:bodyPr>
          <a:lstStyle/>
          <a:p>
            <a:r>
              <a:rPr lang="en-US" sz="1000" dirty="0">
                <a:solidFill>
                  <a:schemeClr val="bg1"/>
                </a:solidFill>
              </a:rPr>
              <a:t>Designed by </a:t>
            </a:r>
            <a:r>
              <a:rPr lang="en-US" sz="1000" dirty="0" err="1">
                <a:solidFill>
                  <a:schemeClr val="bg1"/>
                </a:solidFill>
              </a:rPr>
              <a:t>gstudioimagen</a:t>
            </a:r>
            <a:r>
              <a:rPr lang="en-US" sz="1000" dirty="0">
                <a:solidFill>
                  <a:schemeClr val="bg1"/>
                </a:solidFill>
              </a:rPr>
              <a:t> / </a:t>
            </a:r>
            <a:r>
              <a:rPr lang="en-US" sz="1000" dirty="0" err="1">
                <a:solidFill>
                  <a:schemeClr val="bg1"/>
                </a:solidFill>
              </a:rPr>
              <a:t>Freepik</a:t>
            </a:r>
            <a:endParaRPr lang="en-CO" sz="1000" dirty="0">
              <a:solidFill>
                <a:schemeClr val="bg1"/>
              </a:solidFill>
            </a:endParaRPr>
          </a:p>
        </p:txBody>
      </p:sp>
    </p:spTree>
    <p:extLst>
      <p:ext uri="{BB962C8B-B14F-4D97-AF65-F5344CB8AC3E}">
        <p14:creationId xmlns:p14="http://schemas.microsoft.com/office/powerpoint/2010/main" val="105529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Logotipo&#10;&#10;Descripción generada automáticamente con confianza baja">
            <a:extLst>
              <a:ext uri="{FF2B5EF4-FFF2-40B4-BE49-F238E27FC236}">
                <a16:creationId xmlns:a16="http://schemas.microsoft.com/office/drawing/2014/main" id="{DF732B27-B26B-4C92-815A-5DFF88A22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018" y="2826369"/>
            <a:ext cx="6877963" cy="1205262"/>
          </a:xfrm>
          <a:prstGeom prst="rect">
            <a:avLst/>
          </a:prstGeom>
        </p:spPr>
      </p:pic>
    </p:spTree>
    <p:extLst>
      <p:ext uri="{BB962C8B-B14F-4D97-AF65-F5344CB8AC3E}">
        <p14:creationId xmlns:p14="http://schemas.microsoft.com/office/powerpoint/2010/main" val="19845871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331</Words>
  <Application>Microsoft Macintosh PowerPoint</Application>
  <PresentationFormat>Panorámica</PresentationFormat>
  <Paragraphs>22</Paragraphs>
  <Slides>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Arial</vt:lpstr>
      <vt:lpstr>Biome</vt:lpstr>
      <vt:lpstr>Calibri</vt:lpstr>
      <vt:lpstr>Calibri Light</vt:lpstr>
      <vt:lpstr>CIBFont Sans</vt:lpstr>
      <vt:lpstr>Courier New</vt:lpstr>
      <vt:lpstr>Lato</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Marielena Parra Jiménez</dc:creator>
  <cp:lastModifiedBy>Microsoft Office User</cp:lastModifiedBy>
  <cp:revision>7</cp:revision>
  <dcterms:created xsi:type="dcterms:W3CDTF">2021-07-20T23:31:52Z</dcterms:created>
  <dcterms:modified xsi:type="dcterms:W3CDTF">2021-07-31T15:20:47Z</dcterms:modified>
</cp:coreProperties>
</file>