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77" r:id="rId3"/>
    <p:sldId id="278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58D"/>
    <a:srgbClr val="FFD203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 autoAdjust="0"/>
    <p:restoredTop sz="92802" autoAdjust="0"/>
  </p:normalViewPr>
  <p:slideViewPr>
    <p:cSldViewPr>
      <p:cViewPr varScale="1">
        <p:scale>
          <a:sx n="84" d="100"/>
          <a:sy n="84" d="100"/>
        </p:scale>
        <p:origin x="59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A39F87-93B7-4987-8CF3-403931673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BC78-CAD6-4AB5-84C1-25D9257F2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5AC2-0968-41C3-9270-57A200A38A5F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FB94-CC96-4081-B382-793FE4AEA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6849-C6C7-413F-BA30-2FC123AF3F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2358-E7AE-44A2-A5B9-470D027347CF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41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3938"/>
            <a:ext cx="12188825" cy="6861938"/>
          </a:xfrm>
          <a:prstGeom prst="rect">
            <a:avLst/>
          </a:prstGeom>
          <a:solidFill>
            <a:srgbClr val="01458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4852" y="-3939"/>
            <a:ext cx="3513972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012" y="-3938"/>
            <a:ext cx="9468501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3468" y="-3938"/>
            <a:ext cx="556497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0" y="1038973"/>
            <a:ext cx="5851025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838" y="-3938"/>
            <a:ext cx="3976993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4587" y="3587389"/>
            <a:ext cx="3538524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18058" y="-3938"/>
            <a:ext cx="30728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28" y="3029744"/>
            <a:ext cx="1737388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53" y="3174421"/>
            <a:ext cx="5358844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552" y="5682374"/>
            <a:ext cx="5358844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-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7738A3-970C-4068-BDC3-66BFA764C3E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4CD50C-6BC6-42E1-AC65-BA6F7D53B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638629"/>
            <a:ext cx="4983162" cy="22863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464045-3D7F-412D-BDAC-2BAC67DAF35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45FC956-0407-4BD5-80E9-3ACF26CCDB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6100" y="992223"/>
            <a:ext cx="2975420" cy="2562667"/>
          </a:xfrm>
          <a:custGeom>
            <a:avLst/>
            <a:gdLst>
              <a:gd name="connsiteX0" fmla="*/ 0 w 2975420"/>
              <a:gd name="connsiteY0" fmla="*/ 0 h 2562667"/>
              <a:gd name="connsiteX1" fmla="*/ 2975420 w 2975420"/>
              <a:gd name="connsiteY1" fmla="*/ 0 h 2562667"/>
              <a:gd name="connsiteX2" fmla="*/ 2975420 w 2975420"/>
              <a:gd name="connsiteY2" fmla="*/ 2562667 h 2562667"/>
              <a:gd name="connsiteX3" fmla="*/ 0 w 2975420"/>
              <a:gd name="connsiteY3" fmla="*/ 2562667 h 256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0" h="2562667">
                <a:moveTo>
                  <a:pt x="0" y="0"/>
                </a:moveTo>
                <a:lnTo>
                  <a:pt x="2975420" y="0"/>
                </a:lnTo>
                <a:lnTo>
                  <a:pt x="2975420" y="2562667"/>
                </a:lnTo>
                <a:lnTo>
                  <a:pt x="0" y="2562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43FEC80B-FB98-4363-AA5A-150371C3A5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6878" y="3943003"/>
            <a:ext cx="4103296" cy="1912851"/>
          </a:xfrm>
          <a:custGeom>
            <a:avLst/>
            <a:gdLst>
              <a:gd name="connsiteX0" fmla="*/ 0 w 4103296"/>
              <a:gd name="connsiteY0" fmla="*/ 0 h 1912851"/>
              <a:gd name="connsiteX1" fmla="*/ 4103296 w 4103296"/>
              <a:gd name="connsiteY1" fmla="*/ 0 h 1912851"/>
              <a:gd name="connsiteX2" fmla="*/ 4103296 w 4103296"/>
              <a:gd name="connsiteY2" fmla="*/ 1912851 h 1912851"/>
              <a:gd name="connsiteX3" fmla="*/ 0 w 4103296"/>
              <a:gd name="connsiteY3" fmla="*/ 1912851 h 191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3296" h="1912851">
                <a:moveTo>
                  <a:pt x="0" y="0"/>
                </a:moveTo>
                <a:lnTo>
                  <a:pt x="4103296" y="0"/>
                </a:lnTo>
                <a:lnTo>
                  <a:pt x="4103296" y="1912851"/>
                </a:lnTo>
                <a:lnTo>
                  <a:pt x="0" y="1912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1451AF-AAB8-4200-9AA1-70DF9E952F11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52EE2A-D916-4AED-B325-45EC43B2540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033" y="630932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rgbClr val="0145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FEF8319-CECE-0444-89BD-A6E9A33F81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59272"/>
            <a:ext cx="1908207" cy="95410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E5C6BA8-89C8-0C4F-BAB2-9413E09B6D66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F0E92A-D470-BB42-AFB0-7BE7F4AD4028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0D84D2-8A7A-A143-9ABB-3B4F6DEB05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481" y="6165304"/>
            <a:ext cx="1981591" cy="5480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46E53D-84E8-5D4D-9168-6AD15B92C5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64823" r="19932" b="18502"/>
          <a:stretch/>
        </p:blipFill>
        <p:spPr>
          <a:xfrm rot="16200000">
            <a:off x="-718373" y="5824417"/>
            <a:ext cx="1692188" cy="3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76D7C-AD54-4A86-A2B2-57A15452FE9A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1764" y="6335716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735871"/>
            <a:ext cx="10969943" cy="711081"/>
          </a:xfrm>
        </p:spPr>
        <p:txBody>
          <a:bodyPr lIns="0" rIns="0"/>
          <a:lstStyle>
            <a:lvl1pPr algn="ctr"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32173"/>
            <a:ext cx="10969625" cy="412651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29AA1778-4415-A945-A62D-C5CC823242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05264"/>
            <a:ext cx="1908207" cy="95410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218D7D2-8541-2949-B59B-5F1307D27219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D982CD-F1B6-8344-A4B7-58F3050BD149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59608A5F-656F-2A45-9F9E-D2EB243B8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1"/>
          <a:stretch/>
        </p:blipFill>
        <p:spPr>
          <a:xfrm>
            <a:off x="8682259" y="5952217"/>
            <a:ext cx="1359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5C63D-C7C9-4425-B5F5-CDC2151D9BE1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1A2C-83B3-4044-A99E-E73695BA6D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058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B5483CB-2629-4B4B-B1D4-0AC4B7596B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500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1D0B764-F38F-4B40-9632-5241D6EB00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9422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19CCD7-AB85-4AD6-9151-9EE71B428A6C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7E366-AA36-4EA9-A94C-3FF4A02D967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598312" y="1701356"/>
            <a:ext cx="2483556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37DC947-2998-43CA-B59E-37442782D446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3428957" y="1701356"/>
            <a:ext cx="24849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900B230-BD75-4B1F-90C4-CE41EBE6D3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9891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EA71213-0238-4B27-92EB-BD1C4F27B1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2114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0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03490C-C0DD-4983-B376-EA874F04B36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FBF3A1-F236-4469-979F-4258324891A0}"/>
              </a:ext>
            </a:extLst>
          </p:cNvPr>
          <p:cNvSpPr/>
          <p:nvPr userDrawn="1"/>
        </p:nvSpPr>
        <p:spPr>
          <a:xfrm>
            <a:off x="5179911" y="1988840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5E000-422C-46F8-A195-B56047F387FB}"/>
              </a:ext>
            </a:extLst>
          </p:cNvPr>
          <p:cNvSpPr/>
          <p:nvPr userDrawn="1"/>
        </p:nvSpPr>
        <p:spPr>
          <a:xfrm>
            <a:off x="5179911" y="3991643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4ED220-3D5A-42B3-A950-15ECEBA58E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488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FEA6652-3D1F-43EE-B32C-FB752362A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2847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4C7D7BA5-A821-45C6-A829-C61F00A8CC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488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B4FF7CDE-8CFB-4605-8C59-25CCE0EA6D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92847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48AEA-8FD6-461E-AC3D-1FD529D4B58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AD1238-EC5A-403E-B5C2-D1E0B7D5275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CA630E1-973F-4371-95DA-3F964B9B52B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20B0CB-EAF3-49FB-A486-CE4A0226D7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6300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6DBDB99-159D-4BCC-922C-8731F776C7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68766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FA485B-3C79-4711-AEFD-6EA48A1BA9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1232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3F811D-E035-477F-BC73-6FB5409854F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60448AE-CEA2-438A-AA77-6DBCFE448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3FC0189-1D9B-40D1-90B6-3B3507B12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900862-F812-4E34-9022-2FC6494B674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15A7A-40DD-4601-B537-0614FDC2C2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621" y="1926395"/>
            <a:ext cx="6500438" cy="330280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7983BE5-1983-4A7D-9A98-032E4E831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6D521F2-1007-44BB-B6CD-841ECCC0E9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0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9" r:id="rId3"/>
    <p:sldLayoutId id="2147483670" r:id="rId4"/>
    <p:sldLayoutId id="2147483666" r:id="rId5"/>
    <p:sldLayoutId id="2147483662" r:id="rId6"/>
    <p:sldLayoutId id="2147483663" r:id="rId7"/>
    <p:sldLayoutId id="2147483664" r:id="rId8"/>
    <p:sldLayoutId id="2147483665" r:id="rId9"/>
    <p:sldLayoutId id="2147483655" r:id="rId10"/>
    <p:sldLayoutId id="2147483668" r:id="rId11"/>
    <p:sldLayoutId id="2147483667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A2370289-1017-40C1-BBC3-6AA03B3A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343" y="2802054"/>
            <a:ext cx="6871011" cy="2502827"/>
          </a:xfrm>
        </p:spPr>
        <p:txBody>
          <a:bodyPr/>
          <a:lstStyle/>
          <a:p>
            <a:r>
              <a:rPr lang="es-ES_tradnl" sz="7200" dirty="0">
                <a:latin typeface="Arial" panose="020B0604020202020204" pitchFamily="34" charset="0"/>
                <a:cs typeface="Arial" panose="020B0604020202020204" pitchFamily="34" charset="0"/>
              </a:rPr>
              <a:t>Actividad #1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D8944C84-7E0A-4CD2-8F10-44E98D0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730" y="5268508"/>
            <a:ext cx="5358844" cy="554938"/>
          </a:xfrm>
        </p:spPr>
        <p:txBody>
          <a:bodyPr>
            <a:normAutofit/>
          </a:bodyPr>
          <a:lstStyle/>
          <a:p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Competencias y habilidades</a:t>
            </a:r>
          </a:p>
        </p:txBody>
      </p:sp>
      <p:sp>
        <p:nvSpPr>
          <p:cNvPr id="7" name="Subtitle 31">
            <a:extLst>
              <a:ext uri="{FF2B5EF4-FFF2-40B4-BE49-F238E27FC236}">
                <a16:creationId xmlns:a16="http://schemas.microsoft.com/office/drawing/2014/main" id="{116DC192-572E-F142-AA4E-25688AFE11A3}"/>
              </a:ext>
            </a:extLst>
          </p:cNvPr>
          <p:cNvSpPr txBox="1">
            <a:spLocks/>
          </p:cNvSpPr>
          <p:nvPr/>
        </p:nvSpPr>
        <p:spPr>
          <a:xfrm>
            <a:off x="5740730" y="5970406"/>
            <a:ext cx="5358844" cy="554938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Nombre completo y área o dependencia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Perfil emprendedor – caso Tropical </a:t>
            </a:r>
            <a:r>
              <a:rPr lang="es-ES_tradnl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85F4-77AA-4BAF-A12B-7D7FC1A8A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881306"/>
          </a:xfrm>
        </p:spPr>
        <p:txBody>
          <a:bodyPr>
            <a:normAutofit lnSpcReduction="10000"/>
          </a:bodyPr>
          <a:lstStyle/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¿Cómo calificarías las habilidades y competencias de Ricardo Agudelo? Evalúalas en una escala de 1 a 5 (siendo 1 la calificación más baja y 5 la más alta) y realiza un ejercicio de comparación con respecto a tu perfil.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911CB71-3ED9-884D-B130-D4406708B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55967"/>
              </p:ext>
            </p:extLst>
          </p:nvPr>
        </p:nvGraphicFramePr>
        <p:xfrm>
          <a:off x="2133972" y="1916832"/>
          <a:ext cx="8136899" cy="4034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1967">
                  <a:extLst>
                    <a:ext uri="{9D8B030D-6E8A-4147-A177-3AD203B41FA5}">
                      <a16:colId xmlns:a16="http://schemas.microsoft.com/office/drawing/2014/main" val="4107521582"/>
                    </a:ext>
                  </a:extLst>
                </a:gridCol>
                <a:gridCol w="567374">
                  <a:extLst>
                    <a:ext uri="{9D8B030D-6E8A-4147-A177-3AD203B41FA5}">
                      <a16:colId xmlns:a16="http://schemas.microsoft.com/office/drawing/2014/main" val="2583775267"/>
                    </a:ext>
                  </a:extLst>
                </a:gridCol>
                <a:gridCol w="566574">
                  <a:extLst>
                    <a:ext uri="{9D8B030D-6E8A-4147-A177-3AD203B41FA5}">
                      <a16:colId xmlns:a16="http://schemas.microsoft.com/office/drawing/2014/main" val="566561749"/>
                    </a:ext>
                  </a:extLst>
                </a:gridCol>
                <a:gridCol w="567374">
                  <a:extLst>
                    <a:ext uri="{9D8B030D-6E8A-4147-A177-3AD203B41FA5}">
                      <a16:colId xmlns:a16="http://schemas.microsoft.com/office/drawing/2014/main" val="2409234439"/>
                    </a:ext>
                  </a:extLst>
                </a:gridCol>
                <a:gridCol w="567374">
                  <a:extLst>
                    <a:ext uri="{9D8B030D-6E8A-4147-A177-3AD203B41FA5}">
                      <a16:colId xmlns:a16="http://schemas.microsoft.com/office/drawing/2014/main" val="3695327947"/>
                    </a:ext>
                  </a:extLst>
                </a:gridCol>
                <a:gridCol w="567374">
                  <a:extLst>
                    <a:ext uri="{9D8B030D-6E8A-4147-A177-3AD203B41FA5}">
                      <a16:colId xmlns:a16="http://schemas.microsoft.com/office/drawing/2014/main" val="524386229"/>
                    </a:ext>
                  </a:extLst>
                </a:gridCol>
                <a:gridCol w="566574">
                  <a:extLst>
                    <a:ext uri="{9D8B030D-6E8A-4147-A177-3AD203B41FA5}">
                      <a16:colId xmlns:a16="http://schemas.microsoft.com/office/drawing/2014/main" val="4555822"/>
                    </a:ext>
                  </a:extLst>
                </a:gridCol>
                <a:gridCol w="567374">
                  <a:extLst>
                    <a:ext uri="{9D8B030D-6E8A-4147-A177-3AD203B41FA5}">
                      <a16:colId xmlns:a16="http://schemas.microsoft.com/office/drawing/2014/main" val="1453656553"/>
                    </a:ext>
                  </a:extLst>
                </a:gridCol>
                <a:gridCol w="567374">
                  <a:extLst>
                    <a:ext uri="{9D8B030D-6E8A-4147-A177-3AD203B41FA5}">
                      <a16:colId xmlns:a16="http://schemas.microsoft.com/office/drawing/2014/main" val="2086648955"/>
                    </a:ext>
                  </a:extLst>
                </a:gridCol>
                <a:gridCol w="567374">
                  <a:extLst>
                    <a:ext uri="{9D8B030D-6E8A-4147-A177-3AD203B41FA5}">
                      <a16:colId xmlns:a16="http://schemas.microsoft.com/office/drawing/2014/main" val="3601235638"/>
                    </a:ext>
                  </a:extLst>
                </a:gridCol>
                <a:gridCol w="540166">
                  <a:extLst>
                    <a:ext uri="{9D8B030D-6E8A-4147-A177-3AD203B41FA5}">
                      <a16:colId xmlns:a16="http://schemas.microsoft.com/office/drawing/2014/main" val="856390058"/>
                    </a:ext>
                  </a:extLst>
                </a:gridCol>
              </a:tblGrid>
              <a:tr h="634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500" dirty="0">
                          <a:effectLst/>
                        </a:rPr>
                        <a:t>Competencia/</a:t>
                      </a:r>
                      <a:endParaRPr lang="es-CO" sz="15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500" dirty="0">
                          <a:effectLst/>
                        </a:rPr>
                        <a:t>habilidad</a:t>
                      </a:r>
                      <a:endParaRPr lang="es-CO" sz="15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500" dirty="0">
                          <a:effectLst/>
                        </a:rPr>
                        <a:t>Ricardo Agudelo</a:t>
                      </a:r>
                      <a:endParaRPr lang="es-CO" sz="15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500" dirty="0">
                          <a:effectLst/>
                        </a:rPr>
                        <a:t>Yo</a:t>
                      </a:r>
                      <a:endParaRPr lang="es-CO" sz="15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56367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4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18159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 dirty="0">
                          <a:effectLst/>
                        </a:rPr>
                        <a:t>Visión</a:t>
                      </a:r>
                      <a:endParaRPr lang="es-CO" sz="14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742701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>
                          <a:effectLst/>
                        </a:rPr>
                        <a:t>Liderazgo</a:t>
                      </a:r>
                      <a:endParaRPr lang="es-CO" sz="14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65814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>
                          <a:effectLst/>
                        </a:rPr>
                        <a:t>Creatividad</a:t>
                      </a:r>
                      <a:endParaRPr lang="es-CO" sz="14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261076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>
                          <a:effectLst/>
                        </a:rPr>
                        <a:t>Orientación al logro</a:t>
                      </a:r>
                      <a:endParaRPr lang="es-CO" sz="14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988635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>
                          <a:effectLst/>
                        </a:rPr>
                        <a:t>Perseverancia</a:t>
                      </a:r>
                      <a:endParaRPr lang="es-CO" sz="14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341909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>
                          <a:effectLst/>
                        </a:rPr>
                        <a:t>Inteligencia social</a:t>
                      </a:r>
                      <a:endParaRPr lang="es-CO" sz="14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573775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>
                          <a:effectLst/>
                        </a:rPr>
                        <a:t>Arriesgado</a:t>
                      </a:r>
                      <a:endParaRPr lang="es-CO" sz="14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928776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>
                          <a:effectLst/>
                        </a:rPr>
                        <a:t>Emprendedor</a:t>
                      </a:r>
                      <a:endParaRPr lang="es-CO" sz="14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799561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>
                          <a:effectLst/>
                        </a:rPr>
                        <a:t>Recursividad</a:t>
                      </a:r>
                      <a:endParaRPr lang="es-CO" sz="14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916208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 dirty="0">
                          <a:effectLst/>
                        </a:rPr>
                        <a:t>Orientación a la acción</a:t>
                      </a:r>
                      <a:endParaRPr lang="es-CO" sz="14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X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Rockwell" panose="02060603020205020403" pitchFamily="18" charset="77"/>
                        <a:ea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40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5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743">
            <a:extLst>
              <a:ext uri="{FF2B5EF4-FFF2-40B4-BE49-F238E27FC236}">
                <a16:creationId xmlns:a16="http://schemas.microsoft.com/office/drawing/2014/main" id="{C395498B-0A9E-5743-9BC3-175837924A4C}"/>
              </a:ext>
            </a:extLst>
          </p:cNvPr>
          <p:cNvGrpSpPr/>
          <p:nvPr/>
        </p:nvGrpSpPr>
        <p:grpSpPr>
          <a:xfrm>
            <a:off x="5407919" y="1731236"/>
            <a:ext cx="1096793" cy="2488757"/>
            <a:chOff x="3384375" y="2267500"/>
            <a:chExt cx="203375" cy="507825"/>
          </a:xfrm>
          <a:solidFill>
            <a:schemeClr val="tx1"/>
          </a:solidFill>
        </p:grpSpPr>
        <p:sp>
          <p:nvSpPr>
            <p:cNvPr id="242" name="Shape 744">
              <a:extLst>
                <a:ext uri="{FF2B5EF4-FFF2-40B4-BE49-F238E27FC236}">
                  <a16:creationId xmlns:a16="http://schemas.microsoft.com/office/drawing/2014/main" id="{2453CE14-4017-2647-850C-B2C7E264D59B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grpFill/>
            <a:ln w="19050" cap="rnd" cmpd="sng">
              <a:solidFill>
                <a:srgbClr val="007B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3" name="Shape 745">
              <a:extLst>
                <a:ext uri="{FF2B5EF4-FFF2-40B4-BE49-F238E27FC236}">
                  <a16:creationId xmlns:a16="http://schemas.microsoft.com/office/drawing/2014/main" id="{050365BD-2ADE-004A-9E19-53A50C2CDB51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grpFill/>
            <a:ln w="19050" cap="rnd" cmpd="sng">
              <a:solidFill>
                <a:srgbClr val="007B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6111A864-5BBC-7945-8D21-DDB47952C309}"/>
              </a:ext>
            </a:extLst>
          </p:cNvPr>
          <p:cNvSpPr txBox="1"/>
          <p:nvPr/>
        </p:nvSpPr>
        <p:spPr>
          <a:xfrm>
            <a:off x="3166902" y="5597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1</a:t>
            </a:r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09785E4F-A23B-7E44-AFA0-098AFEB0D71C}"/>
              </a:ext>
            </a:extLst>
          </p:cNvPr>
          <p:cNvSpPr txBox="1"/>
          <p:nvPr/>
        </p:nvSpPr>
        <p:spPr>
          <a:xfrm>
            <a:off x="3526942" y="5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2</a:t>
            </a: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DA9BF4F0-E558-8C4E-8BBD-80FE4F460A64}"/>
              </a:ext>
            </a:extLst>
          </p:cNvPr>
          <p:cNvSpPr txBox="1"/>
          <p:nvPr/>
        </p:nvSpPr>
        <p:spPr>
          <a:xfrm>
            <a:off x="3886982" y="5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3</a:t>
            </a:r>
          </a:p>
        </p:txBody>
      </p: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24AE330C-0209-B649-B044-B770E94BB572}"/>
              </a:ext>
            </a:extLst>
          </p:cNvPr>
          <p:cNvSpPr txBox="1"/>
          <p:nvPr/>
        </p:nvSpPr>
        <p:spPr>
          <a:xfrm>
            <a:off x="4247022" y="5597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4</a:t>
            </a:r>
          </a:p>
        </p:txBody>
      </p:sp>
      <p:sp>
        <p:nvSpPr>
          <p:cNvPr id="285" name="CuadroTexto 284">
            <a:extLst>
              <a:ext uri="{FF2B5EF4-FFF2-40B4-BE49-F238E27FC236}">
                <a16:creationId xmlns:a16="http://schemas.microsoft.com/office/drawing/2014/main" id="{65F1F30D-563C-194B-A873-570646ECB00A}"/>
              </a:ext>
            </a:extLst>
          </p:cNvPr>
          <p:cNvSpPr txBox="1"/>
          <p:nvPr/>
        </p:nvSpPr>
        <p:spPr>
          <a:xfrm>
            <a:off x="4607062" y="5597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5</a:t>
            </a:r>
          </a:p>
        </p:txBody>
      </p:sp>
      <p:sp>
        <p:nvSpPr>
          <p:cNvPr id="286" name="CuadroTexto 285">
            <a:extLst>
              <a:ext uri="{FF2B5EF4-FFF2-40B4-BE49-F238E27FC236}">
                <a16:creationId xmlns:a16="http://schemas.microsoft.com/office/drawing/2014/main" id="{AF8058DB-628C-4547-9BDD-754F51A2FC6C}"/>
              </a:ext>
            </a:extLst>
          </p:cNvPr>
          <p:cNvSpPr txBox="1"/>
          <p:nvPr/>
        </p:nvSpPr>
        <p:spPr>
          <a:xfrm>
            <a:off x="1629916" y="80510"/>
            <a:ext cx="1022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solidFill>
                  <a:srgbClr val="01458D"/>
                </a:solidFill>
              </a:rPr>
              <a:t>Califica tus habilidades del ADN de 1 a 5, siendo 1 la puntuación mínima y 5 la puntuación máxima. Al final, totaliza los puntos obtenidos por cada uno de los grupos de habilidades.</a:t>
            </a:r>
            <a:r>
              <a:rPr lang="es-ES_tradnl" sz="1200" b="1" dirty="0">
                <a:solidFill>
                  <a:srgbClr val="01458D"/>
                </a:solidFill>
              </a:rPr>
              <a:t> </a:t>
            </a:r>
          </a:p>
        </p:txBody>
      </p: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D922D8EB-02BD-364F-AC79-2F75AD4ADF9B}"/>
              </a:ext>
            </a:extLst>
          </p:cNvPr>
          <p:cNvSpPr txBox="1"/>
          <p:nvPr/>
        </p:nvSpPr>
        <p:spPr>
          <a:xfrm>
            <a:off x="5896078" y="822660"/>
            <a:ext cx="292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ln>
                  <a:solidFill>
                    <a:srgbClr val="007BC0"/>
                  </a:solidFill>
                </a:ln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863E125C-B816-444C-9AFE-2A918B8BFE92}"/>
              </a:ext>
            </a:extLst>
          </p:cNvPr>
          <p:cNvSpPr/>
          <p:nvPr/>
        </p:nvSpPr>
        <p:spPr>
          <a:xfrm rot="16200000">
            <a:off x="4644611" y="1393671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007BC0"/>
                </a:solidFill>
              </a:rPr>
              <a:t>Grupo 1</a:t>
            </a:r>
          </a:p>
        </p:txBody>
      </p:sp>
      <p:sp>
        <p:nvSpPr>
          <p:cNvPr id="468" name="Rectángulo 467">
            <a:extLst>
              <a:ext uri="{FF2B5EF4-FFF2-40B4-BE49-F238E27FC236}">
                <a16:creationId xmlns:a16="http://schemas.microsoft.com/office/drawing/2014/main" id="{B7BCFBF4-4B2E-1240-A740-0FEB5FAD11E7}"/>
              </a:ext>
            </a:extLst>
          </p:cNvPr>
          <p:cNvSpPr/>
          <p:nvPr/>
        </p:nvSpPr>
        <p:spPr>
          <a:xfrm rot="16200000">
            <a:off x="4643133" y="3601861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007BC0"/>
                </a:solidFill>
              </a:rPr>
              <a:t>Grupo 2</a:t>
            </a:r>
          </a:p>
        </p:txBody>
      </p:sp>
      <p:sp>
        <p:nvSpPr>
          <p:cNvPr id="469" name="Rectángulo 468">
            <a:extLst>
              <a:ext uri="{FF2B5EF4-FFF2-40B4-BE49-F238E27FC236}">
                <a16:creationId xmlns:a16="http://schemas.microsoft.com/office/drawing/2014/main" id="{33B8BF88-A1C8-B647-9253-FA30A84FEF60}"/>
              </a:ext>
            </a:extLst>
          </p:cNvPr>
          <p:cNvSpPr/>
          <p:nvPr/>
        </p:nvSpPr>
        <p:spPr>
          <a:xfrm rot="16200000">
            <a:off x="4679509" y="573860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007BC0"/>
                </a:solidFill>
              </a:rPr>
              <a:t>Grupo 3</a:t>
            </a:r>
          </a:p>
        </p:txBody>
      </p:sp>
      <p:sp>
        <p:nvSpPr>
          <p:cNvPr id="470" name="Rectángulo 469">
            <a:extLst>
              <a:ext uri="{FF2B5EF4-FFF2-40B4-BE49-F238E27FC236}">
                <a16:creationId xmlns:a16="http://schemas.microsoft.com/office/drawing/2014/main" id="{D9159217-3E6C-894C-8598-1416FBEAA46F}"/>
              </a:ext>
            </a:extLst>
          </p:cNvPr>
          <p:cNvSpPr/>
          <p:nvPr/>
        </p:nvSpPr>
        <p:spPr>
          <a:xfrm rot="16200000">
            <a:off x="6208859" y="1407407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007BC0"/>
                </a:solidFill>
              </a:rPr>
              <a:t>Grupo 4</a:t>
            </a:r>
          </a:p>
        </p:txBody>
      </p:sp>
      <p:sp>
        <p:nvSpPr>
          <p:cNvPr id="471" name="Rectángulo 470">
            <a:extLst>
              <a:ext uri="{FF2B5EF4-FFF2-40B4-BE49-F238E27FC236}">
                <a16:creationId xmlns:a16="http://schemas.microsoft.com/office/drawing/2014/main" id="{01186554-E07C-C446-A296-86309B5E05A0}"/>
              </a:ext>
            </a:extLst>
          </p:cNvPr>
          <p:cNvSpPr/>
          <p:nvPr/>
        </p:nvSpPr>
        <p:spPr>
          <a:xfrm rot="16200000">
            <a:off x="6181005" y="3601860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007BC0"/>
                </a:solidFill>
              </a:rPr>
              <a:t>Grupo 5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017DC25D-9448-174A-8883-D4287B4D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21895"/>
              </p:ext>
            </p:extLst>
          </p:nvPr>
        </p:nvGraphicFramePr>
        <p:xfrm>
          <a:off x="837829" y="870444"/>
          <a:ext cx="4071895" cy="13739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381025235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737099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997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605665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40593805"/>
                    </a:ext>
                  </a:extLst>
                </a:gridCol>
                <a:gridCol w="327480">
                  <a:extLst>
                    <a:ext uri="{9D8B030D-6E8A-4147-A177-3AD203B41FA5}">
                      <a16:colId xmlns:a16="http://schemas.microsoft.com/office/drawing/2014/main" val="296820685"/>
                    </a:ext>
                  </a:extLst>
                </a:gridCol>
              </a:tblGrid>
              <a:tr h="343494">
                <a:tc>
                  <a:txBody>
                    <a:bodyPr/>
                    <a:lstStyle/>
                    <a:p>
                      <a:r>
                        <a:rPr lang="es-CO" sz="800" b="0" dirty="0"/>
                        <a:t>Comúnmente identifica oportunidades observando su entorno más cercano.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8233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800" dirty="0"/>
                        <a:t>Suele observar las personas, sus comportamientos y sus elementos en común.</a:t>
                      </a:r>
                      <a:endParaRPr lang="es-CO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3539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Se le ocurren ideas al observar su vida cotidiana.</a:t>
                      </a:r>
                      <a:endParaRPr lang="es-ES_trad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0169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Observa con detalle y atención los entornos que lo rodean</a:t>
                      </a:r>
                      <a:r>
                        <a:rPr lang="es-CO" sz="800" dirty="0"/>
                        <a:t>.</a:t>
                      </a:r>
                      <a:endParaRPr lang="es-ES_trad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10292"/>
                  </a:ext>
                </a:extLst>
              </a:tr>
            </a:tbl>
          </a:graphicData>
        </a:graphic>
      </p:graphicFrame>
      <p:sp>
        <p:nvSpPr>
          <p:cNvPr id="486" name="CuadroTexto 485">
            <a:extLst>
              <a:ext uri="{FF2B5EF4-FFF2-40B4-BE49-F238E27FC236}">
                <a16:creationId xmlns:a16="http://schemas.microsoft.com/office/drawing/2014/main" id="{6911436C-DC20-534D-A5E2-ACD03919EE01}"/>
              </a:ext>
            </a:extLst>
          </p:cNvPr>
          <p:cNvSpPr txBox="1"/>
          <p:nvPr/>
        </p:nvSpPr>
        <p:spPr>
          <a:xfrm>
            <a:off x="3165134" y="26634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1</a:t>
            </a:r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1736F467-A433-AB40-9E79-8EC089186B4E}"/>
              </a:ext>
            </a:extLst>
          </p:cNvPr>
          <p:cNvSpPr txBox="1"/>
          <p:nvPr/>
        </p:nvSpPr>
        <p:spPr>
          <a:xfrm>
            <a:off x="3525174" y="26634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2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CF64C71A-8634-3F4A-BE5C-B217F4230111}"/>
              </a:ext>
            </a:extLst>
          </p:cNvPr>
          <p:cNvSpPr txBox="1"/>
          <p:nvPr/>
        </p:nvSpPr>
        <p:spPr>
          <a:xfrm>
            <a:off x="3885214" y="26634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3</a:t>
            </a:r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1F81EC61-CACC-424B-A07E-18A4161B72EA}"/>
              </a:ext>
            </a:extLst>
          </p:cNvPr>
          <p:cNvSpPr txBox="1"/>
          <p:nvPr/>
        </p:nvSpPr>
        <p:spPr>
          <a:xfrm>
            <a:off x="4245254" y="26634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4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575729EE-E786-0146-9ABE-1A7DA18735A0}"/>
              </a:ext>
            </a:extLst>
          </p:cNvPr>
          <p:cNvSpPr txBox="1"/>
          <p:nvPr/>
        </p:nvSpPr>
        <p:spPr>
          <a:xfrm>
            <a:off x="4605294" y="26634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5</a:t>
            </a:r>
          </a:p>
        </p:txBody>
      </p:sp>
      <p:graphicFrame>
        <p:nvGraphicFramePr>
          <p:cNvPr id="491" name="Tabla 3">
            <a:extLst>
              <a:ext uri="{FF2B5EF4-FFF2-40B4-BE49-F238E27FC236}">
                <a16:creationId xmlns:a16="http://schemas.microsoft.com/office/drawing/2014/main" id="{0B948A56-BADE-FB40-8A16-25D588330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57610"/>
              </p:ext>
            </p:extLst>
          </p:nvPr>
        </p:nvGraphicFramePr>
        <p:xfrm>
          <a:off x="836061" y="2974218"/>
          <a:ext cx="4071895" cy="13739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381025235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737099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997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605665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40593805"/>
                    </a:ext>
                  </a:extLst>
                </a:gridCol>
                <a:gridCol w="327480">
                  <a:extLst>
                    <a:ext uri="{9D8B030D-6E8A-4147-A177-3AD203B41FA5}">
                      <a16:colId xmlns:a16="http://schemas.microsoft.com/office/drawing/2014/main" val="296820685"/>
                    </a:ext>
                  </a:extLst>
                </a:gridCol>
              </a:tblGrid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800" b="0" dirty="0"/>
                        <a:t>Normalmente hace preguntas para entender mejor el entorno que lo rodea</a:t>
                      </a:r>
                      <a:r>
                        <a:rPr lang="es-CO" sz="800" b="0" dirty="0"/>
                        <a:t>.</a:t>
                      </a:r>
                      <a:endParaRPr lang="es-ES_tradnl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8233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800" dirty="0"/>
                        <a:t>Los demás lo consideran una persona muy cuestionadora (preguntona).</a:t>
                      </a:r>
                      <a:endParaRPr lang="es-CO" sz="9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3539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800" dirty="0"/>
                        <a:t>Constantemente genera preguntas que cuestionan la manera habitual de hacer las cosas.</a:t>
                      </a:r>
                      <a:endParaRPr lang="es-CO" sz="9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0169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800" dirty="0"/>
                        <a:t>Constantemente se hace cuestionamientos que retan el sentido común.</a:t>
                      </a:r>
                      <a:endParaRPr lang="es-CO" sz="9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10292"/>
                  </a:ext>
                </a:extLst>
              </a:tr>
            </a:tbl>
          </a:graphicData>
        </a:graphic>
      </p:graphicFrame>
      <p:sp>
        <p:nvSpPr>
          <p:cNvPr id="492" name="CuadroTexto 491">
            <a:extLst>
              <a:ext uri="{FF2B5EF4-FFF2-40B4-BE49-F238E27FC236}">
                <a16:creationId xmlns:a16="http://schemas.microsoft.com/office/drawing/2014/main" id="{97E99253-457C-6A4D-B4D5-F45BA5BF1AF8}"/>
              </a:ext>
            </a:extLst>
          </p:cNvPr>
          <p:cNvSpPr txBox="1"/>
          <p:nvPr/>
        </p:nvSpPr>
        <p:spPr>
          <a:xfrm>
            <a:off x="3171979" y="47858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1</a:t>
            </a:r>
          </a:p>
        </p:txBody>
      </p:sp>
      <p:sp>
        <p:nvSpPr>
          <p:cNvPr id="493" name="CuadroTexto 492">
            <a:extLst>
              <a:ext uri="{FF2B5EF4-FFF2-40B4-BE49-F238E27FC236}">
                <a16:creationId xmlns:a16="http://schemas.microsoft.com/office/drawing/2014/main" id="{A32D66B5-C7A0-DE40-93DE-F5CFA7427FF3}"/>
              </a:ext>
            </a:extLst>
          </p:cNvPr>
          <p:cNvSpPr txBox="1"/>
          <p:nvPr/>
        </p:nvSpPr>
        <p:spPr>
          <a:xfrm>
            <a:off x="3532019" y="47858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2</a:t>
            </a:r>
          </a:p>
        </p:txBody>
      </p:sp>
      <p:sp>
        <p:nvSpPr>
          <p:cNvPr id="494" name="CuadroTexto 493">
            <a:extLst>
              <a:ext uri="{FF2B5EF4-FFF2-40B4-BE49-F238E27FC236}">
                <a16:creationId xmlns:a16="http://schemas.microsoft.com/office/drawing/2014/main" id="{7B618AF8-0243-6342-9FCA-3303F9A2EA17}"/>
              </a:ext>
            </a:extLst>
          </p:cNvPr>
          <p:cNvSpPr txBox="1"/>
          <p:nvPr/>
        </p:nvSpPr>
        <p:spPr>
          <a:xfrm>
            <a:off x="3892059" y="47858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3</a:t>
            </a:r>
          </a:p>
        </p:txBody>
      </p:sp>
      <p:sp>
        <p:nvSpPr>
          <p:cNvPr id="495" name="CuadroTexto 494">
            <a:extLst>
              <a:ext uri="{FF2B5EF4-FFF2-40B4-BE49-F238E27FC236}">
                <a16:creationId xmlns:a16="http://schemas.microsoft.com/office/drawing/2014/main" id="{12ADAD5E-7371-2B4B-AFE3-7D0E63DF5433}"/>
              </a:ext>
            </a:extLst>
          </p:cNvPr>
          <p:cNvSpPr txBox="1"/>
          <p:nvPr/>
        </p:nvSpPr>
        <p:spPr>
          <a:xfrm>
            <a:off x="4252099" y="47858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4</a:t>
            </a:r>
          </a:p>
        </p:txBody>
      </p:sp>
      <p:sp>
        <p:nvSpPr>
          <p:cNvPr id="496" name="CuadroTexto 495">
            <a:extLst>
              <a:ext uri="{FF2B5EF4-FFF2-40B4-BE49-F238E27FC236}">
                <a16:creationId xmlns:a16="http://schemas.microsoft.com/office/drawing/2014/main" id="{77A15FF6-DE3B-6C45-920E-4ED843A18E8E}"/>
              </a:ext>
            </a:extLst>
          </p:cNvPr>
          <p:cNvSpPr txBox="1"/>
          <p:nvPr/>
        </p:nvSpPr>
        <p:spPr>
          <a:xfrm>
            <a:off x="4612139" y="47858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5</a:t>
            </a:r>
          </a:p>
        </p:txBody>
      </p:sp>
      <p:graphicFrame>
        <p:nvGraphicFramePr>
          <p:cNvPr id="497" name="Tabla 3">
            <a:extLst>
              <a:ext uri="{FF2B5EF4-FFF2-40B4-BE49-F238E27FC236}">
                <a16:creationId xmlns:a16="http://schemas.microsoft.com/office/drawing/2014/main" id="{01CA4289-D3D7-A440-92CC-80FB984C9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50947"/>
              </p:ext>
            </p:extLst>
          </p:nvPr>
        </p:nvGraphicFramePr>
        <p:xfrm>
          <a:off x="842906" y="5096605"/>
          <a:ext cx="4071895" cy="16013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381025235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737099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997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605665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40593805"/>
                    </a:ext>
                  </a:extLst>
                </a:gridCol>
                <a:gridCol w="327480">
                  <a:extLst>
                    <a:ext uri="{9D8B030D-6E8A-4147-A177-3AD203B41FA5}">
                      <a16:colId xmlns:a16="http://schemas.microsoft.com/office/drawing/2014/main" val="296820685"/>
                    </a:ext>
                  </a:extLst>
                </a:gridCol>
              </a:tblGrid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Suele encontrar soluciones a problemas a partir de otros proyectos en diferentes sectores, áreas o disciplinas</a:t>
                      </a:r>
                      <a:r>
                        <a:rPr lang="es-ES_tradnl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8233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Encuentra relaciones entre temas poco afines.</a:t>
                      </a:r>
                      <a:endParaRPr lang="es-CO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3539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 capaz de trasladar conocimientos de un área a otra completamente distinta, con el fin de generar ideas.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0169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Tiene la capacidad de conectar o asociar lo que aparentemente no está relacionado</a:t>
                      </a:r>
                      <a:r>
                        <a:rPr lang="es-CO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s-CO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10292"/>
                  </a:ext>
                </a:extLst>
              </a:tr>
            </a:tbl>
          </a:graphicData>
        </a:graphic>
      </p:graphicFrame>
      <p:sp>
        <p:nvSpPr>
          <p:cNvPr id="498" name="CuadroTexto 497">
            <a:extLst>
              <a:ext uri="{FF2B5EF4-FFF2-40B4-BE49-F238E27FC236}">
                <a16:creationId xmlns:a16="http://schemas.microsoft.com/office/drawing/2014/main" id="{26E5BAAF-570D-E54C-AF52-E826E478D313}"/>
              </a:ext>
            </a:extLst>
          </p:cNvPr>
          <p:cNvSpPr txBox="1"/>
          <p:nvPr/>
        </p:nvSpPr>
        <p:spPr>
          <a:xfrm>
            <a:off x="9362612" y="5593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1</a:t>
            </a:r>
          </a:p>
        </p:txBody>
      </p:sp>
      <p:sp>
        <p:nvSpPr>
          <p:cNvPr id="499" name="CuadroTexto 498">
            <a:extLst>
              <a:ext uri="{FF2B5EF4-FFF2-40B4-BE49-F238E27FC236}">
                <a16:creationId xmlns:a16="http://schemas.microsoft.com/office/drawing/2014/main" id="{CF7CD936-1C8F-134B-A304-0567F67F2435}"/>
              </a:ext>
            </a:extLst>
          </p:cNvPr>
          <p:cNvSpPr txBox="1"/>
          <p:nvPr/>
        </p:nvSpPr>
        <p:spPr>
          <a:xfrm>
            <a:off x="9722652" y="5593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2</a:t>
            </a:r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742E78EE-050D-9F41-A11C-9BD24958EC42}"/>
              </a:ext>
            </a:extLst>
          </p:cNvPr>
          <p:cNvSpPr txBox="1"/>
          <p:nvPr/>
        </p:nvSpPr>
        <p:spPr>
          <a:xfrm>
            <a:off x="10082692" y="5593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3</a:t>
            </a:r>
          </a:p>
        </p:txBody>
      </p:sp>
      <p:sp>
        <p:nvSpPr>
          <p:cNvPr id="501" name="CuadroTexto 500">
            <a:extLst>
              <a:ext uri="{FF2B5EF4-FFF2-40B4-BE49-F238E27FC236}">
                <a16:creationId xmlns:a16="http://schemas.microsoft.com/office/drawing/2014/main" id="{E97CA465-EB89-9544-A7BD-FCFC86E317A0}"/>
              </a:ext>
            </a:extLst>
          </p:cNvPr>
          <p:cNvSpPr txBox="1"/>
          <p:nvPr/>
        </p:nvSpPr>
        <p:spPr>
          <a:xfrm>
            <a:off x="10442732" y="5593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4</a:t>
            </a:r>
          </a:p>
        </p:txBody>
      </p:sp>
      <p:sp>
        <p:nvSpPr>
          <p:cNvPr id="502" name="CuadroTexto 501">
            <a:extLst>
              <a:ext uri="{FF2B5EF4-FFF2-40B4-BE49-F238E27FC236}">
                <a16:creationId xmlns:a16="http://schemas.microsoft.com/office/drawing/2014/main" id="{9AB9317A-8900-F04D-8293-21760231FC47}"/>
              </a:ext>
            </a:extLst>
          </p:cNvPr>
          <p:cNvSpPr txBox="1"/>
          <p:nvPr/>
        </p:nvSpPr>
        <p:spPr>
          <a:xfrm>
            <a:off x="10802772" y="5593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5</a:t>
            </a:r>
          </a:p>
        </p:txBody>
      </p:sp>
      <p:graphicFrame>
        <p:nvGraphicFramePr>
          <p:cNvPr id="503" name="Tabla 3">
            <a:extLst>
              <a:ext uri="{FF2B5EF4-FFF2-40B4-BE49-F238E27FC236}">
                <a16:creationId xmlns:a16="http://schemas.microsoft.com/office/drawing/2014/main" id="{44D8B492-6F6C-6447-BE1F-365041E6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70067"/>
              </p:ext>
            </p:extLst>
          </p:nvPr>
        </p:nvGraphicFramePr>
        <p:xfrm>
          <a:off x="7033539" y="870129"/>
          <a:ext cx="4071895" cy="14876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381025235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737099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997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605665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40593805"/>
                    </a:ext>
                  </a:extLst>
                </a:gridCol>
                <a:gridCol w="327480">
                  <a:extLst>
                    <a:ext uri="{9D8B030D-6E8A-4147-A177-3AD203B41FA5}">
                      <a16:colId xmlns:a16="http://schemas.microsoft.com/office/drawing/2014/main" val="296820685"/>
                    </a:ext>
                  </a:extLst>
                </a:gridCol>
              </a:tblGrid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800" b="0" dirty="0"/>
                        <a:t>Se caracteriza por ser una persona que ensaya diferentes formas de hacer las cosas</a:t>
                      </a:r>
                      <a:r>
                        <a:rPr lang="es-CO" sz="800" b="0" dirty="0"/>
                        <a:t>.</a:t>
                      </a:r>
                      <a:endParaRPr lang="es-ES_tradnl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8233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800" b="0" dirty="0"/>
                        <a:t>Normalmente obtiene nuevo conocimiento a partir de la realización de experimentos en su vida cotidiana).</a:t>
                      </a:r>
                      <a:endParaRPr lang="es-CO" sz="9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3539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800" b="0" dirty="0"/>
                        <a:t>Comúnmente materializa sus ideas en conceptos, prototipos o modelos.</a:t>
                      </a:r>
                      <a:endParaRPr lang="es-CO" sz="9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0169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800" b="0" dirty="0"/>
                        <a:t>Pone constantemente a prueba sus ideas, con el fin de determinar la viabilidad de estas.</a:t>
                      </a:r>
                      <a:endParaRPr lang="es-CO" sz="9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10292"/>
                  </a:ext>
                </a:extLst>
              </a:tr>
            </a:tbl>
          </a:graphicData>
        </a:graphic>
      </p:graphicFrame>
      <p:sp>
        <p:nvSpPr>
          <p:cNvPr id="504" name="CuadroTexto 503">
            <a:extLst>
              <a:ext uri="{FF2B5EF4-FFF2-40B4-BE49-F238E27FC236}">
                <a16:creationId xmlns:a16="http://schemas.microsoft.com/office/drawing/2014/main" id="{01A0EF7B-90B7-0845-8F25-6B5DF3D05355}"/>
              </a:ext>
            </a:extLst>
          </p:cNvPr>
          <p:cNvSpPr txBox="1"/>
          <p:nvPr/>
        </p:nvSpPr>
        <p:spPr>
          <a:xfrm>
            <a:off x="9329543" y="2587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1</a:t>
            </a:r>
          </a:p>
        </p:txBody>
      </p:sp>
      <p:sp>
        <p:nvSpPr>
          <p:cNvPr id="505" name="CuadroTexto 504">
            <a:extLst>
              <a:ext uri="{FF2B5EF4-FFF2-40B4-BE49-F238E27FC236}">
                <a16:creationId xmlns:a16="http://schemas.microsoft.com/office/drawing/2014/main" id="{544E78E4-4573-A54E-8193-FC3C3361A6EF}"/>
              </a:ext>
            </a:extLst>
          </p:cNvPr>
          <p:cNvSpPr txBox="1"/>
          <p:nvPr/>
        </p:nvSpPr>
        <p:spPr>
          <a:xfrm>
            <a:off x="9689583" y="25870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2</a:t>
            </a:r>
          </a:p>
        </p:txBody>
      </p:sp>
      <p:sp>
        <p:nvSpPr>
          <p:cNvPr id="506" name="CuadroTexto 505">
            <a:extLst>
              <a:ext uri="{FF2B5EF4-FFF2-40B4-BE49-F238E27FC236}">
                <a16:creationId xmlns:a16="http://schemas.microsoft.com/office/drawing/2014/main" id="{72C03550-CBE7-F942-BA6B-10F3EBB2C1AB}"/>
              </a:ext>
            </a:extLst>
          </p:cNvPr>
          <p:cNvSpPr txBox="1"/>
          <p:nvPr/>
        </p:nvSpPr>
        <p:spPr>
          <a:xfrm>
            <a:off x="10049623" y="25870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3</a:t>
            </a:r>
          </a:p>
        </p:txBody>
      </p: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D2CC15CB-6175-C842-BB85-92412AD88519}"/>
              </a:ext>
            </a:extLst>
          </p:cNvPr>
          <p:cNvSpPr txBox="1"/>
          <p:nvPr/>
        </p:nvSpPr>
        <p:spPr>
          <a:xfrm>
            <a:off x="10409663" y="25870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4</a:t>
            </a:r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9F58A438-98F9-1942-A807-250385E3901D}"/>
              </a:ext>
            </a:extLst>
          </p:cNvPr>
          <p:cNvSpPr txBox="1"/>
          <p:nvPr/>
        </p:nvSpPr>
        <p:spPr>
          <a:xfrm>
            <a:off x="10769703" y="25870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007BC0"/>
                </a:solidFill>
              </a:rPr>
              <a:t>5</a:t>
            </a:r>
          </a:p>
        </p:txBody>
      </p:sp>
      <p:graphicFrame>
        <p:nvGraphicFramePr>
          <p:cNvPr id="509" name="Tabla 3">
            <a:extLst>
              <a:ext uri="{FF2B5EF4-FFF2-40B4-BE49-F238E27FC236}">
                <a16:creationId xmlns:a16="http://schemas.microsoft.com/office/drawing/2014/main" id="{E43F6743-D2A4-3140-8E24-ACCD466E9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41676"/>
              </p:ext>
            </p:extLst>
          </p:nvPr>
        </p:nvGraphicFramePr>
        <p:xfrm>
          <a:off x="7000470" y="2897811"/>
          <a:ext cx="4071895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381025235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737099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29997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605665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40593805"/>
                    </a:ext>
                  </a:extLst>
                </a:gridCol>
                <a:gridCol w="327480">
                  <a:extLst>
                    <a:ext uri="{9D8B030D-6E8A-4147-A177-3AD203B41FA5}">
                      <a16:colId xmlns:a16="http://schemas.microsoft.com/office/drawing/2014/main" val="296820685"/>
                    </a:ext>
                  </a:extLst>
                </a:gridCol>
              </a:tblGrid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Asiste a eventos afines o ajenos a su área de conocimiento para conocer gente nueva y entender sus problemáticas</a:t>
                      </a:r>
                      <a:r>
                        <a:rPr lang="es-ES_tradnl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8233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Constantemente busca vincularse a actividades de diversos grupos (artísticos, investigativos, deportivos, de emprendimiento, entre otros).</a:t>
                      </a:r>
                      <a:endParaRPr lang="es-CO" sz="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3539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Busca relacionarse con personas de diferentes áreas de conocimiento para aprender de ellas y conocer visiones diferentes a la suya.</a:t>
                      </a:r>
                      <a:endParaRPr lang="es-ES_tradnl" sz="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0169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Conversa sobre sus ideas con personas de orígenes, nacionalidades o áreas de conocimiento distintas a la suya</a:t>
                      </a:r>
                      <a:r>
                        <a:rPr lang="es-CO" sz="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s-ES_tradnl" sz="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10292"/>
                  </a:ext>
                </a:extLst>
              </a:tr>
            </a:tbl>
          </a:graphicData>
        </a:graphic>
      </p:graphicFrame>
      <p:graphicFrame>
        <p:nvGraphicFramePr>
          <p:cNvPr id="510" name="Tabla 3">
            <a:extLst>
              <a:ext uri="{FF2B5EF4-FFF2-40B4-BE49-F238E27FC236}">
                <a16:creationId xmlns:a16="http://schemas.microsoft.com/office/drawing/2014/main" id="{52A551D6-0E66-674C-8482-73EB7BC30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93012"/>
              </p:ext>
            </p:extLst>
          </p:nvPr>
        </p:nvGraphicFramePr>
        <p:xfrm>
          <a:off x="7017004" y="4986213"/>
          <a:ext cx="4038826" cy="17174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68673">
                  <a:extLst>
                    <a:ext uri="{9D8B030D-6E8A-4147-A177-3AD203B41FA5}">
                      <a16:colId xmlns:a16="http://schemas.microsoft.com/office/drawing/2014/main" val="3810252355"/>
                    </a:ext>
                  </a:extLst>
                </a:gridCol>
                <a:gridCol w="1770153">
                  <a:extLst>
                    <a:ext uri="{9D8B030D-6E8A-4147-A177-3AD203B41FA5}">
                      <a16:colId xmlns:a16="http://schemas.microsoft.com/office/drawing/2014/main" val="3773709963"/>
                    </a:ext>
                  </a:extLst>
                </a:gridCol>
              </a:tblGrid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rgbClr val="01458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GRUPO 1</a:t>
                      </a:r>
                      <a:endParaRPr lang="es-ES_tradnl" sz="1100" b="1" dirty="0">
                        <a:solidFill>
                          <a:srgbClr val="01458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8233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rgbClr val="01458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GRUPO 2 </a:t>
                      </a:r>
                      <a:endParaRPr lang="es-CO" sz="1100" b="1" dirty="0">
                        <a:solidFill>
                          <a:srgbClr val="01458D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3539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rgbClr val="01458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GRUPO 3</a:t>
                      </a:r>
                      <a:endParaRPr lang="es-ES_tradnl" sz="1100" b="1" dirty="0">
                        <a:solidFill>
                          <a:srgbClr val="01458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01694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rgbClr val="01458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GRUPO 4</a:t>
                      </a:r>
                      <a:endParaRPr lang="es-ES_tradnl" sz="1100" b="1" dirty="0">
                        <a:solidFill>
                          <a:srgbClr val="01458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10292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1" dirty="0">
                          <a:solidFill>
                            <a:srgbClr val="01458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TOTLA GRUPO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666"/>
                  </a:ext>
                </a:extLst>
              </a:tr>
            </a:tbl>
          </a:graphicData>
        </a:graphic>
      </p:graphicFrame>
      <p:sp>
        <p:nvSpPr>
          <p:cNvPr id="511" name="CuadroTexto 510">
            <a:extLst>
              <a:ext uri="{FF2B5EF4-FFF2-40B4-BE49-F238E27FC236}">
                <a16:creationId xmlns:a16="http://schemas.microsoft.com/office/drawing/2014/main" id="{1F286A6F-8AEA-7649-8E7C-FA1D0F31CAB9}"/>
              </a:ext>
            </a:extLst>
          </p:cNvPr>
          <p:cNvSpPr txBox="1"/>
          <p:nvPr/>
        </p:nvSpPr>
        <p:spPr>
          <a:xfrm>
            <a:off x="42113" y="44624"/>
            <a:ext cx="1731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b="1" dirty="0">
                <a:solidFill>
                  <a:srgbClr val="01458D"/>
                </a:solidFill>
              </a:rPr>
              <a:t>Mi ADN innovador: </a:t>
            </a:r>
            <a:endParaRPr lang="es-ES_tradnl" sz="2000" b="1" dirty="0">
              <a:solidFill>
                <a:srgbClr val="0145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3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8777</TotalTime>
  <Words>620</Words>
  <Application>Microsoft Office PowerPoint</Application>
  <PresentationFormat>Personalizado</PresentationFormat>
  <Paragraphs>213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</vt:lpstr>
      <vt:lpstr>Rockwell</vt:lpstr>
      <vt:lpstr>Office Theme</vt:lpstr>
      <vt:lpstr>Actividad #1</vt:lpstr>
      <vt:lpstr>Perfil emprendedor – caso Tropical Group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Optimistic PowerPoint Template</dc:title>
  <dc:creator>Julian</dc:creator>
  <cp:lastModifiedBy>Jrperez</cp:lastModifiedBy>
  <cp:revision>252</cp:revision>
  <dcterms:created xsi:type="dcterms:W3CDTF">2013-09-12T13:05:01Z</dcterms:created>
  <dcterms:modified xsi:type="dcterms:W3CDTF">2020-10-21T10:29:21Z</dcterms:modified>
</cp:coreProperties>
</file>