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889" autoAdjust="0"/>
  </p:normalViewPr>
  <p:slideViewPr>
    <p:cSldViewPr snapToGrid="0">
      <p:cViewPr varScale="1">
        <p:scale>
          <a:sx n="80" d="100"/>
          <a:sy n="80" d="100"/>
        </p:scale>
        <p:origin x="978" y="90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2:02:38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AE232-6AB8-434E-9C13-0A4513A32E6F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AD60-A0BB-4699-8A15-A6BD1BD34A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63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O" dirty="0"/>
              <a:t>Porque decidí realizar este curso.</a:t>
            </a:r>
          </a:p>
          <a:p>
            <a:pPr marL="171450" indent="-171450">
              <a:buFontTx/>
              <a:buChar char="-"/>
            </a:pPr>
            <a:r>
              <a:rPr lang="es-CO" dirty="0"/>
              <a:t>Como fue el proceso de matricula</a:t>
            </a:r>
          </a:p>
          <a:p>
            <a:pPr marL="171450" indent="-171450">
              <a:buFontTx/>
              <a:buChar char="-"/>
            </a:pPr>
            <a:r>
              <a:rPr lang="es-CO" dirty="0"/>
              <a:t>Que me dejo este curso. : Le deja a uno las bases para continuar aprendiendo. Le abre a uno la perspectiva de lo que hoy en día se esta trabajando.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D60-A0BB-4699-8A15-A6BD1BD34AD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7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-Mencionar cada curso y presentar a forma general de que trataba cada uno. Hacer referencia de lo importante que es Python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D60-A0BB-4699-8A15-A6BD1BD34AD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8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818181"/>
                </a:solidFill>
                <a:effectLst/>
                <a:latin typeface="Raleway"/>
              </a:rPr>
              <a:t>Inteligencia Artificial es el concepto más amplio, en donde las máquinas son capaces de llevar a cabo las tareas de una manera considerada “inteligentes”, mientras que Machine </a:t>
            </a:r>
            <a:r>
              <a:rPr lang="es-MX" b="1" i="0" dirty="0" err="1">
                <a:solidFill>
                  <a:srgbClr val="818181"/>
                </a:solidFill>
                <a:effectLst/>
                <a:latin typeface="Raleway"/>
              </a:rPr>
              <a:t>Learning</a:t>
            </a:r>
            <a:r>
              <a:rPr lang="es-MX" b="1" i="0" dirty="0">
                <a:solidFill>
                  <a:srgbClr val="818181"/>
                </a:solidFill>
                <a:effectLst/>
                <a:latin typeface="Raleway"/>
              </a:rPr>
              <a:t> es una aplicación actual de la Inteligencia Artificial basada en la idea de que deberíamos ser capaces realmente de dar a las máquinas acceso a los datos y dejarles aprender por sí mismos, es decir, algoritmos que hacen a las máquinas más inteligentes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D60-A0BB-4699-8A15-A6BD1BD34AD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73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D60-A0BB-4699-8A15-A6BD1BD34AD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2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D60-A0BB-4699-8A15-A6BD1BD34AD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88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5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iVUKYgOih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watch?v=oT3arRRB2Cw&amp;t=193s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DC57A5-1907-4884-AC3C-A8DC4007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O" sz="6000" dirty="0">
                <a:latin typeface="Book Antiqua" panose="02040602050305030304" pitchFamily="18" charset="0"/>
              </a:rPr>
              <a:t>Introducción Convocatoria Inteligencia Artificial MINTIC (Fase 2)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25FC9-68F1-4E11-987F-C341726C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6AF7E-0E83-4E52-B555-3DD837F3F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0" r="497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307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8229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261DF-DFE3-407D-A3B1-2300723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s-CO" sz="6800" dirty="0">
                <a:solidFill>
                  <a:schemeClr val="bg1"/>
                </a:solidFill>
                <a:latin typeface="Book Antiqua" panose="02040602050305030304" pitchFamily="18" charset="0"/>
              </a:rPr>
              <a:t>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07C6A-42F5-416F-B2B1-28CF8EF1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s-CO" dirty="0">
                <a:latin typeface="Book Antiqua" panose="02040602050305030304" pitchFamily="18" charset="0"/>
              </a:rPr>
              <a:t>Curso Python</a:t>
            </a:r>
          </a:p>
          <a:p>
            <a:r>
              <a:rPr lang="es-CO" dirty="0">
                <a:latin typeface="Book Antiqua" panose="02040602050305030304" pitchFamily="18" charset="0"/>
              </a:rPr>
              <a:t>Curso de </a:t>
            </a:r>
            <a:r>
              <a:rPr lang="es-CO" dirty="0" err="1">
                <a:latin typeface="Book Antiqua" panose="02040602050305030304" pitchFamily="18" charset="0"/>
              </a:rPr>
              <a:t>Maching</a:t>
            </a:r>
            <a:r>
              <a:rPr lang="es-CO" dirty="0">
                <a:latin typeface="Book Antiqua" panose="02040602050305030304" pitchFamily="18" charset="0"/>
              </a:rPr>
              <a:t> </a:t>
            </a:r>
            <a:r>
              <a:rPr lang="es-CO" dirty="0" err="1">
                <a:latin typeface="Book Antiqua" panose="02040602050305030304" pitchFamily="18" charset="0"/>
              </a:rPr>
              <a:t>Learnig</a:t>
            </a:r>
            <a:r>
              <a:rPr lang="es-CO" dirty="0">
                <a:latin typeface="Book Antiqua" panose="02040602050305030304" pitchFamily="18" charset="0"/>
              </a:rPr>
              <a:t> aplicado con Python</a:t>
            </a:r>
          </a:p>
          <a:p>
            <a:r>
              <a:rPr lang="es-CO" dirty="0">
                <a:latin typeface="Book Antiqua" panose="02040602050305030304" pitchFamily="18" charset="0"/>
              </a:rPr>
              <a:t>Curso de Fundamentos de Matemáticas para Inteligencia Artificial</a:t>
            </a:r>
          </a:p>
          <a:p>
            <a:r>
              <a:rPr lang="es-CO" dirty="0">
                <a:latin typeface="Book Antiqua" panose="02040602050305030304" pitchFamily="18" charset="0"/>
              </a:rPr>
              <a:t>Curso de Ingeniería de datos con Python</a:t>
            </a:r>
          </a:p>
          <a:p>
            <a:r>
              <a:rPr lang="es-CO" dirty="0">
                <a:latin typeface="Book Antiqua" panose="02040602050305030304" pitchFamily="18" charset="0"/>
              </a:rPr>
              <a:t>Curso de Inteligencia Artificial con IBM Watson</a:t>
            </a:r>
          </a:p>
        </p:txBody>
      </p:sp>
    </p:spTree>
    <p:extLst>
      <p:ext uri="{BB962C8B-B14F-4D97-AF65-F5344CB8AC3E}">
        <p14:creationId xmlns:p14="http://schemas.microsoft.com/office/powerpoint/2010/main" val="253657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F6019E-C651-4A7D-A3C2-DDAC73327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2045473"/>
            <a:ext cx="9224010" cy="481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8229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261DF-DFE3-407D-A3B1-2300723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r>
              <a:rPr lang="en-US" sz="6800" dirty="0">
                <a:solidFill>
                  <a:schemeClr val="bg1"/>
                </a:solidFill>
                <a:latin typeface="Book Antiqua" panose="02040602050305030304" pitchFamily="18" charset="0"/>
              </a:rPr>
              <a:t>IA – ML- RN- DL</a:t>
            </a:r>
            <a:br>
              <a:rPr lang="en-US" sz="6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CO" sz="6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CuadroTexto 10">
            <a:hlinkClick r:id="rId4"/>
            <a:extLst>
              <a:ext uri="{FF2B5EF4-FFF2-40B4-BE49-F238E27FC236}">
                <a16:creationId xmlns:a16="http://schemas.microsoft.com/office/drawing/2014/main" id="{3F79996B-AA81-41FB-A53A-A77C038E7D52}"/>
              </a:ext>
            </a:extLst>
          </p:cNvPr>
          <p:cNvSpPr txBox="1"/>
          <p:nvPr/>
        </p:nvSpPr>
        <p:spPr>
          <a:xfrm>
            <a:off x="9145003" y="1173707"/>
            <a:ext cx="294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solidFill>
                  <a:schemeClr val="bg1"/>
                </a:solidFill>
              </a:rPr>
              <a:t>https://www.youtube.com/watch?v=6iVUKYgOihQ</a:t>
            </a:r>
          </a:p>
        </p:txBody>
      </p:sp>
    </p:spTree>
    <p:extLst>
      <p:ext uri="{BB962C8B-B14F-4D97-AF65-F5344CB8AC3E}">
        <p14:creationId xmlns:p14="http://schemas.microsoft.com/office/powerpoint/2010/main" val="34380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B5B6E0-8848-467A-8697-6351DC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7200">
                <a:latin typeface="Book Antiqua" panose="02040602050305030304" pitchFamily="18" charset="0"/>
              </a:rPr>
              <a:t>Python</a:t>
            </a:r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FDB986-3358-4981-8277-05949596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Open Source, incluso para fines comerciales.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Tiene una de las comunidades mas grandes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 Sintaxis sencilla y no tipeada.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Es un lenguaje dinámico, lo que permite realizar programaciones más rápidas que otros lenguajes. Asimismo, ofrece la oportunidad de aprender en menor tiempo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 Utilizado en múltiples industrias ( Google , Uber, etc..)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2200">
                <a:latin typeface="Book Antiqua" panose="02040602050305030304" pitchFamily="18" charset="0"/>
              </a:rPr>
              <a:t>Python tiene bibliotecas como Numpy, Scipy y Pybrain, que se utilizan para la computación científica, computación avanzada, y el aprendizaje automático.</a:t>
            </a:r>
          </a:p>
          <a:p>
            <a:pPr>
              <a:lnSpc>
                <a:spcPct val="100000"/>
              </a:lnSpc>
            </a:pPr>
            <a:endParaRPr lang="es-CO" sz="2200">
              <a:latin typeface="Book Antiqua" panose="020406020503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4FE08-35DD-4808-BC37-117C18BB1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r="15344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B5B6E0-8848-467A-8697-6351DC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 err="1">
                <a:latin typeface="Book Antiqua" panose="02040602050305030304" pitchFamily="18" charset="0"/>
              </a:rPr>
              <a:t>Fundamentos</a:t>
            </a:r>
            <a:r>
              <a:rPr lang="en-US" sz="3500" dirty="0">
                <a:latin typeface="Book Antiqua" panose="02040602050305030304" pitchFamily="18" charset="0"/>
              </a:rPr>
              <a:t> </a:t>
            </a:r>
            <a:r>
              <a:rPr lang="en-US" sz="3500" dirty="0" err="1">
                <a:latin typeface="Book Antiqua" panose="02040602050305030304" pitchFamily="18" charset="0"/>
              </a:rPr>
              <a:t>Matematicos</a:t>
            </a:r>
            <a:r>
              <a:rPr lang="en-US" sz="3500" dirty="0">
                <a:latin typeface="Book Antiqua" panose="02040602050305030304" pitchFamily="18" charset="0"/>
              </a:rPr>
              <a:t> para IA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FDB986-3358-4981-8277-05949596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Historia y Deseo de la 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  <a:hlinkClick r:id="rId2"/>
              </a:rPr>
              <a:t>Tipos de Aprendizaje</a:t>
            </a:r>
            <a:endParaRPr lang="es-CO" sz="150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Vectores, Matrices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Álgebra lineal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Funciones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Limites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Derivadas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Estadística, combinatoria, permutación, variaciones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00">
                <a:latin typeface="Book Antiqua" panose="02040602050305030304" pitchFamily="18" charset="0"/>
              </a:rPr>
              <a:t>Conjuntos, Grafos, arboles, logica, probabilidad, etc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150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B9C2A4E0-3E57-476B-ADCE-F2C9FCCB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120148" cy="51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1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B5B6E0-8848-467A-8697-6351DC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703293"/>
            <a:ext cx="5768050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ML con Phyton</a:t>
            </a:r>
          </a:p>
        </p:txBody>
      </p:sp>
      <p:pic>
        <p:nvPicPr>
          <p:cNvPr id="2050" name="Picture 2" descr="Machine Learning, Enseñando a una Maquina - Proyectos Gestión Conocimiento">
            <a:extLst>
              <a:ext uri="{FF2B5EF4-FFF2-40B4-BE49-F238E27FC236}">
                <a16:creationId xmlns:a16="http://schemas.microsoft.com/office/drawing/2014/main" id="{29239660-BC9D-41CB-AC8D-3D0B38034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1" b="1"/>
          <a:stretch/>
        </p:blipFill>
        <p:spPr bwMode="auto">
          <a:xfrm>
            <a:off x="866692" y="1216969"/>
            <a:ext cx="4812742" cy="3931104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FDB986-3358-4981-8277-05949596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0329" y="3164618"/>
            <a:ext cx="5369177" cy="3021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800">
                <a:latin typeface="Book Antiqua" panose="02040602050305030304" pitchFamily="18" charset="0"/>
              </a:rPr>
              <a:t>Importancia de definir el problema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800">
                <a:latin typeface="Book Antiqua" panose="02040602050305030304" pitchFamily="18" charset="0"/>
              </a:rPr>
              <a:t>Preguntas clave para reconocer el tipo de aprendizaje que se necesita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800">
                <a:latin typeface="Book Antiqua" panose="02040602050305030304" pitchFamily="18" charset="0"/>
              </a:rPr>
              <a:t>El ciclo de Machine Learning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800">
                <a:latin typeface="Book Antiqua" panose="02040602050305030304" pitchFamily="18" charset="0"/>
              </a:rPr>
              <a:t>Se detallan y trabajan las librerias como: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>
                <a:latin typeface="Book Antiqua" panose="02040602050305030304" pitchFamily="18" charset="0"/>
              </a:rPr>
              <a:t>Numpy: Calculos Cientificos.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>
                <a:latin typeface="Book Antiqua" panose="02040602050305030304" pitchFamily="18" charset="0"/>
              </a:rPr>
              <a:t>Pandas:</a:t>
            </a:r>
            <a:r>
              <a:rPr lang="es-CO" b="0" i="0">
                <a:solidFill>
                  <a:srgbClr val="000000"/>
                </a:solidFill>
                <a:effectLst/>
                <a:latin typeface="IBM Plex Serif"/>
              </a:rPr>
              <a:t> grandes conjuntos de datos en tablas con facilidad.</a:t>
            </a:r>
            <a:endParaRPr lang="es-CO">
              <a:latin typeface="Book Antiqua" panose="02040602050305030304" pitchFamily="18" charset="0"/>
            </a:endParaRP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>
                <a:latin typeface="Book Antiqua" panose="02040602050305030304" pitchFamily="18" charset="0"/>
              </a:rPr>
              <a:t>Scikit-learn: Modelos</a:t>
            </a:r>
          </a:p>
          <a:p>
            <a:pPr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>
                <a:latin typeface="Book Antiqua" panose="02040602050305030304" pitchFamily="18" charset="0"/>
              </a:rPr>
              <a:t>Otros: Matplotlib</a:t>
            </a:r>
            <a:r>
              <a:rPr lang="es-CO" b="0" i="0">
                <a:solidFill>
                  <a:srgbClr val="000000"/>
                </a:solidFill>
                <a:effectLst/>
                <a:latin typeface="IBM Plex Serif"/>
              </a:rPr>
              <a:t> , Os, etc</a:t>
            </a:r>
            <a:endParaRPr lang="es-CO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18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9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B5B6E0-8848-467A-8697-6351DC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Book Antiqua" panose="02040602050305030304" pitchFamily="18" charset="0"/>
              </a:rPr>
              <a:t>Ingeniería de Datos</a:t>
            </a:r>
          </a:p>
        </p:txBody>
      </p:sp>
      <p:pic>
        <p:nvPicPr>
          <p:cNvPr id="4098" name="Picture 2" descr="tecnologia futuro - en positivo - innovacion - cambiar mundo">
            <a:extLst>
              <a:ext uri="{FF2B5EF4-FFF2-40B4-BE49-F238E27FC236}">
                <a16:creationId xmlns:a16="http://schemas.microsoft.com/office/drawing/2014/main" id="{B6652677-609F-47F3-A9FD-E2D43E564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r="-3" b="-3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FDB986-3358-4981-8277-05949596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300" dirty="0">
                <a:latin typeface="Book Antiqua" panose="02040602050305030304" pitchFamily="18" charset="0"/>
              </a:rPr>
              <a:t>Qué es la Ciencia e Ingeniería de Datos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300" dirty="0">
                <a:latin typeface="Book Antiqua" panose="02040602050305030304" pitchFamily="18" charset="0"/>
              </a:rPr>
              <a:t>Roles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300" dirty="0">
                <a:latin typeface="Book Antiqua" panose="02040602050305030304" pitchFamily="18" charset="0"/>
              </a:rPr>
              <a:t>Tipos de datos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300" dirty="0">
                <a:latin typeface="Book Antiqua" panose="02040602050305030304" pitchFamily="18" charset="0"/>
              </a:rPr>
              <a:t>Fuentes de datos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300" dirty="0" err="1">
                <a:latin typeface="Book Antiqua" panose="02040602050305030304" pitchFamily="18" charset="0"/>
              </a:rPr>
              <a:t>WebSccraping</a:t>
            </a:r>
            <a:endParaRPr lang="es-CO" sz="1300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2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B5B6E0-8848-467A-8697-6351DCE4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IA con IBM Watson</a:t>
            </a:r>
          </a:p>
        </p:txBody>
      </p:sp>
      <p:pic>
        <p:nvPicPr>
          <p:cNvPr id="5122" name="Picture 2" descr="IBM amplía servicios en línea Watson a los desarrolladores | Ciberespacio">
            <a:extLst>
              <a:ext uri="{FF2B5EF4-FFF2-40B4-BE49-F238E27FC236}">
                <a16:creationId xmlns:a16="http://schemas.microsoft.com/office/drawing/2014/main" id="{6A90EFF6-634F-43D2-8212-47E828F84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 r="1" b="3245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8229"/>
          </a:solidFill>
          <a:ln w="38100" cap="rnd">
            <a:solidFill>
              <a:srgbClr val="E78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FDB986-3358-4981-8277-05949596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Qué es?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Watson </a:t>
            </a:r>
            <a:r>
              <a:rPr lang="es-CO" sz="3000" dirty="0" err="1">
                <a:latin typeface="Book Antiqua" panose="02040602050305030304" pitchFamily="18" charset="0"/>
              </a:rPr>
              <a:t>Personality</a:t>
            </a:r>
            <a:r>
              <a:rPr lang="es-CO" sz="3000" dirty="0">
                <a:latin typeface="Book Antiqua" panose="02040602050305030304" pitchFamily="18" charset="0"/>
              </a:rPr>
              <a:t> </a:t>
            </a:r>
            <a:r>
              <a:rPr lang="es-CO" sz="3000" dirty="0" err="1">
                <a:latin typeface="Book Antiqua" panose="02040602050305030304" pitchFamily="18" charset="0"/>
              </a:rPr>
              <a:t>Insights</a:t>
            </a: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Watson Natural </a:t>
            </a:r>
            <a:r>
              <a:rPr lang="es-CO" sz="3000" dirty="0" err="1">
                <a:latin typeface="Book Antiqua" panose="02040602050305030304" pitchFamily="18" charset="0"/>
              </a:rPr>
              <a:t>Language</a:t>
            </a:r>
            <a:r>
              <a:rPr lang="es-CO" sz="3000" dirty="0">
                <a:latin typeface="Book Antiqua" panose="02040602050305030304" pitchFamily="18" charset="0"/>
              </a:rPr>
              <a:t> </a:t>
            </a:r>
            <a:r>
              <a:rPr lang="es-CO" sz="3000" dirty="0" err="1">
                <a:latin typeface="Book Antiqua" panose="02040602050305030304" pitchFamily="18" charset="0"/>
              </a:rPr>
              <a:t>Classifier</a:t>
            </a: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Watson Natural </a:t>
            </a:r>
            <a:r>
              <a:rPr lang="es-CO" sz="3000" dirty="0" err="1">
                <a:latin typeface="Book Antiqua" panose="02040602050305030304" pitchFamily="18" charset="0"/>
              </a:rPr>
              <a:t>Language</a:t>
            </a:r>
            <a:r>
              <a:rPr lang="es-CO" sz="3000" dirty="0">
                <a:latin typeface="Book Antiqua" panose="02040602050305030304" pitchFamily="18" charset="0"/>
              </a:rPr>
              <a:t> </a:t>
            </a:r>
            <a:r>
              <a:rPr lang="es-CO" sz="3000" dirty="0" err="1">
                <a:latin typeface="Book Antiqua" panose="02040602050305030304" pitchFamily="18" charset="0"/>
              </a:rPr>
              <a:t>Understanding</a:t>
            </a: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Discovery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Watson </a:t>
            </a:r>
            <a:r>
              <a:rPr lang="es-CO" sz="3000" dirty="0" err="1">
                <a:latin typeface="Book Antiqua" panose="02040602050305030304" pitchFamily="18" charset="0"/>
              </a:rPr>
              <a:t>Knowledge</a:t>
            </a:r>
            <a:r>
              <a:rPr lang="es-CO" sz="3000" dirty="0">
                <a:latin typeface="Book Antiqua" panose="02040602050305030304" pitchFamily="18" charset="0"/>
              </a:rPr>
              <a:t> Studio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 err="1">
                <a:latin typeface="Book Antiqua" panose="02040602050305030304" pitchFamily="18" charset="0"/>
              </a:rPr>
              <a:t>SpeechToText</a:t>
            </a:r>
            <a:r>
              <a:rPr lang="es-CO" sz="3000" dirty="0">
                <a:latin typeface="Book Antiqua" panose="02040602050305030304" pitchFamily="18" charset="0"/>
              </a:rPr>
              <a:t> - </a:t>
            </a:r>
            <a:r>
              <a:rPr lang="es-CO" sz="3000" dirty="0" err="1">
                <a:latin typeface="Book Antiqua" panose="02040602050305030304" pitchFamily="18" charset="0"/>
              </a:rPr>
              <a:t>TextToSpeech</a:t>
            </a: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 err="1">
                <a:latin typeface="Book Antiqua" panose="02040602050305030304" pitchFamily="18" charset="0"/>
              </a:rPr>
              <a:t>Assitant</a:t>
            </a:r>
            <a:r>
              <a:rPr lang="es-CO" sz="3000" dirty="0">
                <a:latin typeface="Book Antiqua" panose="02040602050305030304" pitchFamily="18" charset="0"/>
              </a:rPr>
              <a:t> - </a:t>
            </a:r>
            <a:r>
              <a:rPr lang="es-CO" sz="3000" dirty="0" err="1">
                <a:latin typeface="Book Antiqua" panose="02040602050305030304" pitchFamily="18" charset="0"/>
              </a:rPr>
              <a:t>ChatBoot</a:t>
            </a: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Reconocimiento Visual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dirty="0">
                <a:latin typeface="Book Antiqua" panose="02040602050305030304" pitchFamily="18" charset="0"/>
              </a:rPr>
              <a:t>…..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3000" dirty="0">
              <a:latin typeface="Book Antiqua" panose="0204060205030503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3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8229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7A46D9-13A8-4D33-8F76-1C40A049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80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7627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444</Words>
  <Application>Microsoft Office PowerPoint</Application>
  <PresentationFormat>Panorámica</PresentationFormat>
  <Paragraphs>63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IBM Plex Serif</vt:lpstr>
      <vt:lpstr>Modern Love</vt:lpstr>
      <vt:lpstr>Raleway</vt:lpstr>
      <vt:lpstr>The Hand</vt:lpstr>
      <vt:lpstr>SketchyVTI</vt:lpstr>
      <vt:lpstr>Introducción Convocatoria Inteligencia Artificial MINTIC (Fase 2)</vt:lpstr>
      <vt:lpstr>Cursos</vt:lpstr>
      <vt:lpstr>IA – ML- RN- DL </vt:lpstr>
      <vt:lpstr>Python</vt:lpstr>
      <vt:lpstr>Fundamentos Matematicos para IA</vt:lpstr>
      <vt:lpstr>ML con Phyton</vt:lpstr>
      <vt:lpstr>Ingeniería de Datos</vt:lpstr>
      <vt:lpstr>IA con IBM Watson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MINTIC (Fase 2)</dc:title>
  <dc:creator>Jhon Raul Perez Munoz</dc:creator>
  <cp:lastModifiedBy>Jrperez</cp:lastModifiedBy>
  <cp:revision>16</cp:revision>
  <dcterms:created xsi:type="dcterms:W3CDTF">2020-09-22T12:15:52Z</dcterms:created>
  <dcterms:modified xsi:type="dcterms:W3CDTF">2020-10-02T11:08:40Z</dcterms:modified>
</cp:coreProperties>
</file>