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60B0D-51B1-4504-91F1-FA211C6DC562}" v="3" dt="2025-03-28T05:07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竹内　真依（SBCr　戦略企画部）" userId="f5cf22b3-a604-4f53-9c07-87ec81ccdc40" providerId="ADAL" clId="{36060B0D-51B1-4504-91F1-FA211C6DC562}"/>
    <pc:docChg chg="undo custSel delSld modSld sldOrd">
      <pc:chgData name="竹内　真依（SBCr　戦略企画部）" userId="f5cf22b3-a604-4f53-9c07-87ec81ccdc40" providerId="ADAL" clId="{36060B0D-51B1-4504-91F1-FA211C6DC562}" dt="2025-03-28T05:10:19.483" v="56" actId="47"/>
      <pc:docMkLst>
        <pc:docMk/>
      </pc:docMkLst>
      <pc:sldChg chg="modSp mod">
        <pc:chgData name="竹内　真依（SBCr　戦略企画部）" userId="f5cf22b3-a604-4f53-9c07-87ec81ccdc40" providerId="ADAL" clId="{36060B0D-51B1-4504-91F1-FA211C6DC562}" dt="2025-03-28T05:07:03.240" v="27" actId="20577"/>
        <pc:sldMkLst>
          <pc:docMk/>
          <pc:sldMk cId="4146408434" sldId="257"/>
        </pc:sldMkLst>
        <pc:spChg chg="mod">
          <ac:chgData name="竹内　真依（SBCr　戦略企画部）" userId="f5cf22b3-a604-4f53-9c07-87ec81ccdc40" providerId="ADAL" clId="{36060B0D-51B1-4504-91F1-FA211C6DC562}" dt="2025-03-28T05:07:03.240" v="27" actId="20577"/>
          <ac:spMkLst>
            <pc:docMk/>
            <pc:sldMk cId="4146408434" sldId="257"/>
            <ac:spMk id="29" creationId="{F438A06E-47C6-73FA-27DE-37F0DA5F7B17}"/>
          </ac:spMkLst>
        </pc:spChg>
        <pc:graphicFrameChg chg="modGraphic">
          <ac:chgData name="竹内　真依（SBCr　戦略企画部）" userId="f5cf22b3-a604-4f53-9c07-87ec81ccdc40" providerId="ADAL" clId="{36060B0D-51B1-4504-91F1-FA211C6DC562}" dt="2025-03-28T05:06:48.008" v="1" actId="2166"/>
          <ac:graphicFrameMkLst>
            <pc:docMk/>
            <pc:sldMk cId="4146408434" sldId="257"/>
            <ac:graphicFrameMk id="2" creationId="{55B5EC0D-0E90-5CD6-40E1-4409664DC4AD}"/>
          </ac:graphicFrameMkLst>
        </pc:graphicFrameChg>
      </pc:sldChg>
      <pc:sldChg chg="modSp mod ord">
        <pc:chgData name="竹内　真依（SBCr　戦略企画部）" userId="f5cf22b3-a604-4f53-9c07-87ec81ccdc40" providerId="ADAL" clId="{36060B0D-51B1-4504-91F1-FA211C6DC562}" dt="2025-03-28T05:08:25.806" v="38"/>
        <pc:sldMkLst>
          <pc:docMk/>
          <pc:sldMk cId="2844175980" sldId="258"/>
        </pc:sldMkLst>
        <pc:spChg chg="mod">
          <ac:chgData name="竹内　真依（SBCr　戦略企画部）" userId="f5cf22b3-a604-4f53-9c07-87ec81ccdc40" providerId="ADAL" clId="{36060B0D-51B1-4504-91F1-FA211C6DC562}" dt="2025-03-28T05:08:01.817" v="31" actId="14100"/>
          <ac:spMkLst>
            <pc:docMk/>
            <pc:sldMk cId="2844175980" sldId="258"/>
            <ac:spMk id="6" creationId="{55F41CC6-A606-C3BC-49CB-80602B12B1F5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8:11.807" v="34" actId="14100"/>
          <ac:spMkLst>
            <pc:docMk/>
            <pc:sldMk cId="2844175980" sldId="258"/>
            <ac:spMk id="7" creationId="{54E34912-4198-1010-827E-E4B6F8252115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8:15.282" v="35" actId="14100"/>
          <ac:spMkLst>
            <pc:docMk/>
            <pc:sldMk cId="2844175980" sldId="258"/>
            <ac:spMk id="8" creationId="{FF47C74B-DC6F-DF43-2A18-5B63BA7E54D7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8:04.931" v="32" actId="14100"/>
          <ac:spMkLst>
            <pc:docMk/>
            <pc:sldMk cId="2844175980" sldId="258"/>
            <ac:spMk id="10" creationId="{75F43602-BEA1-B287-B58C-CD5394359FF4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8:19.345" v="36" actId="14100"/>
          <ac:spMkLst>
            <pc:docMk/>
            <pc:sldMk cId="2844175980" sldId="258"/>
            <ac:spMk id="11" creationId="{03E35498-BE35-1CD2-E69B-9B6B2D6C595C}"/>
          </ac:spMkLst>
        </pc:spChg>
        <pc:picChg chg="mod modCrop">
          <ac:chgData name="竹内　真依（SBCr　戦略企画部）" userId="f5cf22b3-a604-4f53-9c07-87ec81ccdc40" providerId="ADAL" clId="{36060B0D-51B1-4504-91F1-FA211C6DC562}" dt="2025-03-28T05:07:53.119" v="30" actId="732"/>
          <ac:picMkLst>
            <pc:docMk/>
            <pc:sldMk cId="2844175980" sldId="258"/>
            <ac:picMk id="3" creationId="{88E39E4C-09D6-8573-7C1F-D588C7CED88F}"/>
          </ac:picMkLst>
        </pc:picChg>
      </pc:sldChg>
      <pc:sldChg chg="modSp mod ord">
        <pc:chgData name="竹内　真依（SBCr　戦略企画部）" userId="f5cf22b3-a604-4f53-9c07-87ec81ccdc40" providerId="ADAL" clId="{36060B0D-51B1-4504-91F1-FA211C6DC562}" dt="2025-03-28T05:08:56.944" v="43"/>
        <pc:sldMkLst>
          <pc:docMk/>
          <pc:sldMk cId="222140729" sldId="259"/>
        </pc:sldMkLst>
        <pc:spChg chg="mod">
          <ac:chgData name="竹内　真依（SBCr　戦略企画部）" userId="f5cf22b3-a604-4f53-9c07-87ec81ccdc40" providerId="ADAL" clId="{36060B0D-51B1-4504-91F1-FA211C6DC562}" dt="2025-03-28T05:08:43.981" v="40" actId="14100"/>
          <ac:spMkLst>
            <pc:docMk/>
            <pc:sldMk cId="222140729" sldId="259"/>
            <ac:spMk id="6" creationId="{288008F9-56B4-8073-11D5-805FC5FDF7A2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8:47.941" v="41" actId="14100"/>
          <ac:spMkLst>
            <pc:docMk/>
            <pc:sldMk cId="222140729" sldId="259"/>
            <ac:spMk id="7" creationId="{9C8F547A-1F00-B862-758A-1936AB3F8E9E}"/>
          </ac:spMkLst>
        </pc:spChg>
        <pc:picChg chg="mod modCrop">
          <ac:chgData name="竹内　真依（SBCr　戦略企画部）" userId="f5cf22b3-a604-4f53-9c07-87ec81ccdc40" providerId="ADAL" clId="{36060B0D-51B1-4504-91F1-FA211C6DC562}" dt="2025-03-28T05:08:38.551" v="39" actId="732"/>
          <ac:picMkLst>
            <pc:docMk/>
            <pc:sldMk cId="222140729" sldId="259"/>
            <ac:picMk id="8" creationId="{7DC1196F-DBD7-BFCF-D7F4-7109F0835BE5}"/>
          </ac:picMkLst>
        </pc:picChg>
      </pc:sldChg>
      <pc:sldChg chg="modSp mod ord">
        <pc:chgData name="竹内　真依（SBCr　戦略企画部）" userId="f5cf22b3-a604-4f53-9c07-87ec81ccdc40" providerId="ADAL" clId="{36060B0D-51B1-4504-91F1-FA211C6DC562}" dt="2025-03-28T05:09:46.082" v="51"/>
        <pc:sldMkLst>
          <pc:docMk/>
          <pc:sldMk cId="602664881" sldId="260"/>
        </pc:sldMkLst>
        <pc:spChg chg="mod">
          <ac:chgData name="竹内　真依（SBCr　戦略企画部）" userId="f5cf22b3-a604-4f53-9c07-87ec81ccdc40" providerId="ADAL" clId="{36060B0D-51B1-4504-91F1-FA211C6DC562}" dt="2025-03-28T05:09:15.110" v="45" actId="14100"/>
          <ac:spMkLst>
            <pc:docMk/>
            <pc:sldMk cId="602664881" sldId="260"/>
            <ac:spMk id="8" creationId="{A7989FAE-4B10-BCCC-7EC5-951BAC0B827D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9:18.232" v="46" actId="14100"/>
          <ac:spMkLst>
            <pc:docMk/>
            <pc:sldMk cId="602664881" sldId="260"/>
            <ac:spMk id="9" creationId="{9E261691-C0C0-3D1A-0829-B5EC2656EDBE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9:40.016" v="49" actId="14100"/>
          <ac:spMkLst>
            <pc:docMk/>
            <pc:sldMk cId="602664881" sldId="260"/>
            <ac:spMk id="10" creationId="{E41916FE-DE2B-B301-6A41-6100C2D1DB81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9:23.168" v="47" actId="14100"/>
          <ac:spMkLst>
            <pc:docMk/>
            <pc:sldMk cId="602664881" sldId="260"/>
            <ac:spMk id="11" creationId="{608A011C-86A0-F9CF-9AAD-E0B3132E5BFE}"/>
          </ac:spMkLst>
        </pc:spChg>
        <pc:spChg chg="mod">
          <ac:chgData name="竹内　真依（SBCr　戦略企画部）" userId="f5cf22b3-a604-4f53-9c07-87ec81ccdc40" providerId="ADAL" clId="{36060B0D-51B1-4504-91F1-FA211C6DC562}" dt="2025-03-28T05:09:36.706" v="48" actId="14100"/>
          <ac:spMkLst>
            <pc:docMk/>
            <pc:sldMk cId="602664881" sldId="260"/>
            <ac:spMk id="14" creationId="{1B514F68-92B1-C156-0690-0B29F6B67793}"/>
          </ac:spMkLst>
        </pc:spChg>
        <pc:picChg chg="mod modCrop">
          <ac:chgData name="竹内　真依（SBCr　戦略企画部）" userId="f5cf22b3-a604-4f53-9c07-87ec81ccdc40" providerId="ADAL" clId="{36060B0D-51B1-4504-91F1-FA211C6DC562}" dt="2025-03-28T05:09:08.935" v="44" actId="732"/>
          <ac:picMkLst>
            <pc:docMk/>
            <pc:sldMk cId="602664881" sldId="260"/>
            <ac:picMk id="5" creationId="{974B6142-7E3C-BFA4-F750-270CDC2855E3}"/>
          </ac:picMkLst>
        </pc:picChg>
      </pc:sldChg>
      <pc:sldChg chg="ord">
        <pc:chgData name="竹内　真依（SBCr　戦略企画部）" userId="f5cf22b3-a604-4f53-9c07-87ec81ccdc40" providerId="ADAL" clId="{36060B0D-51B1-4504-91F1-FA211C6DC562}" dt="2025-03-28T05:09:57.820" v="53"/>
        <pc:sldMkLst>
          <pc:docMk/>
          <pc:sldMk cId="3873690301" sldId="261"/>
        </pc:sldMkLst>
      </pc:sldChg>
      <pc:sldChg chg="ord">
        <pc:chgData name="竹内　真依（SBCr　戦略企画部）" userId="f5cf22b3-a604-4f53-9c07-87ec81ccdc40" providerId="ADAL" clId="{36060B0D-51B1-4504-91F1-FA211C6DC562}" dt="2025-03-28T05:10:07.313" v="55"/>
        <pc:sldMkLst>
          <pc:docMk/>
          <pc:sldMk cId="857466998" sldId="262"/>
        </pc:sldMkLst>
      </pc:sldChg>
      <pc:sldChg chg="del">
        <pc:chgData name="竹内　真依（SBCr　戦略企画部）" userId="f5cf22b3-a604-4f53-9c07-87ec81ccdc40" providerId="ADAL" clId="{36060B0D-51B1-4504-91F1-FA211C6DC562}" dt="2025-03-28T05:10:19.483" v="56" actId="47"/>
        <pc:sldMkLst>
          <pc:docMk/>
          <pc:sldMk cId="835460919" sldId="26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tra03-my.sharepoint.com/personal/yakahira_cr_softbank_co_jp/Documents/&#12487;&#12473;&#12463;&#12488;&#12483;&#12503;/&#33521;&#35486;&#26412;/&#26085;&#27425;POS&#23455;&#32318;_&#21830;&#21697;&#19968;&#35239;&#65288;&#36890;&#24120;&#20986;&#21147;&#65289;_2025020614055003033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ntra03-my.sharepoint.com/personal/yakahira_cr_softbank_co_jp/Documents/&#12487;&#12473;&#12463;&#12488;&#12483;&#12503;/&#33521;&#35486;&#26412;/&#26085;&#27425;POS&#23455;&#32318;_&#21830;&#21697;&#19968;&#35239;&#65288;&#36890;&#24120;&#20986;&#21147;&#65289;_2025020614055003033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ntra03-my.sharepoint.com/personal/yakahira_cr_softbank_co_jp/Documents/&#12487;&#12473;&#12463;&#12488;&#12483;&#12503;/&#33521;&#35486;&#26412;/&#26085;&#27425;POS&#23455;&#32318;_&#21830;&#21697;&#19968;&#35239;&#65288;&#36890;&#24120;&#20986;&#21147;&#65289;_2025020614055003033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'日次POS 商品一覧'!$T$2:$AV$2</c:f>
              <c:numCache>
                <c:formatCode>m/d/yyyy</c:formatCode>
                <c:ptCount val="29"/>
                <c:pt idx="0">
                  <c:v>45665</c:v>
                </c:pt>
                <c:pt idx="1">
                  <c:v>45666</c:v>
                </c:pt>
                <c:pt idx="2">
                  <c:v>45667</c:v>
                </c:pt>
                <c:pt idx="3">
                  <c:v>45668</c:v>
                </c:pt>
                <c:pt idx="4">
                  <c:v>45669</c:v>
                </c:pt>
                <c:pt idx="5">
                  <c:v>45670</c:v>
                </c:pt>
                <c:pt idx="6">
                  <c:v>45671</c:v>
                </c:pt>
                <c:pt idx="7">
                  <c:v>45672</c:v>
                </c:pt>
                <c:pt idx="8">
                  <c:v>45673</c:v>
                </c:pt>
                <c:pt idx="9">
                  <c:v>45674</c:v>
                </c:pt>
                <c:pt idx="10">
                  <c:v>45675</c:v>
                </c:pt>
                <c:pt idx="11">
                  <c:v>45676</c:v>
                </c:pt>
                <c:pt idx="12">
                  <c:v>45677</c:v>
                </c:pt>
                <c:pt idx="13">
                  <c:v>45678</c:v>
                </c:pt>
                <c:pt idx="14">
                  <c:v>45679</c:v>
                </c:pt>
                <c:pt idx="15">
                  <c:v>45680</c:v>
                </c:pt>
                <c:pt idx="16">
                  <c:v>45681</c:v>
                </c:pt>
                <c:pt idx="17">
                  <c:v>45682</c:v>
                </c:pt>
                <c:pt idx="18">
                  <c:v>45683</c:v>
                </c:pt>
                <c:pt idx="19">
                  <c:v>45684</c:v>
                </c:pt>
                <c:pt idx="20">
                  <c:v>45685</c:v>
                </c:pt>
                <c:pt idx="21">
                  <c:v>45686</c:v>
                </c:pt>
                <c:pt idx="22">
                  <c:v>45687</c:v>
                </c:pt>
                <c:pt idx="23">
                  <c:v>45688</c:v>
                </c:pt>
                <c:pt idx="24">
                  <c:v>45689</c:v>
                </c:pt>
                <c:pt idx="25">
                  <c:v>45690</c:v>
                </c:pt>
                <c:pt idx="26">
                  <c:v>45691</c:v>
                </c:pt>
                <c:pt idx="27">
                  <c:v>45692</c:v>
                </c:pt>
                <c:pt idx="28">
                  <c:v>45693</c:v>
                </c:pt>
              </c:numCache>
            </c:numRef>
          </c:cat>
          <c:val>
            <c:numRef>
              <c:f>'日次POS 商品一覧'!$T$3:$AV$3</c:f>
              <c:numCache>
                <c:formatCode>#,##0" ";[Red]\-#,##0" "</c:formatCode>
                <c:ptCount val="29"/>
                <c:pt idx="0">
                  <c:v>5</c:v>
                </c:pt>
                <c:pt idx="1">
                  <c:v>9</c:v>
                </c:pt>
                <c:pt idx="2">
                  <c:v>5</c:v>
                </c:pt>
                <c:pt idx="3">
                  <c:v>5</c:v>
                </c:pt>
                <c:pt idx="4">
                  <c:v>11</c:v>
                </c:pt>
                <c:pt idx="5">
                  <c:v>4</c:v>
                </c:pt>
                <c:pt idx="6">
                  <c:v>8</c:v>
                </c:pt>
                <c:pt idx="7">
                  <c:v>1</c:v>
                </c:pt>
                <c:pt idx="8">
                  <c:v>3</c:v>
                </c:pt>
                <c:pt idx="9">
                  <c:v>10</c:v>
                </c:pt>
                <c:pt idx="10">
                  <c:v>5</c:v>
                </c:pt>
                <c:pt idx="11">
                  <c:v>3</c:v>
                </c:pt>
                <c:pt idx="12">
                  <c:v>4</c:v>
                </c:pt>
                <c:pt idx="13">
                  <c:v>13</c:v>
                </c:pt>
                <c:pt idx="14">
                  <c:v>11</c:v>
                </c:pt>
                <c:pt idx="15">
                  <c:v>5</c:v>
                </c:pt>
                <c:pt idx="16">
                  <c:v>11</c:v>
                </c:pt>
                <c:pt idx="17">
                  <c:v>9</c:v>
                </c:pt>
                <c:pt idx="18">
                  <c:v>7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9</c:v>
                </c:pt>
                <c:pt idx="23">
                  <c:v>11</c:v>
                </c:pt>
                <c:pt idx="24">
                  <c:v>11</c:v>
                </c:pt>
                <c:pt idx="25">
                  <c:v>7</c:v>
                </c:pt>
                <c:pt idx="26">
                  <c:v>12</c:v>
                </c:pt>
                <c:pt idx="27">
                  <c:v>11</c:v>
                </c:pt>
                <c:pt idx="28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DB-4B32-9AFB-45651B06D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67632"/>
        <c:axId val="742966192"/>
      </c:barChart>
      <c:dateAx>
        <c:axId val="742967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2966192"/>
        <c:crosses val="autoZero"/>
        <c:auto val="1"/>
        <c:lblOffset val="100"/>
        <c:baseTimeUnit val="days"/>
      </c:dateAx>
      <c:valAx>
        <c:axId val="742966192"/>
        <c:scaling>
          <c:orientation val="minMax"/>
          <c:max val="2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[Red]\-#,##0&quot; &quot;" sourceLinked="1"/>
        <c:majorTickMark val="none"/>
        <c:minorTickMark val="none"/>
        <c:tickLblPos val="nextTo"/>
        <c:crossAx val="74296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'日次POS 商品一覧'!$T$2:$AV$2</c:f>
              <c:numCache>
                <c:formatCode>m/d/yyyy</c:formatCode>
                <c:ptCount val="29"/>
                <c:pt idx="0">
                  <c:v>45665</c:v>
                </c:pt>
                <c:pt idx="1">
                  <c:v>45666</c:v>
                </c:pt>
                <c:pt idx="2">
                  <c:v>45667</c:v>
                </c:pt>
                <c:pt idx="3">
                  <c:v>45668</c:v>
                </c:pt>
                <c:pt idx="4">
                  <c:v>45669</c:v>
                </c:pt>
                <c:pt idx="5">
                  <c:v>45670</c:v>
                </c:pt>
                <c:pt idx="6">
                  <c:v>45671</c:v>
                </c:pt>
                <c:pt idx="7">
                  <c:v>45672</c:v>
                </c:pt>
                <c:pt idx="8">
                  <c:v>45673</c:v>
                </c:pt>
                <c:pt idx="9">
                  <c:v>45674</c:v>
                </c:pt>
                <c:pt idx="10">
                  <c:v>45675</c:v>
                </c:pt>
                <c:pt idx="11">
                  <c:v>45676</c:v>
                </c:pt>
                <c:pt idx="12">
                  <c:v>45677</c:v>
                </c:pt>
                <c:pt idx="13">
                  <c:v>45678</c:v>
                </c:pt>
                <c:pt idx="14">
                  <c:v>45679</c:v>
                </c:pt>
                <c:pt idx="15">
                  <c:v>45680</c:v>
                </c:pt>
                <c:pt idx="16">
                  <c:v>45681</c:v>
                </c:pt>
                <c:pt idx="17">
                  <c:v>45682</c:v>
                </c:pt>
                <c:pt idx="18">
                  <c:v>45683</c:v>
                </c:pt>
                <c:pt idx="19">
                  <c:v>45684</c:v>
                </c:pt>
                <c:pt idx="20">
                  <c:v>45685</c:v>
                </c:pt>
                <c:pt idx="21">
                  <c:v>45686</c:v>
                </c:pt>
                <c:pt idx="22">
                  <c:v>45687</c:v>
                </c:pt>
                <c:pt idx="23">
                  <c:v>45688</c:v>
                </c:pt>
                <c:pt idx="24">
                  <c:v>45689</c:v>
                </c:pt>
                <c:pt idx="25">
                  <c:v>45690</c:v>
                </c:pt>
                <c:pt idx="26">
                  <c:v>45691</c:v>
                </c:pt>
                <c:pt idx="27">
                  <c:v>45692</c:v>
                </c:pt>
                <c:pt idx="28">
                  <c:v>45693</c:v>
                </c:pt>
              </c:numCache>
            </c:numRef>
          </c:cat>
          <c:val>
            <c:numRef>
              <c:f>'日次POS 商品一覧'!$T$4:$AV$4</c:f>
              <c:numCache>
                <c:formatCode>#,##0" ";[Red]\-#,##0" "</c:formatCode>
                <c:ptCount val="29"/>
                <c:pt idx="0">
                  <c:v>4</c:v>
                </c:pt>
                <c:pt idx="1">
                  <c:v>8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8</c:v>
                </c:pt>
                <c:pt idx="6">
                  <c:v>5</c:v>
                </c:pt>
                <c:pt idx="7">
                  <c:v>2</c:v>
                </c:pt>
                <c:pt idx="8">
                  <c:v>3</c:v>
                </c:pt>
                <c:pt idx="9">
                  <c:v>9</c:v>
                </c:pt>
                <c:pt idx="10">
                  <c:v>6</c:v>
                </c:pt>
                <c:pt idx="11">
                  <c:v>2</c:v>
                </c:pt>
                <c:pt idx="12">
                  <c:v>7</c:v>
                </c:pt>
                <c:pt idx="13">
                  <c:v>8</c:v>
                </c:pt>
                <c:pt idx="14">
                  <c:v>7</c:v>
                </c:pt>
                <c:pt idx="15">
                  <c:v>5</c:v>
                </c:pt>
                <c:pt idx="16">
                  <c:v>9</c:v>
                </c:pt>
                <c:pt idx="17">
                  <c:v>9</c:v>
                </c:pt>
                <c:pt idx="18">
                  <c:v>6</c:v>
                </c:pt>
                <c:pt idx="19">
                  <c:v>6</c:v>
                </c:pt>
                <c:pt idx="20">
                  <c:v>8</c:v>
                </c:pt>
                <c:pt idx="21">
                  <c:v>8</c:v>
                </c:pt>
                <c:pt idx="22">
                  <c:v>10</c:v>
                </c:pt>
                <c:pt idx="23">
                  <c:v>9</c:v>
                </c:pt>
                <c:pt idx="24">
                  <c:v>16</c:v>
                </c:pt>
                <c:pt idx="25">
                  <c:v>8</c:v>
                </c:pt>
                <c:pt idx="26">
                  <c:v>9</c:v>
                </c:pt>
                <c:pt idx="27">
                  <c:v>11</c:v>
                </c:pt>
                <c:pt idx="2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E-435F-BE38-A60BF8905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67632"/>
        <c:axId val="742966192"/>
      </c:barChart>
      <c:dateAx>
        <c:axId val="742967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2966192"/>
        <c:crosses val="autoZero"/>
        <c:auto val="1"/>
        <c:lblOffset val="100"/>
        <c:baseTimeUnit val="days"/>
      </c:dateAx>
      <c:valAx>
        <c:axId val="742966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[Red]\-#,##0&quot; &quot;" sourceLinked="1"/>
        <c:majorTickMark val="none"/>
        <c:minorTickMark val="none"/>
        <c:tickLblPos val="nextTo"/>
        <c:crossAx val="74296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'日次POS 商品一覧'!$T$2:$AV$2</c:f>
              <c:numCache>
                <c:formatCode>m/d/yyyy</c:formatCode>
                <c:ptCount val="29"/>
                <c:pt idx="0">
                  <c:v>45665</c:v>
                </c:pt>
                <c:pt idx="1">
                  <c:v>45666</c:v>
                </c:pt>
                <c:pt idx="2">
                  <c:v>45667</c:v>
                </c:pt>
                <c:pt idx="3">
                  <c:v>45668</c:v>
                </c:pt>
                <c:pt idx="4">
                  <c:v>45669</c:v>
                </c:pt>
                <c:pt idx="5">
                  <c:v>45670</c:v>
                </c:pt>
                <c:pt idx="6">
                  <c:v>45671</c:v>
                </c:pt>
                <c:pt idx="7">
                  <c:v>45672</c:v>
                </c:pt>
                <c:pt idx="8">
                  <c:v>45673</c:v>
                </c:pt>
                <c:pt idx="9">
                  <c:v>45674</c:v>
                </c:pt>
                <c:pt idx="10">
                  <c:v>45675</c:v>
                </c:pt>
                <c:pt idx="11">
                  <c:v>45676</c:v>
                </c:pt>
                <c:pt idx="12">
                  <c:v>45677</c:v>
                </c:pt>
                <c:pt idx="13">
                  <c:v>45678</c:v>
                </c:pt>
                <c:pt idx="14">
                  <c:v>45679</c:v>
                </c:pt>
                <c:pt idx="15">
                  <c:v>45680</c:v>
                </c:pt>
                <c:pt idx="16">
                  <c:v>45681</c:v>
                </c:pt>
                <c:pt idx="17">
                  <c:v>45682</c:v>
                </c:pt>
                <c:pt idx="18">
                  <c:v>45683</c:v>
                </c:pt>
                <c:pt idx="19">
                  <c:v>45684</c:v>
                </c:pt>
                <c:pt idx="20">
                  <c:v>45685</c:v>
                </c:pt>
                <c:pt idx="21">
                  <c:v>45686</c:v>
                </c:pt>
                <c:pt idx="22">
                  <c:v>45687</c:v>
                </c:pt>
                <c:pt idx="23">
                  <c:v>45688</c:v>
                </c:pt>
                <c:pt idx="24">
                  <c:v>45689</c:v>
                </c:pt>
                <c:pt idx="25">
                  <c:v>45690</c:v>
                </c:pt>
                <c:pt idx="26">
                  <c:v>45691</c:v>
                </c:pt>
                <c:pt idx="27">
                  <c:v>45692</c:v>
                </c:pt>
                <c:pt idx="28">
                  <c:v>45693</c:v>
                </c:pt>
              </c:numCache>
            </c:numRef>
          </c:cat>
          <c:val>
            <c:numRef>
              <c:f>'日次POS 商品一覧'!$T$5:$AV$5</c:f>
              <c:numCache>
                <c:formatCode>#,##0" ";[Red]\-#,##0" "</c:formatCode>
                <c:ptCount val="29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3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0</c:v>
                </c:pt>
                <c:pt idx="22">
                  <c:v>10</c:v>
                </c:pt>
                <c:pt idx="23">
                  <c:v>6</c:v>
                </c:pt>
                <c:pt idx="24">
                  <c:v>3</c:v>
                </c:pt>
                <c:pt idx="25">
                  <c:v>3</c:v>
                </c:pt>
                <c:pt idx="26">
                  <c:v>5</c:v>
                </c:pt>
                <c:pt idx="27">
                  <c:v>7</c:v>
                </c:pt>
                <c:pt idx="2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6-4B79-83CE-38AAD12F7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67632"/>
        <c:axId val="742966192"/>
      </c:barChart>
      <c:dateAx>
        <c:axId val="7429676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42966192"/>
        <c:crosses val="autoZero"/>
        <c:auto val="1"/>
        <c:lblOffset val="100"/>
        <c:baseTimeUnit val="days"/>
      </c:dateAx>
      <c:valAx>
        <c:axId val="742966192"/>
        <c:scaling>
          <c:orientation val="minMax"/>
          <c:max val="2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&quot; &quot;;[Red]\-#,##0&quot; &quot;" sourceLinked="1"/>
        <c:majorTickMark val="none"/>
        <c:minorTickMark val="none"/>
        <c:tickLblPos val="nextTo"/>
        <c:crossAx val="74296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51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64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9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44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40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1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8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9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86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92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4157-C0D2-4E2A-BC50-5E77F2E7FCC2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CE76-2405-41F6-BA9B-6521597F3E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39C46-BC06-869D-516A-0878303C0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41400"/>
            <a:ext cx="7772400" cy="2387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「英語本」</a:t>
            </a:r>
            <a:br>
              <a:rPr kumimoji="1" lang="en-US" altLang="ja-JP" dirty="0"/>
            </a:br>
            <a:r>
              <a:rPr kumimoji="1" lang="en-US" altLang="ja-JP" sz="4800" dirty="0"/>
              <a:t>Amazon</a:t>
            </a:r>
            <a:r>
              <a:rPr lang="ja-JP" altLang="en-US" sz="4800" dirty="0"/>
              <a:t>スポンサー広告</a:t>
            </a:r>
            <a:br>
              <a:rPr lang="en-US" altLang="ja-JP" sz="4800" dirty="0"/>
            </a:br>
            <a:r>
              <a:rPr lang="ja-JP" altLang="en-US" sz="4800" dirty="0"/>
              <a:t>実施レポート</a:t>
            </a:r>
            <a:endParaRPr kumimoji="1"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1054DE-61CA-05E7-794D-81CF9B5DCD8E}"/>
              </a:ext>
            </a:extLst>
          </p:cNvPr>
          <p:cNvGrpSpPr/>
          <p:nvPr/>
        </p:nvGrpSpPr>
        <p:grpSpPr>
          <a:xfrm>
            <a:off x="2231166" y="4270550"/>
            <a:ext cx="4681667" cy="2066088"/>
            <a:chOff x="2799956" y="4510558"/>
            <a:chExt cx="2703362" cy="119303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ED2B05B-E98F-A7D4-02FE-938205760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273" y="4510558"/>
              <a:ext cx="840727" cy="119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93AB4F-E9B4-82CE-3B56-9C342DC3E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9956" y="4510558"/>
              <a:ext cx="840728" cy="119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09C79A3-17EC-8C14-C4BF-B31E1A699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0588" y="4510558"/>
              <a:ext cx="842730" cy="119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4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C445977-41A0-EC02-F1E7-CAB8A939AA74}"/>
              </a:ext>
            </a:extLst>
          </p:cNvPr>
          <p:cNvGrpSpPr/>
          <p:nvPr/>
        </p:nvGrpSpPr>
        <p:grpSpPr>
          <a:xfrm>
            <a:off x="103623" y="2793442"/>
            <a:ext cx="8744126" cy="3923211"/>
            <a:chOff x="103623" y="3715379"/>
            <a:chExt cx="7442688" cy="2743200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830BC4A5-662A-4B0A-846A-62EC45618B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9420481"/>
                </p:ext>
              </p:extLst>
            </p:nvPr>
          </p:nvGraphicFramePr>
          <p:xfrm>
            <a:off x="103623" y="3715379"/>
            <a:ext cx="252412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グラフ 3">
              <a:extLst>
                <a:ext uri="{FF2B5EF4-FFF2-40B4-BE49-F238E27FC236}">
                  <a16:creationId xmlns:a16="http://schemas.microsoft.com/office/drawing/2014/main" id="{C4202660-3B0E-1022-40E1-99CC9C10595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7266664"/>
                </p:ext>
              </p:extLst>
            </p:nvPr>
          </p:nvGraphicFramePr>
          <p:xfrm>
            <a:off x="2562905" y="3715379"/>
            <a:ext cx="252412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グラフ 4">
              <a:extLst>
                <a:ext uri="{FF2B5EF4-FFF2-40B4-BE49-F238E27FC236}">
                  <a16:creationId xmlns:a16="http://schemas.microsoft.com/office/drawing/2014/main" id="{B0F96899-8405-F9E0-7A3A-2655DB236A2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4081260"/>
                </p:ext>
              </p:extLst>
            </p:nvPr>
          </p:nvGraphicFramePr>
          <p:xfrm>
            <a:off x="5022186" y="3715379"/>
            <a:ext cx="252412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E7F81A3-94AA-8E6D-CFC5-1AA863B8B686}"/>
              </a:ext>
            </a:extLst>
          </p:cNvPr>
          <p:cNvGrpSpPr/>
          <p:nvPr/>
        </p:nvGrpSpPr>
        <p:grpSpPr>
          <a:xfrm>
            <a:off x="2069960" y="2974312"/>
            <a:ext cx="5787850" cy="2974312"/>
            <a:chOff x="2069960" y="3326004"/>
            <a:chExt cx="5787850" cy="2622620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EDEDDBC-324B-330D-06E8-9E6A7FEE5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9960" y="3326004"/>
              <a:ext cx="0" cy="170115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8FB5DB0-3893-3114-7681-2A21FB095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4223" y="3326004"/>
              <a:ext cx="0" cy="1701159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CAB5FD9-1928-DA88-4D39-12BBBBA15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7810" y="3326004"/>
              <a:ext cx="0" cy="262262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矢印: 右 22">
            <a:extLst>
              <a:ext uri="{FF2B5EF4-FFF2-40B4-BE49-F238E27FC236}">
                <a16:creationId xmlns:a16="http://schemas.microsoft.com/office/drawing/2014/main" id="{94FFA779-E50F-222B-B5B3-A3E5E358046C}"/>
              </a:ext>
            </a:extLst>
          </p:cNvPr>
          <p:cNvSpPr/>
          <p:nvPr/>
        </p:nvSpPr>
        <p:spPr>
          <a:xfrm>
            <a:off x="2080008" y="2974032"/>
            <a:ext cx="837979" cy="2009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9CD22EC-D1CD-B3BC-695A-72DC1E9F82E7}"/>
              </a:ext>
            </a:extLst>
          </p:cNvPr>
          <p:cNvSpPr/>
          <p:nvPr/>
        </p:nvSpPr>
        <p:spPr>
          <a:xfrm>
            <a:off x="7847356" y="2954216"/>
            <a:ext cx="837979" cy="2009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176B94EA-6FC0-1393-A7D9-56ADCD13921E}"/>
              </a:ext>
            </a:extLst>
          </p:cNvPr>
          <p:cNvSpPr/>
          <p:nvPr/>
        </p:nvSpPr>
        <p:spPr>
          <a:xfrm>
            <a:off x="5028998" y="2934119"/>
            <a:ext cx="702122" cy="20096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C74A8B9-FAF9-FCA1-9C39-FFD8BAEA3BB7}"/>
              </a:ext>
            </a:extLst>
          </p:cNvPr>
          <p:cNvSpPr txBox="1"/>
          <p:nvPr/>
        </p:nvSpPr>
        <p:spPr>
          <a:xfrm>
            <a:off x="1879041" y="2657929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スポンサー広告実施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078A2C-D3C4-308C-6E4E-63462EBA92DE}"/>
              </a:ext>
            </a:extLst>
          </p:cNvPr>
          <p:cNvSpPr txBox="1"/>
          <p:nvPr/>
        </p:nvSpPr>
        <p:spPr>
          <a:xfrm>
            <a:off x="4843305" y="2753248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スポンサー広告実施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7C8E004-5F35-A561-FE43-EA60C4F24436}"/>
              </a:ext>
            </a:extLst>
          </p:cNvPr>
          <p:cNvSpPr txBox="1"/>
          <p:nvPr/>
        </p:nvSpPr>
        <p:spPr>
          <a:xfrm>
            <a:off x="7697036" y="273343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b="1" dirty="0">
                <a:solidFill>
                  <a:srgbClr val="FF0000"/>
                </a:solidFill>
              </a:rPr>
              <a:t>スポンサー広告実施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38A06E-47C6-73FA-27DE-37F0DA5F7B17}"/>
              </a:ext>
            </a:extLst>
          </p:cNvPr>
          <p:cNvSpPr txBox="1"/>
          <p:nvPr/>
        </p:nvSpPr>
        <p:spPr>
          <a:xfrm>
            <a:off x="255400" y="2301074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70C0"/>
                </a:solidFill>
              </a:rPr>
              <a:t>Amazon</a:t>
            </a:r>
            <a:r>
              <a:rPr kumimoji="1" lang="ja-JP" altLang="en-US" b="1" dirty="0">
                <a:solidFill>
                  <a:srgbClr val="0070C0"/>
                </a:solidFill>
              </a:rPr>
              <a:t> 日次</a:t>
            </a:r>
            <a:r>
              <a:rPr kumimoji="1" lang="en-US" altLang="ja-JP" b="1" dirty="0">
                <a:solidFill>
                  <a:srgbClr val="0070C0"/>
                </a:solidFill>
              </a:rPr>
              <a:t>POS</a:t>
            </a:r>
            <a:r>
              <a:rPr kumimoji="1" lang="ja-JP" altLang="en-US" b="1" dirty="0">
                <a:solidFill>
                  <a:srgbClr val="0070C0"/>
                </a:solidFill>
              </a:rPr>
              <a:t>（弊社データ）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45BBCD-0BCE-9724-C6A1-09387182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958" y="2832484"/>
            <a:ext cx="840727" cy="1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7EA2E7-EAA7-8A18-CE8F-FD3791A18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8" y="2832484"/>
            <a:ext cx="840728" cy="11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FE6FEEF-42E8-4765-CA54-14EDD7608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23" y="2836753"/>
            <a:ext cx="842730" cy="11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8C1870-4B06-8DA4-D2CD-F7163012BABF}"/>
              </a:ext>
            </a:extLst>
          </p:cNvPr>
          <p:cNvSpPr txBox="1"/>
          <p:nvPr/>
        </p:nvSpPr>
        <p:spPr>
          <a:xfrm>
            <a:off x="180870" y="30145"/>
            <a:ext cx="4987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Amazon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スポンサー広告実施サマリー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5B5EC0D-0E90-5CD6-40E1-4409664D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6465"/>
              </p:ext>
            </p:extLst>
          </p:nvPr>
        </p:nvGraphicFramePr>
        <p:xfrm>
          <a:off x="254970" y="611924"/>
          <a:ext cx="4568345" cy="1566112"/>
        </p:xfrm>
        <a:graphic>
          <a:graphicData uri="http://schemas.openxmlformats.org/drawingml/2006/table">
            <a:tbl>
              <a:tblPr/>
              <a:tblGrid>
                <a:gridCol w="2063479">
                  <a:extLst>
                    <a:ext uri="{9D8B030D-6E8A-4147-A177-3AD203B41FA5}">
                      <a16:colId xmlns:a16="http://schemas.microsoft.com/office/drawing/2014/main" val="1116709231"/>
                    </a:ext>
                  </a:extLst>
                </a:gridCol>
                <a:gridCol w="794495">
                  <a:extLst>
                    <a:ext uri="{9D8B030D-6E8A-4147-A177-3AD203B41FA5}">
                      <a16:colId xmlns:a16="http://schemas.microsoft.com/office/drawing/2014/main" val="3450290463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1611492452"/>
                    </a:ext>
                  </a:extLst>
                </a:gridCol>
                <a:gridCol w="827599">
                  <a:extLst>
                    <a:ext uri="{9D8B030D-6E8A-4147-A177-3AD203B41FA5}">
                      <a16:colId xmlns:a16="http://schemas.microsoft.com/office/drawing/2014/main" val="1311695358"/>
                    </a:ext>
                  </a:extLst>
                </a:gridCol>
              </a:tblGrid>
              <a:tr h="3915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表示回数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クリック数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広告費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09185"/>
                  </a:ext>
                </a:extLst>
              </a:tr>
              <a:tr h="3915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英文法の教科書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167,908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¥15,449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630259"/>
                  </a:ext>
                </a:extLst>
              </a:tr>
              <a:tr h="3915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英単語の教科書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42,926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260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¥2,135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918564"/>
                  </a:ext>
                </a:extLst>
              </a:tr>
              <a:tr h="39152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爆速でやり直す中学英語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111,906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¥9,036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121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B5AA1C-4FD6-8DCB-9B81-A2A855982A31}"/>
              </a:ext>
            </a:extLst>
          </p:cNvPr>
          <p:cNvSpPr txBox="1"/>
          <p:nvPr/>
        </p:nvSpPr>
        <p:spPr>
          <a:xfrm>
            <a:off x="3283132" y="2542903"/>
            <a:ext cx="411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Appendix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3794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88E39E4C-09D6-8573-7C1F-D588C7CED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50"/>
          <a:stretch/>
        </p:blipFill>
        <p:spPr>
          <a:xfrm>
            <a:off x="40193" y="466391"/>
            <a:ext cx="6517361" cy="60805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9492E8-A278-475D-F7F4-41BC75E07E6E}"/>
              </a:ext>
            </a:extLst>
          </p:cNvPr>
          <p:cNvSpPr txBox="1"/>
          <p:nvPr/>
        </p:nvSpPr>
        <p:spPr>
          <a:xfrm>
            <a:off x="40193" y="40193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『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英文法の教科書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』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検索用語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82BD92-F596-96FF-80D3-4A5CC5C57CD7}"/>
              </a:ext>
            </a:extLst>
          </p:cNvPr>
          <p:cNvSpPr txBox="1"/>
          <p:nvPr/>
        </p:nvSpPr>
        <p:spPr>
          <a:xfrm>
            <a:off x="120581" y="6471139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英文法や中学英語の検索ワード、参考書となる書籍での表示回数が多い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F41CC6-A606-C3BC-49CB-80602B12B1F5}"/>
              </a:ext>
            </a:extLst>
          </p:cNvPr>
          <p:cNvSpPr/>
          <p:nvPr/>
        </p:nvSpPr>
        <p:spPr>
          <a:xfrm>
            <a:off x="40193" y="1065125"/>
            <a:ext cx="6517361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E34912-4198-1010-827E-E4B6F8252115}"/>
              </a:ext>
            </a:extLst>
          </p:cNvPr>
          <p:cNvSpPr/>
          <p:nvPr/>
        </p:nvSpPr>
        <p:spPr>
          <a:xfrm>
            <a:off x="40193" y="3067258"/>
            <a:ext cx="6517361" cy="361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F43602-BEA1-B287-B58C-CD5394359FF4}"/>
              </a:ext>
            </a:extLst>
          </p:cNvPr>
          <p:cNvSpPr/>
          <p:nvPr/>
        </p:nvSpPr>
        <p:spPr>
          <a:xfrm>
            <a:off x="40193" y="1869920"/>
            <a:ext cx="6517361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7C74B-DC6F-DF43-2A18-5B63BA7E54D7}"/>
              </a:ext>
            </a:extLst>
          </p:cNvPr>
          <p:cNvSpPr/>
          <p:nvPr/>
        </p:nvSpPr>
        <p:spPr>
          <a:xfrm>
            <a:off x="40193" y="5015054"/>
            <a:ext cx="6517361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35498-BE35-1CD2-E69B-9B6B2D6C595C}"/>
              </a:ext>
            </a:extLst>
          </p:cNvPr>
          <p:cNvSpPr/>
          <p:nvPr/>
        </p:nvSpPr>
        <p:spPr>
          <a:xfrm>
            <a:off x="40193" y="5815908"/>
            <a:ext cx="65173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17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テーブル&#10;&#10;自動的に生成された説明">
            <a:extLst>
              <a:ext uri="{FF2B5EF4-FFF2-40B4-BE49-F238E27FC236}">
                <a16:creationId xmlns:a16="http://schemas.microsoft.com/office/drawing/2014/main" id="{7DC1196F-DBD7-BFCF-D7F4-7109F0835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00"/>
          <a:stretch/>
        </p:blipFill>
        <p:spPr>
          <a:xfrm>
            <a:off x="120580" y="445931"/>
            <a:ext cx="6454391" cy="598244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523CB8-393A-F4EE-B53E-6BE8FB70882A}"/>
              </a:ext>
            </a:extLst>
          </p:cNvPr>
          <p:cNvSpPr txBox="1"/>
          <p:nvPr/>
        </p:nvSpPr>
        <p:spPr>
          <a:xfrm>
            <a:off x="40193" y="40193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『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英単語の教科書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』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検索用語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9E1BF4-D5DC-3A73-BC98-F3904DC87CFB}"/>
              </a:ext>
            </a:extLst>
          </p:cNvPr>
          <p:cNvSpPr txBox="1"/>
          <p:nvPr/>
        </p:nvSpPr>
        <p:spPr>
          <a:xfrm>
            <a:off x="120581" y="6471139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購入に至ったのは、書目名、または著者名がほとんど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8008F9-56B4-8073-11D5-805FC5FDF7A2}"/>
              </a:ext>
            </a:extLst>
          </p:cNvPr>
          <p:cNvSpPr/>
          <p:nvPr/>
        </p:nvSpPr>
        <p:spPr>
          <a:xfrm>
            <a:off x="40194" y="994788"/>
            <a:ext cx="6454392" cy="773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8F547A-1F00-B862-758A-1936AB3F8E9E}"/>
              </a:ext>
            </a:extLst>
          </p:cNvPr>
          <p:cNvSpPr/>
          <p:nvPr/>
        </p:nvSpPr>
        <p:spPr>
          <a:xfrm>
            <a:off x="40194" y="2200590"/>
            <a:ext cx="6534778" cy="1818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4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974B6142-7E3C-BFA4-F750-270CDC28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14"/>
          <a:stretch/>
        </p:blipFill>
        <p:spPr>
          <a:xfrm>
            <a:off x="73674" y="401537"/>
            <a:ext cx="6440337" cy="605911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796A7F-CB5E-DE4D-B381-A1AE07909669}"/>
              </a:ext>
            </a:extLst>
          </p:cNvPr>
          <p:cNvSpPr txBox="1"/>
          <p:nvPr/>
        </p:nvSpPr>
        <p:spPr>
          <a:xfrm>
            <a:off x="40193" y="40193"/>
            <a:ext cx="4092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『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爆速でやり直す中学英語</a:t>
            </a:r>
            <a:r>
              <a:rPr kumimoji="1" lang="en-US" altLang="ja-JP" sz="2000" b="1" dirty="0">
                <a:solidFill>
                  <a:srgbClr val="0070C0"/>
                </a:solidFill>
              </a:rPr>
              <a:t>』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検索用語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8327E9-1A16-805A-B153-D2DD56167D37}"/>
              </a:ext>
            </a:extLst>
          </p:cNvPr>
          <p:cNvSpPr txBox="1"/>
          <p:nvPr/>
        </p:nvSpPr>
        <p:spPr>
          <a:xfrm>
            <a:off x="120581" y="6471139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highlight>
                  <a:srgbClr val="FFFF00"/>
                </a:highlight>
              </a:rPr>
              <a:t>わかりやすさ、覚えやすいを訴求している類書からの流入が多い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989FAE-4B10-BCCC-7EC5-951BAC0B827D}"/>
              </a:ext>
            </a:extLst>
          </p:cNvPr>
          <p:cNvSpPr/>
          <p:nvPr/>
        </p:nvSpPr>
        <p:spPr>
          <a:xfrm>
            <a:off x="40194" y="1024931"/>
            <a:ext cx="644033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261691-C0C0-3D1A-0829-B5EC2656EDBE}"/>
              </a:ext>
            </a:extLst>
          </p:cNvPr>
          <p:cNvSpPr/>
          <p:nvPr/>
        </p:nvSpPr>
        <p:spPr>
          <a:xfrm>
            <a:off x="40194" y="2194678"/>
            <a:ext cx="6473818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1916FE-DE2B-B301-6A41-6100C2D1DB81}"/>
              </a:ext>
            </a:extLst>
          </p:cNvPr>
          <p:cNvSpPr/>
          <p:nvPr/>
        </p:nvSpPr>
        <p:spPr>
          <a:xfrm>
            <a:off x="40194" y="5738494"/>
            <a:ext cx="6473818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08A011C-86A0-F9CF-9AAD-E0B3132E5BFE}"/>
              </a:ext>
            </a:extLst>
          </p:cNvPr>
          <p:cNvSpPr/>
          <p:nvPr/>
        </p:nvSpPr>
        <p:spPr>
          <a:xfrm>
            <a:off x="40193" y="3382176"/>
            <a:ext cx="6440337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6835A9-750B-0329-F29A-0B30D49F47E0}"/>
              </a:ext>
            </a:extLst>
          </p:cNvPr>
          <p:cNvSpPr txBox="1"/>
          <p:nvPr/>
        </p:nvSpPr>
        <p:spPr>
          <a:xfrm>
            <a:off x="6248720" y="6308467"/>
            <a:ext cx="282160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爆速問題集、爆速数学からの流入購入も多い</a:t>
            </a:r>
            <a:endParaRPr kumimoji="1" lang="en-US" altLang="ja-JP" sz="1050" dirty="0"/>
          </a:p>
          <a:p>
            <a:r>
              <a:rPr kumimoji="1" lang="ja-JP" altLang="en-US" sz="1050" dirty="0"/>
              <a:t>爆速数学が</a:t>
            </a:r>
            <a:r>
              <a:rPr kumimoji="1" lang="en-US" altLang="ja-JP" sz="1050" dirty="0"/>
              <a:t>1/30</a:t>
            </a:r>
            <a:r>
              <a:rPr kumimoji="1" lang="ja-JP" altLang="en-US" sz="1050" dirty="0"/>
              <a:t>に「</a:t>
            </a:r>
            <a:r>
              <a:rPr kumimoji="1" lang="en-US" altLang="ja-JP" sz="1050" dirty="0" err="1"/>
              <a:t>HaugKum</a:t>
            </a:r>
            <a:r>
              <a:rPr kumimoji="1" lang="ja-JP" altLang="en-US" sz="1050" dirty="0"/>
              <a:t>（はぐくむ）」</a:t>
            </a:r>
            <a:endParaRPr kumimoji="1" lang="en-US" altLang="ja-JP" sz="1050" dirty="0"/>
          </a:p>
          <a:p>
            <a:r>
              <a:rPr kumimoji="1" lang="ja-JP" altLang="en-US" sz="1050" dirty="0"/>
              <a:t>でおすすめ書籍として紹介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514F68-92B1-C156-0690-0B29F6B67793}"/>
              </a:ext>
            </a:extLst>
          </p:cNvPr>
          <p:cNvSpPr/>
          <p:nvPr/>
        </p:nvSpPr>
        <p:spPr>
          <a:xfrm>
            <a:off x="40194" y="5304438"/>
            <a:ext cx="6473818" cy="361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6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折れ線グラフ&#10;&#10;自動的に生成された説明">
            <a:extLst>
              <a:ext uri="{FF2B5EF4-FFF2-40B4-BE49-F238E27FC236}">
                <a16:creationId xmlns:a16="http://schemas.microsoft.com/office/drawing/2014/main" id="{8FD14626-6E42-985D-A8B1-6A3F8CF9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98" y="4619482"/>
            <a:ext cx="4639892" cy="2067779"/>
          </a:xfrm>
          <a:prstGeom prst="rect">
            <a:avLst/>
          </a:prstGeom>
        </p:spPr>
      </p:pic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376F6D45-E449-7F4D-BEFE-8087ACDD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97" y="90434"/>
            <a:ext cx="4720664" cy="2104281"/>
          </a:xfrm>
          <a:prstGeom prst="rect">
            <a:avLst/>
          </a:prstGeom>
        </p:spPr>
      </p:pic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8AD09B98-A029-194E-6547-CF4826DB8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98" y="2343460"/>
            <a:ext cx="4720663" cy="20728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E0D4D2-FAFD-5279-558B-CD6156307D75}"/>
              </a:ext>
            </a:extLst>
          </p:cNvPr>
          <p:cNvSpPr txBox="1"/>
          <p:nvPr/>
        </p:nvSpPr>
        <p:spPr>
          <a:xfrm>
            <a:off x="4320792" y="133643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検索のピークは</a:t>
            </a:r>
            <a:r>
              <a:rPr kumimoji="1" lang="en-US" altLang="ja-JP" dirty="0">
                <a:highlight>
                  <a:srgbClr val="FFFF00"/>
                </a:highlight>
              </a:rPr>
              <a:t>2</a:t>
            </a:r>
            <a:r>
              <a:rPr kumimoji="1" lang="ja-JP" altLang="en-US" dirty="0">
                <a:highlight>
                  <a:srgbClr val="FFFF00"/>
                </a:highlight>
              </a:rPr>
              <a:t>月～</a:t>
            </a:r>
            <a:r>
              <a:rPr kumimoji="1" lang="en-US" altLang="ja-JP" dirty="0">
                <a:highlight>
                  <a:srgbClr val="FFFF00"/>
                </a:highlight>
              </a:rPr>
              <a:t>4</a:t>
            </a:r>
            <a:r>
              <a:rPr kumimoji="1" lang="ja-JP" altLang="en-US" dirty="0">
                <a:highlight>
                  <a:srgbClr val="FFFF00"/>
                </a:highlight>
              </a:rPr>
              <a:t>月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BA5F875-4398-8153-CD9B-722DECCEAC23}"/>
              </a:ext>
            </a:extLst>
          </p:cNvPr>
          <p:cNvSpPr/>
          <p:nvPr/>
        </p:nvSpPr>
        <p:spPr>
          <a:xfrm>
            <a:off x="4481566" y="351693"/>
            <a:ext cx="1205802" cy="7310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AA35894-B5AB-6BA2-DDBA-4E0F4AD4C7C9}"/>
              </a:ext>
            </a:extLst>
          </p:cNvPr>
          <p:cNvSpPr/>
          <p:nvPr/>
        </p:nvSpPr>
        <p:spPr>
          <a:xfrm>
            <a:off x="5305531" y="2652767"/>
            <a:ext cx="693335" cy="747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97B518A-26CF-F3FF-26FE-C22928639235}"/>
              </a:ext>
            </a:extLst>
          </p:cNvPr>
          <p:cNvSpPr/>
          <p:nvPr/>
        </p:nvSpPr>
        <p:spPr>
          <a:xfrm>
            <a:off x="4149971" y="2642719"/>
            <a:ext cx="331595" cy="747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341E83-EEA1-248E-8652-295A0C673BD9}"/>
              </a:ext>
            </a:extLst>
          </p:cNvPr>
          <p:cNvSpPr txBox="1"/>
          <p:nvPr/>
        </p:nvSpPr>
        <p:spPr>
          <a:xfrm>
            <a:off x="4320792" y="3633860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検索のピークは</a:t>
            </a:r>
            <a:r>
              <a:rPr kumimoji="1" lang="en-US" altLang="ja-JP" dirty="0">
                <a:highlight>
                  <a:srgbClr val="FFFF00"/>
                </a:highlight>
              </a:rPr>
              <a:t>1</a:t>
            </a:r>
            <a:r>
              <a:rPr kumimoji="1" lang="ja-JP" altLang="en-US" dirty="0">
                <a:highlight>
                  <a:srgbClr val="FFFF00"/>
                </a:highlight>
              </a:rPr>
              <a:t>月と、４月～５月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D8FF63C-75BE-F6F8-9825-A0447AEB609D}"/>
              </a:ext>
            </a:extLst>
          </p:cNvPr>
          <p:cNvSpPr txBox="1"/>
          <p:nvPr/>
        </p:nvSpPr>
        <p:spPr>
          <a:xfrm>
            <a:off x="4320792" y="5924886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検索のピークは</a:t>
            </a:r>
            <a:r>
              <a:rPr kumimoji="1" lang="en-US" altLang="ja-JP" dirty="0">
                <a:highlight>
                  <a:srgbClr val="FFFF00"/>
                </a:highlight>
              </a:rPr>
              <a:t>3</a:t>
            </a:r>
            <a:r>
              <a:rPr kumimoji="1" lang="ja-JP" altLang="en-US" dirty="0">
                <a:highlight>
                  <a:srgbClr val="FFFF00"/>
                </a:highlight>
              </a:rPr>
              <a:t>月～</a:t>
            </a:r>
            <a:r>
              <a:rPr kumimoji="1" lang="en-US" altLang="ja-JP" dirty="0">
                <a:highlight>
                  <a:srgbClr val="FFFF00"/>
                </a:highlight>
              </a:rPr>
              <a:t>4</a:t>
            </a:r>
            <a:r>
              <a:rPr kumimoji="1" lang="ja-JP" altLang="en-US" dirty="0">
                <a:highlight>
                  <a:srgbClr val="FFFF00"/>
                </a:highlight>
              </a:rPr>
              <a:t>月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67AF139-D8F3-977F-9428-6A5D445A4AB8}"/>
              </a:ext>
            </a:extLst>
          </p:cNvPr>
          <p:cNvSpPr/>
          <p:nvPr/>
        </p:nvSpPr>
        <p:spPr>
          <a:xfrm>
            <a:off x="4893548" y="4883502"/>
            <a:ext cx="693335" cy="7477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32F62-0D3A-6B48-FA0A-149B78DD6E79}"/>
              </a:ext>
            </a:extLst>
          </p:cNvPr>
          <p:cNvSpPr txBox="1"/>
          <p:nvPr/>
        </p:nvSpPr>
        <p:spPr>
          <a:xfrm>
            <a:off x="80387" y="164569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「英文法」のおもな共起キーワード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3F2064-91A2-F86A-B25A-D90D8B353FD7}"/>
              </a:ext>
            </a:extLst>
          </p:cNvPr>
          <p:cNvSpPr txBox="1"/>
          <p:nvPr/>
        </p:nvSpPr>
        <p:spPr>
          <a:xfrm>
            <a:off x="251210" y="633047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・参考書</a:t>
            </a:r>
          </a:p>
          <a:p>
            <a:r>
              <a:rPr kumimoji="1" lang="ja-JP" altLang="en-US" dirty="0"/>
              <a:t>・大岩のいちばんはじめの英文法</a:t>
            </a:r>
          </a:p>
          <a:p>
            <a:r>
              <a:rPr kumimoji="1" lang="ja-JP" altLang="en-US" dirty="0"/>
              <a:t>・肘井の読解のための英文法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50C7C3-0085-F9F7-D09B-BBF18BC8C0E4}"/>
              </a:ext>
            </a:extLst>
          </p:cNvPr>
          <p:cNvSpPr txBox="1"/>
          <p:nvPr/>
        </p:nvSpPr>
        <p:spPr>
          <a:xfrm>
            <a:off x="221064" y="1544645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書籍名での検索が多い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本の購買につながるユーザーも多いと推測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DA0E47-5151-72BB-4D2A-7C3E09170298}"/>
              </a:ext>
            </a:extLst>
          </p:cNvPr>
          <p:cNvSpPr txBox="1"/>
          <p:nvPr/>
        </p:nvSpPr>
        <p:spPr>
          <a:xfrm>
            <a:off x="80387" y="2280905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「英単語」のおもな共起キーワード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8B80B02-387A-A263-99F5-4BFB7F425424}"/>
              </a:ext>
            </a:extLst>
          </p:cNvPr>
          <p:cNvSpPr txBox="1"/>
          <p:nvPr/>
        </p:nvSpPr>
        <p:spPr>
          <a:xfrm>
            <a:off x="251210" y="2749383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・覚え方</a:t>
            </a:r>
          </a:p>
          <a:p>
            <a:r>
              <a:rPr kumimoji="1" lang="ja-JP" altLang="en-US" dirty="0"/>
              <a:t>・アプリ</a:t>
            </a:r>
          </a:p>
          <a:p>
            <a:r>
              <a:rPr kumimoji="1" lang="ja-JP" altLang="en-US" dirty="0"/>
              <a:t>・効率的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5044B95-6E1E-4749-96FA-F8CD9BB79140}"/>
              </a:ext>
            </a:extLst>
          </p:cNvPr>
          <p:cNvSpPr txBox="1"/>
          <p:nvPr/>
        </p:nvSpPr>
        <p:spPr>
          <a:xfrm>
            <a:off x="221064" y="3615100"/>
            <a:ext cx="9116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暗記する手法を検索していると思われる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冬休み、春休み、</a:t>
            </a:r>
            <a:r>
              <a:rPr kumimoji="1" lang="en-US" altLang="ja-JP" b="1" dirty="0">
                <a:solidFill>
                  <a:srgbClr val="FF0000"/>
                </a:solidFill>
              </a:rPr>
              <a:t>GW</a:t>
            </a:r>
            <a:r>
              <a:rPr kumimoji="1" lang="ja-JP" altLang="en-US" b="1" dirty="0">
                <a:solidFill>
                  <a:srgbClr val="FF0000"/>
                </a:solidFill>
              </a:rPr>
              <a:t>で需要がある？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無料、短時間で効率的なメソッド探しが主だと思われる</a:t>
            </a:r>
            <a:r>
              <a:rPr kumimoji="1" lang="ja-JP" altLang="en-US" sz="1100" b="1" dirty="0">
                <a:solidFill>
                  <a:srgbClr val="FF0000"/>
                </a:solidFill>
              </a:rPr>
              <a:t>（検索ボリュームが多く、</a:t>
            </a:r>
            <a:r>
              <a:rPr kumimoji="1" lang="en-US" altLang="ja-JP" sz="1100" b="1" dirty="0">
                <a:solidFill>
                  <a:srgbClr val="FF0000"/>
                </a:solidFill>
              </a:rPr>
              <a:t>Amazon</a:t>
            </a:r>
            <a:r>
              <a:rPr kumimoji="1" lang="ja-JP" altLang="en-US" sz="1100" b="1" dirty="0">
                <a:solidFill>
                  <a:srgbClr val="FF0000"/>
                </a:solidFill>
              </a:rPr>
              <a:t>検索が少ない理由かも）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18A5CD0-2D9E-69D3-A9BC-1318DCBB63AF}"/>
              </a:ext>
            </a:extLst>
          </p:cNvPr>
          <p:cNvSpPr txBox="1"/>
          <p:nvPr/>
        </p:nvSpPr>
        <p:spPr>
          <a:xfrm>
            <a:off x="80387" y="4619482"/>
            <a:ext cx="3970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「中学英語」のおもな共起キーワード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AE8599-4803-EAD4-F52C-5ACE848B4E11}"/>
              </a:ext>
            </a:extLst>
          </p:cNvPr>
          <p:cNvSpPr txBox="1"/>
          <p:nvPr/>
        </p:nvSpPr>
        <p:spPr>
          <a:xfrm>
            <a:off x="251210" y="5087960"/>
            <a:ext cx="1039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・やり直し</a:t>
            </a:r>
          </a:p>
          <a:p>
            <a:r>
              <a:rPr kumimoji="1" lang="ja-JP" altLang="en-US" dirty="0"/>
              <a:t>・勉強法</a:t>
            </a:r>
          </a:p>
          <a:p>
            <a:r>
              <a:rPr kumimoji="1" lang="ja-JP" altLang="en-US" dirty="0"/>
              <a:t>・問題集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DBE8FE-FA95-0ED7-6D44-C5BEC549B730}"/>
              </a:ext>
            </a:extLst>
          </p:cNvPr>
          <p:cNvSpPr txBox="1"/>
          <p:nvPr/>
        </p:nvSpPr>
        <p:spPr>
          <a:xfrm>
            <a:off x="221064" y="5958815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試験前の短時間での復習や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進学時の学び直しが目的と思われる</a:t>
            </a:r>
          </a:p>
        </p:txBody>
      </p:sp>
    </p:spTree>
    <p:extLst>
      <p:ext uri="{BB962C8B-B14F-4D97-AF65-F5344CB8AC3E}">
        <p14:creationId xmlns:p14="http://schemas.microsoft.com/office/powerpoint/2010/main" val="387369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107833-32FA-B9F0-B01B-CB839B12F1A4}"/>
              </a:ext>
            </a:extLst>
          </p:cNvPr>
          <p:cNvSpPr txBox="1"/>
          <p:nvPr/>
        </p:nvSpPr>
        <p:spPr>
          <a:xfrm>
            <a:off x="414451" y="1874728"/>
            <a:ext cx="83150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/>
              <a:t>検索ワードのピークから見ても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英語本のニーズは</a:t>
            </a:r>
            <a:r>
              <a:rPr kumimoji="1" lang="en-US" altLang="ja-JP" sz="2800" b="1" dirty="0"/>
              <a:t>4</a:t>
            </a:r>
            <a:r>
              <a:rPr kumimoji="1" lang="ja-JP" altLang="en-US" sz="2800" b="1" dirty="0"/>
              <a:t>月に最大となると思われる</a:t>
            </a:r>
            <a:endParaRPr kumimoji="1" lang="en-US" altLang="ja-JP" sz="2800" b="1" dirty="0"/>
          </a:p>
          <a:p>
            <a:pPr algn="ctr"/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ニーズが一番あるのは、じっくり学ぶ系の「英文法」だが、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当社の書籍は参考書としては内容が足りないので、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「短時間で学ぶ」「簡単に覚えらえる」などを</a:t>
            </a:r>
            <a:endParaRPr kumimoji="1" lang="en-US" altLang="ja-JP" sz="2800" b="1" dirty="0"/>
          </a:p>
          <a:p>
            <a:pPr algn="ctr"/>
            <a:r>
              <a:rPr kumimoji="1" lang="ja-JP" altLang="en-US" sz="2800" b="1" dirty="0"/>
              <a:t>フックに展開していくのがよいかもしれない。</a:t>
            </a:r>
            <a:endParaRPr kumimoji="1"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85746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E4D743DE-FCC1-42CF-B45F-2867714CE5DC}" vid="{2514F623-3F39-4F4F-83F3-38EAE78854B3}"/>
    </a:ext>
  </a:extLst>
</a:theme>
</file>

<file path=docMetadata/LabelInfo.xml><?xml version="1.0" encoding="utf-8"?>
<clbl:labelList xmlns:clbl="http://schemas.microsoft.com/office/2020/mipLabelMetadata">
  <clbl:label id="{7a3e20b0-1b4d-4c05-813d-d3d3908cb492}" enabled="0" method="" siteId="{7a3e20b0-1b4d-4c05-813d-d3d3908cb49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</TotalTime>
  <Words>398</Words>
  <Application>Microsoft Office PowerPoint</Application>
  <PresentationFormat>画面に合わせる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 UI</vt:lpstr>
      <vt:lpstr>Yu Gothic</vt:lpstr>
      <vt:lpstr>Arial</vt:lpstr>
      <vt:lpstr>Office テーマ</vt:lpstr>
      <vt:lpstr>「英語本」 Amazonスポンサー広告 実施レポート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赤平　譲（SBCr　ライツ・広報部）</dc:creator>
  <cp:lastModifiedBy>竹内　真依（SBCr　戦略企画部）</cp:lastModifiedBy>
  <cp:revision>2</cp:revision>
  <dcterms:created xsi:type="dcterms:W3CDTF">2025-02-06T05:10:38Z</dcterms:created>
  <dcterms:modified xsi:type="dcterms:W3CDTF">2025-03-28T05:10:22Z</dcterms:modified>
</cp:coreProperties>
</file>