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sldIdLst>
    <p:sldId id="256" r:id="rId2"/>
    <p:sldId id="257" r:id="rId3"/>
    <p:sldId id="258" r:id="rId4"/>
    <p:sldId id="259" r:id="rId5"/>
  </p:sldIdLst>
  <p:sldSz cx="43891200" cy="32918400"/>
  <p:notesSz cx="6858000" cy="9144000"/>
  <p:embeddedFontLst>
    <p:embeddedFont>
      <p:font typeface="Nunito" pitchFamily="2" charset="77"/>
      <p:regular r:id="rId6"/>
      <p:bold r:id="rId7"/>
      <p:italic r:id="rId8"/>
      <p:boldItalic r:id="rId9"/>
    </p:embeddedFont>
    <p:embeddedFont>
      <p:font typeface="Nunito Black" pitchFamily="2" charset="77"/>
      <p:bold r:id="rId10"/>
      <p:italic r:id="rId11"/>
      <p:boldItalic r:id="rId12"/>
    </p:embeddedFont>
    <p:embeddedFont>
      <p:font typeface="Open Sans" panose="020B0606030504020204" pitchFamily="34" charset="0"/>
      <p:regular r:id="rId13"/>
      <p:bold r:id="rId14"/>
      <p:italic r:id="rId15"/>
      <p:boldItalic r:id="rId16"/>
    </p:embeddedFont>
  </p:embeddedFontLst>
  <p:custDataLst>
    <p:tags r:id="rId17"/>
  </p:custDataLst>
  <p:defaultTex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5078"/>
    <a:srgbClr val="CCECF8"/>
    <a:srgbClr val="C1E9F7"/>
    <a:srgbClr val="1482A5"/>
    <a:srgbClr val="C8E1C8"/>
    <a:srgbClr val="A0BEC8"/>
    <a:srgbClr val="C8EBF8"/>
    <a:srgbClr val="D6F1FA"/>
    <a:srgbClr val="DCF1F8"/>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2943"/>
    <p:restoredTop sz="94660"/>
  </p:normalViewPr>
  <p:slideViewPr>
    <p:cSldViewPr>
      <p:cViewPr>
        <p:scale>
          <a:sx n="26" d="100"/>
          <a:sy n="26" d="100"/>
        </p:scale>
        <p:origin x="2280" y="152"/>
      </p:cViewPr>
      <p:guideLst>
        <p:guide orient="horz" pos="10368"/>
        <p:guide pos="13824"/>
      </p:guideLst>
    </p:cSldViewPr>
  </p:slideViewPr>
  <p:notesTextViewPr>
    <p:cViewPr>
      <p:scale>
        <a:sx n="100" d="100"/>
        <a:sy n="100" d="100"/>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font" Target="fonts/font8.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font" Target="fonts/font2.fntdata"/><Relationship Id="rId12" Type="http://schemas.openxmlformats.org/officeDocument/2006/relationships/font" Target="fonts/font7.fntdata"/><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font" Target="fonts/font11.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font" Target="fonts/font10.fntdata"/><Relationship Id="rId10" Type="http://schemas.openxmlformats.org/officeDocument/2006/relationships/font" Target="fonts/font5.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font" Target="fonts/font4.fntdata"/><Relationship Id="rId14" Type="http://schemas.openxmlformats.org/officeDocument/2006/relationships/font" Target="fonts/font9.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defPPr>
              <a:defRPr kern="1200" smtId="4294967295"/>
            </a:defPPr>
          </a:lstStyle>
          <a:p>
            <a:r>
              <a:rPr lang="en-US"/>
              <a:t>Click to edit Master title style</a:t>
            </a:r>
          </a:p>
        </p:txBody>
      </p:sp>
      <p:sp>
        <p:nvSpPr>
          <p:cNvPr id="3" name="Subtitle 2"/>
          <p:cNvSpPr>
            <a:spLocks noGrp="1"/>
          </p:cNvSpPr>
          <p:nvPr>
            <p:ph type="subTitle" idx="1"/>
          </p:nvPr>
        </p:nvSpPr>
        <p:spPr>
          <a:xfrm>
            <a:off x="6583363" y="18653125"/>
            <a:ext cx="30724475" cy="8413750"/>
          </a:xfrm>
        </p:spPr>
        <p:txBody>
          <a:bodyPr/>
          <a:lstStyle>
            <a:defPPr>
              <a:defRPr kern="1200" smtId="4294967295"/>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832F7583-1F2E-4A0D-89A2-8757FB6C046D}" type="slidenum">
              <a:rPr lang="en-US"/>
              <a:pPr>
                <a:defRPr/>
              </a:pPr>
              <a:t>‹#›</a:t>
            </a:fld>
            <a:endParaRPr lang="en-US"/>
          </a:p>
        </p:txBody>
      </p:sp>
    </p:spTree>
    <p:extLst>
      <p:ext uri="{BB962C8B-B14F-4D97-AF65-F5344CB8AC3E}">
        <p14:creationId xmlns:p14="http://schemas.microsoft.com/office/powerpoint/2010/main" val="339881079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49CBABAE-C7B7-4F8E-A01D-1845599FDD82}" type="slidenum">
              <a:rPr lang="en-US"/>
              <a:pPr>
                <a:defRPr/>
              </a:pPr>
              <a:t>‹#›</a:t>
            </a:fld>
            <a:endParaRPr lang="en-US"/>
          </a:p>
        </p:txBody>
      </p:sp>
    </p:spTree>
    <p:extLst>
      <p:ext uri="{BB962C8B-B14F-4D97-AF65-F5344CB8AC3E}">
        <p14:creationId xmlns:p14="http://schemas.microsoft.com/office/powerpoint/2010/main" val="221416611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3025" y="1319213"/>
            <a:ext cx="9874250" cy="28087638"/>
          </a:xfr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2195513" y="1319213"/>
            <a:ext cx="29475112" cy="28087638"/>
          </a:xfr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EF7E91C4-4AF7-40C1-B437-FA58F4C898C6}" type="slidenum">
              <a:rPr lang="en-US"/>
              <a:pPr>
                <a:defRPr/>
              </a:pPr>
              <a:t>‹#›</a:t>
            </a:fld>
            <a:endParaRPr lang="en-US"/>
          </a:p>
        </p:txBody>
      </p:sp>
    </p:spTree>
    <p:extLst>
      <p:ext uri="{BB962C8B-B14F-4D97-AF65-F5344CB8AC3E}">
        <p14:creationId xmlns:p14="http://schemas.microsoft.com/office/powerpoint/2010/main" val="215247804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E7C20414-372A-41A8-9C7E-815AA41B1C22}" type="slidenum">
              <a:rPr lang="en-US"/>
              <a:pPr>
                <a:defRPr/>
              </a:pPr>
              <a:t>‹#›</a:t>
            </a:fld>
            <a:endParaRPr lang="en-US"/>
          </a:p>
        </p:txBody>
      </p:sp>
    </p:spTree>
    <p:extLst>
      <p:ext uri="{BB962C8B-B14F-4D97-AF65-F5344CB8AC3E}">
        <p14:creationId xmlns:p14="http://schemas.microsoft.com/office/powerpoint/2010/main" val="298555789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defPPr>
              <a:defRPr kern="1200" smtId="4294967295"/>
            </a:defPPr>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3952538"/>
            <a:ext cx="37307838" cy="7200900"/>
          </a:xfrm>
        </p:spPr>
        <p:txBody>
          <a:bodyPr anchor="b"/>
          <a:lstStyle>
            <a:defPPr>
              <a:defRPr kern="1200" smtId="4294967295"/>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0F90D1AA-2AB5-4265-A84E-A08A77402E80}" type="slidenum">
              <a:rPr lang="en-US"/>
              <a:pPr>
                <a:defRPr/>
              </a:pPr>
              <a:t>‹#›</a:t>
            </a:fld>
            <a:endParaRPr lang="en-US"/>
          </a:p>
        </p:txBody>
      </p:sp>
    </p:spTree>
    <p:extLst>
      <p:ext uri="{BB962C8B-B14F-4D97-AF65-F5344CB8AC3E}">
        <p14:creationId xmlns:p14="http://schemas.microsoft.com/office/powerpoint/2010/main" val="225477896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2195513" y="7681913"/>
            <a:ext cx="19673888" cy="21724938"/>
          </a:xfr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0" y="7681913"/>
            <a:ext cx="19675475" cy="21724938"/>
          </a:xfr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2107C36F-0099-4FE0-ACAF-B1039AAFBCD5}" type="slidenum">
              <a:rPr lang="en-US"/>
              <a:pPr>
                <a:defRPr/>
              </a:pPr>
              <a:t>‹#›</a:t>
            </a:fld>
            <a:endParaRPr lang="en-US"/>
          </a:p>
        </p:txBody>
      </p:sp>
    </p:spTree>
    <p:extLst>
      <p:ext uri="{BB962C8B-B14F-4D97-AF65-F5344CB8AC3E}">
        <p14:creationId xmlns:p14="http://schemas.microsoft.com/office/powerpoint/2010/main" val="344500323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2193925" y="7369175"/>
            <a:ext cx="19392900" cy="3070225"/>
          </a:xfr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0439400"/>
            <a:ext cx="19392900" cy="18965862"/>
          </a:xfr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8" y="7369175"/>
            <a:ext cx="19400838" cy="3070225"/>
          </a:xfr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0439400"/>
            <a:ext cx="19400838" cy="18965862"/>
          </a:xfr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smtId="4294967295"/>
            </a:defPPr>
            <a:lvl1pPr>
              <a:defRPr/>
            </a:lvl1pPr>
          </a:lstStyle>
          <a:p>
            <a:pPr>
              <a:defRPr/>
            </a:pPr>
            <a:fld id="{30135CE0-8D06-4438-94EA-8ECC994DF412}" type="slidenum">
              <a:rPr lang="en-US"/>
              <a:pPr>
                <a:defRPr/>
              </a:pPr>
              <a:t>‹#›</a:t>
            </a:fld>
            <a:endParaRPr lang="en-US"/>
          </a:p>
        </p:txBody>
      </p:sp>
    </p:spTree>
    <p:extLst>
      <p:ext uri="{BB962C8B-B14F-4D97-AF65-F5344CB8AC3E}">
        <p14:creationId xmlns:p14="http://schemas.microsoft.com/office/powerpoint/2010/main" val="426550584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smtId="4294967295"/>
            </a:defPPr>
            <a:lvl1pPr>
              <a:defRPr/>
            </a:lvl1pPr>
          </a:lstStyle>
          <a:p>
            <a:pPr>
              <a:defRPr/>
            </a:pPr>
            <a:fld id="{02464342-44A8-4BF0-82F7-BEF55BE6F5AA}" type="slidenum">
              <a:rPr lang="en-US"/>
              <a:pPr>
                <a:defRPr/>
              </a:pPr>
              <a:t>‹#›</a:t>
            </a:fld>
            <a:endParaRPr lang="en-US"/>
          </a:p>
        </p:txBody>
      </p:sp>
    </p:spTree>
    <p:extLst>
      <p:ext uri="{BB962C8B-B14F-4D97-AF65-F5344CB8AC3E}">
        <p14:creationId xmlns:p14="http://schemas.microsoft.com/office/powerpoint/2010/main" val="169063017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smtId="4294967295"/>
            </a:defPPr>
            <a:lvl1pPr>
              <a:defRPr/>
            </a:lvl1pPr>
          </a:lstStyle>
          <a:p>
            <a:pPr>
              <a:defRPr/>
            </a:pPr>
            <a:fld id="{C58F61E3-F1B1-4C93-8E0B-A94AC7364D8E}" type="slidenum">
              <a:rPr lang="en-US"/>
              <a:pPr>
                <a:defRPr/>
              </a:pPr>
              <a:t>‹#›</a:t>
            </a:fld>
            <a:endParaRPr lang="en-US"/>
          </a:p>
        </p:txBody>
      </p:sp>
    </p:spTree>
    <p:extLst>
      <p:ext uri="{BB962C8B-B14F-4D97-AF65-F5344CB8AC3E}">
        <p14:creationId xmlns:p14="http://schemas.microsoft.com/office/powerpoint/2010/main" val="7118903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defPPr>
              <a:defRPr kern="1200" smtId="4294967295"/>
            </a:defPPr>
            <a:lvl1pPr algn="l">
              <a:defRPr sz="2000" b="1"/>
            </a:lvl1pPr>
          </a:lstStyle>
          <a:p>
            <a:r>
              <a:rPr lang="en-US"/>
              <a:t>Click to edit Master title style</a:t>
            </a:r>
          </a:p>
        </p:txBody>
      </p:sp>
      <p:sp>
        <p:nvSpPr>
          <p:cNvPr id="3" name="Content Placeholder 2"/>
          <p:cNvSpPr>
            <a:spLocks noGrp="1"/>
          </p:cNvSpPr>
          <p:nvPr>
            <p:ph idx="1"/>
          </p:nvPr>
        </p:nvSpPr>
        <p:spPr>
          <a:xfrm>
            <a:off x="17160875" y="1311275"/>
            <a:ext cx="24536400" cy="28093988"/>
          </a:xfrm>
        </p:spPr>
        <p:txBody>
          <a:bodyPr/>
          <a:lstStyle>
            <a:defPPr>
              <a:defRPr kern="1200" smtId="4294967295"/>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6888163"/>
            <a:ext cx="14439900" cy="22517100"/>
          </a:xfr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C0F6AF16-7A4E-4CCF-8238-DA2023A0ED33}" type="slidenum">
              <a:rPr lang="en-US"/>
              <a:pPr>
                <a:defRPr/>
              </a:pPr>
              <a:t>‹#›</a:t>
            </a:fld>
            <a:endParaRPr lang="en-US"/>
          </a:p>
        </p:txBody>
      </p:sp>
    </p:spTree>
    <p:extLst>
      <p:ext uri="{BB962C8B-B14F-4D97-AF65-F5344CB8AC3E}">
        <p14:creationId xmlns:p14="http://schemas.microsoft.com/office/powerpoint/2010/main" val="322792743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2"/>
            <a:ext cx="26335038" cy="2720975"/>
          </a:xfrm>
        </p:spPr>
        <p:txBody>
          <a:bodyPr anchor="b"/>
          <a:lstStyle>
            <a:defPPr>
              <a:defRPr kern="1200" smtId="4294967295"/>
            </a:defPPr>
            <a:lvl1pPr algn="l">
              <a:defRPr sz="2000" b="1"/>
            </a:lvl1pPr>
          </a:lstStyle>
          <a:p>
            <a:r>
              <a:rPr lang="en-US"/>
              <a:t>Click to edit Master title style</a:t>
            </a:r>
          </a:p>
        </p:txBody>
      </p:sp>
      <p:sp>
        <p:nvSpPr>
          <p:cNvPr id="3" name="Picture Placeholder 2"/>
          <p:cNvSpPr>
            <a:spLocks noGrp="1"/>
          </p:cNvSpPr>
          <p:nvPr>
            <p:ph type="pic" idx="1"/>
          </p:nvPr>
        </p:nvSpPr>
        <p:spPr>
          <a:xfrm>
            <a:off x="8602663" y="2941638"/>
            <a:ext cx="26335038" cy="19750088"/>
          </a:xfrm>
        </p:spPr>
        <p:txBody>
          <a:bodyPr/>
          <a:lstStyle>
            <a:defPPr>
              <a:defRPr kern="1200" smtId="4294967295"/>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663" y="25763538"/>
            <a:ext cx="26335038" cy="3862387"/>
          </a:xfr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56C9C478-6178-4E05-8724-034EA2774309}" type="slidenum">
              <a:rPr lang="en-US"/>
              <a:pPr>
                <a:defRPr/>
              </a:pPr>
              <a:t>‹#›</a:t>
            </a:fld>
            <a:endParaRPr lang="en-US"/>
          </a:p>
        </p:txBody>
      </p:sp>
    </p:spTree>
    <p:extLst>
      <p:ext uri="{BB962C8B-B14F-4D97-AF65-F5344CB8AC3E}">
        <p14:creationId xmlns:p14="http://schemas.microsoft.com/office/powerpoint/2010/main" val="373320334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5513" y="1319213"/>
            <a:ext cx="39501762"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ctr" anchorCtr="0" compatLnSpc="1">
            <a:prstTxWarp prst="textNoShape">
              <a:avLst/>
            </a:prstTxWarp>
          </a:bodyPr>
          <a:lstStyle>
            <a:defPPr>
              <a:defRPr kern="1200" smtId="4294967295"/>
            </a:defPPr>
          </a:lstStyle>
          <a:p>
            <a:pPr lvl="0"/>
            <a:r>
              <a:rPr lang="en-US"/>
              <a:t>Click to edit Master title style</a:t>
            </a:r>
          </a:p>
        </p:txBody>
      </p:sp>
      <p:sp>
        <p:nvSpPr>
          <p:cNvPr id="1027" name="Rectangle 3"/>
          <p:cNvSpPr>
            <a:spLocks noGrp="1" noChangeArrowheads="1"/>
          </p:cNvSpPr>
          <p:nvPr>
            <p:ph type="body" idx="1"/>
          </p:nvPr>
        </p:nvSpPr>
        <p:spPr bwMode="auto">
          <a:xfrm>
            <a:off x="2195513" y="7681913"/>
            <a:ext cx="39501762" cy="21724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195513" y="29978350"/>
            <a:ext cx="10240962"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vl1pPr defTabSz="4703763">
              <a:defRPr sz="7200" smtClean="0">
                <a:latin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14997112" y="29978350"/>
            <a:ext cx="13898562"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vl1pPr algn="ctr" defTabSz="4703763">
              <a:defRPr sz="7200" smtClean="0">
                <a:latin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31456312" y="29978350"/>
            <a:ext cx="10240962"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vl1pPr algn="r" defTabSz="4703763">
              <a:defRPr sz="7200" smtClean="0">
                <a:latin typeface="Arial" pitchFamily="34" charset="0"/>
              </a:defRPr>
            </a:lvl1pPr>
          </a:lstStyle>
          <a:p>
            <a:pPr>
              <a:defRPr/>
            </a:pPr>
            <a:fld id="{9A1A43B9-AFC3-461A-A4D0-5B0FD2995BC5}" type="slidenum">
              <a:rPr lang="en-US"/>
              <a:pPr>
                <a:defRPr/>
              </a:pPr>
              <a:t>‹#›</a:t>
            </a:fld>
            <a:endParaRPr lang="en-US"/>
          </a:p>
        </p:txBody>
      </p:sp>
      <p:pic>
        <p:nvPicPr>
          <p:cNvPr id="1031" name="New picture"/>
          <p:cNvPicPr/>
          <p:nvPr/>
        </p:nvPicPr>
        <p:blipFill>
          <a:blip r:embed="rId13"/>
          <a:stretch>
            <a:fillRect/>
          </a:stretch>
        </p:blipFill>
        <p:spPr>
          <a:xfrm rot="16200000">
            <a:off x="-11506200" y="16459200"/>
            <a:ext cx="14274800" cy="4368800"/>
          </a:xfrm>
          <a:prstGeom prst="rect">
            <a:avLst/>
          </a:prstGeom>
        </p:spPr>
      </p:pic>
      <p:pic>
        <p:nvPicPr>
          <p:cNvPr id="1032" name="New picture"/>
          <p:cNvPicPr/>
          <p:nvPr/>
        </p:nvPicPr>
        <p:blipFill>
          <a:blip r:embed="rId13"/>
          <a:stretch>
            <a:fillRect/>
          </a:stretch>
        </p:blipFill>
        <p:spPr>
          <a:xfrm rot="5400000">
            <a:off x="41122600" y="16459200"/>
            <a:ext cx="14274800" cy="4368800"/>
          </a:xfrm>
          <a:prstGeom prst="rect">
            <a:avLst/>
          </a:prstGeom>
        </p:spPr>
      </p:pic>
      <p:pic>
        <p:nvPicPr>
          <p:cNvPr id="1033" name="New picture"/>
          <p:cNvPicPr/>
          <p:nvPr/>
        </p:nvPicPr>
        <p:blipFill>
          <a:blip r:embed="rId14"/>
          <a:stretch>
            <a:fillRect/>
          </a:stretch>
        </p:blipFill>
        <p:spPr>
          <a:xfrm>
            <a:off x="6959600" y="33426400"/>
            <a:ext cx="29972000" cy="1549400"/>
          </a:xfrm>
          <a:prstGeom prst="rect">
            <a:avLst/>
          </a:prstGeom>
        </p:spPr>
      </p:pic>
      <p:sp>
        <p:nvSpPr>
          <p:cNvPr id="1034" name="New shape"/>
          <p:cNvSpPr/>
          <p:nvPr/>
        </p:nvSpPr>
        <p:spPr>
          <a:xfrm>
            <a:off x="695960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880">
                <a:solidFill>
                  <a:srgbClr val="808080"/>
                </a:solidFill>
              </a:rPr>
              <a:t>Template ID: intuitivecerulean  Size: 48x36</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smtId="4294967295"/>
      </a:defPPr>
      <a:lvl1pPr algn="ctr" defTabSz="4703763" rtl="0" eaLnBrk="0" fontAlgn="base" hangingPunct="0">
        <a:spcBef>
          <a:spcPct val="0"/>
        </a:spcBef>
        <a:spcAft>
          <a:spcPct val="0"/>
        </a:spcAft>
        <a:defRPr sz="22700">
          <a:solidFill>
            <a:schemeClr val="tx2"/>
          </a:solidFill>
          <a:latin typeface="+mj-lt"/>
          <a:ea typeface="+mj-ea"/>
          <a:cs typeface="+mj-cs"/>
        </a:defRPr>
      </a:lvl1pPr>
      <a:lvl2pPr algn="ctr" defTabSz="4703763" rtl="0" eaLnBrk="0" fontAlgn="base" hangingPunct="0">
        <a:spcBef>
          <a:spcPct val="0"/>
        </a:spcBef>
        <a:spcAft>
          <a:spcPct val="0"/>
        </a:spcAft>
        <a:defRPr sz="22700">
          <a:solidFill>
            <a:schemeClr val="tx2"/>
          </a:solidFill>
          <a:latin typeface="Arial" pitchFamily="34" charset="0"/>
        </a:defRPr>
      </a:lvl2pPr>
      <a:lvl3pPr algn="ctr" defTabSz="4703763" rtl="0" eaLnBrk="0" fontAlgn="base" hangingPunct="0">
        <a:spcBef>
          <a:spcPct val="0"/>
        </a:spcBef>
        <a:spcAft>
          <a:spcPct val="0"/>
        </a:spcAft>
        <a:defRPr sz="22700">
          <a:solidFill>
            <a:schemeClr val="tx2"/>
          </a:solidFill>
          <a:latin typeface="Arial" pitchFamily="34" charset="0"/>
        </a:defRPr>
      </a:lvl3pPr>
      <a:lvl4pPr algn="ctr" defTabSz="4703763" rtl="0" eaLnBrk="0" fontAlgn="base" hangingPunct="0">
        <a:spcBef>
          <a:spcPct val="0"/>
        </a:spcBef>
        <a:spcAft>
          <a:spcPct val="0"/>
        </a:spcAft>
        <a:defRPr sz="22700">
          <a:solidFill>
            <a:schemeClr val="tx2"/>
          </a:solidFill>
          <a:latin typeface="Arial" pitchFamily="34" charset="0"/>
        </a:defRPr>
      </a:lvl4pPr>
      <a:lvl5pPr algn="ctr" defTabSz="4703763" rtl="0" eaLnBrk="0" fontAlgn="base" hangingPunct="0">
        <a:spcBef>
          <a:spcPct val="0"/>
        </a:spcBef>
        <a:spcAft>
          <a:spcPct val="0"/>
        </a:spcAft>
        <a:defRPr sz="22700">
          <a:solidFill>
            <a:schemeClr val="tx2"/>
          </a:solidFill>
          <a:latin typeface="Arial" pitchFamily="34" charset="0"/>
        </a:defRPr>
      </a:lvl5pPr>
      <a:lvl6pPr marL="457200" algn="ctr" defTabSz="4703763" rtl="0" fontAlgn="base">
        <a:spcBef>
          <a:spcPct val="0"/>
        </a:spcBef>
        <a:spcAft>
          <a:spcPct val="0"/>
        </a:spcAft>
        <a:defRPr sz="22700">
          <a:solidFill>
            <a:schemeClr val="tx2"/>
          </a:solidFill>
          <a:latin typeface="Arial" pitchFamily="34" charset="0"/>
        </a:defRPr>
      </a:lvl6pPr>
      <a:lvl7pPr marL="914400" algn="ctr" defTabSz="4703763" rtl="0" fontAlgn="base">
        <a:spcBef>
          <a:spcPct val="0"/>
        </a:spcBef>
        <a:spcAft>
          <a:spcPct val="0"/>
        </a:spcAft>
        <a:defRPr sz="22700">
          <a:solidFill>
            <a:schemeClr val="tx2"/>
          </a:solidFill>
          <a:latin typeface="Arial" pitchFamily="34" charset="0"/>
        </a:defRPr>
      </a:lvl7pPr>
      <a:lvl8pPr marL="1371600" algn="ctr" defTabSz="4703763" rtl="0" fontAlgn="base">
        <a:spcBef>
          <a:spcPct val="0"/>
        </a:spcBef>
        <a:spcAft>
          <a:spcPct val="0"/>
        </a:spcAft>
        <a:defRPr sz="22700">
          <a:solidFill>
            <a:schemeClr val="tx2"/>
          </a:solidFill>
          <a:latin typeface="Arial" pitchFamily="34" charset="0"/>
        </a:defRPr>
      </a:lvl8pPr>
      <a:lvl9pPr marL="1828800" algn="ctr" defTabSz="4703763" rtl="0" fontAlgn="base">
        <a:spcBef>
          <a:spcPct val="0"/>
        </a:spcBef>
        <a:spcAft>
          <a:spcPct val="0"/>
        </a:spcAft>
        <a:defRPr sz="22700">
          <a:solidFill>
            <a:schemeClr val="tx2"/>
          </a:solidFill>
          <a:latin typeface="Arial" pitchFamily="34" charset="0"/>
        </a:defRPr>
      </a:lvl9pPr>
    </p:titleStyle>
    <p:bodyStyle>
      <a:defPPr>
        <a:defRPr kern="1200" smtId="4294967295"/>
      </a:defPPr>
      <a:lvl1pPr marL="1765300" indent="-1765300" algn="l" defTabSz="4703763" rtl="0" eaLnBrk="0" fontAlgn="base" hangingPunct="0">
        <a:spcBef>
          <a:spcPct val="20000"/>
        </a:spcBef>
        <a:spcAft>
          <a:spcPct val="0"/>
        </a:spcAft>
        <a:buChar char="•"/>
        <a:defRPr sz="16500">
          <a:solidFill>
            <a:schemeClr val="tx1"/>
          </a:solidFill>
          <a:latin typeface="+mn-lt"/>
          <a:ea typeface="+mn-ea"/>
          <a:cs typeface="+mn-cs"/>
        </a:defRPr>
      </a:lvl1pPr>
      <a:lvl2pPr marL="3822700" indent="-1471613" algn="l" defTabSz="4703763" rtl="0" eaLnBrk="0" fontAlgn="base" hangingPunct="0">
        <a:spcBef>
          <a:spcPct val="20000"/>
        </a:spcBef>
        <a:spcAft>
          <a:spcPct val="0"/>
        </a:spcAft>
        <a:buChar char="–"/>
        <a:defRPr sz="14400">
          <a:solidFill>
            <a:schemeClr val="tx1"/>
          </a:solidFill>
          <a:latin typeface="+mn-lt"/>
        </a:defRPr>
      </a:lvl2pPr>
      <a:lvl3pPr marL="5880100" indent="-1176338" algn="l" defTabSz="4703763" rtl="0" eaLnBrk="0" fontAlgn="base" hangingPunct="0">
        <a:spcBef>
          <a:spcPct val="20000"/>
        </a:spcBef>
        <a:spcAft>
          <a:spcPct val="0"/>
        </a:spcAft>
        <a:buChar char="•"/>
        <a:defRPr sz="12300">
          <a:solidFill>
            <a:schemeClr val="tx1"/>
          </a:solidFill>
          <a:latin typeface="+mn-lt"/>
        </a:defRPr>
      </a:lvl3pPr>
      <a:lvl4pPr marL="8229600" indent="-1176338" algn="l" defTabSz="4703763" rtl="0" eaLnBrk="0" fontAlgn="base" hangingPunct="0">
        <a:spcBef>
          <a:spcPct val="20000"/>
        </a:spcBef>
        <a:spcAft>
          <a:spcPct val="0"/>
        </a:spcAft>
        <a:buChar char="–"/>
        <a:defRPr sz="10400">
          <a:solidFill>
            <a:schemeClr val="tx1"/>
          </a:solidFill>
          <a:latin typeface="+mn-lt"/>
        </a:defRPr>
      </a:lvl4pPr>
      <a:lvl5pPr marL="10580688" indent="-1174750" algn="l" defTabSz="4703763" rtl="0" eaLnBrk="0" fontAlgn="base" hangingPunct="0">
        <a:spcBef>
          <a:spcPct val="20000"/>
        </a:spcBef>
        <a:spcAft>
          <a:spcPct val="0"/>
        </a:spcAft>
        <a:buChar char="»"/>
        <a:defRPr sz="10400">
          <a:solidFill>
            <a:schemeClr val="tx1"/>
          </a:solidFill>
          <a:latin typeface="+mn-lt"/>
        </a:defRPr>
      </a:lvl5pPr>
      <a:lvl6pPr marL="11037888" indent="-1174750" algn="l" defTabSz="4703763" rtl="0" fontAlgn="base">
        <a:spcBef>
          <a:spcPct val="20000"/>
        </a:spcBef>
        <a:spcAft>
          <a:spcPct val="0"/>
        </a:spcAft>
        <a:buChar char="»"/>
        <a:defRPr sz="10400">
          <a:solidFill>
            <a:schemeClr val="tx1"/>
          </a:solidFill>
          <a:latin typeface="+mn-lt"/>
        </a:defRPr>
      </a:lvl6pPr>
      <a:lvl7pPr marL="11495088" indent="-1174750" algn="l" defTabSz="4703763" rtl="0" fontAlgn="base">
        <a:spcBef>
          <a:spcPct val="20000"/>
        </a:spcBef>
        <a:spcAft>
          <a:spcPct val="0"/>
        </a:spcAft>
        <a:buChar char="»"/>
        <a:defRPr sz="10400">
          <a:solidFill>
            <a:schemeClr val="tx1"/>
          </a:solidFill>
          <a:latin typeface="+mn-lt"/>
        </a:defRPr>
      </a:lvl7pPr>
      <a:lvl8pPr marL="11952288" indent="-1174750" algn="l" defTabSz="4703763" rtl="0" fontAlgn="base">
        <a:spcBef>
          <a:spcPct val="20000"/>
        </a:spcBef>
        <a:spcAft>
          <a:spcPct val="0"/>
        </a:spcAft>
        <a:buChar char="»"/>
        <a:defRPr sz="10400">
          <a:solidFill>
            <a:schemeClr val="tx1"/>
          </a:solidFill>
          <a:latin typeface="+mn-lt"/>
        </a:defRPr>
      </a:lvl8pPr>
      <a:lvl9pPr marL="12409488" indent="-1174750" algn="l" defTabSz="4703763" rtl="0" fontAlgn="base">
        <a:spcBef>
          <a:spcPct val="20000"/>
        </a:spcBef>
        <a:spcAft>
          <a:spcPct val="0"/>
        </a:spcAft>
        <a:buChar char="»"/>
        <a:defRPr sz="10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13.emf"/><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2.emf"/><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1.emf"/><Relationship Id="rId5" Type="http://schemas.openxmlformats.org/officeDocument/2006/relationships/image" Target="../media/image6.png"/><Relationship Id="rId10" Type="http://schemas.openxmlformats.org/officeDocument/2006/relationships/image" Target="../media/image10.emf"/><Relationship Id="rId4" Type="http://schemas.openxmlformats.org/officeDocument/2006/relationships/image" Target="../media/image5.png"/><Relationship Id="rId9"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DCF1F8"/>
            </a:gs>
            <a:gs pos="100000">
              <a:srgbClr val="FFFFFF"/>
            </a:gs>
          </a:gsLst>
          <a:lin ang="16200000" scaled="0"/>
        </a:gradFill>
        <a:effectLst/>
      </p:bgPr>
    </p:bg>
    <p:spTree>
      <p:nvGrpSpPr>
        <p:cNvPr id="1" name=""/>
        <p:cNvGrpSpPr/>
        <p:nvPr/>
      </p:nvGrpSpPr>
      <p:grpSpPr>
        <a:xfrm>
          <a:off x="0" y="0"/>
          <a:ext cx="0" cy="0"/>
          <a:chOff x="0" y="0"/>
          <a:chExt cx="0" cy="0"/>
        </a:xfrm>
      </p:grpSpPr>
      <p:sp>
        <p:nvSpPr>
          <p:cNvPr id="2050" name="Rectangle 6"/>
          <p:cNvSpPr>
            <a:spLocks noChangeArrowheads="1"/>
          </p:cNvSpPr>
          <p:nvPr/>
        </p:nvSpPr>
        <p:spPr bwMode="auto">
          <a:xfrm>
            <a:off x="-87229" y="-83159"/>
            <a:ext cx="43978429" cy="6474084"/>
          </a:xfrm>
          <a:prstGeom prst="rect">
            <a:avLst/>
          </a:prstGeom>
          <a:solidFill>
            <a:srgbClr val="1482A5"/>
          </a:solidFill>
          <a:ln w="9525">
            <a:noFill/>
            <a:miter lim="800000"/>
          </a:ln>
          <a:effectLst/>
        </p:spPr>
        <p:txBody>
          <a:bodyPr lIns="137160" tIns="68580" rIns="137160" bIns="68580" anchor="ctr"/>
          <a:lstStyle>
            <a:defPPr>
              <a:defRPr kern="1200" smtId="4294967295"/>
            </a:defPPr>
          </a:lstStyle>
          <a:p>
            <a:pPr algn="ctr" defTabSz="4703763"/>
            <a:endParaRPr lang="en-US" sz="4800">
              <a:solidFill>
                <a:schemeClr val="bg1"/>
              </a:solidFill>
            </a:endParaRPr>
          </a:p>
        </p:txBody>
      </p:sp>
      <p:sp>
        <p:nvSpPr>
          <p:cNvPr id="16" name="Text Placeholder 5">
            <a:extLst>
              <a:ext uri="{FF2B5EF4-FFF2-40B4-BE49-F238E27FC236}">
                <a16:creationId xmlns:a16="http://schemas.microsoft.com/office/drawing/2014/main" id="{D3B51F6E-41A5-4D7C-9B15-CDBAC096BAD1}"/>
              </a:ext>
            </a:extLst>
          </p:cNvPr>
          <p:cNvSpPr txBox="1"/>
          <p:nvPr/>
        </p:nvSpPr>
        <p:spPr>
          <a:xfrm>
            <a:off x="3657600" y="762000"/>
            <a:ext cx="36576000" cy="2937440"/>
          </a:xfrm>
          <a:prstGeom prst="rect">
            <a:avLst/>
          </a:prstGeom>
        </p:spPr>
        <p:txBody>
          <a:bodyPr lIns="0" tIns="0" rIns="0" bIns="0">
            <a:noAutofit/>
          </a:bodyPr>
          <a:lstStyle>
            <a:defPPr>
              <a:defRPr kern="1200" smtId="4294967295"/>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3761086">
              <a:spcBef>
                <a:spcPct val="20000"/>
              </a:spcBef>
              <a:defRPr/>
            </a:pPr>
            <a:r>
              <a:rPr lang="en-US" sz="8500" b="1" dirty="0">
                <a:solidFill>
                  <a:schemeClr val="bg1"/>
                </a:solidFill>
                <a:latin typeface="Nunito Black" panose="00000A00000000000000" pitchFamily="2" charset="0"/>
              </a:rPr>
              <a:t>Bayesian Hierarchical Modeling to Understand Election Forecasting &amp; Pollster Bias</a:t>
            </a:r>
          </a:p>
        </p:txBody>
      </p:sp>
      <p:sp>
        <p:nvSpPr>
          <p:cNvPr id="17" name="Text Placeholder 5">
            <a:extLst>
              <a:ext uri="{FF2B5EF4-FFF2-40B4-BE49-F238E27FC236}">
                <a16:creationId xmlns:a16="http://schemas.microsoft.com/office/drawing/2014/main" id="{0A363635-BCEE-4B55-ADB3-58433C0697E0}"/>
              </a:ext>
            </a:extLst>
          </p:cNvPr>
          <p:cNvSpPr txBox="1"/>
          <p:nvPr/>
        </p:nvSpPr>
        <p:spPr>
          <a:xfrm>
            <a:off x="3657600" y="3481448"/>
            <a:ext cx="36576000" cy="1895904"/>
          </a:xfrm>
          <a:prstGeom prst="rect">
            <a:avLst/>
          </a:prstGeom>
        </p:spPr>
        <p:txBody>
          <a:bodyPr lIns="0" tIns="0" rIns="0" bIns="0">
            <a:spAutoFit/>
          </a:bodyPr>
          <a:lstStyle>
            <a:defPPr>
              <a:defRPr kern="1200" smtId="4294967295"/>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defRPr/>
            </a:pPr>
            <a:r>
              <a:rPr lang="en-US" sz="5600" dirty="0">
                <a:solidFill>
                  <a:schemeClr val="bg1"/>
                </a:solidFill>
                <a:latin typeface="Open Sans" panose="020B0606030504020204" pitchFamily="34" charset="0"/>
                <a:ea typeface="Open Sans" panose="020B0606030504020204" pitchFamily="34" charset="0"/>
                <a:cs typeface="Open Sans" panose="020B0606030504020204" pitchFamily="34" charset="0"/>
              </a:rPr>
              <a:t>Haley Reed, Professor Jake Price</a:t>
            </a:r>
          </a:p>
          <a:p>
            <a:pPr algn="ctr">
              <a:defRPr/>
            </a:pPr>
            <a:r>
              <a:rPr lang="en-US" sz="5600" dirty="0">
                <a:solidFill>
                  <a:schemeClr val="bg1"/>
                </a:solidFill>
                <a:latin typeface="Open Sans" panose="020B0606030504020204" pitchFamily="34" charset="0"/>
                <a:ea typeface="Open Sans" panose="020B0606030504020204" pitchFamily="34" charset="0"/>
                <a:cs typeface="Open Sans" panose="020B0606030504020204" pitchFamily="34" charset="0"/>
              </a:rPr>
              <a:t>University of Puget Sound</a:t>
            </a:r>
          </a:p>
        </p:txBody>
      </p:sp>
      <p:sp>
        <p:nvSpPr>
          <p:cNvPr id="19" name="Rectangle 10">
            <a:extLst>
              <a:ext uri="{FF2B5EF4-FFF2-40B4-BE49-F238E27FC236}">
                <a16:creationId xmlns:a16="http://schemas.microsoft.com/office/drawing/2014/main" id="{56B51769-050A-4089-A605-7F5F55540FEF}"/>
              </a:ext>
            </a:extLst>
          </p:cNvPr>
          <p:cNvSpPr>
            <a:spLocks noChangeArrowheads="1"/>
          </p:cNvSpPr>
          <p:nvPr/>
        </p:nvSpPr>
        <p:spPr bwMode="auto">
          <a:xfrm>
            <a:off x="609600" y="6937553"/>
            <a:ext cx="9601200" cy="873301"/>
          </a:xfrm>
          <a:prstGeom prst="rect">
            <a:avLst/>
          </a:prstGeom>
          <a:solidFill>
            <a:srgbClr val="A0BEC8"/>
          </a:solidFill>
          <a:ln w="12700">
            <a:noFill/>
            <a:miter lim="800000"/>
          </a:ln>
        </p:spPr>
        <p:txBody>
          <a:bodyPr wrap="none" lIns="274320" tIns="73152" rIns="274320" bIns="68563" anchor="ctr" anchorCtr="0"/>
          <a:lstStyle>
            <a:defPPr>
              <a:defRPr kern="1200" smtId="4294967295"/>
            </a:defPPr>
          </a:lstStyle>
          <a:p>
            <a:pPr algn="ctr" defTabSz="4702588">
              <a:defRPr/>
            </a:pPr>
            <a:r>
              <a:rPr lang="en-US" sz="3600" b="1" dirty="0">
                <a:solidFill>
                  <a:schemeClr val="bg1"/>
                </a:solidFill>
                <a:latin typeface="Nunito" panose="00000500000000000000" pitchFamily="2" charset="0"/>
              </a:rPr>
              <a:t>Introduction</a:t>
            </a:r>
          </a:p>
        </p:txBody>
      </p:sp>
      <p:sp>
        <p:nvSpPr>
          <p:cNvPr id="20" name="TextBox 19">
            <a:extLst>
              <a:ext uri="{FF2B5EF4-FFF2-40B4-BE49-F238E27FC236}">
                <a16:creationId xmlns:a16="http://schemas.microsoft.com/office/drawing/2014/main" id="{9BF71E88-A0A1-440B-ABF9-DBF8076C9D49}"/>
              </a:ext>
            </a:extLst>
          </p:cNvPr>
          <p:cNvSpPr txBox="1">
            <a:spLocks noChangeArrowheads="1"/>
          </p:cNvSpPr>
          <p:nvPr/>
        </p:nvSpPr>
        <p:spPr bwMode="auto">
          <a:xfrm>
            <a:off x="423181" y="16364831"/>
            <a:ext cx="9601200" cy="3008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000" dirty="0">
                <a:latin typeface="Times New Roman" panose="02020603050405020304" pitchFamily="18" charset="0"/>
                <a:ea typeface="Open Sans" panose="020B0606030504020204" pitchFamily="34" charset="0"/>
                <a:cs typeface="Times New Roman" panose="02020603050405020304" pitchFamily="18" charset="0"/>
              </a:rPr>
              <a:t>This project utilized the statistical processing systems of R and RStudio. Additionally, JAGS (Just Another Gibbs Sampler) was used extensively to create Markov Monte Carlo samples of posterior distributions for the hierarchal Bayesian models.   </a:t>
            </a:r>
          </a:p>
          <a:p>
            <a:pPr algn="just">
              <a:lnSpc>
                <a:spcPct val="110000"/>
              </a:lnSpc>
            </a:pPr>
            <a:endParaRPr lang="en-US" sz="2400" dirty="0">
              <a:latin typeface="Times New Roman" panose="02020603050405020304" pitchFamily="18" charset="0"/>
              <a:ea typeface="Open Sans" panose="020B0606030504020204" pitchFamily="34" charset="0"/>
              <a:cs typeface="Times New Roman" panose="02020603050405020304" pitchFamily="18" charset="0"/>
            </a:endParaRPr>
          </a:p>
        </p:txBody>
      </p:sp>
      <p:sp>
        <p:nvSpPr>
          <p:cNvPr id="21" name="Rectangle 10">
            <a:extLst>
              <a:ext uri="{FF2B5EF4-FFF2-40B4-BE49-F238E27FC236}">
                <a16:creationId xmlns:a16="http://schemas.microsoft.com/office/drawing/2014/main" id="{D199CE64-341D-4865-BAC0-9C2B0065BF53}"/>
              </a:ext>
            </a:extLst>
          </p:cNvPr>
          <p:cNvSpPr>
            <a:spLocks noChangeArrowheads="1"/>
          </p:cNvSpPr>
          <p:nvPr/>
        </p:nvSpPr>
        <p:spPr bwMode="auto">
          <a:xfrm>
            <a:off x="396287" y="15346335"/>
            <a:ext cx="9601200" cy="873301"/>
          </a:xfrm>
          <a:prstGeom prst="rect">
            <a:avLst/>
          </a:prstGeom>
          <a:solidFill>
            <a:srgbClr val="A0BEC8"/>
          </a:solidFill>
          <a:ln w="12700">
            <a:noFill/>
            <a:miter lim="800000"/>
          </a:ln>
        </p:spPr>
        <p:txBody>
          <a:bodyPr wrap="none" lIns="274320" tIns="73152" rIns="274320" bIns="68563" anchor="ctr" anchorCtr="0"/>
          <a:lstStyle>
            <a:defPPr>
              <a:defRPr kern="1200" smtId="4294967295"/>
            </a:defPPr>
          </a:lstStyle>
          <a:p>
            <a:pPr algn="ctr" defTabSz="4702588">
              <a:defRPr/>
            </a:pPr>
            <a:r>
              <a:rPr lang="en-US" sz="3600" b="1">
                <a:solidFill>
                  <a:schemeClr val="bg1"/>
                </a:solidFill>
                <a:latin typeface="Nunito" panose="00000500000000000000" pitchFamily="2" charset="0"/>
              </a:rPr>
              <a:t>Methodology</a:t>
            </a:r>
          </a:p>
        </p:txBody>
      </p:sp>
      <p:sp>
        <p:nvSpPr>
          <p:cNvPr id="22" name="TextBox 19">
            <a:extLst>
              <a:ext uri="{FF2B5EF4-FFF2-40B4-BE49-F238E27FC236}">
                <a16:creationId xmlns:a16="http://schemas.microsoft.com/office/drawing/2014/main" id="{62B2D60D-B2E1-4903-BD59-716F7CEA0668}"/>
              </a:ext>
            </a:extLst>
          </p:cNvPr>
          <p:cNvSpPr txBox="1">
            <a:spLocks noChangeArrowheads="1"/>
          </p:cNvSpPr>
          <p:nvPr/>
        </p:nvSpPr>
        <p:spPr bwMode="auto">
          <a:xfrm>
            <a:off x="11963400" y="21551919"/>
            <a:ext cx="20236147" cy="156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r>
              <a:rPr lang="en-US" sz="3200" dirty="0">
                <a:latin typeface="Times New Roman" panose="02020603050405020304" pitchFamily="18" charset="0"/>
                <a:ea typeface="Open Sans" panose="020B0606030504020204" pitchFamily="34" charset="0"/>
                <a:cs typeface="Times New Roman" panose="02020603050405020304" pitchFamily="18" charset="0"/>
              </a:rPr>
              <a:t>The final models, shown visually here as posterior predictive checks, weigh polls already corrected for bias. The distributions as a result of the hierarchal modeling can reconcile some of the differences between polled opinion and eventual vote share by using parameter values obtained from modeling a total of 953 independent polls since 2000.</a:t>
            </a:r>
          </a:p>
        </p:txBody>
      </p:sp>
      <p:sp>
        <p:nvSpPr>
          <p:cNvPr id="23" name="Rectangle 10">
            <a:extLst>
              <a:ext uri="{FF2B5EF4-FFF2-40B4-BE49-F238E27FC236}">
                <a16:creationId xmlns:a16="http://schemas.microsoft.com/office/drawing/2014/main" id="{649B2B52-1DC3-4E00-AA81-9A9BDF50D0C9}"/>
              </a:ext>
            </a:extLst>
          </p:cNvPr>
          <p:cNvSpPr>
            <a:spLocks noChangeArrowheads="1"/>
          </p:cNvSpPr>
          <p:nvPr/>
        </p:nvSpPr>
        <p:spPr bwMode="auto">
          <a:xfrm>
            <a:off x="11895638" y="14072246"/>
            <a:ext cx="20152178" cy="929846"/>
          </a:xfrm>
          <a:prstGeom prst="rect">
            <a:avLst/>
          </a:prstGeom>
          <a:solidFill>
            <a:srgbClr val="A0BEC8"/>
          </a:solidFill>
          <a:ln w="12700">
            <a:noFill/>
            <a:miter lim="800000"/>
          </a:ln>
        </p:spPr>
        <p:txBody>
          <a:bodyPr wrap="none" lIns="274320" tIns="73152" rIns="274320" bIns="68563" anchor="ctr" anchorCtr="0"/>
          <a:lstStyle>
            <a:defPPr>
              <a:defRPr kern="1200" smtId="4294967295"/>
            </a:defPPr>
          </a:lstStyle>
          <a:p>
            <a:pPr algn="ctr" defTabSz="4702588">
              <a:defRPr/>
            </a:pPr>
            <a:r>
              <a:rPr lang="en-US" sz="3600" b="1">
                <a:solidFill>
                  <a:schemeClr val="bg1"/>
                </a:solidFill>
                <a:latin typeface="Nunito" panose="00000500000000000000" pitchFamily="2" charset="0"/>
              </a:rPr>
              <a:t>Results</a:t>
            </a:r>
          </a:p>
        </p:txBody>
      </p:sp>
      <p:sp>
        <p:nvSpPr>
          <p:cNvPr id="24" name="TextBox 19">
            <a:extLst>
              <a:ext uri="{FF2B5EF4-FFF2-40B4-BE49-F238E27FC236}">
                <a16:creationId xmlns:a16="http://schemas.microsoft.com/office/drawing/2014/main" id="{E26A9AEA-EC62-46B3-990F-8C6758BC775D}"/>
              </a:ext>
            </a:extLst>
          </p:cNvPr>
          <p:cNvSpPr txBox="1">
            <a:spLocks noChangeArrowheads="1"/>
          </p:cNvSpPr>
          <p:nvPr/>
        </p:nvSpPr>
        <p:spPr bwMode="auto">
          <a:xfrm>
            <a:off x="33721040" y="13867193"/>
            <a:ext cx="9601200" cy="492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200" dirty="0">
                <a:latin typeface="Times New Roman" panose="02020603050405020304" pitchFamily="18" charset="0"/>
                <a:ea typeface="Open Sans" panose="020B0606030504020204" pitchFamily="34" charset="0"/>
                <a:cs typeface="Times New Roman" panose="02020603050405020304" pitchFamily="18" charset="0"/>
              </a:rPr>
              <a:t>How bias and accuracy varies by pollster and polling methods, and to what extent can be understood with a Bayesian hierarchical model. </a:t>
            </a:r>
          </a:p>
          <a:p>
            <a:pPr algn="just">
              <a:lnSpc>
                <a:spcPct val="110000"/>
              </a:lnSpc>
            </a:pPr>
            <a:endParaRPr lang="en-US" sz="3200" dirty="0">
              <a:latin typeface="Times New Roman" panose="02020603050405020304" pitchFamily="18" charset="0"/>
              <a:ea typeface="Open Sans" panose="020B0606030504020204" pitchFamily="34" charset="0"/>
              <a:cs typeface="Times New Roman" panose="02020603050405020304" pitchFamily="18" charset="0"/>
            </a:endParaRPr>
          </a:p>
          <a:p>
            <a:pPr algn="just">
              <a:lnSpc>
                <a:spcPct val="110000"/>
              </a:lnSpc>
            </a:pPr>
            <a:r>
              <a:rPr lang="en-US" sz="3200" dirty="0">
                <a:latin typeface="Times New Roman" panose="02020603050405020304" pitchFamily="18" charset="0"/>
                <a:ea typeface="Open Sans" panose="020B0606030504020204" pitchFamily="34" charset="0"/>
                <a:cs typeface="Times New Roman" panose="02020603050405020304" pitchFamily="18" charset="0"/>
              </a:rPr>
              <a:t>When you see a poll, things that should effect how much credence you give it include the delivery mode, the pollster, the pollster’s commitment to transparency, the sample size, and the type of voting model used. </a:t>
            </a:r>
          </a:p>
          <a:p>
            <a:pPr algn="just">
              <a:lnSpc>
                <a:spcPct val="110000"/>
              </a:lnSpc>
            </a:pPr>
            <a:endParaRPr lang="en-US" sz="3200" dirty="0">
              <a:latin typeface="Times New Roman" panose="02020603050405020304" pitchFamily="18" charset="0"/>
              <a:ea typeface="Open Sans" panose="020B0606030504020204" pitchFamily="34" charset="0"/>
              <a:cs typeface="Times New Roman" panose="02020603050405020304" pitchFamily="18" charset="0"/>
            </a:endParaRPr>
          </a:p>
        </p:txBody>
      </p:sp>
      <p:sp>
        <p:nvSpPr>
          <p:cNvPr id="28" name="TextBox 19">
            <a:extLst>
              <a:ext uri="{FF2B5EF4-FFF2-40B4-BE49-F238E27FC236}">
                <a16:creationId xmlns:a16="http://schemas.microsoft.com/office/drawing/2014/main" id="{6258151E-49CC-4DED-BAB7-C6568770CA38}"/>
              </a:ext>
            </a:extLst>
          </p:cNvPr>
          <p:cNvSpPr txBox="1">
            <a:spLocks noChangeArrowheads="1"/>
          </p:cNvSpPr>
          <p:nvPr/>
        </p:nvSpPr>
        <p:spPr bwMode="auto">
          <a:xfrm>
            <a:off x="33619849" y="30584079"/>
            <a:ext cx="9601200" cy="1727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300" dirty="0">
                <a:latin typeface="Times New Roman" panose="02020603050405020304" pitchFamily="18" charset="0"/>
                <a:ea typeface="Open Sans" panose="020B0606030504020204" pitchFamily="34" charset="0"/>
                <a:cs typeface="Times New Roman" panose="02020603050405020304" pitchFamily="18" charset="0"/>
              </a:rPr>
              <a:t>A special thanks goes to Jake Price for being a wonderful research advisor and to the Agricola fund donors for funding my research. </a:t>
            </a:r>
          </a:p>
        </p:txBody>
      </p:sp>
      <p:sp>
        <p:nvSpPr>
          <p:cNvPr id="29" name="Rectangle 10">
            <a:extLst>
              <a:ext uri="{FF2B5EF4-FFF2-40B4-BE49-F238E27FC236}">
                <a16:creationId xmlns:a16="http://schemas.microsoft.com/office/drawing/2014/main" id="{B159E2ED-58ED-4C4D-AADA-65963204CFC8}"/>
              </a:ext>
            </a:extLst>
          </p:cNvPr>
          <p:cNvSpPr>
            <a:spLocks noChangeArrowheads="1"/>
          </p:cNvSpPr>
          <p:nvPr/>
        </p:nvSpPr>
        <p:spPr bwMode="auto">
          <a:xfrm>
            <a:off x="33600476" y="29524489"/>
            <a:ext cx="9601200" cy="873301"/>
          </a:xfrm>
          <a:prstGeom prst="rect">
            <a:avLst/>
          </a:prstGeom>
          <a:solidFill>
            <a:srgbClr val="A0BEC8"/>
          </a:solidFill>
          <a:ln w="12700">
            <a:noFill/>
            <a:miter lim="800000"/>
          </a:ln>
        </p:spPr>
        <p:txBody>
          <a:bodyPr wrap="none" lIns="274320" tIns="73152" rIns="274320" bIns="68563" anchor="ctr" anchorCtr="0"/>
          <a:lstStyle>
            <a:defPPr>
              <a:defRPr kern="1200" smtId="4294967295"/>
            </a:defPPr>
          </a:lstStyle>
          <a:p>
            <a:pPr algn="ctr" defTabSz="4702588">
              <a:defRPr/>
            </a:pPr>
            <a:r>
              <a:rPr lang="en-US" sz="3600" b="1" dirty="0">
                <a:solidFill>
                  <a:schemeClr val="bg1"/>
                </a:solidFill>
                <a:latin typeface="Nunito" panose="00000500000000000000" pitchFamily="2" charset="0"/>
              </a:rPr>
              <a:t>Acknowledgements</a:t>
            </a:r>
          </a:p>
        </p:txBody>
      </p:sp>
      <p:sp>
        <p:nvSpPr>
          <p:cNvPr id="31" name="Rectangle 10">
            <a:extLst>
              <a:ext uri="{FF2B5EF4-FFF2-40B4-BE49-F238E27FC236}">
                <a16:creationId xmlns:a16="http://schemas.microsoft.com/office/drawing/2014/main" id="{6127A719-505A-4C44-8032-B19C962A0648}"/>
              </a:ext>
            </a:extLst>
          </p:cNvPr>
          <p:cNvSpPr>
            <a:spLocks noChangeArrowheads="1"/>
          </p:cNvSpPr>
          <p:nvPr/>
        </p:nvSpPr>
        <p:spPr bwMode="auto">
          <a:xfrm>
            <a:off x="33721040" y="6902681"/>
            <a:ext cx="9601200" cy="873301"/>
          </a:xfrm>
          <a:prstGeom prst="rect">
            <a:avLst/>
          </a:prstGeom>
          <a:solidFill>
            <a:srgbClr val="A0BEC8"/>
          </a:solidFill>
          <a:ln w="12700">
            <a:noFill/>
            <a:miter lim="800000"/>
          </a:ln>
        </p:spPr>
        <p:txBody>
          <a:bodyPr wrap="none" lIns="274320" tIns="73152" rIns="274320" bIns="68563" anchor="ctr" anchorCtr="0"/>
          <a:lstStyle>
            <a:defPPr>
              <a:defRPr kern="1200" smtId="4294967295"/>
            </a:defPPr>
          </a:lstStyle>
          <a:p>
            <a:pPr algn="ctr" defTabSz="4702588">
              <a:defRPr/>
            </a:pPr>
            <a:r>
              <a:rPr lang="en-US" sz="3600" b="1">
                <a:solidFill>
                  <a:schemeClr val="bg1"/>
                </a:solidFill>
                <a:latin typeface="Nunito" panose="00000500000000000000" pitchFamily="2" charset="0"/>
              </a:rPr>
              <a:t>Conclusion</a:t>
            </a:r>
          </a:p>
        </p:txBody>
      </p:sp>
      <p:sp>
        <p:nvSpPr>
          <p:cNvPr id="2" name="TextBox 1">
            <a:extLst>
              <a:ext uri="{FF2B5EF4-FFF2-40B4-BE49-F238E27FC236}">
                <a16:creationId xmlns:a16="http://schemas.microsoft.com/office/drawing/2014/main" id="{9DC8F1FB-4F1A-774A-A7D1-33B5F8418D50}"/>
              </a:ext>
            </a:extLst>
          </p:cNvPr>
          <p:cNvSpPr txBox="1"/>
          <p:nvPr/>
        </p:nvSpPr>
        <p:spPr>
          <a:xfrm>
            <a:off x="658387" y="8069941"/>
            <a:ext cx="9601200" cy="7017306"/>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Given the closeness of recent elections, correct and accurate modeling is imperative to understanding and interpreting data from political pollsters, who often report contradictory results based on methodological differences. Even though there are many predictions available, there is still a demand for transparency in the field surrounding the mechanics and algorithms used in election forecasting.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This project employs Bayesian analysis, coupled with hierarchical modeling, to predict election outcomes, select variables, and estimate and correct pollster bias.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hierarchical model was able to estimate distributions of true vote share with a combination of nominal and numerical variables.</a:t>
            </a:r>
          </a:p>
        </p:txBody>
      </p:sp>
      <p:pic>
        <p:nvPicPr>
          <p:cNvPr id="3" name="Picture 2">
            <a:extLst>
              <a:ext uri="{FF2B5EF4-FFF2-40B4-BE49-F238E27FC236}">
                <a16:creationId xmlns:a16="http://schemas.microsoft.com/office/drawing/2014/main" id="{CA811C19-1D1C-9A41-B7A7-33E5182C190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282" y="19153962"/>
            <a:ext cx="11887814" cy="8920076"/>
          </a:xfrm>
          <a:prstGeom prst="rect">
            <a:avLst/>
          </a:prstGeom>
        </p:spPr>
      </p:pic>
      <p:sp>
        <p:nvSpPr>
          <p:cNvPr id="4" name="TextBox 3">
            <a:extLst>
              <a:ext uri="{FF2B5EF4-FFF2-40B4-BE49-F238E27FC236}">
                <a16:creationId xmlns:a16="http://schemas.microsoft.com/office/drawing/2014/main" id="{13C8628C-EE7B-3648-BEFC-A72A00EB26FD}"/>
              </a:ext>
            </a:extLst>
          </p:cNvPr>
          <p:cNvSpPr txBox="1"/>
          <p:nvPr/>
        </p:nvSpPr>
        <p:spPr>
          <a:xfrm>
            <a:off x="256070" y="28098076"/>
            <a:ext cx="9550390" cy="424731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With the help of JAGS, model diagrams like those above, when converted to model statements, are used to predict the most credible parameter values for every parameter at every step in the model.</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data was retrieved from publicly available repositories. The final models summarized here used FiveThirtyEight’s collection of pollster’s reported results. </a:t>
            </a:r>
          </a:p>
          <a:p>
            <a:endParaRPr lang="en-US"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5690D18A-FF81-F148-A2A5-B1A97B77429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2192223" y="15226782"/>
            <a:ext cx="9787831" cy="6032948"/>
          </a:xfrm>
          <a:prstGeom prst="rect">
            <a:avLst/>
          </a:prstGeom>
        </p:spPr>
      </p:pic>
      <p:pic>
        <p:nvPicPr>
          <p:cNvPr id="8" name="Picture 7">
            <a:extLst>
              <a:ext uri="{FF2B5EF4-FFF2-40B4-BE49-F238E27FC236}">
                <a16:creationId xmlns:a16="http://schemas.microsoft.com/office/drawing/2014/main" id="{84935CD3-AF33-5644-8206-5002A8F5DA5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2117592" y="15266847"/>
            <a:ext cx="9787832" cy="6032949"/>
          </a:xfrm>
          <a:prstGeom prst="rect">
            <a:avLst/>
          </a:prstGeom>
        </p:spPr>
      </p:pic>
      <p:pic>
        <p:nvPicPr>
          <p:cNvPr id="26" name="Picture 25" descr="A screenshot of a map&#10;&#10;Description automatically generated">
            <a:extLst>
              <a:ext uri="{FF2B5EF4-FFF2-40B4-BE49-F238E27FC236}">
                <a16:creationId xmlns:a16="http://schemas.microsoft.com/office/drawing/2014/main" id="{7AD3C835-B572-A140-AE14-64C6C8E5216F}"/>
              </a:ext>
            </a:extLst>
          </p:cNvPr>
          <p:cNvPicPr>
            <a:picLocks noChangeAspect="1"/>
          </p:cNvPicPr>
          <p:nvPr/>
        </p:nvPicPr>
        <p:blipFill>
          <a:blip r:embed="rId5"/>
          <a:stretch>
            <a:fillRect/>
          </a:stretch>
        </p:blipFill>
        <p:spPr>
          <a:xfrm>
            <a:off x="11895638" y="23964097"/>
            <a:ext cx="12745040" cy="5661943"/>
          </a:xfrm>
          <a:prstGeom prst="rect">
            <a:avLst/>
          </a:prstGeom>
        </p:spPr>
      </p:pic>
      <p:grpSp>
        <p:nvGrpSpPr>
          <p:cNvPr id="27" name="Group 26">
            <a:extLst>
              <a:ext uri="{FF2B5EF4-FFF2-40B4-BE49-F238E27FC236}">
                <a16:creationId xmlns:a16="http://schemas.microsoft.com/office/drawing/2014/main" id="{635B2C7C-68F6-BA4E-B01D-425FD5E4C017}"/>
              </a:ext>
            </a:extLst>
          </p:cNvPr>
          <p:cNvGrpSpPr/>
          <p:nvPr/>
        </p:nvGrpSpPr>
        <p:grpSpPr>
          <a:xfrm>
            <a:off x="25874784" y="23774400"/>
            <a:ext cx="6105270" cy="5681704"/>
            <a:chOff x="5985863" y="238873"/>
            <a:chExt cx="2946599" cy="3038179"/>
          </a:xfrm>
        </p:grpSpPr>
        <p:pic>
          <p:nvPicPr>
            <p:cNvPr id="32" name="Picture 31">
              <a:extLst>
                <a:ext uri="{FF2B5EF4-FFF2-40B4-BE49-F238E27FC236}">
                  <a16:creationId xmlns:a16="http://schemas.microsoft.com/office/drawing/2014/main" id="{43CED1F5-393F-9942-A8AE-6AB2A0D781AE}"/>
                </a:ext>
              </a:extLst>
            </p:cNvPr>
            <p:cNvPicPr>
              <a:picLocks noChangeAspect="1"/>
            </p:cNvPicPr>
            <p:nvPr/>
          </p:nvPicPr>
          <p:blipFill rotWithShape="1">
            <a:blip r:embed="rId6"/>
            <a:srcRect r="4202"/>
            <a:stretch/>
          </p:blipFill>
          <p:spPr>
            <a:xfrm>
              <a:off x="5985863" y="238873"/>
              <a:ext cx="2946599" cy="3038179"/>
            </a:xfrm>
            <a:prstGeom prst="rect">
              <a:avLst/>
            </a:prstGeom>
          </p:spPr>
        </p:pic>
        <p:sp>
          <p:nvSpPr>
            <p:cNvPr id="33" name="Rectangle 32">
              <a:extLst>
                <a:ext uri="{FF2B5EF4-FFF2-40B4-BE49-F238E27FC236}">
                  <a16:creationId xmlns:a16="http://schemas.microsoft.com/office/drawing/2014/main" id="{AC43E2A8-512B-2D48-AC0A-CDEA8D229C16}"/>
                </a:ext>
              </a:extLst>
            </p:cNvPr>
            <p:cNvSpPr/>
            <p:nvPr/>
          </p:nvSpPr>
          <p:spPr>
            <a:xfrm rot="16200000">
              <a:off x="5616140" y="1669578"/>
              <a:ext cx="916214" cy="17676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700" dirty="0"/>
                <a:t>Republican Bias</a:t>
              </a:r>
            </a:p>
          </p:txBody>
        </p:sp>
        <p:sp>
          <p:nvSpPr>
            <p:cNvPr id="34" name="Rectangle 33">
              <a:extLst>
                <a:ext uri="{FF2B5EF4-FFF2-40B4-BE49-F238E27FC236}">
                  <a16:creationId xmlns:a16="http://schemas.microsoft.com/office/drawing/2014/main" id="{633F5105-9DF8-C74E-B464-930FD003008D}"/>
                </a:ext>
              </a:extLst>
            </p:cNvPr>
            <p:cNvSpPr/>
            <p:nvPr/>
          </p:nvSpPr>
          <p:spPr>
            <a:xfrm>
              <a:off x="7192194" y="3100284"/>
              <a:ext cx="916214" cy="17676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700" dirty="0"/>
                <a:t>Democratic Bias</a:t>
              </a:r>
            </a:p>
          </p:txBody>
        </p:sp>
      </p:grpSp>
      <p:sp>
        <p:nvSpPr>
          <p:cNvPr id="11" name="TextBox 10">
            <a:extLst>
              <a:ext uri="{FF2B5EF4-FFF2-40B4-BE49-F238E27FC236}">
                <a16:creationId xmlns:a16="http://schemas.microsoft.com/office/drawing/2014/main" id="{E7B1EE41-8CAE-2744-AF41-9A6BB4FB1D0C}"/>
              </a:ext>
            </a:extLst>
          </p:cNvPr>
          <p:cNvSpPr txBox="1"/>
          <p:nvPr/>
        </p:nvSpPr>
        <p:spPr>
          <a:xfrm>
            <a:off x="11862292" y="30163086"/>
            <a:ext cx="20016654" cy="1569660"/>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There is a relationship between democratic error and republican error, but it’s certainty not a perfect one-to-one relationship. Because of this relationship, republican error can also be modeled for any given poll with just two numerical predictors: democratic error and undecided voter percentage. </a:t>
            </a:r>
          </a:p>
        </p:txBody>
      </p:sp>
      <p:sp>
        <p:nvSpPr>
          <p:cNvPr id="35" name="Rectangle 10">
            <a:extLst>
              <a:ext uri="{FF2B5EF4-FFF2-40B4-BE49-F238E27FC236}">
                <a16:creationId xmlns:a16="http://schemas.microsoft.com/office/drawing/2014/main" id="{A43939EF-1CF9-1846-90AD-6460C66D5C29}"/>
              </a:ext>
            </a:extLst>
          </p:cNvPr>
          <p:cNvSpPr>
            <a:spLocks noChangeArrowheads="1"/>
          </p:cNvSpPr>
          <p:nvPr/>
        </p:nvSpPr>
        <p:spPr bwMode="auto">
          <a:xfrm>
            <a:off x="11968905" y="6902681"/>
            <a:ext cx="20152178" cy="873301"/>
          </a:xfrm>
          <a:prstGeom prst="rect">
            <a:avLst/>
          </a:prstGeom>
          <a:solidFill>
            <a:srgbClr val="A0BEC8"/>
          </a:solidFill>
          <a:ln w="12700">
            <a:noFill/>
            <a:miter lim="800000"/>
          </a:ln>
        </p:spPr>
        <p:txBody>
          <a:bodyPr wrap="none" lIns="274320" tIns="73152" rIns="274320" bIns="68563" anchor="ctr" anchorCtr="0"/>
          <a:lstStyle>
            <a:defPPr>
              <a:defRPr kern="1200" smtId="4294967295"/>
            </a:defPPr>
          </a:lstStyle>
          <a:p>
            <a:pPr algn="ctr" defTabSz="4702588">
              <a:defRPr/>
            </a:pPr>
            <a:r>
              <a:rPr lang="en-US" sz="3600" b="1" dirty="0">
                <a:solidFill>
                  <a:schemeClr val="bg1"/>
                </a:solidFill>
                <a:latin typeface="Nunito" panose="00000500000000000000" pitchFamily="2" charset="0"/>
              </a:rPr>
              <a:t>What’s in a Model?</a:t>
            </a:r>
          </a:p>
        </p:txBody>
      </p:sp>
      <p:pic>
        <p:nvPicPr>
          <p:cNvPr id="9" name="Picture 8" descr="A close up of a sign&#10;&#10;Description automatically generated">
            <a:extLst>
              <a:ext uri="{FF2B5EF4-FFF2-40B4-BE49-F238E27FC236}">
                <a16:creationId xmlns:a16="http://schemas.microsoft.com/office/drawing/2014/main" id="{4EFE30CE-1BF8-874C-9789-DEE47A66B7EE}"/>
              </a:ext>
            </a:extLst>
          </p:cNvPr>
          <p:cNvPicPr>
            <a:picLocks noChangeAspect="1"/>
          </p:cNvPicPr>
          <p:nvPr/>
        </p:nvPicPr>
        <p:blipFill>
          <a:blip r:embed="rId7">
            <a:duotone>
              <a:schemeClr val="bg2">
                <a:shade val="45000"/>
                <a:satMod val="135000"/>
              </a:schemeClr>
              <a:prstClr val="white"/>
            </a:duotone>
            <a:extLst>
              <a:ext uri="{BEBA8EAE-BF5A-486C-A8C5-ECC9F3942E4B}">
                <a14:imgProps xmlns:a14="http://schemas.microsoft.com/office/drawing/2010/main">
                  <a14:imgLayer r:embed="rId8">
                    <a14:imgEffect>
                      <a14:colorTemperature colorTemp="7235"/>
                    </a14:imgEffect>
                    <a14:imgEffect>
                      <a14:saturation sat="117000"/>
                    </a14:imgEffect>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387" y="2583935"/>
            <a:ext cx="9784069" cy="3383394"/>
          </a:xfrm>
          <a:prstGeom prst="rect">
            <a:avLst/>
          </a:prstGeom>
        </p:spPr>
      </p:pic>
      <p:pic>
        <p:nvPicPr>
          <p:cNvPr id="13" name="Picture 12">
            <a:extLst>
              <a:ext uri="{FF2B5EF4-FFF2-40B4-BE49-F238E27FC236}">
                <a16:creationId xmlns:a16="http://schemas.microsoft.com/office/drawing/2014/main" id="{D8001473-014E-B340-A6A8-6D41BB3BA3D6}"/>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33518658" y="8465939"/>
            <a:ext cx="9803582" cy="5328865"/>
          </a:xfrm>
          <a:prstGeom prst="rect">
            <a:avLst/>
          </a:prstGeom>
        </p:spPr>
      </p:pic>
      <p:pic>
        <p:nvPicPr>
          <p:cNvPr id="15" name="Picture 14">
            <a:extLst>
              <a:ext uri="{FF2B5EF4-FFF2-40B4-BE49-F238E27FC236}">
                <a16:creationId xmlns:a16="http://schemas.microsoft.com/office/drawing/2014/main" id="{F558707C-F84F-744A-8DF5-E718200F8171}"/>
              </a:ext>
            </a:extLst>
          </p:cNvPr>
          <p:cNvPicPr>
            <a:picLocks noChangeAspect="1"/>
          </p:cNvPicPr>
          <p:nvPr/>
        </p:nvPicPr>
        <p:blipFill rotWithShape="1">
          <a:blip r:embed="rId10">
            <a:extLst>
              <a:ext uri="{28A0092B-C50C-407E-A947-70E740481C1C}">
                <a14:useLocalDpi xmlns:a14="http://schemas.microsoft.com/office/drawing/2010/main" val="0"/>
              </a:ext>
            </a:extLst>
          </a:blip>
          <a:srcRect t="19123" b="16235"/>
          <a:stretch/>
        </p:blipFill>
        <p:spPr>
          <a:xfrm>
            <a:off x="37471064" y="19049981"/>
            <a:ext cx="6435376" cy="4159932"/>
          </a:xfrm>
          <a:prstGeom prst="rect">
            <a:avLst/>
          </a:prstGeom>
        </p:spPr>
      </p:pic>
      <p:pic>
        <p:nvPicPr>
          <p:cNvPr id="38" name="Picture 37">
            <a:extLst>
              <a:ext uri="{FF2B5EF4-FFF2-40B4-BE49-F238E27FC236}">
                <a16:creationId xmlns:a16="http://schemas.microsoft.com/office/drawing/2014/main" id="{F8199D17-D18E-0C48-AD79-329A134C8A7A}"/>
              </a:ext>
            </a:extLst>
          </p:cNvPr>
          <p:cNvPicPr>
            <a:picLocks noChangeAspect="1"/>
          </p:cNvPicPr>
          <p:nvPr/>
        </p:nvPicPr>
        <p:blipFill rotWithShape="1">
          <a:blip r:embed="rId11">
            <a:extLst>
              <a:ext uri="{28A0092B-C50C-407E-A947-70E740481C1C}">
                <a14:useLocalDpi xmlns:a14="http://schemas.microsoft.com/office/drawing/2010/main" val="0"/>
              </a:ext>
            </a:extLst>
          </a:blip>
          <a:srcRect b="15784"/>
          <a:stretch/>
        </p:blipFill>
        <p:spPr>
          <a:xfrm>
            <a:off x="32826404" y="18463347"/>
            <a:ext cx="5661130" cy="4767603"/>
          </a:xfrm>
          <a:prstGeom prst="rect">
            <a:avLst/>
          </a:prstGeom>
        </p:spPr>
      </p:pic>
      <p:pic>
        <p:nvPicPr>
          <p:cNvPr id="40" name="Picture 39">
            <a:extLst>
              <a:ext uri="{FF2B5EF4-FFF2-40B4-BE49-F238E27FC236}">
                <a16:creationId xmlns:a16="http://schemas.microsoft.com/office/drawing/2014/main" id="{EC902C72-C751-C249-9406-B1B66F980991}"/>
              </a:ext>
            </a:extLst>
          </p:cNvPr>
          <p:cNvPicPr>
            <a:picLocks noChangeAspect="1"/>
          </p:cNvPicPr>
          <p:nvPr/>
        </p:nvPicPr>
        <p:blipFill rotWithShape="1">
          <a:blip r:embed="rId12">
            <a:extLst>
              <a:ext uri="{28A0092B-C50C-407E-A947-70E740481C1C}">
                <a14:useLocalDpi xmlns:a14="http://schemas.microsoft.com/office/drawing/2010/main" val="0"/>
              </a:ext>
            </a:extLst>
          </a:blip>
          <a:srcRect b="15544"/>
          <a:stretch/>
        </p:blipFill>
        <p:spPr>
          <a:xfrm>
            <a:off x="32908732" y="23209913"/>
            <a:ext cx="5144715" cy="4345050"/>
          </a:xfrm>
          <a:prstGeom prst="rect">
            <a:avLst/>
          </a:prstGeom>
        </p:spPr>
      </p:pic>
      <p:pic>
        <p:nvPicPr>
          <p:cNvPr id="41" name="Picture 40">
            <a:extLst>
              <a:ext uri="{FF2B5EF4-FFF2-40B4-BE49-F238E27FC236}">
                <a16:creationId xmlns:a16="http://schemas.microsoft.com/office/drawing/2014/main" id="{9D5FDD8B-0394-A049-8444-9FB0AB7D4E45}"/>
              </a:ext>
            </a:extLst>
          </p:cNvPr>
          <p:cNvPicPr>
            <a:picLocks noChangeAspect="1"/>
          </p:cNvPicPr>
          <p:nvPr/>
        </p:nvPicPr>
        <p:blipFill rotWithShape="1">
          <a:blip r:embed="rId13">
            <a:extLst>
              <a:ext uri="{28A0092B-C50C-407E-A947-70E740481C1C}">
                <a14:useLocalDpi xmlns:a14="http://schemas.microsoft.com/office/drawing/2010/main" val="0"/>
              </a:ext>
            </a:extLst>
          </a:blip>
          <a:srcRect b="15543"/>
          <a:stretch/>
        </p:blipFill>
        <p:spPr>
          <a:xfrm>
            <a:off x="37108913" y="23192916"/>
            <a:ext cx="6435376" cy="4345051"/>
          </a:xfrm>
          <a:prstGeom prst="rect">
            <a:avLst/>
          </a:prstGeom>
        </p:spPr>
      </p:pic>
      <p:sp>
        <p:nvSpPr>
          <p:cNvPr id="39" name="TextBox 38">
            <a:extLst>
              <a:ext uri="{FF2B5EF4-FFF2-40B4-BE49-F238E27FC236}">
                <a16:creationId xmlns:a16="http://schemas.microsoft.com/office/drawing/2014/main" id="{0BAC4D13-7DC7-1547-BF88-94BBC56DF68C}"/>
              </a:ext>
            </a:extLst>
          </p:cNvPr>
          <p:cNvSpPr txBox="1"/>
          <p:nvPr/>
        </p:nvSpPr>
        <p:spPr>
          <a:xfrm>
            <a:off x="33692364" y="27971778"/>
            <a:ext cx="9417423" cy="1538883"/>
          </a:xfrm>
          <a:prstGeom prst="rect">
            <a:avLst/>
          </a:prstGeom>
          <a:noFill/>
        </p:spPr>
        <p:txBody>
          <a:bodyPr wrap="square" rtlCol="0">
            <a:spAutoFit/>
          </a:bodyPr>
          <a:lstStyle/>
          <a:p>
            <a:r>
              <a:rPr lang="en-US" sz="3200" dirty="0">
                <a:latin typeface="Times New Roman" panose="02020603050405020304" pitchFamily="18" charset="0"/>
                <a:ea typeface="Open Sans" panose="020B0606030504020204" pitchFamily="34" charset="0"/>
                <a:cs typeface="Times New Roman" panose="02020603050405020304" pitchFamily="18" charset="0"/>
              </a:rPr>
              <a:t>The pollster and the year themselves also produce systematic error in polls that you should be aware of.</a:t>
            </a:r>
          </a:p>
          <a:p>
            <a:endParaRPr lang="en-US" dirty="0"/>
          </a:p>
        </p:txBody>
      </p:sp>
      <p:graphicFrame>
        <p:nvGraphicFramePr>
          <p:cNvPr id="42" name="Table 41">
            <a:extLst>
              <a:ext uri="{FF2B5EF4-FFF2-40B4-BE49-F238E27FC236}">
                <a16:creationId xmlns:a16="http://schemas.microsoft.com/office/drawing/2014/main" id="{14A13672-2345-B64F-BD5A-E20117C4256C}"/>
              </a:ext>
            </a:extLst>
          </p:cNvPr>
          <p:cNvGraphicFramePr>
            <a:graphicFrameLocks noGrp="1"/>
          </p:cNvGraphicFramePr>
          <p:nvPr>
            <p:extLst>
              <p:ext uri="{D42A27DB-BD31-4B8C-83A1-F6EECF244321}">
                <p14:modId xmlns:p14="http://schemas.microsoft.com/office/powerpoint/2010/main" val="1721696945"/>
              </p:ext>
            </p:extLst>
          </p:nvPr>
        </p:nvGraphicFramePr>
        <p:xfrm>
          <a:off x="11963400" y="7961902"/>
          <a:ext cx="20084416" cy="5756913"/>
        </p:xfrm>
        <a:graphic>
          <a:graphicData uri="http://schemas.openxmlformats.org/drawingml/2006/table">
            <a:tbl>
              <a:tblPr firstRow="1" bandRow="1">
                <a:tableStyleId>{16D9F66E-5EB9-4882-86FB-DCBF35E3C3E4}</a:tableStyleId>
              </a:tblPr>
              <a:tblGrid>
                <a:gridCol w="4046860">
                  <a:extLst>
                    <a:ext uri="{9D8B030D-6E8A-4147-A177-3AD203B41FA5}">
                      <a16:colId xmlns:a16="http://schemas.microsoft.com/office/drawing/2014/main" val="2285599597"/>
                    </a:ext>
                  </a:extLst>
                </a:gridCol>
                <a:gridCol w="16037556">
                  <a:extLst>
                    <a:ext uri="{9D8B030D-6E8A-4147-A177-3AD203B41FA5}">
                      <a16:colId xmlns:a16="http://schemas.microsoft.com/office/drawing/2014/main" val="2717549950"/>
                    </a:ext>
                  </a:extLst>
                </a:gridCol>
              </a:tblGrid>
              <a:tr h="652979">
                <a:tc>
                  <a:txBody>
                    <a:bodyPr/>
                    <a:lstStyle/>
                    <a:p>
                      <a:r>
                        <a:rPr lang="en-US" sz="3000" dirty="0">
                          <a:solidFill>
                            <a:srgbClr val="235078"/>
                          </a:solidFill>
                          <a:latin typeface="Times New Roman" panose="02020603050405020304" pitchFamily="18" charset="0"/>
                          <a:cs typeface="Times New Roman" panose="02020603050405020304" pitchFamily="18" charset="0"/>
                        </a:rPr>
                        <a:t>Year</a:t>
                      </a:r>
                    </a:p>
                  </a:txBody>
                  <a:tcPr>
                    <a:lnL w="57150" cap="flat" cmpd="sng" algn="ctr">
                      <a:solidFill>
                        <a:srgbClr val="235078"/>
                      </a:solidFill>
                      <a:prstDash val="solid"/>
                      <a:round/>
                      <a:headEnd type="none" w="med" len="med"/>
                      <a:tailEnd type="none" w="med" len="med"/>
                    </a:lnL>
                    <a:lnR w="57150" cap="flat" cmpd="sng" algn="ctr">
                      <a:solidFill>
                        <a:srgbClr val="235078"/>
                      </a:solidFill>
                      <a:prstDash val="solid"/>
                      <a:round/>
                      <a:headEnd type="none" w="med" len="med"/>
                      <a:tailEnd type="none" w="med" len="med"/>
                    </a:lnR>
                    <a:lnT w="57150" cap="flat" cmpd="sng" algn="ctr">
                      <a:solidFill>
                        <a:srgbClr val="235078"/>
                      </a:solidFill>
                      <a:prstDash val="solid"/>
                      <a:round/>
                      <a:headEnd type="none" w="med" len="med"/>
                      <a:tailEnd type="none" w="med" len="med"/>
                    </a:lnT>
                    <a:lnB w="57150" cap="flat" cmpd="sng" algn="ctr">
                      <a:solidFill>
                        <a:srgbClr val="235078"/>
                      </a:solidFill>
                      <a:prstDash val="solid"/>
                      <a:round/>
                      <a:headEnd type="none" w="med" len="med"/>
                      <a:tailEnd type="none" w="med" len="med"/>
                    </a:lnB>
                    <a:solidFill>
                      <a:srgbClr val="CCECF8"/>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srgbClr val="235078"/>
                          </a:solidFill>
                          <a:effectLst/>
                          <a:uLnTx/>
                          <a:uFillTx/>
                          <a:latin typeface="Times New Roman" panose="02020603050405020304" pitchFamily="18" charset="0"/>
                          <a:cs typeface="Times New Roman" panose="02020603050405020304" pitchFamily="18" charset="0"/>
                        </a:rPr>
                        <a:t>What election year was it? </a:t>
                      </a:r>
                      <a:r>
                        <a:rPr kumimoji="0" lang="en-US" sz="3000" b="0" i="0" u="none" strike="noStrike" kern="1200" cap="none" spc="0" normalizeH="0" baseline="0" noProof="0">
                          <a:ln>
                            <a:noFill/>
                          </a:ln>
                          <a:solidFill>
                            <a:srgbClr val="235078"/>
                          </a:solidFill>
                          <a:effectLst/>
                          <a:uLnTx/>
                          <a:uFillTx/>
                          <a:latin typeface="Times New Roman" panose="02020603050405020304" pitchFamily="18" charset="0"/>
                          <a:cs typeface="Times New Roman" panose="02020603050405020304" pitchFamily="18" charset="0"/>
                        </a:rPr>
                        <a:t>Years 2000</a:t>
                      </a:r>
                      <a:r>
                        <a:rPr kumimoji="0" lang="en-US" sz="3000" b="0" i="0" u="none" strike="noStrike" kern="1200" cap="none" spc="0" normalizeH="0" baseline="0" noProof="0" dirty="0">
                          <a:ln>
                            <a:noFill/>
                          </a:ln>
                          <a:solidFill>
                            <a:srgbClr val="235078"/>
                          </a:solidFill>
                          <a:effectLst/>
                          <a:uLnTx/>
                          <a:uFillTx/>
                          <a:latin typeface="Times New Roman" panose="02020603050405020304" pitchFamily="18" charset="0"/>
                          <a:cs typeface="Times New Roman" panose="02020603050405020304" pitchFamily="18" charset="0"/>
                        </a:rPr>
                        <a:t>, 2004, 2008, 2012, </a:t>
                      </a:r>
                      <a:r>
                        <a:rPr kumimoji="0" lang="en-US" sz="3000" b="0" i="0" u="none" strike="noStrike" kern="1200" cap="none" spc="0" normalizeH="0" baseline="0" noProof="0">
                          <a:ln>
                            <a:noFill/>
                          </a:ln>
                          <a:solidFill>
                            <a:srgbClr val="235078"/>
                          </a:solidFill>
                          <a:effectLst/>
                          <a:uLnTx/>
                          <a:uFillTx/>
                          <a:latin typeface="Times New Roman" panose="02020603050405020304" pitchFamily="18" charset="0"/>
                          <a:cs typeface="Times New Roman" panose="02020603050405020304" pitchFamily="18" charset="0"/>
                        </a:rPr>
                        <a:t>and 2016 are </a:t>
                      </a:r>
                      <a:r>
                        <a:rPr kumimoji="0" lang="en-US" sz="3000" b="0" i="0" u="none" strike="noStrike" kern="1200" cap="none" spc="0" normalizeH="0" baseline="0" noProof="0" dirty="0">
                          <a:ln>
                            <a:noFill/>
                          </a:ln>
                          <a:solidFill>
                            <a:srgbClr val="235078"/>
                          </a:solidFill>
                          <a:effectLst/>
                          <a:uLnTx/>
                          <a:uFillTx/>
                          <a:latin typeface="Times New Roman" panose="02020603050405020304" pitchFamily="18" charset="0"/>
                          <a:cs typeface="Times New Roman" panose="02020603050405020304" pitchFamily="18" charset="0"/>
                        </a:rPr>
                        <a:t>included in this model.</a:t>
                      </a:r>
                      <a:endParaRPr lang="en-US" sz="3000" b="0" dirty="0">
                        <a:solidFill>
                          <a:srgbClr val="235078"/>
                        </a:solidFill>
                        <a:latin typeface="Times New Roman" panose="02020603050405020304" pitchFamily="18" charset="0"/>
                        <a:cs typeface="Times New Roman" panose="02020603050405020304" pitchFamily="18" charset="0"/>
                      </a:endParaRPr>
                    </a:p>
                  </a:txBody>
                  <a:tcPr>
                    <a:lnL w="57150" cap="flat" cmpd="sng" algn="ctr">
                      <a:solidFill>
                        <a:srgbClr val="235078"/>
                      </a:solidFill>
                      <a:prstDash val="solid"/>
                      <a:round/>
                      <a:headEnd type="none" w="med" len="med"/>
                      <a:tailEnd type="none" w="med" len="med"/>
                    </a:lnL>
                    <a:lnR w="57150" cap="flat" cmpd="sng" algn="ctr">
                      <a:solidFill>
                        <a:srgbClr val="235078"/>
                      </a:solidFill>
                      <a:prstDash val="solid"/>
                      <a:round/>
                      <a:headEnd type="none" w="med" len="med"/>
                      <a:tailEnd type="none" w="med" len="med"/>
                    </a:lnR>
                    <a:lnT w="57150" cap="flat" cmpd="sng" algn="ctr">
                      <a:solidFill>
                        <a:srgbClr val="235078"/>
                      </a:solidFill>
                      <a:prstDash val="solid"/>
                      <a:round/>
                      <a:headEnd type="none" w="med" len="med"/>
                      <a:tailEnd type="none" w="med" len="med"/>
                    </a:lnT>
                    <a:lnB w="57150" cap="flat" cmpd="sng" algn="ctr">
                      <a:solidFill>
                        <a:srgbClr val="235078"/>
                      </a:solidFill>
                      <a:prstDash val="solid"/>
                      <a:round/>
                      <a:headEnd type="none" w="med" len="med"/>
                      <a:tailEnd type="none" w="med" len="med"/>
                    </a:lnB>
                    <a:solidFill>
                      <a:srgbClr val="CCECF8"/>
                    </a:solidFill>
                  </a:tcPr>
                </a:tc>
                <a:extLst>
                  <a:ext uri="{0D108BD9-81ED-4DB2-BD59-A6C34878D82A}">
                    <a16:rowId xmlns:a16="http://schemas.microsoft.com/office/drawing/2014/main" val="1321991713"/>
                  </a:ext>
                </a:extLst>
              </a:tr>
              <a:tr h="612472">
                <a:tc>
                  <a:txBody>
                    <a:bodyPr/>
                    <a:lstStyle/>
                    <a:p>
                      <a:r>
                        <a:rPr lang="en-US" sz="3000" b="1" dirty="0">
                          <a:solidFill>
                            <a:srgbClr val="235078"/>
                          </a:solidFill>
                          <a:latin typeface="Times New Roman" panose="02020603050405020304" pitchFamily="18" charset="0"/>
                          <a:cs typeface="Times New Roman" panose="02020603050405020304" pitchFamily="18" charset="0"/>
                        </a:rPr>
                        <a:t>Delivery Mode</a:t>
                      </a:r>
                    </a:p>
                  </a:txBody>
                  <a:tcPr>
                    <a:lnL w="57150" cap="flat" cmpd="sng" algn="ctr">
                      <a:solidFill>
                        <a:srgbClr val="235078"/>
                      </a:solidFill>
                      <a:prstDash val="solid"/>
                      <a:round/>
                      <a:headEnd type="none" w="med" len="med"/>
                      <a:tailEnd type="none" w="med" len="med"/>
                    </a:lnL>
                    <a:lnR w="57150" cap="flat" cmpd="sng" algn="ctr">
                      <a:solidFill>
                        <a:srgbClr val="235078"/>
                      </a:solidFill>
                      <a:prstDash val="solid"/>
                      <a:round/>
                      <a:headEnd type="none" w="med" len="med"/>
                      <a:tailEnd type="none" w="med" len="med"/>
                    </a:lnR>
                    <a:lnT w="57150" cap="flat" cmpd="sng" algn="ctr">
                      <a:solidFill>
                        <a:srgbClr val="235078"/>
                      </a:solidFill>
                      <a:prstDash val="solid"/>
                      <a:round/>
                      <a:headEnd type="none" w="med" len="med"/>
                      <a:tailEnd type="none" w="med" len="med"/>
                    </a:lnT>
                    <a:lnB w="57150" cap="flat" cmpd="sng" algn="ctr">
                      <a:solidFill>
                        <a:srgbClr val="235078"/>
                      </a:solidFill>
                      <a:prstDash val="solid"/>
                      <a:round/>
                      <a:headEnd type="none" w="med" len="med"/>
                      <a:tailEnd type="none" w="med" len="med"/>
                    </a:lnB>
                    <a:solidFill>
                      <a:srgbClr val="CCECF8"/>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000" dirty="0">
                          <a:solidFill>
                            <a:srgbClr val="235078"/>
                          </a:solidFill>
                          <a:latin typeface="Times New Roman" panose="02020603050405020304" pitchFamily="18" charset="0"/>
                          <a:cs typeface="Times New Roman" panose="02020603050405020304" pitchFamily="18" charset="0"/>
                        </a:rPr>
                        <a:t>How the poll was conducted – Online? Over the phone? With a live operator? A robot caller?</a:t>
                      </a:r>
                    </a:p>
                  </a:txBody>
                  <a:tcPr>
                    <a:lnL w="57150" cap="flat" cmpd="sng" algn="ctr">
                      <a:solidFill>
                        <a:srgbClr val="235078"/>
                      </a:solidFill>
                      <a:prstDash val="solid"/>
                      <a:round/>
                      <a:headEnd type="none" w="med" len="med"/>
                      <a:tailEnd type="none" w="med" len="med"/>
                    </a:lnL>
                    <a:lnR w="57150" cap="flat" cmpd="sng" algn="ctr">
                      <a:solidFill>
                        <a:srgbClr val="235078"/>
                      </a:solidFill>
                      <a:prstDash val="solid"/>
                      <a:round/>
                      <a:headEnd type="none" w="med" len="med"/>
                      <a:tailEnd type="none" w="med" len="med"/>
                    </a:lnR>
                    <a:lnT w="57150" cap="flat" cmpd="sng" algn="ctr">
                      <a:solidFill>
                        <a:srgbClr val="235078"/>
                      </a:solidFill>
                      <a:prstDash val="solid"/>
                      <a:round/>
                      <a:headEnd type="none" w="med" len="med"/>
                      <a:tailEnd type="none" w="med" len="med"/>
                    </a:lnT>
                    <a:lnB w="57150" cap="flat" cmpd="sng" algn="ctr">
                      <a:solidFill>
                        <a:srgbClr val="235078"/>
                      </a:solidFill>
                      <a:prstDash val="solid"/>
                      <a:round/>
                      <a:headEnd type="none" w="med" len="med"/>
                      <a:tailEnd type="none" w="med" len="med"/>
                    </a:lnB>
                    <a:solidFill>
                      <a:srgbClr val="CCECF8"/>
                    </a:solidFill>
                  </a:tcPr>
                </a:tc>
                <a:extLst>
                  <a:ext uri="{0D108BD9-81ED-4DB2-BD59-A6C34878D82A}">
                    <a16:rowId xmlns:a16="http://schemas.microsoft.com/office/drawing/2014/main" val="496424685"/>
                  </a:ext>
                </a:extLst>
              </a:tr>
              <a:tr h="6124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000" b="1" kern="1200" dirty="0">
                          <a:solidFill>
                            <a:srgbClr val="235078"/>
                          </a:solidFill>
                          <a:effectLst/>
                          <a:latin typeface="Times New Roman" panose="02020603050405020304" pitchFamily="18" charset="0"/>
                          <a:ea typeface="+mn-ea"/>
                          <a:cs typeface="Times New Roman" panose="02020603050405020304" pitchFamily="18" charset="0"/>
                        </a:rPr>
                        <a:t>Pollster</a:t>
                      </a:r>
                      <a:endParaRPr lang="en-US" sz="3000" b="1" dirty="0">
                        <a:solidFill>
                          <a:srgbClr val="235078"/>
                        </a:solidFill>
                        <a:latin typeface="Times New Roman" panose="02020603050405020304" pitchFamily="18" charset="0"/>
                        <a:cs typeface="Times New Roman" panose="02020603050405020304" pitchFamily="18" charset="0"/>
                      </a:endParaRPr>
                    </a:p>
                  </a:txBody>
                  <a:tcPr>
                    <a:lnL w="57150" cap="flat" cmpd="sng" algn="ctr">
                      <a:solidFill>
                        <a:srgbClr val="235078"/>
                      </a:solidFill>
                      <a:prstDash val="solid"/>
                      <a:round/>
                      <a:headEnd type="none" w="med" len="med"/>
                      <a:tailEnd type="none" w="med" len="med"/>
                    </a:lnL>
                    <a:lnR w="57150" cap="flat" cmpd="sng" algn="ctr">
                      <a:solidFill>
                        <a:srgbClr val="235078"/>
                      </a:solidFill>
                      <a:prstDash val="solid"/>
                      <a:round/>
                      <a:headEnd type="none" w="med" len="med"/>
                      <a:tailEnd type="none" w="med" len="med"/>
                    </a:lnR>
                    <a:lnT w="57150" cap="flat" cmpd="sng" algn="ctr">
                      <a:solidFill>
                        <a:srgbClr val="235078"/>
                      </a:solidFill>
                      <a:prstDash val="solid"/>
                      <a:round/>
                      <a:headEnd type="none" w="med" len="med"/>
                      <a:tailEnd type="none" w="med" len="med"/>
                    </a:lnT>
                    <a:lnB w="57150" cap="flat" cmpd="sng" algn="ctr">
                      <a:solidFill>
                        <a:srgbClr val="235078"/>
                      </a:solidFill>
                      <a:prstDash val="solid"/>
                      <a:round/>
                      <a:headEnd type="none" w="med" len="med"/>
                      <a:tailEnd type="none" w="med" len="med"/>
                    </a:lnB>
                    <a:solidFill>
                      <a:srgbClr val="CCECF8"/>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000" kern="1200" dirty="0">
                          <a:solidFill>
                            <a:srgbClr val="235078"/>
                          </a:solidFill>
                          <a:effectLst/>
                          <a:latin typeface="Times New Roman" panose="02020603050405020304" pitchFamily="18" charset="0"/>
                          <a:ea typeface="+mn-ea"/>
                          <a:cs typeface="Times New Roman" panose="02020603050405020304" pitchFamily="18" charset="0"/>
                        </a:rPr>
                        <a:t>What company or institution is conducting the poll?</a:t>
                      </a:r>
                    </a:p>
                  </a:txBody>
                  <a:tcPr>
                    <a:lnL w="57150" cap="flat" cmpd="sng" algn="ctr">
                      <a:solidFill>
                        <a:srgbClr val="235078"/>
                      </a:solidFill>
                      <a:prstDash val="solid"/>
                      <a:round/>
                      <a:headEnd type="none" w="med" len="med"/>
                      <a:tailEnd type="none" w="med" len="med"/>
                    </a:lnL>
                    <a:lnR w="57150" cap="flat" cmpd="sng" algn="ctr">
                      <a:solidFill>
                        <a:srgbClr val="235078"/>
                      </a:solidFill>
                      <a:prstDash val="solid"/>
                      <a:round/>
                      <a:headEnd type="none" w="med" len="med"/>
                      <a:tailEnd type="none" w="med" len="med"/>
                    </a:lnR>
                    <a:lnT w="57150" cap="flat" cmpd="sng" algn="ctr">
                      <a:solidFill>
                        <a:srgbClr val="235078"/>
                      </a:solidFill>
                      <a:prstDash val="solid"/>
                      <a:round/>
                      <a:headEnd type="none" w="med" len="med"/>
                      <a:tailEnd type="none" w="med" len="med"/>
                    </a:lnT>
                    <a:lnB w="57150" cap="flat" cmpd="sng" algn="ctr">
                      <a:solidFill>
                        <a:srgbClr val="235078"/>
                      </a:solidFill>
                      <a:prstDash val="solid"/>
                      <a:round/>
                      <a:headEnd type="none" w="med" len="med"/>
                      <a:tailEnd type="none" w="med" len="med"/>
                    </a:lnB>
                    <a:solidFill>
                      <a:srgbClr val="CCECF8"/>
                    </a:solidFill>
                  </a:tcPr>
                </a:tc>
                <a:extLst>
                  <a:ext uri="{0D108BD9-81ED-4DB2-BD59-A6C34878D82A}">
                    <a16:rowId xmlns:a16="http://schemas.microsoft.com/office/drawing/2014/main" val="3861586539"/>
                  </a:ext>
                </a:extLst>
              </a:tr>
              <a:tr h="1633259">
                <a:tc>
                  <a:txBody>
                    <a:bodyPr/>
                    <a:lstStyle/>
                    <a:p>
                      <a:r>
                        <a:rPr lang="en-US" sz="3000" b="1" dirty="0">
                          <a:solidFill>
                            <a:srgbClr val="235078"/>
                          </a:solidFill>
                          <a:latin typeface="Times New Roman" panose="02020603050405020304" pitchFamily="18" charset="0"/>
                          <a:cs typeface="Times New Roman" panose="02020603050405020304" pitchFamily="18" charset="0"/>
                        </a:rPr>
                        <a:t>Transparency</a:t>
                      </a:r>
                    </a:p>
                  </a:txBody>
                  <a:tcPr>
                    <a:lnL w="57150" cap="flat" cmpd="sng" algn="ctr">
                      <a:solidFill>
                        <a:srgbClr val="235078"/>
                      </a:solidFill>
                      <a:prstDash val="solid"/>
                      <a:round/>
                      <a:headEnd type="none" w="med" len="med"/>
                      <a:tailEnd type="none" w="med" len="med"/>
                    </a:lnL>
                    <a:lnR w="57150" cap="flat" cmpd="sng" algn="ctr">
                      <a:solidFill>
                        <a:srgbClr val="235078"/>
                      </a:solidFill>
                      <a:prstDash val="solid"/>
                      <a:round/>
                      <a:headEnd type="none" w="med" len="med"/>
                      <a:tailEnd type="none" w="med" len="med"/>
                    </a:lnR>
                    <a:lnT w="57150" cap="flat" cmpd="sng" algn="ctr">
                      <a:solidFill>
                        <a:srgbClr val="235078"/>
                      </a:solidFill>
                      <a:prstDash val="solid"/>
                      <a:round/>
                      <a:headEnd type="none" w="med" len="med"/>
                      <a:tailEnd type="none" w="med" len="med"/>
                    </a:lnT>
                    <a:lnB w="57150" cap="flat" cmpd="sng" algn="ctr">
                      <a:solidFill>
                        <a:srgbClr val="235078"/>
                      </a:solidFill>
                      <a:prstDash val="solid"/>
                      <a:round/>
                      <a:headEnd type="none" w="med" len="med"/>
                      <a:tailEnd type="none" w="med" len="med"/>
                    </a:lnB>
                    <a:solidFill>
                      <a:srgbClr val="CCECF8"/>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000" kern="1200" dirty="0">
                          <a:solidFill>
                            <a:srgbClr val="235078"/>
                          </a:solidFill>
                          <a:effectLst/>
                          <a:latin typeface="Times New Roman" panose="02020603050405020304" pitchFamily="18" charset="0"/>
                          <a:ea typeface="+mn-ea"/>
                          <a:cs typeface="Times New Roman" panose="02020603050405020304" pitchFamily="18" charset="0"/>
                        </a:rPr>
                        <a:t>A yes/no dummy variable measured by if the pollster participates in the American Association for Public Opinion Research’s Transparency Initiative and/or the Roper Center for Public Opinion Research (two organizations that promote transparency in polling).</a:t>
                      </a:r>
                    </a:p>
                  </a:txBody>
                  <a:tcPr>
                    <a:lnL w="57150" cap="flat" cmpd="sng" algn="ctr">
                      <a:solidFill>
                        <a:srgbClr val="235078"/>
                      </a:solidFill>
                      <a:prstDash val="solid"/>
                      <a:round/>
                      <a:headEnd type="none" w="med" len="med"/>
                      <a:tailEnd type="none" w="med" len="med"/>
                    </a:lnL>
                    <a:lnR w="57150" cap="flat" cmpd="sng" algn="ctr">
                      <a:solidFill>
                        <a:srgbClr val="235078"/>
                      </a:solidFill>
                      <a:prstDash val="solid"/>
                      <a:round/>
                      <a:headEnd type="none" w="med" len="med"/>
                      <a:tailEnd type="none" w="med" len="med"/>
                    </a:lnR>
                    <a:lnT w="57150" cap="flat" cmpd="sng" algn="ctr">
                      <a:solidFill>
                        <a:srgbClr val="235078"/>
                      </a:solidFill>
                      <a:prstDash val="solid"/>
                      <a:round/>
                      <a:headEnd type="none" w="med" len="med"/>
                      <a:tailEnd type="none" w="med" len="med"/>
                    </a:lnT>
                    <a:lnB w="57150" cap="flat" cmpd="sng" algn="ctr">
                      <a:solidFill>
                        <a:srgbClr val="235078"/>
                      </a:solidFill>
                      <a:prstDash val="solid"/>
                      <a:round/>
                      <a:headEnd type="none" w="med" len="med"/>
                      <a:tailEnd type="none" w="med" len="med"/>
                    </a:lnB>
                    <a:solidFill>
                      <a:srgbClr val="CCECF8"/>
                    </a:solidFill>
                  </a:tcPr>
                </a:tc>
                <a:extLst>
                  <a:ext uri="{0D108BD9-81ED-4DB2-BD59-A6C34878D82A}">
                    <a16:rowId xmlns:a16="http://schemas.microsoft.com/office/drawing/2014/main" val="3835899938"/>
                  </a:ext>
                </a:extLst>
              </a:tr>
              <a:tr h="612472">
                <a:tc>
                  <a:txBody>
                    <a:bodyPr/>
                    <a:lstStyle/>
                    <a:p>
                      <a:r>
                        <a:rPr lang="en-US" sz="3000" b="1" dirty="0">
                          <a:solidFill>
                            <a:srgbClr val="235078"/>
                          </a:solidFill>
                          <a:latin typeface="Times New Roman" panose="02020603050405020304" pitchFamily="18" charset="0"/>
                          <a:cs typeface="Times New Roman" panose="02020603050405020304" pitchFamily="18" charset="0"/>
                        </a:rPr>
                        <a:t>Sample Size</a:t>
                      </a:r>
                    </a:p>
                  </a:txBody>
                  <a:tcPr>
                    <a:lnL w="57150" cap="flat" cmpd="sng" algn="ctr">
                      <a:solidFill>
                        <a:srgbClr val="235078"/>
                      </a:solidFill>
                      <a:prstDash val="solid"/>
                      <a:round/>
                      <a:headEnd type="none" w="med" len="med"/>
                      <a:tailEnd type="none" w="med" len="med"/>
                    </a:lnL>
                    <a:lnR w="57150" cap="flat" cmpd="sng" algn="ctr">
                      <a:solidFill>
                        <a:srgbClr val="235078"/>
                      </a:solidFill>
                      <a:prstDash val="solid"/>
                      <a:round/>
                      <a:headEnd type="none" w="med" len="med"/>
                      <a:tailEnd type="none" w="med" len="med"/>
                    </a:lnR>
                    <a:lnT w="57150" cap="flat" cmpd="sng" algn="ctr">
                      <a:solidFill>
                        <a:srgbClr val="235078"/>
                      </a:solidFill>
                      <a:prstDash val="solid"/>
                      <a:round/>
                      <a:headEnd type="none" w="med" len="med"/>
                      <a:tailEnd type="none" w="med" len="med"/>
                    </a:lnT>
                    <a:lnB w="57150" cap="flat" cmpd="sng" algn="ctr">
                      <a:solidFill>
                        <a:srgbClr val="235078"/>
                      </a:solidFill>
                      <a:prstDash val="solid"/>
                      <a:round/>
                      <a:headEnd type="none" w="med" len="med"/>
                      <a:tailEnd type="none" w="med" len="med"/>
                    </a:lnB>
                    <a:solidFill>
                      <a:srgbClr val="CCECF8"/>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000" kern="1200" dirty="0">
                          <a:solidFill>
                            <a:srgbClr val="235078"/>
                          </a:solidFill>
                          <a:effectLst/>
                          <a:latin typeface="Times New Roman" panose="02020603050405020304" pitchFamily="18" charset="0"/>
                          <a:ea typeface="+mn-ea"/>
                          <a:cs typeface="Times New Roman" panose="02020603050405020304" pitchFamily="18" charset="0"/>
                        </a:rPr>
                        <a:t>How many respondents to the poll?</a:t>
                      </a:r>
                    </a:p>
                  </a:txBody>
                  <a:tcPr>
                    <a:lnL w="57150" cap="flat" cmpd="sng" algn="ctr">
                      <a:solidFill>
                        <a:srgbClr val="235078"/>
                      </a:solidFill>
                      <a:prstDash val="solid"/>
                      <a:round/>
                      <a:headEnd type="none" w="med" len="med"/>
                      <a:tailEnd type="none" w="med" len="med"/>
                    </a:lnL>
                    <a:lnR w="57150" cap="flat" cmpd="sng" algn="ctr">
                      <a:solidFill>
                        <a:srgbClr val="235078"/>
                      </a:solidFill>
                      <a:prstDash val="solid"/>
                      <a:round/>
                      <a:headEnd type="none" w="med" len="med"/>
                      <a:tailEnd type="none" w="med" len="med"/>
                    </a:lnR>
                    <a:lnT w="57150" cap="flat" cmpd="sng" algn="ctr">
                      <a:solidFill>
                        <a:srgbClr val="235078"/>
                      </a:solidFill>
                      <a:prstDash val="solid"/>
                      <a:round/>
                      <a:headEnd type="none" w="med" len="med"/>
                      <a:tailEnd type="none" w="med" len="med"/>
                    </a:lnT>
                    <a:lnB w="57150" cap="flat" cmpd="sng" algn="ctr">
                      <a:solidFill>
                        <a:srgbClr val="235078"/>
                      </a:solidFill>
                      <a:prstDash val="solid"/>
                      <a:round/>
                      <a:headEnd type="none" w="med" len="med"/>
                      <a:tailEnd type="none" w="med" len="med"/>
                    </a:lnB>
                    <a:solidFill>
                      <a:srgbClr val="CCECF8"/>
                    </a:solidFill>
                  </a:tcPr>
                </a:tc>
                <a:extLst>
                  <a:ext uri="{0D108BD9-81ED-4DB2-BD59-A6C34878D82A}">
                    <a16:rowId xmlns:a16="http://schemas.microsoft.com/office/drawing/2014/main" val="2404492232"/>
                  </a:ext>
                </a:extLst>
              </a:tr>
              <a:tr h="163325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000" b="1" kern="1200" dirty="0">
                          <a:solidFill>
                            <a:srgbClr val="235078"/>
                          </a:solidFill>
                          <a:effectLst/>
                          <a:latin typeface="Times New Roman" panose="02020603050405020304" pitchFamily="18" charset="0"/>
                          <a:ea typeface="+mn-ea"/>
                          <a:cs typeface="Times New Roman" panose="02020603050405020304" pitchFamily="18" charset="0"/>
                        </a:rPr>
                        <a:t>Likely Voter versus Registered Voter Model</a:t>
                      </a:r>
                    </a:p>
                    <a:p>
                      <a:endParaRPr lang="en-US" sz="3000" b="1" dirty="0">
                        <a:solidFill>
                          <a:srgbClr val="235078"/>
                        </a:solidFill>
                        <a:latin typeface="Times New Roman" panose="02020603050405020304" pitchFamily="18" charset="0"/>
                        <a:cs typeface="Times New Roman" panose="02020603050405020304" pitchFamily="18" charset="0"/>
                      </a:endParaRPr>
                    </a:p>
                  </a:txBody>
                  <a:tcPr>
                    <a:lnL w="57150" cap="flat" cmpd="sng" algn="ctr">
                      <a:solidFill>
                        <a:srgbClr val="235078"/>
                      </a:solidFill>
                      <a:prstDash val="solid"/>
                      <a:round/>
                      <a:headEnd type="none" w="med" len="med"/>
                      <a:tailEnd type="none" w="med" len="med"/>
                    </a:lnL>
                    <a:lnR w="57150" cap="flat" cmpd="sng" algn="ctr">
                      <a:solidFill>
                        <a:srgbClr val="235078"/>
                      </a:solidFill>
                      <a:prstDash val="solid"/>
                      <a:round/>
                      <a:headEnd type="none" w="med" len="med"/>
                      <a:tailEnd type="none" w="med" len="med"/>
                    </a:lnR>
                    <a:lnT w="57150" cap="flat" cmpd="sng" algn="ctr">
                      <a:solidFill>
                        <a:srgbClr val="235078"/>
                      </a:solidFill>
                      <a:prstDash val="solid"/>
                      <a:round/>
                      <a:headEnd type="none" w="med" len="med"/>
                      <a:tailEnd type="none" w="med" len="med"/>
                    </a:lnT>
                    <a:lnB w="57150" cap="flat" cmpd="sng" algn="ctr">
                      <a:solidFill>
                        <a:srgbClr val="235078"/>
                      </a:solidFill>
                      <a:prstDash val="solid"/>
                      <a:round/>
                      <a:headEnd type="none" w="med" len="med"/>
                      <a:tailEnd type="none" w="med" len="med"/>
                    </a:lnB>
                    <a:solidFill>
                      <a:srgbClr val="CCECF8"/>
                    </a:solidFill>
                  </a:tcPr>
                </a:tc>
                <a:tc>
                  <a:txBody>
                    <a:bodyPr/>
                    <a:lstStyle/>
                    <a:p>
                      <a:r>
                        <a:rPr lang="en-US" sz="3000" dirty="0">
                          <a:solidFill>
                            <a:srgbClr val="235078"/>
                          </a:solidFill>
                          <a:latin typeface="Times New Roman" panose="02020603050405020304" pitchFamily="18" charset="0"/>
                          <a:cs typeface="Times New Roman" panose="02020603050405020304" pitchFamily="18" charset="0"/>
                        </a:rPr>
                        <a:t>Pollsters try to subset registered voters into classifications of “likely voters”, these adjustments, or lack thereof, can effect the accuracy and bias of the model.</a:t>
                      </a:r>
                    </a:p>
                  </a:txBody>
                  <a:tcPr>
                    <a:lnL w="57150" cap="flat" cmpd="sng" algn="ctr">
                      <a:solidFill>
                        <a:srgbClr val="235078"/>
                      </a:solidFill>
                      <a:prstDash val="solid"/>
                      <a:round/>
                      <a:headEnd type="none" w="med" len="med"/>
                      <a:tailEnd type="none" w="med" len="med"/>
                    </a:lnL>
                    <a:lnR w="57150" cap="flat" cmpd="sng" algn="ctr">
                      <a:solidFill>
                        <a:srgbClr val="235078"/>
                      </a:solidFill>
                      <a:prstDash val="solid"/>
                      <a:round/>
                      <a:headEnd type="none" w="med" len="med"/>
                      <a:tailEnd type="none" w="med" len="med"/>
                    </a:lnR>
                    <a:lnT w="57150" cap="flat" cmpd="sng" algn="ctr">
                      <a:solidFill>
                        <a:srgbClr val="235078"/>
                      </a:solidFill>
                      <a:prstDash val="solid"/>
                      <a:round/>
                      <a:headEnd type="none" w="med" len="med"/>
                      <a:tailEnd type="none" w="med" len="med"/>
                    </a:lnT>
                    <a:lnB w="57150" cap="flat" cmpd="sng" algn="ctr">
                      <a:solidFill>
                        <a:srgbClr val="235078"/>
                      </a:solidFill>
                      <a:prstDash val="solid"/>
                      <a:round/>
                      <a:headEnd type="none" w="med" len="med"/>
                      <a:tailEnd type="none" w="med" len="med"/>
                    </a:lnB>
                    <a:solidFill>
                      <a:srgbClr val="CCECF8"/>
                    </a:solidFill>
                  </a:tcPr>
                </a:tc>
                <a:extLst>
                  <a:ext uri="{0D108BD9-81ED-4DB2-BD59-A6C34878D82A}">
                    <a16:rowId xmlns:a16="http://schemas.microsoft.com/office/drawing/2014/main" val="3048116116"/>
                  </a:ext>
                </a:extLst>
              </a:tr>
            </a:tbl>
          </a:graphicData>
        </a:graphic>
      </p:graphicFrame>
      <p:pic>
        <p:nvPicPr>
          <p:cNvPr id="44" name="Picture 43">
            <a:extLst>
              <a:ext uri="{FF2B5EF4-FFF2-40B4-BE49-F238E27FC236}">
                <a16:creationId xmlns:a16="http://schemas.microsoft.com/office/drawing/2014/main" id="{5817C28D-7FEA-CA47-BEB2-1B7E2C24D470}"/>
              </a:ext>
            </a:extLst>
          </p:cNvPr>
          <p:cNvPicPr>
            <a:picLocks noChangeAspect="1"/>
          </p:cNvPicPr>
          <p:nvPr/>
        </p:nvPicPr>
        <p:blipFill rotWithShape="1">
          <a:blip r:embed="rId10">
            <a:extLst>
              <a:ext uri="{28A0092B-C50C-407E-A947-70E740481C1C}">
                <a14:useLocalDpi xmlns:a14="http://schemas.microsoft.com/office/drawing/2010/main" val="0"/>
              </a:ext>
            </a:extLst>
          </a:blip>
          <a:srcRect t="6719" b="85616"/>
          <a:stretch/>
        </p:blipFill>
        <p:spPr>
          <a:xfrm>
            <a:off x="37642800" y="18795443"/>
            <a:ext cx="6047727" cy="463522"/>
          </a:xfrm>
          <a:prstGeom prst="rect">
            <a:avLst/>
          </a:prstGeo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258197A-91AC-954A-9B40-49A2A0ADE96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971800" y="1295399"/>
            <a:ext cx="41605200" cy="31218653"/>
          </a:xfrm>
          <a:prstGeom prst="rect">
            <a:avLst/>
          </a:prstGeom>
        </p:spPr>
      </p:pic>
    </p:spTree>
    <p:extLst>
      <p:ext uri="{BB962C8B-B14F-4D97-AF65-F5344CB8AC3E}">
        <p14:creationId xmlns:p14="http://schemas.microsoft.com/office/powerpoint/2010/main" val="363004980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7DE883D-DBE8-874C-AB22-E880B696FF7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57200" y="795076"/>
            <a:ext cx="26402424" cy="16273724"/>
          </a:xfrm>
          <a:prstGeom prst="rect">
            <a:avLst/>
          </a:prstGeom>
        </p:spPr>
      </p:pic>
      <p:pic>
        <p:nvPicPr>
          <p:cNvPr id="5" name="Picture 4">
            <a:extLst>
              <a:ext uri="{FF2B5EF4-FFF2-40B4-BE49-F238E27FC236}">
                <a16:creationId xmlns:a16="http://schemas.microsoft.com/office/drawing/2014/main" id="{E95DE774-3930-184B-A4F6-C2B9FE784C2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6535400" y="17068800"/>
            <a:ext cx="23774400" cy="14653882"/>
          </a:xfrm>
          <a:prstGeom prst="rect">
            <a:avLst/>
          </a:prstGeom>
        </p:spPr>
      </p:pic>
    </p:spTree>
    <p:extLst>
      <p:ext uri="{BB962C8B-B14F-4D97-AF65-F5344CB8AC3E}">
        <p14:creationId xmlns:p14="http://schemas.microsoft.com/office/powerpoint/2010/main" val="10797861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map&#10;&#10;Description automatically generated">
            <a:extLst>
              <a:ext uri="{FF2B5EF4-FFF2-40B4-BE49-F238E27FC236}">
                <a16:creationId xmlns:a16="http://schemas.microsoft.com/office/drawing/2014/main" id="{53E5CF79-F5F3-554D-B719-8F978EE55D06}"/>
              </a:ext>
            </a:extLst>
          </p:cNvPr>
          <p:cNvPicPr>
            <a:picLocks noChangeAspect="1"/>
          </p:cNvPicPr>
          <p:nvPr/>
        </p:nvPicPr>
        <p:blipFill>
          <a:blip r:embed="rId2"/>
          <a:stretch>
            <a:fillRect/>
          </a:stretch>
        </p:blipFill>
        <p:spPr>
          <a:xfrm>
            <a:off x="9448800" y="1447800"/>
            <a:ext cx="26335038" cy="12311627"/>
          </a:xfrm>
          <a:prstGeom prst="rect">
            <a:avLst/>
          </a:prstGeom>
          <a:noFill/>
        </p:spPr>
      </p:pic>
      <p:grpSp>
        <p:nvGrpSpPr>
          <p:cNvPr id="7" name="Group 6">
            <a:extLst>
              <a:ext uri="{FF2B5EF4-FFF2-40B4-BE49-F238E27FC236}">
                <a16:creationId xmlns:a16="http://schemas.microsoft.com/office/drawing/2014/main" id="{74AA2C45-F180-ED4B-97C1-B023982EC49B}"/>
              </a:ext>
            </a:extLst>
          </p:cNvPr>
          <p:cNvGrpSpPr/>
          <p:nvPr/>
        </p:nvGrpSpPr>
        <p:grpSpPr>
          <a:xfrm>
            <a:off x="14706604" y="16078200"/>
            <a:ext cx="18303688" cy="15424485"/>
            <a:chOff x="5969804" y="238873"/>
            <a:chExt cx="2962658" cy="3044512"/>
          </a:xfrm>
        </p:grpSpPr>
        <p:pic>
          <p:nvPicPr>
            <p:cNvPr id="8" name="Picture 7">
              <a:extLst>
                <a:ext uri="{FF2B5EF4-FFF2-40B4-BE49-F238E27FC236}">
                  <a16:creationId xmlns:a16="http://schemas.microsoft.com/office/drawing/2014/main" id="{56D40EFE-ABCC-214D-BC1B-FEDA8460ED10}"/>
                </a:ext>
              </a:extLst>
            </p:cNvPr>
            <p:cNvPicPr>
              <a:picLocks noChangeAspect="1"/>
            </p:cNvPicPr>
            <p:nvPr/>
          </p:nvPicPr>
          <p:blipFill rotWithShape="1">
            <a:blip r:embed="rId3"/>
            <a:srcRect r="4202"/>
            <a:stretch/>
          </p:blipFill>
          <p:spPr>
            <a:xfrm>
              <a:off x="5985863" y="238873"/>
              <a:ext cx="2946599" cy="3038179"/>
            </a:xfrm>
            <a:prstGeom prst="rect">
              <a:avLst/>
            </a:prstGeom>
          </p:spPr>
        </p:pic>
        <p:sp>
          <p:nvSpPr>
            <p:cNvPr id="10" name="Rectangle 9">
              <a:extLst>
                <a:ext uri="{FF2B5EF4-FFF2-40B4-BE49-F238E27FC236}">
                  <a16:creationId xmlns:a16="http://schemas.microsoft.com/office/drawing/2014/main" id="{D3C8E5D9-4C5C-834D-BC6D-601CF1422AE8}"/>
                </a:ext>
              </a:extLst>
            </p:cNvPr>
            <p:cNvSpPr/>
            <p:nvPr/>
          </p:nvSpPr>
          <p:spPr>
            <a:xfrm rot="16200000">
              <a:off x="5600081" y="1669578"/>
              <a:ext cx="916214" cy="17676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Republican Bias</a:t>
              </a:r>
            </a:p>
          </p:txBody>
        </p:sp>
        <p:sp>
          <p:nvSpPr>
            <p:cNvPr id="12" name="Rectangle 11">
              <a:extLst>
                <a:ext uri="{FF2B5EF4-FFF2-40B4-BE49-F238E27FC236}">
                  <a16:creationId xmlns:a16="http://schemas.microsoft.com/office/drawing/2014/main" id="{1EBD3083-C990-5D4E-8C72-C149FDF0AB25}"/>
                </a:ext>
              </a:extLst>
            </p:cNvPr>
            <p:cNvSpPr/>
            <p:nvPr/>
          </p:nvSpPr>
          <p:spPr>
            <a:xfrm>
              <a:off x="7116849" y="3106617"/>
              <a:ext cx="916214" cy="17676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Democratic Bias</a:t>
              </a:r>
            </a:p>
          </p:txBody>
        </p:sp>
      </p:grpSp>
    </p:spTree>
    <p:extLst>
      <p:ext uri="{BB962C8B-B14F-4D97-AF65-F5344CB8AC3E}">
        <p14:creationId xmlns:p14="http://schemas.microsoft.com/office/powerpoint/2010/main" val="755951107"/>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6.09.30"/>
  <p:tag name="AS_TITLE" val="Aspose.Slides for .NET 4.0"/>
  <p:tag name="AS_VERSION" val="16.9.0.0"/>
  <p:tag name="MAKESIGNSTEMPLATE" val="intuitivecerulean|09-2018"/>
</p:tagLst>
</file>

<file path=ppt/theme/theme1.xml><?xml version="1.0" encoding="utf-8"?>
<a:theme xmlns:a="http://schemas.openxmlformats.org/drawingml/2006/main" name="Default Design">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5</TotalTime>
  <Words>601</Words>
  <Application>Microsoft Macintosh PowerPoint</Application>
  <PresentationFormat>Custom</PresentationFormat>
  <Paragraphs>41</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Nunito</vt:lpstr>
      <vt:lpstr>Arial</vt:lpstr>
      <vt:lpstr>Open Sans</vt:lpstr>
      <vt:lpstr>Nunito Black</vt:lpstr>
      <vt:lpstr>Times New Roman</vt:lpstr>
      <vt:lpstr>Default Design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Haley Reed</dc:creator>
  <cp:lastModifiedBy>Haley Reed</cp:lastModifiedBy>
  <cp:revision>2</cp:revision>
  <dcterms:created xsi:type="dcterms:W3CDTF">2020-08-31T19:55:55Z</dcterms:created>
  <dcterms:modified xsi:type="dcterms:W3CDTF">2020-08-31T20:01:44Z</dcterms:modified>
</cp:coreProperties>
</file>