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4660"/>
  </p:normalViewPr>
  <p:slideViewPr>
    <p:cSldViewPr>
      <p:cViewPr>
        <p:scale>
          <a:sx n="42" d="100"/>
          <a:sy n="42" d="100"/>
        </p:scale>
        <p:origin x="-8168" y="-1696"/>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85504"/>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582706" y="19450849"/>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simulations to produce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276327" y="18172834"/>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23035226" y="14551751"/>
            <a:ext cx="9412060" cy="61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general election races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1869511" y="6913821"/>
            <a:ext cx="20152178" cy="884719"/>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682859" y="16676563"/>
            <a:ext cx="9601200" cy="438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Bias and accuracy varies by pollster and polling methods, and to what extent can be understood with a Bayesian hierarchical modeling process.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produced model not only reconciles bias, but also weighs polls based on methodological processes to create an informed and reproducible method for correcting for pollster bias, systematic or not.</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705800" y="2168499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Further Research</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82859" y="26471355"/>
            <a:ext cx="9601200" cy="172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dirty="0">
                <a:latin typeface="Times New Roman" panose="02020603050405020304" pitchFamily="18" charset="0"/>
                <a:ea typeface="Open Sans" panose="020B0606030504020204" pitchFamily="34" charset="0"/>
                <a:cs typeface="Times New Roman" panose="02020603050405020304" pitchFamily="18" charset="0"/>
              </a:rPr>
              <a:t>A special thanks goes to Jake Price for being a wonderful research advisor and to the Agricola fund donors for funding my research. </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82859" y="2524567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33705800" y="22727798"/>
            <a:ext cx="9601200" cy="221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model described here could be improved with the inclusion of time series analysis. Additionally, better ways to measure transparency may offer more promising results. </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05800" y="1563776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39337" y="8329029"/>
            <a:ext cx="9601200" cy="93256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there is still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predictors including but not limited to, poll recency, pollster, delivery mode (i.e. telephone, online, etc.), sample size, and comparing registered voter versus likely voter models. Using this combination of nominal and numerical variables created a posterior model that states what percent of vote share is most credible to believe in for past and current elections at both the state and national levels.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stretch>
            <a:fillRect/>
          </a:stretch>
        </p:blipFill>
        <p:spPr>
          <a:xfrm>
            <a:off x="582706" y="22459151"/>
            <a:ext cx="6985000" cy="7620000"/>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7981185" y="21779697"/>
            <a:ext cx="2340547"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to the left, when converted to model statements, are used to predict the most credible parameter values for every parameter at every step in the model.</a:t>
            </a:r>
          </a:p>
        </p:txBody>
      </p:sp>
      <p:sp>
        <p:nvSpPr>
          <p:cNvPr id="5" name="TextBox 4">
            <a:extLst>
              <a:ext uri="{FF2B5EF4-FFF2-40B4-BE49-F238E27FC236}">
                <a16:creationId xmlns:a16="http://schemas.microsoft.com/office/drawing/2014/main" id="{148E3963-12E2-504C-827A-4505A3507BD6}"/>
              </a:ext>
            </a:extLst>
          </p:cNvPr>
          <p:cNvSpPr txBox="1"/>
          <p:nvPr/>
        </p:nvSpPr>
        <p:spPr>
          <a:xfrm>
            <a:off x="555812" y="30232461"/>
            <a:ext cx="962809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p:txBody>
      </p:sp>
      <p:pic>
        <p:nvPicPr>
          <p:cNvPr id="7" name="Picture 6" descr="A screenshot of a social media post&#10;&#10;Description automatically generated">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5035" y="14184140"/>
            <a:ext cx="10744200" cy="662242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5035" y="7845332"/>
            <a:ext cx="10433050" cy="643064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21E7542-2B5E-C349-A624-F6B8F97A42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65940" y="8301203"/>
            <a:ext cx="9740900" cy="6004022"/>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6"/>
          <a:stretch>
            <a:fillRect/>
          </a:stretch>
        </p:blipFill>
        <p:spPr>
          <a:xfrm>
            <a:off x="12005035" y="21684998"/>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672466" y="21730849"/>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7"/>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2005035" y="28053812"/>
            <a:ext cx="20016654" cy="3675045"/>
          </a:xfrm>
          <a:prstGeom prst="rect">
            <a:avLst/>
          </a:prstGeom>
          <a:noFill/>
        </p:spPr>
        <p:txBody>
          <a:bodyPr wrap="square" rtlCol="0">
            <a:spAutoFit/>
          </a:bodyPr>
          <a:lstStyle/>
          <a:p>
            <a:pPr>
              <a:lnSpc>
                <a:spcPct val="150000"/>
              </a:lnSpc>
            </a:pPr>
            <a:r>
              <a:rPr lang="en-US" sz="4000" dirty="0">
                <a:latin typeface="Times New Roman" panose="02020603050405020304" pitchFamily="18" charset="0"/>
                <a:cs typeface="Times New Roman" panose="02020603050405020304" pitchFamily="18" charset="0"/>
              </a:rPr>
              <a:t>There is a relationship between democratic error and republican error, but it’s certainty not a perfect 1 to 1 relationship, and it varies by pollster. There is also some credibility in believing that the more undecided voters in  a poll, the more the poll will underrepresent democratic vote share.  </a:t>
            </a:r>
          </a:p>
        </p:txBody>
      </p:sp>
      <p:sp>
        <p:nvSpPr>
          <p:cNvPr id="35" name="Rectangle 10">
            <a:extLst>
              <a:ext uri="{FF2B5EF4-FFF2-40B4-BE49-F238E27FC236}">
                <a16:creationId xmlns:a16="http://schemas.microsoft.com/office/drawing/2014/main" id="{A43939EF-1CF9-1846-90AD-6460C66D5C29}"/>
              </a:ext>
            </a:extLst>
          </p:cNvPr>
          <p:cNvSpPr>
            <a:spLocks noChangeArrowheads="1"/>
          </p:cNvSpPr>
          <p:nvPr/>
        </p:nvSpPr>
        <p:spPr bwMode="auto">
          <a:xfrm>
            <a:off x="33516660" y="694232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What’s in a Model?</a:t>
            </a:r>
          </a:p>
        </p:txBody>
      </p:sp>
      <p:sp>
        <p:nvSpPr>
          <p:cNvPr id="12" name="TextBox 11">
            <a:extLst>
              <a:ext uri="{FF2B5EF4-FFF2-40B4-BE49-F238E27FC236}">
                <a16:creationId xmlns:a16="http://schemas.microsoft.com/office/drawing/2014/main" id="{F457573A-EA9A-4047-95D7-FB2A7A92529E}"/>
              </a:ext>
            </a:extLst>
          </p:cNvPr>
          <p:cNvSpPr txBox="1"/>
          <p:nvPr/>
        </p:nvSpPr>
        <p:spPr>
          <a:xfrm>
            <a:off x="33705800" y="8301203"/>
            <a:ext cx="9412060"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Variables that ended up in use in the final model:</a:t>
            </a:r>
          </a:p>
          <a:p>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Delivery Mode: How the poll was conducted – Online? Over the phone? With a live operator? A robot caller?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Pollster: What company or institution is conducting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Transparency: A yes/no dummy variable measured by if the pollster participates in the American Association for Public Opinion Research’s Transparency Initiative and/or the Roper Center for Public Opinion Research (two organizations that promote transparency in polling)</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Size: the number of respondents to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Likely Voter versus Registered Voter Model</a:t>
            </a: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1611</TotalTime>
  <Words>638</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Nunito Black</vt:lpstr>
      <vt:lpstr>Nunito</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46</cp:revision>
  <dcterms:modified xsi:type="dcterms:W3CDTF">2020-07-29T20:01:35Z</dcterms:modified>
  <cp:category>research posters template</cp:category>
</cp:coreProperties>
</file>