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46"/>
    <p:restoredTop sz="94660"/>
  </p:normalViewPr>
  <p:slideViewPr>
    <p:cSldViewPr>
      <p:cViewPr>
        <p:scale>
          <a:sx n="20" d="100"/>
          <a:sy n="20" d="100"/>
        </p:scale>
        <p:origin x="1672" y="60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85504"/>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582706" y="19450849"/>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simulations to produce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276327" y="18172834"/>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12047019" y="20314732"/>
            <a:ext cx="20236147" cy="20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general election races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2047019" y="12760202"/>
            <a:ext cx="20074064" cy="929846"/>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721040" y="14132383"/>
            <a:ext cx="9601200" cy="817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Bias and accuracy varies by pollster and polling methods, and to what extent can be understood with a Bayesian hierarchical modeling process.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When you see a poll, thinks that should effect how much credence you give it include the delivery mode, the pollster, the pollster’s commitment to transparency, the sample size, and the type of voting model used.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pollster and the year themselves also produce systematic error in polls that you should be aware of.</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Also, each of these variables' effects are different for the Bias of the Margin, Democratic Error, and Republican Error.</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518658" y="2313999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Further Research</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19849" y="28491125"/>
            <a:ext cx="9601200" cy="172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dirty="0">
                <a:latin typeface="Times New Roman" panose="02020603050405020304" pitchFamily="18" charset="0"/>
                <a:ea typeface="Open Sans" panose="020B0606030504020204" pitchFamily="34" charset="0"/>
                <a:cs typeface="Times New Roman" panose="02020603050405020304" pitchFamily="18" charset="0"/>
              </a:rPr>
              <a:t>A special thanks goes to Jake Price for being a wonderful research advisor and to the Agricola fund donors for funding my research. </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19849" y="2717895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33518658" y="24445906"/>
            <a:ext cx="9601200" cy="221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model described here could be improved with the inclusion of time series analysis. Additionally, better ways to measure transparency may offer more promising results. </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21040" y="690268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39337" y="8329029"/>
            <a:ext cx="9601200" cy="93256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there is still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predictors including but not limited to, poll recency, pollster, delivery mode (i.e. telephone, online, etc.), sample size, and comparing registered voter versus likely voter models. Using this combination of nominal and numerical variables, a posterior model was created that states what percent of vote share is most credible to believe in for past and current elections at both state and national levels.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6628" y="21146264"/>
            <a:ext cx="10202534" cy="7655517"/>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473991" y="28639847"/>
            <a:ext cx="9550390" cy="193899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above, when converted to model statements, are used to predict the most credible parameter values for every parameter at every step in the model.</a:t>
            </a:r>
          </a:p>
        </p:txBody>
      </p:sp>
      <p:sp>
        <p:nvSpPr>
          <p:cNvPr id="5" name="TextBox 4">
            <a:extLst>
              <a:ext uri="{FF2B5EF4-FFF2-40B4-BE49-F238E27FC236}">
                <a16:creationId xmlns:a16="http://schemas.microsoft.com/office/drawing/2014/main" id="{148E3963-12E2-504C-827A-4505A3507BD6}"/>
              </a:ext>
            </a:extLst>
          </p:cNvPr>
          <p:cNvSpPr txBox="1"/>
          <p:nvPr/>
        </p:nvSpPr>
        <p:spPr>
          <a:xfrm>
            <a:off x="396287" y="30958757"/>
            <a:ext cx="962809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p:txBody>
      </p:sp>
      <p:pic>
        <p:nvPicPr>
          <p:cNvPr id="7" name="Picture 6">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70182" y="13961329"/>
            <a:ext cx="9787831" cy="6032949"/>
          </a:xfrm>
          <a:prstGeom prst="rect">
            <a:avLst/>
          </a:prstGeom>
        </p:spPr>
      </p:pic>
      <p:pic>
        <p:nvPicPr>
          <p:cNvPr id="8" name="Picture 7">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10145" y="13921405"/>
            <a:ext cx="9787832" cy="6032950"/>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5"/>
          <a:stretch>
            <a:fillRect/>
          </a:stretch>
        </p:blipFill>
        <p:spPr>
          <a:xfrm>
            <a:off x="11968904" y="23017721"/>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527000" y="23139995"/>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6"/>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1937273" y="29320572"/>
            <a:ext cx="20016654"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There is a relationship between democratic error and republican error, but it’s certainty not a perfect 1 to 1 relationship, and it varies by pollster and by year. </a:t>
            </a:r>
          </a:p>
        </p:txBody>
      </p:sp>
      <p:sp>
        <p:nvSpPr>
          <p:cNvPr id="35" name="Rectangle 10">
            <a:extLst>
              <a:ext uri="{FF2B5EF4-FFF2-40B4-BE49-F238E27FC236}">
                <a16:creationId xmlns:a16="http://schemas.microsoft.com/office/drawing/2014/main" id="{A43939EF-1CF9-1846-90AD-6460C66D5C29}"/>
              </a:ext>
            </a:extLst>
          </p:cNvPr>
          <p:cNvSpPr>
            <a:spLocks noChangeArrowheads="1"/>
          </p:cNvSpPr>
          <p:nvPr/>
        </p:nvSpPr>
        <p:spPr bwMode="auto">
          <a:xfrm>
            <a:off x="11968905" y="6902681"/>
            <a:ext cx="20152178"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What’s in a Model?</a:t>
            </a:r>
          </a:p>
        </p:txBody>
      </p:sp>
      <p:sp>
        <p:nvSpPr>
          <p:cNvPr id="12" name="TextBox 11">
            <a:extLst>
              <a:ext uri="{FF2B5EF4-FFF2-40B4-BE49-F238E27FC236}">
                <a16:creationId xmlns:a16="http://schemas.microsoft.com/office/drawing/2014/main" id="{F457573A-EA9A-4047-95D7-FB2A7A92529E}"/>
              </a:ext>
            </a:extLst>
          </p:cNvPr>
          <p:cNvSpPr txBox="1"/>
          <p:nvPr/>
        </p:nvSpPr>
        <p:spPr>
          <a:xfrm>
            <a:off x="12007961" y="7968020"/>
            <a:ext cx="20152179" cy="655564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Variables that ended up in use in the final model:</a:t>
            </a:r>
          </a:p>
          <a:p>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Delivery Mode: How the poll was conducted – Online? Over the phone? With a live operator? A robot caller?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Pollster: What company or institution is conducting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Transparency: A yes/no dummy variable measured by if the pollster participates in the American Association for Public Opinion Research’s Transparency Initiative and/or the Roper Center for Public Opinion Research (two organizations that promote transparency in polling)</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Size: the number of respondents to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Likely Voter versus Registered Voter Model</a:t>
            </a: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descr="A close up of a sign&#10;&#10;Description automatically generated">
            <a:extLst>
              <a:ext uri="{FF2B5EF4-FFF2-40B4-BE49-F238E27FC236}">
                <a16:creationId xmlns:a16="http://schemas.microsoft.com/office/drawing/2014/main" id="{4EFE30CE-1BF8-874C-9789-DEE47A66B7EE}"/>
              </a:ext>
            </a:extLst>
          </p:cNvPr>
          <p:cNvPicPr>
            <a:picLocks noChangeAspect="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colorTemperature colorTemp="7235"/>
                    </a14:imgEffect>
                    <a14:imgEffect>
                      <a14:saturation sat="117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387" y="2583935"/>
            <a:ext cx="9784069" cy="3383394"/>
          </a:xfrm>
          <a:prstGeom prst="rect">
            <a:avLst/>
          </a:prstGeom>
        </p:spPr>
      </p:pic>
      <p:pic>
        <p:nvPicPr>
          <p:cNvPr id="13" name="Picture 12">
            <a:extLst>
              <a:ext uri="{FF2B5EF4-FFF2-40B4-BE49-F238E27FC236}">
                <a16:creationId xmlns:a16="http://schemas.microsoft.com/office/drawing/2014/main" id="{D8001473-014E-B340-A6A8-6D41BB3BA3D6}"/>
              </a:ext>
            </a:extLst>
          </p:cNvPr>
          <p:cNvPicPr>
            <a:picLocks noChangeAspect="1"/>
          </p:cNvPicPr>
          <p:nvPr/>
        </p:nvPicPr>
        <p:blipFill>
          <a:blip r:embed="rId9">
            <a:alphaModFix amt="85000"/>
          </a:blip>
          <a:stretch>
            <a:fillRect/>
          </a:stretch>
        </p:blipFill>
        <p:spPr>
          <a:xfrm>
            <a:off x="33518658" y="8128361"/>
            <a:ext cx="9803582" cy="600402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3137</TotalTime>
  <Words>666</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Nunito Black</vt:lpstr>
      <vt:lpstr>Nunito</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53</cp:revision>
  <dcterms:modified xsi:type="dcterms:W3CDTF">2020-07-31T19:28:08Z</dcterms:modified>
  <cp:category>research posters template</cp:category>
</cp:coreProperties>
</file>