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CCECF8"/>
    <a:srgbClr val="C1E9F7"/>
    <a:srgbClr val="1482A5"/>
    <a:srgbClr val="C8E1C8"/>
    <a:srgbClr val="A0BEC8"/>
    <a:srgbClr val="C8EBF8"/>
    <a:srgbClr val="D6F1FA"/>
    <a:srgbClr val="DCF1F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706"/>
    <p:restoredTop sz="94660"/>
  </p:normalViewPr>
  <p:slideViewPr>
    <p:cSldViewPr>
      <p:cViewPr>
        <p:scale>
          <a:sx n="83" d="100"/>
          <a:sy n="83" d="100"/>
        </p:scale>
        <p:origin x="920" y="-9072"/>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emf"/><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em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emf"/><Relationship Id="rId5" Type="http://schemas.openxmlformats.org/officeDocument/2006/relationships/image" Target="../media/image6.png"/><Relationship Id="rId10" Type="http://schemas.openxmlformats.org/officeDocument/2006/relationships/image" Target="../media/image10.emf"/><Relationship Id="rId4" Type="http://schemas.openxmlformats.org/officeDocument/2006/relationships/image" Target="../media/image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87229" y="-83159"/>
            <a:ext cx="43978429"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423181" y="16364831"/>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samples of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396287" y="1534633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11963400" y="21551919"/>
            <a:ext cx="20236147" cy="20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general election races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1895638" y="14072246"/>
            <a:ext cx="20152178" cy="929846"/>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721040" y="13867193"/>
            <a:ext cx="9601200" cy="492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How bias and accuracy varies by pollster and polling methods, and to what extent can be understood with a Bayesian hierarchical model.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When you see a poll, things that should effect how much credence you give it include the delivery mode, the pollster, the pollster’s commitment to transparency, the sample size, and the type of voting model used.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19849" y="30584079"/>
            <a:ext cx="9601200" cy="172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dirty="0">
                <a:latin typeface="Times New Roman" panose="02020603050405020304" pitchFamily="18" charset="0"/>
                <a:ea typeface="Open Sans" panose="020B0606030504020204" pitchFamily="34" charset="0"/>
                <a:cs typeface="Times New Roman" panose="02020603050405020304" pitchFamily="18" charset="0"/>
              </a:rPr>
              <a:t>A special thanks goes to Jake Price for being a wonderful research advisor and to the Agricola fund donors for funding my research. </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00476" y="29524489"/>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Acknowledgements</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21040" y="690268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58387" y="8069941"/>
            <a:ext cx="9601200" cy="701730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there is still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a combination of nominal and numerical variables.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82" y="19153962"/>
            <a:ext cx="11887814" cy="8920076"/>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256070" y="28098076"/>
            <a:ext cx="955039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above, when converted to model statements, are used to predict the most credible parameter values for every parameter at every step in the model.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2223" y="15226782"/>
            <a:ext cx="9787831" cy="6032948"/>
          </a:xfrm>
          <a:prstGeom prst="rect">
            <a:avLst/>
          </a:prstGeom>
        </p:spPr>
      </p:pic>
      <p:pic>
        <p:nvPicPr>
          <p:cNvPr id="8" name="Picture 7">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17592" y="15266847"/>
            <a:ext cx="9787832" cy="6032949"/>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5"/>
          <a:stretch>
            <a:fillRect/>
          </a:stretch>
        </p:blipFill>
        <p:spPr>
          <a:xfrm>
            <a:off x="11895638" y="23964097"/>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265564" y="23964097"/>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6"/>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1695141" y="30221735"/>
            <a:ext cx="20016654"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There is a relationship between democratic error and republican error, but it’s certainty not a perfect one-to-one relationship. Because of this relationship, republican error can also be modeled for any given poll with just two numerical predictors: democratic error and undecided voter percentage. </a:t>
            </a:r>
          </a:p>
        </p:txBody>
      </p:sp>
      <p:sp>
        <p:nvSpPr>
          <p:cNvPr id="35" name="Rectangle 10">
            <a:extLst>
              <a:ext uri="{FF2B5EF4-FFF2-40B4-BE49-F238E27FC236}">
                <a16:creationId xmlns:a16="http://schemas.microsoft.com/office/drawing/2014/main" id="{A43939EF-1CF9-1846-90AD-6460C66D5C29}"/>
              </a:ext>
            </a:extLst>
          </p:cNvPr>
          <p:cNvSpPr>
            <a:spLocks noChangeArrowheads="1"/>
          </p:cNvSpPr>
          <p:nvPr/>
        </p:nvSpPr>
        <p:spPr bwMode="auto">
          <a:xfrm>
            <a:off x="11968905" y="6902681"/>
            <a:ext cx="20152178"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What’s in a Model?</a:t>
            </a:r>
          </a:p>
        </p:txBody>
      </p:sp>
      <p:pic>
        <p:nvPicPr>
          <p:cNvPr id="9" name="Picture 8" descr="A close up of a sign&#10;&#10;Description automatically generated">
            <a:extLst>
              <a:ext uri="{FF2B5EF4-FFF2-40B4-BE49-F238E27FC236}">
                <a16:creationId xmlns:a16="http://schemas.microsoft.com/office/drawing/2014/main" id="{4EFE30CE-1BF8-874C-9789-DEE47A66B7EE}"/>
              </a:ext>
            </a:extLst>
          </p:cNvPr>
          <p:cNvPicPr>
            <a:picLocks noChangeAspect="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colorTemperature colorTemp="7235"/>
                    </a14:imgEffect>
                    <a14:imgEffect>
                      <a14:saturation sat="117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387" y="2583935"/>
            <a:ext cx="9784069" cy="3383394"/>
          </a:xfrm>
          <a:prstGeom prst="rect">
            <a:avLst/>
          </a:prstGeom>
        </p:spPr>
      </p:pic>
      <p:pic>
        <p:nvPicPr>
          <p:cNvPr id="13" name="Picture 12">
            <a:extLst>
              <a:ext uri="{FF2B5EF4-FFF2-40B4-BE49-F238E27FC236}">
                <a16:creationId xmlns:a16="http://schemas.microsoft.com/office/drawing/2014/main" id="{D8001473-014E-B340-A6A8-6D41BB3BA3D6}"/>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3518658" y="8465939"/>
            <a:ext cx="9803582" cy="5328865"/>
          </a:xfrm>
          <a:prstGeom prst="rect">
            <a:avLst/>
          </a:prstGeom>
        </p:spPr>
      </p:pic>
      <p:pic>
        <p:nvPicPr>
          <p:cNvPr id="15" name="Picture 14">
            <a:extLst>
              <a:ext uri="{FF2B5EF4-FFF2-40B4-BE49-F238E27FC236}">
                <a16:creationId xmlns:a16="http://schemas.microsoft.com/office/drawing/2014/main" id="{F558707C-F84F-744A-8DF5-E718200F8171}"/>
              </a:ext>
            </a:extLst>
          </p:cNvPr>
          <p:cNvPicPr>
            <a:picLocks noChangeAspect="1"/>
          </p:cNvPicPr>
          <p:nvPr/>
        </p:nvPicPr>
        <p:blipFill rotWithShape="1">
          <a:blip r:embed="rId10">
            <a:extLst>
              <a:ext uri="{28A0092B-C50C-407E-A947-70E740481C1C}">
                <a14:useLocalDpi xmlns:a14="http://schemas.microsoft.com/office/drawing/2010/main" val="0"/>
              </a:ext>
            </a:extLst>
          </a:blip>
          <a:srcRect t="19123" b="16235"/>
          <a:stretch/>
        </p:blipFill>
        <p:spPr>
          <a:xfrm>
            <a:off x="37471064" y="19049981"/>
            <a:ext cx="6435376" cy="4159932"/>
          </a:xfrm>
          <a:prstGeom prst="rect">
            <a:avLst/>
          </a:prstGeom>
        </p:spPr>
      </p:pic>
      <p:pic>
        <p:nvPicPr>
          <p:cNvPr id="38" name="Picture 37">
            <a:extLst>
              <a:ext uri="{FF2B5EF4-FFF2-40B4-BE49-F238E27FC236}">
                <a16:creationId xmlns:a16="http://schemas.microsoft.com/office/drawing/2014/main" id="{F8199D17-D18E-0C48-AD79-329A134C8A7A}"/>
              </a:ext>
            </a:extLst>
          </p:cNvPr>
          <p:cNvPicPr>
            <a:picLocks noChangeAspect="1"/>
          </p:cNvPicPr>
          <p:nvPr/>
        </p:nvPicPr>
        <p:blipFill rotWithShape="1">
          <a:blip r:embed="rId11">
            <a:extLst>
              <a:ext uri="{28A0092B-C50C-407E-A947-70E740481C1C}">
                <a14:useLocalDpi xmlns:a14="http://schemas.microsoft.com/office/drawing/2010/main" val="0"/>
              </a:ext>
            </a:extLst>
          </a:blip>
          <a:srcRect b="15784"/>
          <a:stretch/>
        </p:blipFill>
        <p:spPr>
          <a:xfrm>
            <a:off x="32826404" y="18463347"/>
            <a:ext cx="5661130" cy="4767603"/>
          </a:xfrm>
          <a:prstGeom prst="rect">
            <a:avLst/>
          </a:prstGeom>
        </p:spPr>
      </p:pic>
      <p:pic>
        <p:nvPicPr>
          <p:cNvPr id="40" name="Picture 39">
            <a:extLst>
              <a:ext uri="{FF2B5EF4-FFF2-40B4-BE49-F238E27FC236}">
                <a16:creationId xmlns:a16="http://schemas.microsoft.com/office/drawing/2014/main" id="{EC902C72-C751-C249-9406-B1B66F980991}"/>
              </a:ext>
            </a:extLst>
          </p:cNvPr>
          <p:cNvPicPr>
            <a:picLocks noChangeAspect="1"/>
          </p:cNvPicPr>
          <p:nvPr/>
        </p:nvPicPr>
        <p:blipFill rotWithShape="1">
          <a:blip r:embed="rId12">
            <a:extLst>
              <a:ext uri="{28A0092B-C50C-407E-A947-70E740481C1C}">
                <a14:useLocalDpi xmlns:a14="http://schemas.microsoft.com/office/drawing/2010/main" val="0"/>
              </a:ext>
            </a:extLst>
          </a:blip>
          <a:srcRect b="15544"/>
          <a:stretch/>
        </p:blipFill>
        <p:spPr>
          <a:xfrm>
            <a:off x="32908732" y="23209913"/>
            <a:ext cx="5144715" cy="4345050"/>
          </a:xfrm>
          <a:prstGeom prst="rect">
            <a:avLst/>
          </a:prstGeom>
        </p:spPr>
      </p:pic>
      <p:pic>
        <p:nvPicPr>
          <p:cNvPr id="41" name="Picture 40">
            <a:extLst>
              <a:ext uri="{FF2B5EF4-FFF2-40B4-BE49-F238E27FC236}">
                <a16:creationId xmlns:a16="http://schemas.microsoft.com/office/drawing/2014/main" id="{9D5FDD8B-0394-A049-8444-9FB0AB7D4E45}"/>
              </a:ext>
            </a:extLst>
          </p:cNvPr>
          <p:cNvPicPr>
            <a:picLocks noChangeAspect="1"/>
          </p:cNvPicPr>
          <p:nvPr/>
        </p:nvPicPr>
        <p:blipFill rotWithShape="1">
          <a:blip r:embed="rId13">
            <a:extLst>
              <a:ext uri="{28A0092B-C50C-407E-A947-70E740481C1C}">
                <a14:useLocalDpi xmlns:a14="http://schemas.microsoft.com/office/drawing/2010/main" val="0"/>
              </a:ext>
            </a:extLst>
          </a:blip>
          <a:srcRect b="15543"/>
          <a:stretch/>
        </p:blipFill>
        <p:spPr>
          <a:xfrm>
            <a:off x="37108913" y="23192916"/>
            <a:ext cx="6435376" cy="4345051"/>
          </a:xfrm>
          <a:prstGeom prst="rect">
            <a:avLst/>
          </a:prstGeom>
        </p:spPr>
      </p:pic>
      <p:sp>
        <p:nvSpPr>
          <p:cNvPr id="39" name="TextBox 38">
            <a:extLst>
              <a:ext uri="{FF2B5EF4-FFF2-40B4-BE49-F238E27FC236}">
                <a16:creationId xmlns:a16="http://schemas.microsoft.com/office/drawing/2014/main" id="{0BAC4D13-7DC7-1547-BF88-94BBC56DF68C}"/>
              </a:ext>
            </a:extLst>
          </p:cNvPr>
          <p:cNvSpPr txBox="1"/>
          <p:nvPr/>
        </p:nvSpPr>
        <p:spPr>
          <a:xfrm>
            <a:off x="33692364" y="27971778"/>
            <a:ext cx="9417423" cy="1538883"/>
          </a:xfrm>
          <a:prstGeom prst="rect">
            <a:avLst/>
          </a:prstGeom>
          <a:noFill/>
        </p:spPr>
        <p:txBody>
          <a:bodyPr wrap="square" rtlCol="0">
            <a:spAutoFit/>
          </a:bodyPr>
          <a:lstStyle/>
          <a:p>
            <a:r>
              <a:rPr lang="en-US" sz="3200" dirty="0">
                <a:latin typeface="Times New Roman" panose="02020603050405020304" pitchFamily="18" charset="0"/>
                <a:ea typeface="Open Sans" panose="020B0606030504020204" pitchFamily="34" charset="0"/>
                <a:cs typeface="Times New Roman" panose="02020603050405020304" pitchFamily="18" charset="0"/>
              </a:rPr>
              <a:t>The pollster and the year themselves also produce systematic error in polls that you should be aware of.</a:t>
            </a:r>
          </a:p>
          <a:p>
            <a:endParaRPr lang="en-US" dirty="0"/>
          </a:p>
        </p:txBody>
      </p:sp>
      <p:graphicFrame>
        <p:nvGraphicFramePr>
          <p:cNvPr id="42" name="Table 41">
            <a:extLst>
              <a:ext uri="{FF2B5EF4-FFF2-40B4-BE49-F238E27FC236}">
                <a16:creationId xmlns:a16="http://schemas.microsoft.com/office/drawing/2014/main" id="{14A13672-2345-B64F-BD5A-E20117C4256C}"/>
              </a:ext>
            </a:extLst>
          </p:cNvPr>
          <p:cNvGraphicFramePr>
            <a:graphicFrameLocks noGrp="1"/>
          </p:cNvGraphicFramePr>
          <p:nvPr>
            <p:extLst>
              <p:ext uri="{D42A27DB-BD31-4B8C-83A1-F6EECF244321}">
                <p14:modId xmlns:p14="http://schemas.microsoft.com/office/powerpoint/2010/main" val="1787988312"/>
              </p:ext>
            </p:extLst>
          </p:nvPr>
        </p:nvGraphicFramePr>
        <p:xfrm>
          <a:off x="11963400" y="7961902"/>
          <a:ext cx="20084416" cy="5756913"/>
        </p:xfrm>
        <a:graphic>
          <a:graphicData uri="http://schemas.openxmlformats.org/drawingml/2006/table">
            <a:tbl>
              <a:tblPr firstRow="1" bandRow="1">
                <a:tableStyleId>{16D9F66E-5EB9-4882-86FB-DCBF35E3C3E4}</a:tableStyleId>
              </a:tblPr>
              <a:tblGrid>
                <a:gridCol w="4046860">
                  <a:extLst>
                    <a:ext uri="{9D8B030D-6E8A-4147-A177-3AD203B41FA5}">
                      <a16:colId xmlns:a16="http://schemas.microsoft.com/office/drawing/2014/main" val="2285599597"/>
                    </a:ext>
                  </a:extLst>
                </a:gridCol>
                <a:gridCol w="16037556">
                  <a:extLst>
                    <a:ext uri="{9D8B030D-6E8A-4147-A177-3AD203B41FA5}">
                      <a16:colId xmlns:a16="http://schemas.microsoft.com/office/drawing/2014/main" val="2717549950"/>
                    </a:ext>
                  </a:extLst>
                </a:gridCol>
              </a:tblGrid>
              <a:tr h="652979">
                <a:tc>
                  <a:txBody>
                    <a:bodyPr/>
                    <a:lstStyle/>
                    <a:p>
                      <a:r>
                        <a:rPr lang="en-US" sz="3000" dirty="0">
                          <a:solidFill>
                            <a:srgbClr val="235078"/>
                          </a:solidFill>
                          <a:latin typeface="Times New Roman" panose="02020603050405020304" pitchFamily="18" charset="0"/>
                          <a:cs typeface="Times New Roman" panose="02020603050405020304" pitchFamily="18" charset="0"/>
                        </a:rPr>
                        <a:t>Year</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35078"/>
                          </a:solidFill>
                          <a:effectLst/>
                          <a:uLnTx/>
                          <a:uFillTx/>
                          <a:latin typeface="Times New Roman" panose="02020603050405020304" pitchFamily="18" charset="0"/>
                          <a:cs typeface="Times New Roman" panose="02020603050405020304" pitchFamily="18" charset="0"/>
                        </a:rPr>
                        <a:t>What election year was it? 2000, 2004, 2008, 2012, and 2016 included in this model.</a:t>
                      </a:r>
                      <a:endParaRPr lang="en-US" sz="3000" b="0" dirty="0">
                        <a:solidFill>
                          <a:srgbClr val="235078"/>
                        </a:solidFill>
                        <a:latin typeface="Times New Roman" panose="02020603050405020304" pitchFamily="18" charset="0"/>
                        <a:cs typeface="Times New Roman" panose="02020603050405020304" pitchFamily="18" charset="0"/>
                      </a:endParaRP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1321991713"/>
                  </a:ext>
                </a:extLst>
              </a:tr>
              <a:tr h="612472">
                <a:tc>
                  <a:txBody>
                    <a:bodyPr/>
                    <a:lstStyle/>
                    <a:p>
                      <a:r>
                        <a:rPr lang="en-US" sz="3000" b="1" dirty="0">
                          <a:solidFill>
                            <a:srgbClr val="235078"/>
                          </a:solidFill>
                          <a:latin typeface="Times New Roman" panose="02020603050405020304" pitchFamily="18" charset="0"/>
                          <a:cs typeface="Times New Roman" panose="02020603050405020304" pitchFamily="18" charset="0"/>
                        </a:rPr>
                        <a:t>Delivery Mode</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srgbClr val="235078"/>
                          </a:solidFill>
                          <a:latin typeface="Times New Roman" panose="02020603050405020304" pitchFamily="18" charset="0"/>
                          <a:cs typeface="Times New Roman" panose="02020603050405020304" pitchFamily="18" charset="0"/>
                        </a:rPr>
                        <a:t>How the poll was conducted – Online? Over the phone? With a live operator? A robot caller?</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496424685"/>
                  </a:ext>
                </a:extLst>
              </a:tr>
              <a:tr h="612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kern="1200" dirty="0">
                          <a:solidFill>
                            <a:srgbClr val="235078"/>
                          </a:solidFill>
                          <a:effectLst/>
                          <a:latin typeface="Times New Roman" panose="02020603050405020304" pitchFamily="18" charset="0"/>
                          <a:ea typeface="+mn-ea"/>
                          <a:cs typeface="Times New Roman" panose="02020603050405020304" pitchFamily="18" charset="0"/>
                        </a:rPr>
                        <a:t>Pollster</a:t>
                      </a:r>
                      <a:endParaRPr lang="en-US" sz="3000" b="1" dirty="0">
                        <a:solidFill>
                          <a:srgbClr val="235078"/>
                        </a:solidFill>
                        <a:latin typeface="Times New Roman" panose="02020603050405020304" pitchFamily="18" charset="0"/>
                        <a:cs typeface="Times New Roman" panose="02020603050405020304" pitchFamily="18" charset="0"/>
                      </a:endParaRP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kern="1200" dirty="0">
                          <a:solidFill>
                            <a:srgbClr val="235078"/>
                          </a:solidFill>
                          <a:effectLst/>
                          <a:latin typeface="Times New Roman" panose="02020603050405020304" pitchFamily="18" charset="0"/>
                          <a:ea typeface="+mn-ea"/>
                          <a:cs typeface="Times New Roman" panose="02020603050405020304" pitchFamily="18" charset="0"/>
                        </a:rPr>
                        <a:t>What company or institution is conducting the poll?</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3861586539"/>
                  </a:ext>
                </a:extLst>
              </a:tr>
              <a:tr h="1633259">
                <a:tc>
                  <a:txBody>
                    <a:bodyPr/>
                    <a:lstStyle/>
                    <a:p>
                      <a:r>
                        <a:rPr lang="en-US" sz="3000" b="1" dirty="0">
                          <a:solidFill>
                            <a:srgbClr val="235078"/>
                          </a:solidFill>
                          <a:latin typeface="Times New Roman" panose="02020603050405020304" pitchFamily="18" charset="0"/>
                          <a:cs typeface="Times New Roman" panose="02020603050405020304" pitchFamily="18" charset="0"/>
                        </a:rPr>
                        <a:t>Transparency</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kern="1200" dirty="0">
                          <a:solidFill>
                            <a:srgbClr val="235078"/>
                          </a:solidFill>
                          <a:effectLst/>
                          <a:latin typeface="Times New Roman" panose="02020603050405020304" pitchFamily="18" charset="0"/>
                          <a:ea typeface="+mn-ea"/>
                          <a:cs typeface="Times New Roman" panose="02020603050405020304" pitchFamily="18" charset="0"/>
                        </a:rPr>
                        <a:t>A yes/no dummy variable measured by if the pollster participates in the American Association for Public Opinion Research’s Transparency Initiative and/or the Roper Center for Public Opinion Research (two organizations that promote transparency in polling).</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3835899938"/>
                  </a:ext>
                </a:extLst>
              </a:tr>
              <a:tr h="612472">
                <a:tc>
                  <a:txBody>
                    <a:bodyPr/>
                    <a:lstStyle/>
                    <a:p>
                      <a:r>
                        <a:rPr lang="en-US" sz="3000" b="1" dirty="0">
                          <a:solidFill>
                            <a:srgbClr val="235078"/>
                          </a:solidFill>
                          <a:latin typeface="Times New Roman" panose="02020603050405020304" pitchFamily="18" charset="0"/>
                          <a:cs typeface="Times New Roman" panose="02020603050405020304" pitchFamily="18" charset="0"/>
                        </a:rPr>
                        <a:t>Sample Size</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kern="1200" dirty="0">
                          <a:solidFill>
                            <a:srgbClr val="235078"/>
                          </a:solidFill>
                          <a:effectLst/>
                          <a:latin typeface="Times New Roman" panose="02020603050405020304" pitchFamily="18" charset="0"/>
                          <a:ea typeface="+mn-ea"/>
                          <a:cs typeface="Times New Roman" panose="02020603050405020304" pitchFamily="18" charset="0"/>
                        </a:rPr>
                        <a:t>How many respondents to the poll?</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2404492232"/>
                  </a:ext>
                </a:extLst>
              </a:tr>
              <a:tr h="16332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kern="1200" dirty="0">
                          <a:solidFill>
                            <a:srgbClr val="235078"/>
                          </a:solidFill>
                          <a:effectLst/>
                          <a:latin typeface="Times New Roman" panose="02020603050405020304" pitchFamily="18" charset="0"/>
                          <a:ea typeface="+mn-ea"/>
                          <a:cs typeface="Times New Roman" panose="02020603050405020304" pitchFamily="18" charset="0"/>
                        </a:rPr>
                        <a:t>Likely Voter versus Registered Voter Model</a:t>
                      </a:r>
                    </a:p>
                    <a:p>
                      <a:endParaRPr lang="en-US" sz="3000" b="1" dirty="0">
                        <a:solidFill>
                          <a:srgbClr val="235078"/>
                        </a:solidFill>
                        <a:latin typeface="Times New Roman" panose="02020603050405020304" pitchFamily="18" charset="0"/>
                        <a:cs typeface="Times New Roman" panose="02020603050405020304" pitchFamily="18" charset="0"/>
                      </a:endParaRP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r>
                        <a:rPr lang="en-US" sz="3000" dirty="0">
                          <a:solidFill>
                            <a:srgbClr val="235078"/>
                          </a:solidFill>
                          <a:latin typeface="Times New Roman" panose="02020603050405020304" pitchFamily="18" charset="0"/>
                          <a:cs typeface="Times New Roman" panose="02020603050405020304" pitchFamily="18" charset="0"/>
                        </a:rPr>
                        <a:t>Pollsters try to subset registered voters into classifications of “likely voters”, these adjustments, or lack thereof, can effect the accuracy and bias of the model.</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3048116116"/>
                  </a:ext>
                </a:extLst>
              </a:tr>
            </a:tbl>
          </a:graphicData>
        </a:graphic>
      </p:graphicFrame>
      <p:pic>
        <p:nvPicPr>
          <p:cNvPr id="44" name="Picture 43">
            <a:extLst>
              <a:ext uri="{FF2B5EF4-FFF2-40B4-BE49-F238E27FC236}">
                <a16:creationId xmlns:a16="http://schemas.microsoft.com/office/drawing/2014/main" id="{5817C28D-7FEA-CA47-BEB2-1B7E2C24D470}"/>
              </a:ext>
            </a:extLst>
          </p:cNvPr>
          <p:cNvPicPr>
            <a:picLocks noChangeAspect="1"/>
          </p:cNvPicPr>
          <p:nvPr/>
        </p:nvPicPr>
        <p:blipFill rotWithShape="1">
          <a:blip r:embed="rId10">
            <a:extLst>
              <a:ext uri="{28A0092B-C50C-407E-A947-70E740481C1C}">
                <a14:useLocalDpi xmlns:a14="http://schemas.microsoft.com/office/drawing/2010/main" val="0"/>
              </a:ext>
            </a:extLst>
          </a:blip>
          <a:srcRect t="6719" b="85616"/>
          <a:stretch/>
        </p:blipFill>
        <p:spPr>
          <a:xfrm>
            <a:off x="37642800" y="18795443"/>
            <a:ext cx="6047727" cy="46352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10077</TotalTime>
  <Words>596</Words>
  <Application>Microsoft Macintosh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Nunito Black</vt:lpstr>
      <vt:lpstr>Nunito</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69</cp:revision>
  <dcterms:modified xsi:type="dcterms:W3CDTF">2020-08-05T17:59:50Z</dcterms:modified>
  <cp:category>research posters template</cp:category>
</cp:coreProperties>
</file>