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43891200" cy="32918400"/>
  <p:notesSz cx="6858000" cy="9144000"/>
  <p:embeddedFontLst>
    <p:embeddedFont>
      <p:font typeface="Nunito" pitchFamily="2" charset="77"/>
      <p:regular r:id="rId3"/>
      <p:bold r:id="rId4"/>
      <p:italic r:id="rId5"/>
      <p:boldItalic r:id="rId6"/>
    </p:embeddedFont>
    <p:embeddedFont>
      <p:font typeface="Nunito Black" pitchFamily="2" charset="77"/>
      <p:bold r:id="rId7"/>
      <p:italic r:id="rId8"/>
      <p:boldItalic r:id="rId9"/>
    </p:embeddedFont>
    <p:embeddedFont>
      <p:font typeface="Open Sans" panose="020B0606030504020204" pitchFamily="34" charset="0"/>
      <p:regular r:id="rId10"/>
      <p:bold r:id="rId11"/>
      <p:italic r:id="rId12"/>
      <p:boldItalic r:id="rId13"/>
    </p:embeddedFont>
  </p:embeddedFontLst>
  <p:custDataLst>
    <p:tags r:id="rId14"/>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2A5"/>
    <a:srgbClr val="DCF1F8"/>
    <a:srgbClr val="A0BEC8"/>
    <a:srgbClr val="666666"/>
    <a:srgbClr val="C8E1C8"/>
    <a:srgbClr val="CCECF8"/>
    <a:srgbClr val="C1E9F7"/>
    <a:srgbClr val="C8EBF8"/>
    <a:srgbClr val="D6F1FA"/>
    <a:srgbClr val="235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p:restoredTop sz="94660"/>
  </p:normalViewPr>
  <p:slideViewPr>
    <p:cSldViewPr>
      <p:cViewPr>
        <p:scale>
          <a:sx n="27" d="100"/>
          <a:sy n="27" d="100"/>
        </p:scale>
        <p:origin x="2216" y="-176"/>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font" Target="fonts/font11.fntdata"/><Relationship Id="rId18" Type="http://schemas.openxmlformats.org/officeDocument/2006/relationships/tableStyles" Target="tableStyle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font" Target="fonts/font10.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font" Target="fonts/font9.fntdata"/><Relationship Id="rId5" Type="http://schemas.openxmlformats.org/officeDocument/2006/relationships/font" Target="fonts/font3.fntdata"/><Relationship Id="rId15" Type="http://schemas.openxmlformats.org/officeDocument/2006/relationships/presProps" Target="presProps.xml"/><Relationship Id="rId10" Type="http://schemas.openxmlformats.org/officeDocument/2006/relationships/font" Target="fonts/font8.fntdata"/><Relationship Id="rId4" Type="http://schemas.openxmlformats.org/officeDocument/2006/relationships/font" Target="fonts/font2.fntdata"/><Relationship Id="rId9" Type="http://schemas.openxmlformats.org/officeDocument/2006/relationships/font" Target="fonts/font7.fntdata"/><Relationship Id="rId14"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832F7583-1F2E-4A0D-89A2-8757FB6C046D}" type="slidenum">
              <a:rPr lang="en-US"/>
              <a:pPr>
                <a:defRPr/>
              </a:pPr>
              <a:t>‹#›</a:t>
            </a:fld>
            <a:endParaRPr lang="en-US"/>
          </a:p>
        </p:txBody>
      </p:sp>
    </p:spTree>
    <p:extLst>
      <p:ext uri="{BB962C8B-B14F-4D97-AF65-F5344CB8AC3E}">
        <p14:creationId xmlns:p14="http://schemas.microsoft.com/office/powerpoint/2010/main" val="339881079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49CBABAE-C7B7-4F8E-A01D-1845599FDD82}" type="slidenum">
              <a:rPr lang="en-US"/>
              <a:pPr>
                <a:defRPr/>
              </a:pPr>
              <a:t>‹#›</a:t>
            </a:fld>
            <a:endParaRPr lang="en-US"/>
          </a:p>
        </p:txBody>
      </p:sp>
    </p:spTree>
    <p:extLst>
      <p:ext uri="{BB962C8B-B14F-4D97-AF65-F5344CB8AC3E}">
        <p14:creationId xmlns:p14="http://schemas.microsoft.com/office/powerpoint/2010/main" val="221416611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1319213"/>
            <a:ext cx="9874250"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5513" y="1319213"/>
            <a:ext cx="29475112"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F7E91C4-4AF7-40C1-B437-FA58F4C898C6}" type="slidenum">
              <a:rPr lang="en-US"/>
              <a:pPr>
                <a:defRPr/>
              </a:pPr>
              <a:t>‹#›</a:t>
            </a:fld>
            <a:endParaRPr lang="en-US"/>
          </a:p>
        </p:txBody>
      </p:sp>
    </p:spTree>
    <p:extLst>
      <p:ext uri="{BB962C8B-B14F-4D97-AF65-F5344CB8AC3E}">
        <p14:creationId xmlns:p14="http://schemas.microsoft.com/office/powerpoint/2010/main" val="215247804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7C20414-372A-41A8-9C7E-815AA41B1C22}" type="slidenum">
              <a:rPr lang="en-US"/>
              <a:pPr>
                <a:defRPr/>
              </a:pPr>
              <a:t>‹#›</a:t>
            </a:fld>
            <a:endParaRPr lang="en-US"/>
          </a:p>
        </p:txBody>
      </p:sp>
    </p:spTree>
    <p:extLst>
      <p:ext uri="{BB962C8B-B14F-4D97-AF65-F5344CB8AC3E}">
        <p14:creationId xmlns:p14="http://schemas.microsoft.com/office/powerpoint/2010/main" val="29855578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F90D1AA-2AB5-4265-A84E-A08A77402E80}" type="slidenum">
              <a:rPr lang="en-US"/>
              <a:pPr>
                <a:defRPr/>
              </a:pPr>
              <a:t>‹#›</a:t>
            </a:fld>
            <a:endParaRPr lang="en-US"/>
          </a:p>
        </p:txBody>
      </p:sp>
    </p:spTree>
    <p:extLst>
      <p:ext uri="{BB962C8B-B14F-4D97-AF65-F5344CB8AC3E}">
        <p14:creationId xmlns:p14="http://schemas.microsoft.com/office/powerpoint/2010/main" val="225477896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5513" y="7681913"/>
            <a:ext cx="19673888"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1913"/>
            <a:ext cx="19675475"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2107C36F-0099-4FE0-ACAF-B1039AAFBCD5}" type="slidenum">
              <a:rPr lang="en-US"/>
              <a:pPr>
                <a:defRPr/>
              </a:pPr>
              <a:t>‹#›</a:t>
            </a:fld>
            <a:endParaRPr lang="en-US"/>
          </a:p>
        </p:txBody>
      </p:sp>
    </p:spTree>
    <p:extLst>
      <p:ext uri="{BB962C8B-B14F-4D97-AF65-F5344CB8AC3E}">
        <p14:creationId xmlns:p14="http://schemas.microsoft.com/office/powerpoint/2010/main" val="34450032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30135CE0-8D06-4438-94EA-8ECC994DF412}" type="slidenum">
              <a:rPr lang="en-US"/>
              <a:pPr>
                <a:defRPr/>
              </a:pPr>
              <a:t>‹#›</a:t>
            </a:fld>
            <a:endParaRPr lang="en-US"/>
          </a:p>
        </p:txBody>
      </p:sp>
    </p:spTree>
    <p:extLst>
      <p:ext uri="{BB962C8B-B14F-4D97-AF65-F5344CB8AC3E}">
        <p14:creationId xmlns:p14="http://schemas.microsoft.com/office/powerpoint/2010/main" val="42655058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02464342-44A8-4BF0-82F7-BEF55BE6F5AA}" type="slidenum">
              <a:rPr lang="en-US"/>
              <a:pPr>
                <a:defRPr/>
              </a:pPr>
              <a:t>‹#›</a:t>
            </a:fld>
            <a:endParaRPr lang="en-US"/>
          </a:p>
        </p:txBody>
      </p:sp>
    </p:spTree>
    <p:extLst>
      <p:ext uri="{BB962C8B-B14F-4D97-AF65-F5344CB8AC3E}">
        <p14:creationId xmlns:p14="http://schemas.microsoft.com/office/powerpoint/2010/main" val="16906301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C58F61E3-F1B1-4C93-8E0B-A94AC7364D8E}" type="slidenum">
              <a:rPr lang="en-US"/>
              <a:pPr>
                <a:defRPr/>
              </a:pPr>
              <a:t>‹#›</a:t>
            </a:fld>
            <a:endParaRPr lang="en-US"/>
          </a:p>
        </p:txBody>
      </p:sp>
    </p:spTree>
    <p:extLst>
      <p:ext uri="{BB962C8B-B14F-4D97-AF65-F5344CB8AC3E}">
        <p14:creationId xmlns:p14="http://schemas.microsoft.com/office/powerpoint/2010/main" val="711890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C0F6AF16-7A4E-4CCF-8238-DA2023A0ED33}" type="slidenum">
              <a:rPr lang="en-US"/>
              <a:pPr>
                <a:defRPr/>
              </a:pPr>
              <a:t>‹#›</a:t>
            </a:fld>
            <a:endParaRPr lang="en-US"/>
          </a:p>
        </p:txBody>
      </p:sp>
    </p:spTree>
    <p:extLst>
      <p:ext uri="{BB962C8B-B14F-4D97-AF65-F5344CB8AC3E}">
        <p14:creationId xmlns:p14="http://schemas.microsoft.com/office/powerpoint/2010/main" val="32279274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56C9C478-6178-4E05-8724-034EA2774309}" type="slidenum">
              <a:rPr lang="en-US"/>
              <a:pPr>
                <a:defRPr/>
              </a:pPr>
              <a:t>‹#›</a:t>
            </a:fld>
            <a:endParaRPr lang="en-US"/>
          </a:p>
        </p:txBody>
      </p:sp>
    </p:spTree>
    <p:extLst>
      <p:ext uri="{BB962C8B-B14F-4D97-AF65-F5344CB8AC3E}">
        <p14:creationId xmlns:p14="http://schemas.microsoft.com/office/powerpoint/2010/main" val="373320334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5513" y="7681913"/>
            <a:ext cx="3950176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7112" y="29978350"/>
            <a:ext cx="138985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6312"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smtClean="0">
                <a:latin typeface="Arial" pitchFamily="34" charset="0"/>
              </a:defRPr>
            </a:lvl1pPr>
          </a:lstStyle>
          <a:p>
            <a:pPr>
              <a:defRPr/>
            </a:pPr>
            <a:fld id="{9A1A43B9-AFC3-461A-A4D0-5B0FD2995BC5}"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intuitivecerulean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pitchFamily="34" charset="0"/>
        </a:defRPr>
      </a:lvl2pPr>
      <a:lvl3pPr algn="ctr" defTabSz="4703763" rtl="0" eaLnBrk="0" fontAlgn="base" hangingPunct="0">
        <a:spcBef>
          <a:spcPct val="0"/>
        </a:spcBef>
        <a:spcAft>
          <a:spcPct val="0"/>
        </a:spcAft>
        <a:defRPr sz="22700">
          <a:solidFill>
            <a:schemeClr val="tx2"/>
          </a:solidFill>
          <a:latin typeface="Arial" pitchFamily="34" charset="0"/>
        </a:defRPr>
      </a:lvl3pPr>
      <a:lvl4pPr algn="ctr" defTabSz="4703763" rtl="0" eaLnBrk="0" fontAlgn="base" hangingPunct="0">
        <a:spcBef>
          <a:spcPct val="0"/>
        </a:spcBef>
        <a:spcAft>
          <a:spcPct val="0"/>
        </a:spcAft>
        <a:defRPr sz="22700">
          <a:solidFill>
            <a:schemeClr val="tx2"/>
          </a:solidFill>
          <a:latin typeface="Arial" pitchFamily="34" charset="0"/>
        </a:defRPr>
      </a:lvl4pPr>
      <a:lvl5pPr algn="ctr" defTabSz="4703763" rtl="0" eaLnBrk="0" fontAlgn="base" hangingPunct="0">
        <a:spcBef>
          <a:spcPct val="0"/>
        </a:spcBef>
        <a:spcAft>
          <a:spcPct val="0"/>
        </a:spcAft>
        <a:defRPr sz="22700">
          <a:solidFill>
            <a:schemeClr val="tx2"/>
          </a:solidFill>
          <a:latin typeface="Arial" pitchFamily="34" charset="0"/>
        </a:defRPr>
      </a:lvl5pPr>
      <a:lvl6pPr marL="457200" algn="ctr" defTabSz="4703763" rtl="0" fontAlgn="base">
        <a:spcBef>
          <a:spcPct val="0"/>
        </a:spcBef>
        <a:spcAft>
          <a:spcPct val="0"/>
        </a:spcAft>
        <a:defRPr sz="22700">
          <a:solidFill>
            <a:schemeClr val="tx2"/>
          </a:solidFill>
          <a:latin typeface="Arial" pitchFamily="34" charset="0"/>
        </a:defRPr>
      </a:lvl6pPr>
      <a:lvl7pPr marL="914400" algn="ctr" defTabSz="4703763" rtl="0" fontAlgn="base">
        <a:spcBef>
          <a:spcPct val="0"/>
        </a:spcBef>
        <a:spcAft>
          <a:spcPct val="0"/>
        </a:spcAft>
        <a:defRPr sz="22700">
          <a:solidFill>
            <a:schemeClr val="tx2"/>
          </a:solidFill>
          <a:latin typeface="Arial" pitchFamily="34" charset="0"/>
        </a:defRPr>
      </a:lvl7pPr>
      <a:lvl8pPr marL="1371600" algn="ctr" defTabSz="4703763" rtl="0" fontAlgn="base">
        <a:spcBef>
          <a:spcPct val="0"/>
        </a:spcBef>
        <a:spcAft>
          <a:spcPct val="0"/>
        </a:spcAft>
        <a:defRPr sz="22700">
          <a:solidFill>
            <a:schemeClr val="tx2"/>
          </a:solidFill>
          <a:latin typeface="Arial" pitchFamily="34" charset="0"/>
        </a:defRPr>
      </a:lvl8pPr>
      <a:lvl9pPr marL="1828800" algn="ctr" defTabSz="4703763" rtl="0" fontAlgn="base">
        <a:spcBef>
          <a:spcPct val="0"/>
        </a:spcBef>
        <a:spcAft>
          <a:spcPct val="0"/>
        </a:spcAft>
        <a:defRPr sz="22700">
          <a:solidFill>
            <a:schemeClr val="tx2"/>
          </a:solidFill>
          <a:latin typeface="Arial" pitchFamily="34" charset="0"/>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DCF1F8"/>
            </a:gs>
            <a:gs pos="100000">
              <a:srgbClr val="FFFFFF"/>
            </a:gs>
          </a:gsLst>
          <a:lin ang="16200000" scaled="0"/>
        </a:gradFill>
        <a:effectLst/>
      </p:bgPr>
    </p:bg>
    <p:spTree>
      <p:nvGrpSpPr>
        <p:cNvPr id="1" name=""/>
        <p:cNvGrpSpPr/>
        <p:nvPr/>
      </p:nvGrpSpPr>
      <p:grpSpPr>
        <a:xfrm>
          <a:off x="0" y="0"/>
          <a:ext cx="0" cy="0"/>
          <a:chOff x="0" y="0"/>
          <a:chExt cx="0" cy="0"/>
        </a:xfrm>
      </p:grpSpPr>
      <p:sp>
        <p:nvSpPr>
          <p:cNvPr id="2050" name="Rectangle 6"/>
          <p:cNvSpPr>
            <a:spLocks noChangeArrowheads="1"/>
          </p:cNvSpPr>
          <p:nvPr/>
        </p:nvSpPr>
        <p:spPr bwMode="auto">
          <a:xfrm>
            <a:off x="0" y="-85504"/>
            <a:ext cx="43891200" cy="6474084"/>
          </a:xfrm>
          <a:prstGeom prst="rect">
            <a:avLst/>
          </a:prstGeom>
          <a:solidFill>
            <a:srgbClr val="1482A5"/>
          </a:solidFill>
          <a:ln w="9525">
            <a:noFill/>
            <a:miter lim="800000"/>
          </a:ln>
          <a:effectLst/>
        </p:spPr>
        <p:txBody>
          <a:bodyPr lIns="137160" tIns="68580" rIns="137160" bIns="68580" anchor="ctr"/>
          <a:lstStyle>
            <a:defPPr>
              <a:defRPr kern="1200" smtId="4294967295"/>
            </a:defPPr>
          </a:lstStyle>
          <a:p>
            <a:pPr algn="ctr" defTabSz="4703763"/>
            <a:endParaRPr lang="en-US" sz="4800">
              <a:solidFill>
                <a:schemeClr val="bg1"/>
              </a:solidFill>
            </a:endParaRPr>
          </a:p>
        </p:txBody>
      </p:sp>
      <p:sp>
        <p:nvSpPr>
          <p:cNvPr id="16" name="Text Placeholder 5">
            <a:extLst>
              <a:ext uri="{FF2B5EF4-FFF2-40B4-BE49-F238E27FC236}">
                <a16:creationId xmlns:a16="http://schemas.microsoft.com/office/drawing/2014/main" id="{D3B51F6E-41A5-4D7C-9B15-CDBAC096BAD1}"/>
              </a:ext>
            </a:extLst>
          </p:cNvPr>
          <p:cNvSpPr txBox="1"/>
          <p:nvPr/>
        </p:nvSpPr>
        <p:spPr>
          <a:xfrm>
            <a:off x="3657600" y="762000"/>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b="1" dirty="0">
                <a:solidFill>
                  <a:schemeClr val="bg1"/>
                </a:solidFill>
                <a:latin typeface="Nunito Black" panose="00000A00000000000000" pitchFamily="2" charset="0"/>
              </a:rPr>
              <a:t>Bayesian Hierarchical Modeling to Understand Election Forecasting &amp; Pollster Bias</a:t>
            </a:r>
          </a:p>
        </p:txBody>
      </p:sp>
      <p:sp>
        <p:nvSpPr>
          <p:cNvPr id="17" name="Text Placeholder 5">
            <a:extLst>
              <a:ext uri="{FF2B5EF4-FFF2-40B4-BE49-F238E27FC236}">
                <a16:creationId xmlns:a16="http://schemas.microsoft.com/office/drawing/2014/main" id="{0A363635-BCEE-4B55-ADB3-58433C0697E0}"/>
              </a:ext>
            </a:extLst>
          </p:cNvPr>
          <p:cNvSpPr txBox="1"/>
          <p:nvPr/>
        </p:nvSpPr>
        <p:spPr>
          <a:xfrm>
            <a:off x="3657600" y="3481448"/>
            <a:ext cx="36576000" cy="1895904"/>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latin typeface="Open Sans" panose="020B0606030504020204" pitchFamily="34" charset="0"/>
                <a:ea typeface="Open Sans" panose="020B0606030504020204" pitchFamily="34" charset="0"/>
                <a:cs typeface="Open Sans" panose="020B0606030504020204" pitchFamily="34" charset="0"/>
              </a:rPr>
              <a:t>Haley Reed, Professor Jake Price</a:t>
            </a:r>
          </a:p>
          <a:p>
            <a:pPr algn="ctr">
              <a:defRPr/>
            </a:pPr>
            <a:r>
              <a:rPr lang="en-US" sz="5600" dirty="0">
                <a:solidFill>
                  <a:schemeClr val="bg1"/>
                </a:solidFill>
                <a:latin typeface="Open Sans" panose="020B0606030504020204" pitchFamily="34" charset="0"/>
                <a:ea typeface="Open Sans" panose="020B0606030504020204" pitchFamily="34" charset="0"/>
                <a:cs typeface="Open Sans" panose="020B0606030504020204" pitchFamily="34" charset="0"/>
              </a:rPr>
              <a:t>University of Puget Sound</a:t>
            </a:r>
          </a:p>
        </p:txBody>
      </p:sp>
      <p:sp>
        <p:nvSpPr>
          <p:cNvPr id="19" name="Rectangle 10">
            <a:extLst>
              <a:ext uri="{FF2B5EF4-FFF2-40B4-BE49-F238E27FC236}">
                <a16:creationId xmlns:a16="http://schemas.microsoft.com/office/drawing/2014/main" id="{56B51769-050A-4089-A605-7F5F55540FEF}"/>
              </a:ext>
            </a:extLst>
          </p:cNvPr>
          <p:cNvSpPr>
            <a:spLocks noChangeArrowheads="1"/>
          </p:cNvSpPr>
          <p:nvPr/>
        </p:nvSpPr>
        <p:spPr bwMode="auto">
          <a:xfrm>
            <a:off x="609600" y="6937553"/>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Introduction</a:t>
            </a:r>
          </a:p>
        </p:txBody>
      </p:sp>
      <p:sp>
        <p:nvSpPr>
          <p:cNvPr id="20" name="TextBox 19">
            <a:extLst>
              <a:ext uri="{FF2B5EF4-FFF2-40B4-BE49-F238E27FC236}">
                <a16:creationId xmlns:a16="http://schemas.microsoft.com/office/drawing/2014/main" id="{9BF71E88-A0A1-440B-ABF9-DBF8076C9D49}"/>
              </a:ext>
            </a:extLst>
          </p:cNvPr>
          <p:cNvSpPr txBox="1">
            <a:spLocks noChangeArrowheads="1"/>
          </p:cNvSpPr>
          <p:nvPr/>
        </p:nvSpPr>
        <p:spPr bwMode="auto">
          <a:xfrm>
            <a:off x="582706" y="19450849"/>
            <a:ext cx="9601200" cy="3008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000" dirty="0">
                <a:latin typeface="Times New Roman" panose="02020603050405020304" pitchFamily="18" charset="0"/>
                <a:ea typeface="Open Sans" panose="020B0606030504020204" pitchFamily="34" charset="0"/>
                <a:cs typeface="Times New Roman" panose="02020603050405020304" pitchFamily="18" charset="0"/>
              </a:rPr>
              <a:t>This project utilized the statistical processing systems of R and RStudio. Additionally, JAGS (Just Another Gibbs Sampler) was used extensively to create Markov Monte Carlo simulations to produce posterior distributions for the hierarchal Bayesian models.   </a:t>
            </a:r>
          </a:p>
          <a:p>
            <a:pPr algn="just">
              <a:lnSpc>
                <a:spcPct val="110000"/>
              </a:lnSpc>
            </a:pPr>
            <a:endParaRPr lang="en-US" sz="2400"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21" name="Rectangle 10">
            <a:extLst>
              <a:ext uri="{FF2B5EF4-FFF2-40B4-BE49-F238E27FC236}">
                <a16:creationId xmlns:a16="http://schemas.microsoft.com/office/drawing/2014/main" id="{D199CE64-341D-4865-BAC0-9C2B0065BF53}"/>
              </a:ext>
            </a:extLst>
          </p:cNvPr>
          <p:cNvSpPr>
            <a:spLocks noChangeArrowheads="1"/>
          </p:cNvSpPr>
          <p:nvPr/>
        </p:nvSpPr>
        <p:spPr bwMode="auto">
          <a:xfrm>
            <a:off x="276327" y="18172834"/>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Methodology</a:t>
            </a:r>
          </a:p>
        </p:txBody>
      </p:sp>
      <p:sp>
        <p:nvSpPr>
          <p:cNvPr id="22" name="TextBox 19">
            <a:extLst>
              <a:ext uri="{FF2B5EF4-FFF2-40B4-BE49-F238E27FC236}">
                <a16:creationId xmlns:a16="http://schemas.microsoft.com/office/drawing/2014/main" id="{62B2D60D-B2E1-4903-BD59-716F7CEA0668}"/>
              </a:ext>
            </a:extLst>
          </p:cNvPr>
          <p:cNvSpPr txBox="1">
            <a:spLocks noChangeArrowheads="1"/>
          </p:cNvSpPr>
          <p:nvPr/>
        </p:nvSpPr>
        <p:spPr bwMode="auto">
          <a:xfrm>
            <a:off x="23035226" y="14551751"/>
            <a:ext cx="9412060" cy="61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4000" dirty="0">
                <a:latin typeface="Times New Roman" panose="02020603050405020304" pitchFamily="18" charset="0"/>
                <a:ea typeface="Open Sans" panose="020B0606030504020204" pitchFamily="34" charset="0"/>
                <a:cs typeface="Times New Roman" panose="02020603050405020304" pitchFamily="18" charset="0"/>
              </a:rPr>
              <a:t>The final models, shown visually here as posterior predictive checks, weigh polls already corrected for bias. The distributions as a result of the hierarchal modeling can reconcile some of the differences between polled opinion and eventual vote share by using parameter values obtained from modeling a total of 953 independent general election races since 2000.</a:t>
            </a:r>
          </a:p>
        </p:txBody>
      </p:sp>
      <p:sp>
        <p:nvSpPr>
          <p:cNvPr id="23" name="Rectangle 10">
            <a:extLst>
              <a:ext uri="{FF2B5EF4-FFF2-40B4-BE49-F238E27FC236}">
                <a16:creationId xmlns:a16="http://schemas.microsoft.com/office/drawing/2014/main" id="{649B2B52-1DC3-4E00-AA81-9A9BDF50D0C9}"/>
              </a:ext>
            </a:extLst>
          </p:cNvPr>
          <p:cNvSpPr>
            <a:spLocks noChangeArrowheads="1"/>
          </p:cNvSpPr>
          <p:nvPr/>
        </p:nvSpPr>
        <p:spPr bwMode="auto">
          <a:xfrm>
            <a:off x="11869511" y="6913821"/>
            <a:ext cx="20152178" cy="884719"/>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Results</a:t>
            </a:r>
          </a:p>
        </p:txBody>
      </p:sp>
      <p:sp>
        <p:nvSpPr>
          <p:cNvPr id="24" name="TextBox 19">
            <a:extLst>
              <a:ext uri="{FF2B5EF4-FFF2-40B4-BE49-F238E27FC236}">
                <a16:creationId xmlns:a16="http://schemas.microsoft.com/office/drawing/2014/main" id="{E26A9AEA-EC62-46B3-990F-8C6758BC775D}"/>
              </a:ext>
            </a:extLst>
          </p:cNvPr>
          <p:cNvSpPr txBox="1">
            <a:spLocks noChangeArrowheads="1"/>
          </p:cNvSpPr>
          <p:nvPr/>
        </p:nvSpPr>
        <p:spPr bwMode="auto">
          <a:xfrm>
            <a:off x="33682859" y="16676563"/>
            <a:ext cx="9601200" cy="438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Bias and accuracy varies by pollster and polling methods, and to what extent can be understood with a Bayesian hierarchical modeling process. </a:t>
            </a:r>
          </a:p>
          <a:p>
            <a:pPr algn="just">
              <a:lnSpc>
                <a:spcPct val="110000"/>
              </a:lnSpc>
            </a:pPr>
            <a:endParaRPr lang="en-US" sz="3200" dirty="0">
              <a:latin typeface="Times New Roman" panose="02020603050405020304" pitchFamily="18" charset="0"/>
              <a:ea typeface="Open Sans" panose="020B0606030504020204" pitchFamily="34" charset="0"/>
              <a:cs typeface="Times New Roman" panose="02020603050405020304" pitchFamily="18" charset="0"/>
            </a:endParaRPr>
          </a:p>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The produced model not only reconciles bias, but also weighs polls based on methodological processes to create an informed and reproducible method for correcting for pollster bias, systematic or not.</a:t>
            </a:r>
          </a:p>
        </p:txBody>
      </p:sp>
      <p:sp>
        <p:nvSpPr>
          <p:cNvPr id="25" name="Rectangle 10">
            <a:extLst>
              <a:ext uri="{FF2B5EF4-FFF2-40B4-BE49-F238E27FC236}">
                <a16:creationId xmlns:a16="http://schemas.microsoft.com/office/drawing/2014/main" id="{3134479B-87AD-48CB-BE42-1B7030F3B1C7}"/>
              </a:ext>
            </a:extLst>
          </p:cNvPr>
          <p:cNvSpPr>
            <a:spLocks noChangeArrowheads="1"/>
          </p:cNvSpPr>
          <p:nvPr/>
        </p:nvSpPr>
        <p:spPr bwMode="auto">
          <a:xfrm>
            <a:off x="33705800" y="21684998"/>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Further Research</a:t>
            </a:r>
          </a:p>
        </p:txBody>
      </p:sp>
      <p:sp>
        <p:nvSpPr>
          <p:cNvPr id="28" name="TextBox 19">
            <a:extLst>
              <a:ext uri="{FF2B5EF4-FFF2-40B4-BE49-F238E27FC236}">
                <a16:creationId xmlns:a16="http://schemas.microsoft.com/office/drawing/2014/main" id="{6258151E-49CC-4DED-BAB7-C6568770CA38}"/>
              </a:ext>
            </a:extLst>
          </p:cNvPr>
          <p:cNvSpPr txBox="1">
            <a:spLocks noChangeArrowheads="1"/>
          </p:cNvSpPr>
          <p:nvPr/>
        </p:nvSpPr>
        <p:spPr bwMode="auto">
          <a:xfrm>
            <a:off x="33682859" y="26471355"/>
            <a:ext cx="9601200" cy="172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300" dirty="0">
                <a:latin typeface="Times New Roman" panose="02020603050405020304" pitchFamily="18" charset="0"/>
                <a:ea typeface="Open Sans" panose="020B0606030504020204" pitchFamily="34" charset="0"/>
                <a:cs typeface="Times New Roman" panose="02020603050405020304" pitchFamily="18" charset="0"/>
              </a:rPr>
              <a:t>A special thanks goes to Jake Price for being a wonderful research advisor and to the Agricola fund donors for funding my research. </a:t>
            </a:r>
          </a:p>
        </p:txBody>
      </p:sp>
      <p:sp>
        <p:nvSpPr>
          <p:cNvPr id="29" name="Rectangle 10">
            <a:extLst>
              <a:ext uri="{FF2B5EF4-FFF2-40B4-BE49-F238E27FC236}">
                <a16:creationId xmlns:a16="http://schemas.microsoft.com/office/drawing/2014/main" id="{B159E2ED-58ED-4C4D-AADA-65963204CFC8}"/>
              </a:ext>
            </a:extLst>
          </p:cNvPr>
          <p:cNvSpPr>
            <a:spLocks noChangeArrowheads="1"/>
          </p:cNvSpPr>
          <p:nvPr/>
        </p:nvSpPr>
        <p:spPr bwMode="auto">
          <a:xfrm>
            <a:off x="33682859" y="25245675"/>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Acknowledgements</a:t>
            </a:r>
          </a:p>
        </p:txBody>
      </p:sp>
      <p:sp>
        <p:nvSpPr>
          <p:cNvPr id="30" name="TextBox 19">
            <a:extLst>
              <a:ext uri="{FF2B5EF4-FFF2-40B4-BE49-F238E27FC236}">
                <a16:creationId xmlns:a16="http://schemas.microsoft.com/office/drawing/2014/main" id="{418E6029-BC8D-48A6-B73A-6AF8EE0DED0C}"/>
              </a:ext>
            </a:extLst>
          </p:cNvPr>
          <p:cNvSpPr txBox="1">
            <a:spLocks noChangeArrowheads="1"/>
          </p:cNvSpPr>
          <p:nvPr/>
        </p:nvSpPr>
        <p:spPr bwMode="auto">
          <a:xfrm>
            <a:off x="33705800" y="22727798"/>
            <a:ext cx="9601200" cy="2219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The model described here could be improved with the inclusion of time series analysis. Additionally, better ways to measure transparency may offer more promising results. </a:t>
            </a:r>
          </a:p>
        </p:txBody>
      </p:sp>
      <p:sp>
        <p:nvSpPr>
          <p:cNvPr id="31" name="Rectangle 10">
            <a:extLst>
              <a:ext uri="{FF2B5EF4-FFF2-40B4-BE49-F238E27FC236}">
                <a16:creationId xmlns:a16="http://schemas.microsoft.com/office/drawing/2014/main" id="{6127A719-505A-4C44-8032-B19C962A0648}"/>
              </a:ext>
            </a:extLst>
          </p:cNvPr>
          <p:cNvSpPr>
            <a:spLocks noChangeArrowheads="1"/>
          </p:cNvSpPr>
          <p:nvPr/>
        </p:nvSpPr>
        <p:spPr bwMode="auto">
          <a:xfrm>
            <a:off x="33705800" y="15637768"/>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Conclusion</a:t>
            </a:r>
          </a:p>
        </p:txBody>
      </p:sp>
      <p:sp>
        <p:nvSpPr>
          <p:cNvPr id="2" name="TextBox 1">
            <a:extLst>
              <a:ext uri="{FF2B5EF4-FFF2-40B4-BE49-F238E27FC236}">
                <a16:creationId xmlns:a16="http://schemas.microsoft.com/office/drawing/2014/main" id="{9DC8F1FB-4F1A-774A-A7D1-33B5F8418D50}"/>
              </a:ext>
            </a:extLst>
          </p:cNvPr>
          <p:cNvSpPr txBox="1"/>
          <p:nvPr/>
        </p:nvSpPr>
        <p:spPr>
          <a:xfrm>
            <a:off x="639337" y="8329029"/>
            <a:ext cx="9601200" cy="93256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Given the closeness of recent elections, correct and accurate modeling is imperative to understanding and interpreting data from political pollsters, who often report contradictory results based on methodological differences. Even though there are many predictions available, there is still a demand for transparency in the field surrounding the mechanics and algorithms used in election forecasting.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project employs Bayesian analysis, coupled with hierarchical modeling, to predict election outcomes, select variables, and estimate and correct pollster bias.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hierarchical model was able to estimate distributions of true vote share with predictors including but not limited to, poll recency, pollster, delivery mode (i.e. telephone, online, etc.), sample size, and comparing registered voter versus likely voter models. Using this combination of nominal and numerical variables created a posterior model that states what percent of vote share is most credible to believe in for past and current elections at both the state and national levels.</a:t>
            </a:r>
          </a:p>
        </p:txBody>
      </p:sp>
      <p:pic>
        <p:nvPicPr>
          <p:cNvPr id="3" name="Picture 2">
            <a:extLst>
              <a:ext uri="{FF2B5EF4-FFF2-40B4-BE49-F238E27FC236}">
                <a16:creationId xmlns:a16="http://schemas.microsoft.com/office/drawing/2014/main" id="{CA811C19-1D1C-9A41-B7A7-33E5182C1905}"/>
              </a:ext>
            </a:extLst>
          </p:cNvPr>
          <p:cNvPicPr>
            <a:picLocks noChangeAspect="1"/>
          </p:cNvPicPr>
          <p:nvPr/>
        </p:nvPicPr>
        <p:blipFill>
          <a:blip r:embed="rId2"/>
          <a:stretch>
            <a:fillRect/>
          </a:stretch>
        </p:blipFill>
        <p:spPr>
          <a:xfrm>
            <a:off x="582706" y="22459151"/>
            <a:ext cx="6985000" cy="7620000"/>
          </a:xfrm>
          <a:prstGeom prst="rect">
            <a:avLst/>
          </a:prstGeom>
        </p:spPr>
      </p:pic>
      <p:sp>
        <p:nvSpPr>
          <p:cNvPr id="4" name="TextBox 3">
            <a:extLst>
              <a:ext uri="{FF2B5EF4-FFF2-40B4-BE49-F238E27FC236}">
                <a16:creationId xmlns:a16="http://schemas.microsoft.com/office/drawing/2014/main" id="{13C8628C-EE7B-3648-BEFC-A72A00EB26FD}"/>
              </a:ext>
            </a:extLst>
          </p:cNvPr>
          <p:cNvSpPr txBox="1"/>
          <p:nvPr/>
        </p:nvSpPr>
        <p:spPr>
          <a:xfrm>
            <a:off x="7981185" y="21779697"/>
            <a:ext cx="2340547" cy="84023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With the help of JAGS, model diagrams like those to the left, when converted to model statements, are used to predict the most credible parameter values for every parameter at every step in the model.</a:t>
            </a:r>
          </a:p>
        </p:txBody>
      </p:sp>
      <p:sp>
        <p:nvSpPr>
          <p:cNvPr id="5" name="TextBox 4">
            <a:extLst>
              <a:ext uri="{FF2B5EF4-FFF2-40B4-BE49-F238E27FC236}">
                <a16:creationId xmlns:a16="http://schemas.microsoft.com/office/drawing/2014/main" id="{148E3963-12E2-504C-827A-4505A3507BD6}"/>
              </a:ext>
            </a:extLst>
          </p:cNvPr>
          <p:cNvSpPr txBox="1"/>
          <p:nvPr/>
        </p:nvSpPr>
        <p:spPr>
          <a:xfrm>
            <a:off x="555812" y="30232461"/>
            <a:ext cx="9628094"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 was retrieved from publicly available repositories. The final models summarized here used FiveThirtyEight’s collection of pollster’s reported results. </a:t>
            </a:r>
          </a:p>
        </p:txBody>
      </p:sp>
      <p:pic>
        <p:nvPicPr>
          <p:cNvPr id="7" name="Picture 6" descr="A screenshot of a social media post&#10;&#10;Description automatically generated">
            <a:extLst>
              <a:ext uri="{FF2B5EF4-FFF2-40B4-BE49-F238E27FC236}">
                <a16:creationId xmlns:a16="http://schemas.microsoft.com/office/drawing/2014/main" id="{5690D18A-FF81-F148-A2A5-B1A97B7742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5035" y="14184140"/>
            <a:ext cx="10744200" cy="6622428"/>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84935CD3-AF33-5644-8206-5002A8F5DA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5035" y="7845332"/>
            <a:ext cx="10433050" cy="6430644"/>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E21E7542-2B5E-C349-A624-F6B8F97A42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65940" y="8301203"/>
            <a:ext cx="9740900" cy="6004022"/>
          </a:xfrm>
          <a:prstGeom prst="rect">
            <a:avLst/>
          </a:prstGeom>
        </p:spPr>
      </p:pic>
      <p:pic>
        <p:nvPicPr>
          <p:cNvPr id="26" name="Picture 25" descr="A screenshot of a map&#10;&#10;Description automatically generated">
            <a:extLst>
              <a:ext uri="{FF2B5EF4-FFF2-40B4-BE49-F238E27FC236}">
                <a16:creationId xmlns:a16="http://schemas.microsoft.com/office/drawing/2014/main" id="{7AD3C835-B572-A140-AE14-64C6C8E5216F}"/>
              </a:ext>
            </a:extLst>
          </p:cNvPr>
          <p:cNvPicPr>
            <a:picLocks noChangeAspect="1"/>
          </p:cNvPicPr>
          <p:nvPr/>
        </p:nvPicPr>
        <p:blipFill>
          <a:blip r:embed="rId6"/>
          <a:stretch>
            <a:fillRect/>
          </a:stretch>
        </p:blipFill>
        <p:spPr>
          <a:xfrm>
            <a:off x="12005035" y="21684998"/>
            <a:ext cx="12745040" cy="5661943"/>
          </a:xfrm>
          <a:prstGeom prst="rect">
            <a:avLst/>
          </a:prstGeom>
        </p:spPr>
      </p:pic>
      <p:grpSp>
        <p:nvGrpSpPr>
          <p:cNvPr id="27" name="Group 26">
            <a:extLst>
              <a:ext uri="{FF2B5EF4-FFF2-40B4-BE49-F238E27FC236}">
                <a16:creationId xmlns:a16="http://schemas.microsoft.com/office/drawing/2014/main" id="{635B2C7C-68F6-BA4E-B01D-425FD5E4C017}"/>
              </a:ext>
            </a:extLst>
          </p:cNvPr>
          <p:cNvGrpSpPr/>
          <p:nvPr/>
        </p:nvGrpSpPr>
        <p:grpSpPr>
          <a:xfrm>
            <a:off x="25672466" y="21730849"/>
            <a:ext cx="6105270" cy="5681704"/>
            <a:chOff x="5985863" y="238873"/>
            <a:chExt cx="2946599" cy="3038179"/>
          </a:xfrm>
        </p:grpSpPr>
        <p:pic>
          <p:nvPicPr>
            <p:cNvPr id="32" name="Picture 31">
              <a:extLst>
                <a:ext uri="{FF2B5EF4-FFF2-40B4-BE49-F238E27FC236}">
                  <a16:creationId xmlns:a16="http://schemas.microsoft.com/office/drawing/2014/main" id="{43CED1F5-393F-9942-A8AE-6AB2A0D781AE}"/>
                </a:ext>
              </a:extLst>
            </p:cNvPr>
            <p:cNvPicPr>
              <a:picLocks noChangeAspect="1"/>
            </p:cNvPicPr>
            <p:nvPr/>
          </p:nvPicPr>
          <p:blipFill rotWithShape="1">
            <a:blip r:embed="rId7"/>
            <a:srcRect r="4202"/>
            <a:stretch/>
          </p:blipFill>
          <p:spPr>
            <a:xfrm>
              <a:off x="5985863" y="238873"/>
              <a:ext cx="2946599" cy="3038179"/>
            </a:xfrm>
            <a:prstGeom prst="rect">
              <a:avLst/>
            </a:prstGeom>
          </p:spPr>
        </p:pic>
        <p:sp>
          <p:nvSpPr>
            <p:cNvPr id="33" name="Rectangle 32">
              <a:extLst>
                <a:ext uri="{FF2B5EF4-FFF2-40B4-BE49-F238E27FC236}">
                  <a16:creationId xmlns:a16="http://schemas.microsoft.com/office/drawing/2014/main" id="{AC43E2A8-512B-2D48-AC0A-CDEA8D229C16}"/>
                </a:ext>
              </a:extLst>
            </p:cNvPr>
            <p:cNvSpPr/>
            <p:nvPr/>
          </p:nvSpPr>
          <p:spPr>
            <a:xfrm rot="16200000">
              <a:off x="5616140" y="1669578"/>
              <a:ext cx="916214" cy="176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700" dirty="0"/>
                <a:t>Republican Bias</a:t>
              </a:r>
            </a:p>
          </p:txBody>
        </p:sp>
        <p:sp>
          <p:nvSpPr>
            <p:cNvPr id="34" name="Rectangle 33">
              <a:extLst>
                <a:ext uri="{FF2B5EF4-FFF2-40B4-BE49-F238E27FC236}">
                  <a16:creationId xmlns:a16="http://schemas.microsoft.com/office/drawing/2014/main" id="{633F5105-9DF8-C74E-B464-930FD003008D}"/>
                </a:ext>
              </a:extLst>
            </p:cNvPr>
            <p:cNvSpPr/>
            <p:nvPr/>
          </p:nvSpPr>
          <p:spPr>
            <a:xfrm>
              <a:off x="7192194" y="3100284"/>
              <a:ext cx="916214" cy="176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700" dirty="0"/>
                <a:t>Democratic Bias</a:t>
              </a:r>
            </a:p>
          </p:txBody>
        </p:sp>
      </p:grpSp>
      <p:sp>
        <p:nvSpPr>
          <p:cNvPr id="11" name="TextBox 10">
            <a:extLst>
              <a:ext uri="{FF2B5EF4-FFF2-40B4-BE49-F238E27FC236}">
                <a16:creationId xmlns:a16="http://schemas.microsoft.com/office/drawing/2014/main" id="{E7B1EE41-8CAE-2744-AF41-9A6BB4FB1D0C}"/>
              </a:ext>
            </a:extLst>
          </p:cNvPr>
          <p:cNvSpPr txBox="1"/>
          <p:nvPr/>
        </p:nvSpPr>
        <p:spPr>
          <a:xfrm>
            <a:off x="12005035" y="28053812"/>
            <a:ext cx="20016654" cy="3675045"/>
          </a:xfrm>
          <a:prstGeom prst="rect">
            <a:avLst/>
          </a:prstGeom>
          <a:noFill/>
        </p:spPr>
        <p:txBody>
          <a:bodyPr wrap="square" rtlCol="0">
            <a:spAutoFit/>
          </a:bodyPr>
          <a:lstStyle/>
          <a:p>
            <a:pPr>
              <a:lnSpc>
                <a:spcPct val="150000"/>
              </a:lnSpc>
            </a:pPr>
            <a:r>
              <a:rPr lang="en-US" sz="4000" dirty="0">
                <a:latin typeface="Times New Roman" panose="02020603050405020304" pitchFamily="18" charset="0"/>
                <a:cs typeface="Times New Roman" panose="02020603050405020304" pitchFamily="18" charset="0"/>
              </a:rPr>
              <a:t>There is a relationship between democratic error and republican error, but it’s certainty not a perfect 1 to 1 relationship, and it varies by pollster. There is also some credibility in believing that the more undecided voters in  a poll, the more the poll will underrepresent democratic vote share.  </a:t>
            </a:r>
          </a:p>
        </p:txBody>
      </p:sp>
      <p:sp>
        <p:nvSpPr>
          <p:cNvPr id="35" name="Rectangle 10">
            <a:extLst>
              <a:ext uri="{FF2B5EF4-FFF2-40B4-BE49-F238E27FC236}">
                <a16:creationId xmlns:a16="http://schemas.microsoft.com/office/drawing/2014/main" id="{A43939EF-1CF9-1846-90AD-6460C66D5C29}"/>
              </a:ext>
            </a:extLst>
          </p:cNvPr>
          <p:cNvSpPr>
            <a:spLocks noChangeArrowheads="1"/>
          </p:cNvSpPr>
          <p:nvPr/>
        </p:nvSpPr>
        <p:spPr bwMode="auto">
          <a:xfrm>
            <a:off x="33516660" y="6942321"/>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What’s in a Model?</a:t>
            </a:r>
          </a:p>
        </p:txBody>
      </p:sp>
      <p:sp>
        <p:nvSpPr>
          <p:cNvPr id="12" name="TextBox 11">
            <a:extLst>
              <a:ext uri="{FF2B5EF4-FFF2-40B4-BE49-F238E27FC236}">
                <a16:creationId xmlns:a16="http://schemas.microsoft.com/office/drawing/2014/main" id="{F457573A-EA9A-4047-95D7-FB2A7A92529E}"/>
              </a:ext>
            </a:extLst>
          </p:cNvPr>
          <p:cNvSpPr txBox="1"/>
          <p:nvPr/>
        </p:nvSpPr>
        <p:spPr>
          <a:xfrm>
            <a:off x="33705800" y="8301203"/>
            <a:ext cx="9412060" cy="84023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Variables that ended up in use in the final model:</a:t>
            </a:r>
          </a:p>
          <a:p>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Year</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Delivery Mode: How the poll was conducted – Online? Over the phone? With a live operator? A robot caller?</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Pollster: What company or institution is conducting the poll?</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Transparency: A yes/no dummy variable measured by if the pollster participates in the American Association for Public Opinion Research’s Transparency Initiative and/or the Roper Center for Public Opinion Research (two organizations that promote transparency in polling)</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Sample Size: the number of respondents to the poll</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Likely Voter versus Registered Voter Model</a:t>
            </a:r>
          </a:p>
          <a:p>
            <a:pPr marL="457200" indent="-4572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intuitivecerulean|09-2018"/>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1664</TotalTime>
  <Words>638</Words>
  <Application>Microsoft Macintosh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Nunito Black</vt:lpstr>
      <vt:lpstr>Nunito</vt:lpstr>
      <vt:lpstr>Times New Roman</vt:lpstr>
      <vt:lpstr>Open Sans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Haley Reed</cp:lastModifiedBy>
  <cp:revision>46</cp:revision>
  <dcterms:modified xsi:type="dcterms:W3CDTF">2020-07-29T22:15:38Z</dcterms:modified>
  <cp:category>research posters template</cp:category>
</cp:coreProperties>
</file>