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8" d="100"/>
          <a:sy n="98" d="100"/>
        </p:scale>
        <p:origin x="10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4E10-149D-465D-8BAB-D02D0B6CCC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9BD0F-BFA1-4617-A2DC-63862F202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108117-4B59-432D-ADC2-A94DCF595E4A}"/>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5" name="Footer Placeholder 4">
            <a:extLst>
              <a:ext uri="{FF2B5EF4-FFF2-40B4-BE49-F238E27FC236}">
                <a16:creationId xmlns:a16="http://schemas.microsoft.com/office/drawing/2014/main" id="{6B611BBE-9F5A-4471-8419-62219A3F9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0FE62-62DB-4AE2-87F4-C055AB295017}"/>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211487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7ABC-407A-42BC-B8F5-D6391CB85B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58F52-7034-438F-8BD1-AA2D7E845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BACB0-FAC3-4DDF-BA01-F478D5DB4E40}"/>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5" name="Footer Placeholder 4">
            <a:extLst>
              <a:ext uri="{FF2B5EF4-FFF2-40B4-BE49-F238E27FC236}">
                <a16:creationId xmlns:a16="http://schemas.microsoft.com/office/drawing/2014/main" id="{92C9563D-BE3D-4BB3-B8C3-2C9A9D97F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EFFE4-D6D8-452F-BAC3-156919739B17}"/>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115155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A5AF2-BD0A-489F-8C0E-A84BD05EA9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4DE5BB-886D-40CC-892D-98883DF9E7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0BE6E-EF50-4AF3-83FC-2BD2A3121F35}"/>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5" name="Footer Placeholder 4">
            <a:extLst>
              <a:ext uri="{FF2B5EF4-FFF2-40B4-BE49-F238E27FC236}">
                <a16:creationId xmlns:a16="http://schemas.microsoft.com/office/drawing/2014/main" id="{C9FDDCCD-4EB1-4762-A279-EBEE9FB28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C9B9B-9CAF-4C1E-9D88-36FD0F74EE92}"/>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248022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14F2-DEA5-4B8C-A2AD-5FCF16619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0DAA5-D3DB-4F51-AF8D-E1B64F42F7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A446C-7A26-422F-BBAE-3FB771278920}"/>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5" name="Footer Placeholder 4">
            <a:extLst>
              <a:ext uri="{FF2B5EF4-FFF2-40B4-BE49-F238E27FC236}">
                <a16:creationId xmlns:a16="http://schemas.microsoft.com/office/drawing/2014/main" id="{17D50F8A-AD26-41B3-B539-EF0D28D2D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A4306-9ED0-4699-A2C9-53693454251D}"/>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217844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7867-763C-4F54-A875-A877B0703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DE01A-1A7A-4F39-834D-53CE9AB28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643D9-31F9-413E-925D-125CECC4FEC6}"/>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5" name="Footer Placeholder 4">
            <a:extLst>
              <a:ext uri="{FF2B5EF4-FFF2-40B4-BE49-F238E27FC236}">
                <a16:creationId xmlns:a16="http://schemas.microsoft.com/office/drawing/2014/main" id="{777555DC-CD28-4B22-BE81-E6DA02CE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85E9D-62A4-4DA5-B3C6-597B49B0973E}"/>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40709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D8DA-F6D3-44A2-BE85-AC97A91A3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1E3A6-6E6B-4C3B-9767-79AC6B86C8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813460-0606-472E-8F1C-5291914645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7CAE2C-CF91-42EE-A1CD-719F2A4D019A}"/>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6" name="Footer Placeholder 5">
            <a:extLst>
              <a:ext uri="{FF2B5EF4-FFF2-40B4-BE49-F238E27FC236}">
                <a16:creationId xmlns:a16="http://schemas.microsoft.com/office/drawing/2014/main" id="{3CFCC6BF-00FE-49AC-BDBB-1670AD0BB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75976-DF1A-4065-A0CA-CAFC4B078021}"/>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9853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912C-D497-48AD-8E15-811B5F6DC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0B1BBB-7D91-4260-9876-BA4226AE6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D6C2CC-E473-402E-94DF-53316F25B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85160-5707-4E2D-8AE8-CA17DB5E1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F0021-3EA2-47BC-94D0-BE9DAD99D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6F9BA-2AC8-4250-A466-E94CB80BD25E}"/>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8" name="Footer Placeholder 7">
            <a:extLst>
              <a:ext uri="{FF2B5EF4-FFF2-40B4-BE49-F238E27FC236}">
                <a16:creationId xmlns:a16="http://schemas.microsoft.com/office/drawing/2014/main" id="{784590AC-08E2-48D5-882C-AEA7CFC94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3F0BC-3B1C-4F29-94F1-3BEE0FC024B9}"/>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144945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03B9-9128-441F-8FB9-197D4BE077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FBC09-3810-4173-AF46-D619F634E92D}"/>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4" name="Footer Placeholder 3">
            <a:extLst>
              <a:ext uri="{FF2B5EF4-FFF2-40B4-BE49-F238E27FC236}">
                <a16:creationId xmlns:a16="http://schemas.microsoft.com/office/drawing/2014/main" id="{9A1EA6EB-3EED-495F-957B-019A444768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A85F5D-2417-4EC1-B7CD-8AFB7ADFEBB1}"/>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266298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C7FDE7-ED3F-42B7-80CA-0B8ECEF31269}"/>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3" name="Footer Placeholder 2">
            <a:extLst>
              <a:ext uri="{FF2B5EF4-FFF2-40B4-BE49-F238E27FC236}">
                <a16:creationId xmlns:a16="http://schemas.microsoft.com/office/drawing/2014/main" id="{A5EB16D4-6D8F-42A8-B7E0-C0F706BF7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29723B-79D1-4051-9CAE-96F298FC1789}"/>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162486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0CF3-8441-41DC-ADC7-89FDDD908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8ADD8E-8D7F-4E71-9158-D6F0466E6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A79373-9925-4034-A404-E7A3F18C1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1435C-7236-4612-A184-9FD16906F884}"/>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6" name="Footer Placeholder 5">
            <a:extLst>
              <a:ext uri="{FF2B5EF4-FFF2-40B4-BE49-F238E27FC236}">
                <a16:creationId xmlns:a16="http://schemas.microsoft.com/office/drawing/2014/main" id="{BCD24E1C-CE33-4D57-B701-93F87AACE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E9069-3460-4599-94D8-169A2A8416F8}"/>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293808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8142-1957-46BD-8988-056FACD06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9BEE12-49B6-4CDA-A994-C2378DDB3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C84DE-0109-42C6-B017-8014EBF95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03B87-60E8-4E42-A03E-7E929AFB58E0}"/>
              </a:ext>
            </a:extLst>
          </p:cNvPr>
          <p:cNvSpPr>
            <a:spLocks noGrp="1"/>
          </p:cNvSpPr>
          <p:nvPr>
            <p:ph type="dt" sz="half" idx="10"/>
          </p:nvPr>
        </p:nvSpPr>
        <p:spPr/>
        <p:txBody>
          <a:bodyPr/>
          <a:lstStyle/>
          <a:p>
            <a:fld id="{1F760C81-A45D-4B59-ACC7-212547A3CC03}" type="datetimeFigureOut">
              <a:rPr lang="en-US" smtClean="0"/>
              <a:t>2019-10-31</a:t>
            </a:fld>
            <a:endParaRPr lang="en-US"/>
          </a:p>
        </p:txBody>
      </p:sp>
      <p:sp>
        <p:nvSpPr>
          <p:cNvPr id="6" name="Footer Placeholder 5">
            <a:extLst>
              <a:ext uri="{FF2B5EF4-FFF2-40B4-BE49-F238E27FC236}">
                <a16:creationId xmlns:a16="http://schemas.microsoft.com/office/drawing/2014/main" id="{3202B31F-B8E6-42F3-A9DB-EE0CDF36A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C957A-7816-40E0-A0BA-6E0F1E757788}"/>
              </a:ext>
            </a:extLst>
          </p:cNvPr>
          <p:cNvSpPr>
            <a:spLocks noGrp="1"/>
          </p:cNvSpPr>
          <p:nvPr>
            <p:ph type="sldNum" sz="quarter" idx="12"/>
          </p:nvPr>
        </p:nvSpPr>
        <p:spPr/>
        <p:txBody>
          <a:bodyPr/>
          <a:lstStyle/>
          <a:p>
            <a:fld id="{71CD84AA-81C0-41F4-88F2-FAF991DA113C}" type="slidenum">
              <a:rPr lang="en-US" smtClean="0"/>
              <a:t>‹#›</a:t>
            </a:fld>
            <a:endParaRPr lang="en-US"/>
          </a:p>
        </p:txBody>
      </p:sp>
    </p:spTree>
    <p:extLst>
      <p:ext uri="{BB962C8B-B14F-4D97-AF65-F5344CB8AC3E}">
        <p14:creationId xmlns:p14="http://schemas.microsoft.com/office/powerpoint/2010/main" val="384957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3B50E-CB8A-46C0-98C3-07237B17F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BA03C4-508F-4D30-A8CE-26E075B3E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A3098-93BF-42A2-BB93-0B5272460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60C81-A45D-4B59-ACC7-212547A3CC03}" type="datetimeFigureOut">
              <a:rPr lang="en-US" smtClean="0"/>
              <a:t>2019-10-31</a:t>
            </a:fld>
            <a:endParaRPr lang="en-US"/>
          </a:p>
        </p:txBody>
      </p:sp>
      <p:sp>
        <p:nvSpPr>
          <p:cNvPr id="5" name="Footer Placeholder 4">
            <a:extLst>
              <a:ext uri="{FF2B5EF4-FFF2-40B4-BE49-F238E27FC236}">
                <a16:creationId xmlns:a16="http://schemas.microsoft.com/office/drawing/2014/main" id="{01249EFF-F1BA-4540-9A58-9EFE62B7B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4CFE0-C315-48D4-9A07-04BDCE6A1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D84AA-81C0-41F4-88F2-FAF991DA113C}" type="slidenum">
              <a:rPr lang="en-US" smtClean="0"/>
              <a:t>‹#›</a:t>
            </a:fld>
            <a:endParaRPr lang="en-US"/>
          </a:p>
        </p:txBody>
      </p:sp>
    </p:spTree>
    <p:extLst>
      <p:ext uri="{BB962C8B-B14F-4D97-AF65-F5344CB8AC3E}">
        <p14:creationId xmlns:p14="http://schemas.microsoft.com/office/powerpoint/2010/main" val="3702131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8077939C-DE51-4DB9-878A-905C6E9F5A00}"/>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0" y="369332"/>
            <a:ext cx="4368800" cy="3276600"/>
          </a:xfrm>
          <a:prstGeom prst="rect">
            <a:avLst/>
          </a:prstGeom>
        </p:spPr>
      </p:pic>
      <p:sp>
        <p:nvSpPr>
          <p:cNvPr id="6" name="TextBox 5">
            <a:extLst>
              <a:ext uri="{FF2B5EF4-FFF2-40B4-BE49-F238E27FC236}">
                <a16:creationId xmlns:a16="http://schemas.microsoft.com/office/drawing/2014/main" id="{7F7D54AE-ADC1-47A6-AA1F-36DA8446C5DB}"/>
              </a:ext>
            </a:extLst>
          </p:cNvPr>
          <p:cNvSpPr txBox="1"/>
          <p:nvPr/>
        </p:nvSpPr>
        <p:spPr>
          <a:xfrm>
            <a:off x="0" y="0"/>
            <a:ext cx="4051300" cy="369332"/>
          </a:xfrm>
          <a:prstGeom prst="rect">
            <a:avLst/>
          </a:prstGeom>
          <a:noFill/>
        </p:spPr>
        <p:txBody>
          <a:bodyPr wrap="square" rtlCol="0">
            <a:spAutoFit/>
          </a:bodyPr>
          <a:lstStyle/>
          <a:p>
            <a:r>
              <a:rPr lang="en-US" dirty="0"/>
              <a:t>JR190815_04 In2Se3</a:t>
            </a:r>
          </a:p>
        </p:txBody>
      </p:sp>
      <p:sp>
        <p:nvSpPr>
          <p:cNvPr id="9" name="TextBox 8">
            <a:extLst>
              <a:ext uri="{FF2B5EF4-FFF2-40B4-BE49-F238E27FC236}">
                <a16:creationId xmlns:a16="http://schemas.microsoft.com/office/drawing/2014/main" id="{55BC430D-68A5-41BB-83AF-9402B7D0FBFB}"/>
              </a:ext>
            </a:extLst>
          </p:cNvPr>
          <p:cNvSpPr txBox="1"/>
          <p:nvPr/>
        </p:nvSpPr>
        <p:spPr>
          <a:xfrm>
            <a:off x="7473951" y="2171700"/>
            <a:ext cx="1358900" cy="369332"/>
          </a:xfrm>
          <a:prstGeom prst="rect">
            <a:avLst/>
          </a:prstGeom>
          <a:noFill/>
        </p:spPr>
        <p:txBody>
          <a:bodyPr wrap="square" rtlCol="0">
            <a:spAutoFit/>
          </a:bodyPr>
          <a:lstStyle/>
          <a:p>
            <a:r>
              <a:rPr lang="en-US" dirty="0"/>
              <a:t>2pt</a:t>
            </a:r>
          </a:p>
        </p:txBody>
      </p:sp>
      <p:pic>
        <p:nvPicPr>
          <p:cNvPr id="11" name="Picture 10" descr="A close up of a map&#10;&#10;Description automatically generated">
            <a:extLst>
              <a:ext uri="{FF2B5EF4-FFF2-40B4-BE49-F238E27FC236}">
                <a16:creationId xmlns:a16="http://schemas.microsoft.com/office/drawing/2014/main" id="{367623D3-85C2-4416-944F-A23AFB4BDAC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4843167" y="3350443"/>
            <a:ext cx="3547068" cy="3507557"/>
          </a:xfrm>
          <a:prstGeom prst="rect">
            <a:avLst/>
          </a:prstGeom>
        </p:spPr>
      </p:pic>
      <p:sp>
        <p:nvSpPr>
          <p:cNvPr id="12" name="TextBox 11">
            <a:extLst>
              <a:ext uri="{FF2B5EF4-FFF2-40B4-BE49-F238E27FC236}">
                <a16:creationId xmlns:a16="http://schemas.microsoft.com/office/drawing/2014/main" id="{829CFB65-2B40-41BC-98D9-9DF851241D88}"/>
              </a:ext>
            </a:extLst>
          </p:cNvPr>
          <p:cNvSpPr txBox="1"/>
          <p:nvPr/>
        </p:nvSpPr>
        <p:spPr>
          <a:xfrm>
            <a:off x="7296151" y="5728821"/>
            <a:ext cx="1358900" cy="369332"/>
          </a:xfrm>
          <a:prstGeom prst="rect">
            <a:avLst/>
          </a:prstGeom>
          <a:noFill/>
        </p:spPr>
        <p:txBody>
          <a:bodyPr wrap="square" rtlCol="0">
            <a:spAutoFit/>
          </a:bodyPr>
          <a:lstStyle/>
          <a:p>
            <a:r>
              <a:rPr lang="en-US" dirty="0"/>
              <a:t>4pt</a:t>
            </a:r>
          </a:p>
        </p:txBody>
      </p:sp>
      <p:pic>
        <p:nvPicPr>
          <p:cNvPr id="14" name="Picture 13" descr="A close up of a map&#10;&#10;Description automatically generated">
            <a:extLst>
              <a:ext uri="{FF2B5EF4-FFF2-40B4-BE49-F238E27FC236}">
                <a16:creationId xmlns:a16="http://schemas.microsoft.com/office/drawing/2014/main" id="{D3D5D346-3C68-4349-9CF0-C3B84A9D4DC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55051" y="56545"/>
            <a:ext cx="3454830" cy="6858000"/>
          </a:xfrm>
          <a:prstGeom prst="rect">
            <a:avLst/>
          </a:prstGeom>
        </p:spPr>
      </p:pic>
      <p:pic>
        <p:nvPicPr>
          <p:cNvPr id="7" name="Picture 6" descr="A picture containing object&#10;&#10;Description automatically generated">
            <a:extLst>
              <a:ext uri="{FF2B5EF4-FFF2-40B4-BE49-F238E27FC236}">
                <a16:creationId xmlns:a16="http://schemas.microsoft.com/office/drawing/2014/main" id="{67F294F2-B101-49D0-BE0E-D34AA75F1E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9500" y="-172206"/>
            <a:ext cx="3244851" cy="3244851"/>
          </a:xfrm>
          <a:prstGeom prst="rect">
            <a:avLst/>
          </a:prstGeom>
        </p:spPr>
      </p:pic>
    </p:spTree>
    <p:extLst>
      <p:ext uri="{BB962C8B-B14F-4D97-AF65-F5344CB8AC3E}">
        <p14:creationId xmlns:p14="http://schemas.microsoft.com/office/powerpoint/2010/main" val="301865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167CDE8C-7B43-4FFB-BEA6-A314B5D5338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4565651" y="704774"/>
            <a:ext cx="4472161" cy="4438726"/>
          </a:xfrm>
          <a:prstGeom prst="rect">
            <a:avLst/>
          </a:prstGeom>
        </p:spPr>
      </p:pic>
      <p:pic>
        <p:nvPicPr>
          <p:cNvPr id="5" name="Picture 4" descr="A close up of a map&#10;&#10;Description automatically generated">
            <a:extLst>
              <a:ext uri="{FF2B5EF4-FFF2-40B4-BE49-F238E27FC236}">
                <a16:creationId xmlns:a16="http://schemas.microsoft.com/office/drawing/2014/main" id="{A8107C20-3E93-4B78-ADBB-BCF2A4B8C11A}"/>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704774"/>
            <a:ext cx="4279900" cy="4567483"/>
          </a:xfrm>
          <a:prstGeom prst="rect">
            <a:avLst/>
          </a:prstGeom>
        </p:spPr>
      </p:pic>
      <p:sp>
        <p:nvSpPr>
          <p:cNvPr id="6" name="TextBox 5">
            <a:extLst>
              <a:ext uri="{FF2B5EF4-FFF2-40B4-BE49-F238E27FC236}">
                <a16:creationId xmlns:a16="http://schemas.microsoft.com/office/drawing/2014/main" id="{F99AE825-BB1F-4314-ADDE-83FF1874BDAF}"/>
              </a:ext>
            </a:extLst>
          </p:cNvPr>
          <p:cNvSpPr txBox="1"/>
          <p:nvPr/>
        </p:nvSpPr>
        <p:spPr>
          <a:xfrm>
            <a:off x="603251" y="869872"/>
            <a:ext cx="4064000" cy="369332"/>
          </a:xfrm>
          <a:prstGeom prst="rect">
            <a:avLst/>
          </a:prstGeom>
          <a:noFill/>
        </p:spPr>
        <p:txBody>
          <a:bodyPr wrap="square" rtlCol="0">
            <a:spAutoFit/>
          </a:bodyPr>
          <a:lstStyle/>
          <a:p>
            <a:r>
              <a:rPr lang="en-US" dirty="0"/>
              <a:t>IV curves as Gate voltage -75V to 75V</a:t>
            </a:r>
          </a:p>
        </p:txBody>
      </p:sp>
      <p:sp>
        <p:nvSpPr>
          <p:cNvPr id="9" name="TextBox 8">
            <a:extLst>
              <a:ext uri="{FF2B5EF4-FFF2-40B4-BE49-F238E27FC236}">
                <a16:creationId xmlns:a16="http://schemas.microsoft.com/office/drawing/2014/main" id="{939491F0-28EE-432F-A950-02254B732C20}"/>
              </a:ext>
            </a:extLst>
          </p:cNvPr>
          <p:cNvSpPr txBox="1"/>
          <p:nvPr/>
        </p:nvSpPr>
        <p:spPr>
          <a:xfrm>
            <a:off x="4820531" y="704774"/>
            <a:ext cx="4064000" cy="369332"/>
          </a:xfrm>
          <a:prstGeom prst="rect">
            <a:avLst/>
          </a:prstGeom>
          <a:noFill/>
        </p:spPr>
        <p:txBody>
          <a:bodyPr wrap="square" rtlCol="0">
            <a:spAutoFit/>
          </a:bodyPr>
          <a:lstStyle/>
          <a:p>
            <a:r>
              <a:rPr lang="en-US" dirty="0"/>
              <a:t>IV curves as Gate voltage 75V to -75V</a:t>
            </a:r>
          </a:p>
        </p:txBody>
      </p:sp>
      <p:sp>
        <p:nvSpPr>
          <p:cNvPr id="10" name="TextBox 9">
            <a:extLst>
              <a:ext uri="{FF2B5EF4-FFF2-40B4-BE49-F238E27FC236}">
                <a16:creationId xmlns:a16="http://schemas.microsoft.com/office/drawing/2014/main" id="{759D5ACE-ADEA-476D-8F98-2095A4938AF7}"/>
              </a:ext>
            </a:extLst>
          </p:cNvPr>
          <p:cNvSpPr txBox="1"/>
          <p:nvPr/>
        </p:nvSpPr>
        <p:spPr>
          <a:xfrm>
            <a:off x="142876" y="5272257"/>
            <a:ext cx="7096124" cy="1200329"/>
          </a:xfrm>
          <a:prstGeom prst="rect">
            <a:avLst/>
          </a:prstGeom>
          <a:noFill/>
        </p:spPr>
        <p:txBody>
          <a:bodyPr wrap="square" rtlCol="0">
            <a:spAutoFit/>
          </a:bodyPr>
          <a:lstStyle/>
          <a:p>
            <a:r>
              <a:rPr lang="en-US" dirty="0"/>
              <a:t>This is the expected behavior for semiconductors, this sample is what we expect. The 75V measurements were taken 300s apart but the current seems to have dropped for some reason between them. I don’t know if this means there is a time dependence to the loop.</a:t>
            </a:r>
          </a:p>
        </p:txBody>
      </p:sp>
      <p:pic>
        <p:nvPicPr>
          <p:cNvPr id="12" name="Picture 11" descr="A picture containing map&#10;&#10;Description automatically generated">
            <a:extLst>
              <a:ext uri="{FF2B5EF4-FFF2-40B4-BE49-F238E27FC236}">
                <a16:creationId xmlns:a16="http://schemas.microsoft.com/office/drawing/2014/main" id="{65E5F274-3169-4B4A-BFE6-FCA1E9F7C6D2}"/>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540557" y="1186548"/>
            <a:ext cx="3651443" cy="3603934"/>
          </a:xfrm>
          <a:prstGeom prst="rect">
            <a:avLst/>
          </a:prstGeom>
        </p:spPr>
      </p:pic>
      <p:sp>
        <p:nvSpPr>
          <p:cNvPr id="13" name="TextBox 12">
            <a:extLst>
              <a:ext uri="{FF2B5EF4-FFF2-40B4-BE49-F238E27FC236}">
                <a16:creationId xmlns:a16="http://schemas.microsoft.com/office/drawing/2014/main" id="{28F83284-505A-4360-8517-F54F66922810}"/>
              </a:ext>
            </a:extLst>
          </p:cNvPr>
          <p:cNvSpPr txBox="1"/>
          <p:nvPr/>
        </p:nvSpPr>
        <p:spPr>
          <a:xfrm>
            <a:off x="9139411" y="243109"/>
            <a:ext cx="2369431" cy="1200329"/>
          </a:xfrm>
          <a:prstGeom prst="rect">
            <a:avLst/>
          </a:prstGeom>
          <a:noFill/>
        </p:spPr>
        <p:txBody>
          <a:bodyPr wrap="square" rtlCol="0">
            <a:spAutoFit/>
          </a:bodyPr>
          <a:lstStyle/>
          <a:p>
            <a:r>
              <a:rPr lang="en-US" dirty="0"/>
              <a:t>4pt VI curves as Gate voltage 75V to -75V. Taken with the first graph. </a:t>
            </a:r>
            <a:r>
              <a:rPr lang="en-US" dirty="0" err="1"/>
              <a:t>Vsd</a:t>
            </a:r>
            <a:r>
              <a:rPr lang="en-US" dirty="0"/>
              <a:t>-biased</a:t>
            </a:r>
          </a:p>
        </p:txBody>
      </p:sp>
      <p:sp>
        <p:nvSpPr>
          <p:cNvPr id="14" name="TextBox 13">
            <a:extLst>
              <a:ext uri="{FF2B5EF4-FFF2-40B4-BE49-F238E27FC236}">
                <a16:creationId xmlns:a16="http://schemas.microsoft.com/office/drawing/2014/main" id="{EADB40C7-3157-4576-A30D-46207ED96469}"/>
              </a:ext>
            </a:extLst>
          </p:cNvPr>
          <p:cNvSpPr txBox="1"/>
          <p:nvPr/>
        </p:nvSpPr>
        <p:spPr>
          <a:xfrm>
            <a:off x="9139411" y="5143500"/>
            <a:ext cx="2369431" cy="1477328"/>
          </a:xfrm>
          <a:prstGeom prst="rect">
            <a:avLst/>
          </a:prstGeom>
          <a:noFill/>
        </p:spPr>
        <p:txBody>
          <a:bodyPr wrap="square" rtlCol="0">
            <a:spAutoFit/>
          </a:bodyPr>
          <a:lstStyle/>
          <a:p>
            <a:r>
              <a:rPr lang="en-US" dirty="0"/>
              <a:t>I think this is why most people don’t do semiconductor 4pt. This doesn’t say much outside Ohmic range.</a:t>
            </a:r>
          </a:p>
        </p:txBody>
      </p:sp>
    </p:spTree>
    <p:extLst>
      <p:ext uri="{BB962C8B-B14F-4D97-AF65-F5344CB8AC3E}">
        <p14:creationId xmlns:p14="http://schemas.microsoft.com/office/powerpoint/2010/main" val="300650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CCA4987-8AE9-4AA7-A139-31A5F5563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706"/>
            <a:ext cx="2743206" cy="2468885"/>
          </a:xfrm>
          <a:prstGeom prst="rect">
            <a:avLst/>
          </a:prstGeom>
        </p:spPr>
      </p:pic>
      <p:pic>
        <p:nvPicPr>
          <p:cNvPr id="27" name="Picture 26" descr="A picture containing object&#10;&#10;Description automatically generated">
            <a:extLst>
              <a:ext uri="{FF2B5EF4-FFF2-40B4-BE49-F238E27FC236}">
                <a16:creationId xmlns:a16="http://schemas.microsoft.com/office/drawing/2014/main" id="{C453E962-CD4C-4D21-B089-AD8D6D432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498" y="-97706"/>
            <a:ext cx="2743206" cy="2468885"/>
          </a:xfrm>
          <a:prstGeom prst="rect">
            <a:avLst/>
          </a:prstGeom>
        </p:spPr>
      </p:pic>
      <p:pic>
        <p:nvPicPr>
          <p:cNvPr id="29" name="Picture 28">
            <a:extLst>
              <a:ext uri="{FF2B5EF4-FFF2-40B4-BE49-F238E27FC236}">
                <a16:creationId xmlns:a16="http://schemas.microsoft.com/office/drawing/2014/main" id="{108DDC81-C909-4A34-988D-2FE15BE0B1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4996" y="-97707"/>
            <a:ext cx="2743206" cy="2468885"/>
          </a:xfrm>
          <a:prstGeom prst="rect">
            <a:avLst/>
          </a:prstGeom>
        </p:spPr>
      </p:pic>
      <p:pic>
        <p:nvPicPr>
          <p:cNvPr id="31" name="Picture 30" descr="A picture containing object&#10;&#10;Description automatically generated">
            <a:extLst>
              <a:ext uri="{FF2B5EF4-FFF2-40B4-BE49-F238E27FC236}">
                <a16:creationId xmlns:a16="http://schemas.microsoft.com/office/drawing/2014/main" id="{D749ACE9-6B78-4684-A161-DA0A125D18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6350" y="-97707"/>
            <a:ext cx="2743206" cy="2468885"/>
          </a:xfrm>
          <a:prstGeom prst="rect">
            <a:avLst/>
          </a:prstGeom>
        </p:spPr>
      </p:pic>
      <p:pic>
        <p:nvPicPr>
          <p:cNvPr id="33" name="Picture 32">
            <a:extLst>
              <a:ext uri="{FF2B5EF4-FFF2-40B4-BE49-F238E27FC236}">
                <a16:creationId xmlns:a16="http://schemas.microsoft.com/office/drawing/2014/main" id="{37D18DB0-490C-48E6-8916-8F71440038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45" y="2194557"/>
            <a:ext cx="2743206" cy="2468885"/>
          </a:xfrm>
          <a:prstGeom prst="rect">
            <a:avLst/>
          </a:prstGeom>
        </p:spPr>
      </p:pic>
      <p:pic>
        <p:nvPicPr>
          <p:cNvPr id="35" name="Picture 34">
            <a:extLst>
              <a:ext uri="{FF2B5EF4-FFF2-40B4-BE49-F238E27FC236}">
                <a16:creationId xmlns:a16="http://schemas.microsoft.com/office/drawing/2014/main" id="{C07B736F-5141-4B5A-BEDB-11B807EA97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7226" y="2194557"/>
            <a:ext cx="2743206" cy="2468885"/>
          </a:xfrm>
          <a:prstGeom prst="rect">
            <a:avLst/>
          </a:prstGeom>
        </p:spPr>
      </p:pic>
      <p:pic>
        <p:nvPicPr>
          <p:cNvPr id="37" name="Picture 36">
            <a:extLst>
              <a:ext uri="{FF2B5EF4-FFF2-40B4-BE49-F238E27FC236}">
                <a16:creationId xmlns:a16="http://schemas.microsoft.com/office/drawing/2014/main" id="{27253041-E511-4DF0-A29F-2AF607D9ED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14996" y="2194557"/>
            <a:ext cx="2743206" cy="2468885"/>
          </a:xfrm>
          <a:prstGeom prst="rect">
            <a:avLst/>
          </a:prstGeom>
        </p:spPr>
      </p:pic>
      <p:pic>
        <p:nvPicPr>
          <p:cNvPr id="39" name="Picture 38">
            <a:extLst>
              <a:ext uri="{FF2B5EF4-FFF2-40B4-BE49-F238E27FC236}">
                <a16:creationId xmlns:a16="http://schemas.microsoft.com/office/drawing/2014/main" id="{FC61219F-E041-49A0-9070-F405C302DD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7164" y="2194556"/>
            <a:ext cx="2743206" cy="2468885"/>
          </a:xfrm>
          <a:prstGeom prst="rect">
            <a:avLst/>
          </a:prstGeom>
        </p:spPr>
      </p:pic>
      <p:pic>
        <p:nvPicPr>
          <p:cNvPr id="41" name="Picture 40" descr="A close up of a logo&#10;&#10;Description automatically generated">
            <a:extLst>
              <a:ext uri="{FF2B5EF4-FFF2-40B4-BE49-F238E27FC236}">
                <a16:creationId xmlns:a16="http://schemas.microsoft.com/office/drawing/2014/main" id="{C7638025-138D-482C-905B-18E91D83B1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24397" y="4622729"/>
            <a:ext cx="2743206" cy="2468885"/>
          </a:xfrm>
          <a:prstGeom prst="rect">
            <a:avLst/>
          </a:prstGeom>
        </p:spPr>
      </p:pic>
      <p:sp>
        <p:nvSpPr>
          <p:cNvPr id="42" name="TextBox 41">
            <a:extLst>
              <a:ext uri="{FF2B5EF4-FFF2-40B4-BE49-F238E27FC236}">
                <a16:creationId xmlns:a16="http://schemas.microsoft.com/office/drawing/2014/main" id="{66CC6323-376D-4FE6-895C-C8966EC91345}"/>
              </a:ext>
            </a:extLst>
          </p:cNvPr>
          <p:cNvSpPr txBox="1"/>
          <p:nvPr/>
        </p:nvSpPr>
        <p:spPr>
          <a:xfrm>
            <a:off x="664922" y="60843"/>
            <a:ext cx="638827" cy="369332"/>
          </a:xfrm>
          <a:prstGeom prst="rect">
            <a:avLst/>
          </a:prstGeom>
          <a:noFill/>
        </p:spPr>
        <p:txBody>
          <a:bodyPr wrap="square" rtlCol="0">
            <a:spAutoFit/>
          </a:bodyPr>
          <a:lstStyle/>
          <a:p>
            <a:r>
              <a:rPr lang="en-US" dirty="0"/>
              <a:t>4K</a:t>
            </a:r>
          </a:p>
        </p:txBody>
      </p:sp>
      <p:sp>
        <p:nvSpPr>
          <p:cNvPr id="43" name="TextBox 42">
            <a:extLst>
              <a:ext uri="{FF2B5EF4-FFF2-40B4-BE49-F238E27FC236}">
                <a16:creationId xmlns:a16="http://schemas.microsoft.com/office/drawing/2014/main" id="{8C0ACD97-8203-49DE-9B6C-9193466CC525}"/>
              </a:ext>
            </a:extLst>
          </p:cNvPr>
          <p:cNvSpPr txBox="1"/>
          <p:nvPr/>
        </p:nvSpPr>
        <p:spPr>
          <a:xfrm>
            <a:off x="3279728" y="60843"/>
            <a:ext cx="638827" cy="369332"/>
          </a:xfrm>
          <a:prstGeom prst="rect">
            <a:avLst/>
          </a:prstGeom>
          <a:noFill/>
        </p:spPr>
        <p:txBody>
          <a:bodyPr wrap="square" rtlCol="0">
            <a:spAutoFit/>
          </a:bodyPr>
          <a:lstStyle/>
          <a:p>
            <a:r>
              <a:rPr lang="en-US" dirty="0"/>
              <a:t>50K</a:t>
            </a:r>
          </a:p>
        </p:txBody>
      </p:sp>
      <p:sp>
        <p:nvSpPr>
          <p:cNvPr id="44" name="TextBox 43">
            <a:extLst>
              <a:ext uri="{FF2B5EF4-FFF2-40B4-BE49-F238E27FC236}">
                <a16:creationId xmlns:a16="http://schemas.microsoft.com/office/drawing/2014/main" id="{29501B49-8AE0-42EC-B3B9-6A7017527735}"/>
              </a:ext>
            </a:extLst>
          </p:cNvPr>
          <p:cNvSpPr txBox="1"/>
          <p:nvPr/>
        </p:nvSpPr>
        <p:spPr>
          <a:xfrm>
            <a:off x="5865301" y="93410"/>
            <a:ext cx="789152" cy="369332"/>
          </a:xfrm>
          <a:prstGeom prst="rect">
            <a:avLst/>
          </a:prstGeom>
          <a:noFill/>
        </p:spPr>
        <p:txBody>
          <a:bodyPr wrap="square" rtlCol="0">
            <a:spAutoFit/>
          </a:bodyPr>
          <a:lstStyle/>
          <a:p>
            <a:r>
              <a:rPr lang="en-US" dirty="0"/>
              <a:t>100K</a:t>
            </a:r>
          </a:p>
        </p:txBody>
      </p:sp>
      <p:sp>
        <p:nvSpPr>
          <p:cNvPr id="45" name="TextBox 44">
            <a:extLst>
              <a:ext uri="{FF2B5EF4-FFF2-40B4-BE49-F238E27FC236}">
                <a16:creationId xmlns:a16="http://schemas.microsoft.com/office/drawing/2014/main" id="{4026BE56-DE59-49FB-A067-0022CA6B9A1C}"/>
              </a:ext>
            </a:extLst>
          </p:cNvPr>
          <p:cNvSpPr txBox="1"/>
          <p:nvPr/>
        </p:nvSpPr>
        <p:spPr>
          <a:xfrm>
            <a:off x="8537522" y="93410"/>
            <a:ext cx="789152" cy="369332"/>
          </a:xfrm>
          <a:prstGeom prst="rect">
            <a:avLst/>
          </a:prstGeom>
          <a:noFill/>
        </p:spPr>
        <p:txBody>
          <a:bodyPr wrap="square" rtlCol="0">
            <a:spAutoFit/>
          </a:bodyPr>
          <a:lstStyle/>
          <a:p>
            <a:r>
              <a:rPr lang="en-US" dirty="0"/>
              <a:t>150K</a:t>
            </a:r>
          </a:p>
        </p:txBody>
      </p:sp>
      <p:sp>
        <p:nvSpPr>
          <p:cNvPr id="46" name="TextBox 45">
            <a:extLst>
              <a:ext uri="{FF2B5EF4-FFF2-40B4-BE49-F238E27FC236}">
                <a16:creationId xmlns:a16="http://schemas.microsoft.com/office/drawing/2014/main" id="{F0F1EC70-703F-43DD-83A8-A5BBA6036147}"/>
              </a:ext>
            </a:extLst>
          </p:cNvPr>
          <p:cNvSpPr txBox="1"/>
          <p:nvPr/>
        </p:nvSpPr>
        <p:spPr>
          <a:xfrm>
            <a:off x="627342" y="2403745"/>
            <a:ext cx="789152" cy="369332"/>
          </a:xfrm>
          <a:prstGeom prst="rect">
            <a:avLst/>
          </a:prstGeom>
          <a:noFill/>
        </p:spPr>
        <p:txBody>
          <a:bodyPr wrap="square" rtlCol="0">
            <a:spAutoFit/>
          </a:bodyPr>
          <a:lstStyle/>
          <a:p>
            <a:r>
              <a:rPr lang="en-US" dirty="0"/>
              <a:t>200K</a:t>
            </a:r>
          </a:p>
        </p:txBody>
      </p:sp>
      <p:sp>
        <p:nvSpPr>
          <p:cNvPr id="47" name="TextBox 46">
            <a:extLst>
              <a:ext uri="{FF2B5EF4-FFF2-40B4-BE49-F238E27FC236}">
                <a16:creationId xmlns:a16="http://schemas.microsoft.com/office/drawing/2014/main" id="{DAE1BD27-B100-41DF-AF5D-86B3F983609B}"/>
              </a:ext>
            </a:extLst>
          </p:cNvPr>
          <p:cNvSpPr txBox="1"/>
          <p:nvPr/>
        </p:nvSpPr>
        <p:spPr>
          <a:xfrm>
            <a:off x="3260930" y="2368135"/>
            <a:ext cx="789152" cy="369332"/>
          </a:xfrm>
          <a:prstGeom prst="rect">
            <a:avLst/>
          </a:prstGeom>
          <a:noFill/>
        </p:spPr>
        <p:txBody>
          <a:bodyPr wrap="square" rtlCol="0">
            <a:spAutoFit/>
          </a:bodyPr>
          <a:lstStyle/>
          <a:p>
            <a:r>
              <a:rPr lang="en-US" dirty="0"/>
              <a:t>250K</a:t>
            </a:r>
          </a:p>
        </p:txBody>
      </p:sp>
      <p:sp>
        <p:nvSpPr>
          <p:cNvPr id="48" name="TextBox 47">
            <a:extLst>
              <a:ext uri="{FF2B5EF4-FFF2-40B4-BE49-F238E27FC236}">
                <a16:creationId xmlns:a16="http://schemas.microsoft.com/office/drawing/2014/main" id="{AC976876-3458-43C9-B9A9-0AC172993878}"/>
              </a:ext>
            </a:extLst>
          </p:cNvPr>
          <p:cNvSpPr txBox="1"/>
          <p:nvPr/>
        </p:nvSpPr>
        <p:spPr>
          <a:xfrm>
            <a:off x="5976971" y="2403745"/>
            <a:ext cx="789152" cy="369332"/>
          </a:xfrm>
          <a:prstGeom prst="rect">
            <a:avLst/>
          </a:prstGeom>
          <a:noFill/>
        </p:spPr>
        <p:txBody>
          <a:bodyPr wrap="square" rtlCol="0">
            <a:spAutoFit/>
          </a:bodyPr>
          <a:lstStyle/>
          <a:p>
            <a:r>
              <a:rPr lang="en-US" dirty="0"/>
              <a:t>270K</a:t>
            </a:r>
          </a:p>
        </p:txBody>
      </p:sp>
      <p:sp>
        <p:nvSpPr>
          <p:cNvPr id="49" name="TextBox 48">
            <a:extLst>
              <a:ext uri="{FF2B5EF4-FFF2-40B4-BE49-F238E27FC236}">
                <a16:creationId xmlns:a16="http://schemas.microsoft.com/office/drawing/2014/main" id="{D5102C23-DAB8-494F-88A7-AA03B4B5180E}"/>
              </a:ext>
            </a:extLst>
          </p:cNvPr>
          <p:cNvSpPr txBox="1"/>
          <p:nvPr/>
        </p:nvSpPr>
        <p:spPr>
          <a:xfrm>
            <a:off x="8564667" y="2385673"/>
            <a:ext cx="789152" cy="369332"/>
          </a:xfrm>
          <a:prstGeom prst="rect">
            <a:avLst/>
          </a:prstGeom>
          <a:noFill/>
        </p:spPr>
        <p:txBody>
          <a:bodyPr wrap="square" rtlCol="0">
            <a:spAutoFit/>
          </a:bodyPr>
          <a:lstStyle/>
          <a:p>
            <a:r>
              <a:rPr lang="en-US" dirty="0"/>
              <a:t>300K</a:t>
            </a:r>
          </a:p>
        </p:txBody>
      </p:sp>
      <p:sp>
        <p:nvSpPr>
          <p:cNvPr id="50" name="TextBox 49">
            <a:extLst>
              <a:ext uri="{FF2B5EF4-FFF2-40B4-BE49-F238E27FC236}">
                <a16:creationId xmlns:a16="http://schemas.microsoft.com/office/drawing/2014/main" id="{AD3A10B8-94E5-4AB9-8477-4B2D7F732659}"/>
              </a:ext>
            </a:extLst>
          </p:cNvPr>
          <p:cNvSpPr txBox="1"/>
          <p:nvPr/>
        </p:nvSpPr>
        <p:spPr>
          <a:xfrm>
            <a:off x="5350704" y="4839961"/>
            <a:ext cx="789152" cy="646331"/>
          </a:xfrm>
          <a:prstGeom prst="rect">
            <a:avLst/>
          </a:prstGeom>
          <a:noFill/>
        </p:spPr>
        <p:txBody>
          <a:bodyPr wrap="square" rtlCol="0">
            <a:spAutoFit/>
          </a:bodyPr>
          <a:lstStyle/>
          <a:p>
            <a:r>
              <a:rPr lang="en-US" dirty="0"/>
              <a:t>All Temp</a:t>
            </a:r>
          </a:p>
        </p:txBody>
      </p:sp>
    </p:spTree>
    <p:extLst>
      <p:ext uri="{BB962C8B-B14F-4D97-AF65-F5344CB8AC3E}">
        <p14:creationId xmlns:p14="http://schemas.microsoft.com/office/powerpoint/2010/main" val="200714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C0D288-7DB4-4E73-8247-6B205D91F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5" y="-107007"/>
            <a:ext cx="2641600" cy="2377440"/>
          </a:xfrm>
          <a:prstGeom prst="rect">
            <a:avLst/>
          </a:prstGeom>
        </p:spPr>
      </p:pic>
      <p:pic>
        <p:nvPicPr>
          <p:cNvPr id="7" name="Picture 6" descr="A picture containing object&#10;&#10;Description automatically generated">
            <a:extLst>
              <a:ext uri="{FF2B5EF4-FFF2-40B4-BE49-F238E27FC236}">
                <a16:creationId xmlns:a16="http://schemas.microsoft.com/office/drawing/2014/main" id="{CE9C62FA-7F48-4F1E-8FEF-F33457BA8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857" y="-113816"/>
            <a:ext cx="2641600" cy="2377440"/>
          </a:xfrm>
          <a:prstGeom prst="rect">
            <a:avLst/>
          </a:prstGeom>
        </p:spPr>
      </p:pic>
      <p:pic>
        <p:nvPicPr>
          <p:cNvPr id="9" name="Picture 8">
            <a:extLst>
              <a:ext uri="{FF2B5EF4-FFF2-40B4-BE49-F238E27FC236}">
                <a16:creationId xmlns:a16="http://schemas.microsoft.com/office/drawing/2014/main" id="{0A617B89-F9EE-4C38-8F88-B328DA998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083" y="-107007"/>
            <a:ext cx="2641600" cy="2377440"/>
          </a:xfrm>
          <a:prstGeom prst="rect">
            <a:avLst/>
          </a:prstGeom>
        </p:spPr>
      </p:pic>
      <p:pic>
        <p:nvPicPr>
          <p:cNvPr id="11" name="Picture 10" descr="A picture containing object&#10;&#10;Description automatically generated">
            <a:extLst>
              <a:ext uri="{FF2B5EF4-FFF2-40B4-BE49-F238E27FC236}">
                <a16:creationId xmlns:a16="http://schemas.microsoft.com/office/drawing/2014/main" id="{9010D88D-5FF9-4786-BB19-3FAE53D773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324" y="-107007"/>
            <a:ext cx="2641600" cy="2377440"/>
          </a:xfrm>
          <a:prstGeom prst="rect">
            <a:avLst/>
          </a:prstGeom>
        </p:spPr>
      </p:pic>
      <p:pic>
        <p:nvPicPr>
          <p:cNvPr id="13" name="Picture 12">
            <a:extLst>
              <a:ext uri="{FF2B5EF4-FFF2-40B4-BE49-F238E27FC236}">
                <a16:creationId xmlns:a16="http://schemas.microsoft.com/office/drawing/2014/main" id="{32D47039-800C-4080-9418-97D2FC4A2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6057" y="-104093"/>
            <a:ext cx="2641600" cy="2377440"/>
          </a:xfrm>
          <a:prstGeom prst="rect">
            <a:avLst/>
          </a:prstGeom>
        </p:spPr>
      </p:pic>
      <p:pic>
        <p:nvPicPr>
          <p:cNvPr id="15" name="Picture 14" descr="A picture containing object&#10;&#10;Description automatically generated">
            <a:extLst>
              <a:ext uri="{FF2B5EF4-FFF2-40B4-BE49-F238E27FC236}">
                <a16:creationId xmlns:a16="http://schemas.microsoft.com/office/drawing/2014/main" id="{97D5688B-4BBD-47B0-BB62-9B6B4D4B9E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22" y="2011675"/>
            <a:ext cx="2641600" cy="2377440"/>
          </a:xfrm>
          <a:prstGeom prst="rect">
            <a:avLst/>
          </a:prstGeom>
        </p:spPr>
      </p:pic>
      <p:pic>
        <p:nvPicPr>
          <p:cNvPr id="17" name="Picture 16">
            <a:extLst>
              <a:ext uri="{FF2B5EF4-FFF2-40B4-BE49-F238E27FC236}">
                <a16:creationId xmlns:a16="http://schemas.microsoft.com/office/drawing/2014/main" id="{61674705-9DF9-4545-82DD-185665054A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0579" y="2011675"/>
            <a:ext cx="2641600" cy="2377440"/>
          </a:xfrm>
          <a:prstGeom prst="rect">
            <a:avLst/>
          </a:prstGeom>
        </p:spPr>
      </p:pic>
      <p:pic>
        <p:nvPicPr>
          <p:cNvPr id="19" name="Picture 18">
            <a:extLst>
              <a:ext uri="{FF2B5EF4-FFF2-40B4-BE49-F238E27FC236}">
                <a16:creationId xmlns:a16="http://schemas.microsoft.com/office/drawing/2014/main" id="{A6E44313-F4A0-4D5E-8DE3-CA90CDEA54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60066" y="2018484"/>
            <a:ext cx="2641600" cy="2377440"/>
          </a:xfrm>
          <a:prstGeom prst="rect">
            <a:avLst/>
          </a:prstGeom>
        </p:spPr>
      </p:pic>
      <p:pic>
        <p:nvPicPr>
          <p:cNvPr id="21" name="Picture 20">
            <a:extLst>
              <a:ext uri="{FF2B5EF4-FFF2-40B4-BE49-F238E27FC236}">
                <a16:creationId xmlns:a16="http://schemas.microsoft.com/office/drawing/2014/main" id="{9110E0BD-39F5-43B4-A8C3-23DF4E5F4F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69799" y="2035016"/>
            <a:ext cx="2641600" cy="2377440"/>
          </a:xfrm>
          <a:prstGeom prst="rect">
            <a:avLst/>
          </a:prstGeom>
        </p:spPr>
      </p:pic>
      <p:pic>
        <p:nvPicPr>
          <p:cNvPr id="23" name="Picture 22">
            <a:extLst>
              <a:ext uri="{FF2B5EF4-FFF2-40B4-BE49-F238E27FC236}">
                <a16:creationId xmlns:a16="http://schemas.microsoft.com/office/drawing/2014/main" id="{EE5702C7-20EC-4E1E-907F-AD9836606EB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66057" y="2035016"/>
            <a:ext cx="2641600" cy="2377440"/>
          </a:xfrm>
          <a:prstGeom prst="rect">
            <a:avLst/>
          </a:prstGeom>
        </p:spPr>
      </p:pic>
      <p:pic>
        <p:nvPicPr>
          <p:cNvPr id="27" name="Picture 26">
            <a:extLst>
              <a:ext uri="{FF2B5EF4-FFF2-40B4-BE49-F238E27FC236}">
                <a16:creationId xmlns:a16="http://schemas.microsoft.com/office/drawing/2014/main" id="{0147822D-47B9-4DDC-A1B6-486A87DB75E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00" y="4223747"/>
            <a:ext cx="2641600" cy="2377440"/>
          </a:xfrm>
          <a:prstGeom prst="rect">
            <a:avLst/>
          </a:prstGeom>
        </p:spPr>
      </p:pic>
      <p:pic>
        <p:nvPicPr>
          <p:cNvPr id="29" name="Picture 28">
            <a:extLst>
              <a:ext uri="{FF2B5EF4-FFF2-40B4-BE49-F238E27FC236}">
                <a16:creationId xmlns:a16="http://schemas.microsoft.com/office/drawing/2014/main" id="{AF846088-D614-4960-B29B-6315F635856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93562" y="4230556"/>
            <a:ext cx="2641600" cy="2377440"/>
          </a:xfrm>
          <a:prstGeom prst="rect">
            <a:avLst/>
          </a:prstGeom>
        </p:spPr>
      </p:pic>
      <p:pic>
        <p:nvPicPr>
          <p:cNvPr id="31" name="Picture 30">
            <a:extLst>
              <a:ext uri="{FF2B5EF4-FFF2-40B4-BE49-F238E27FC236}">
                <a16:creationId xmlns:a16="http://schemas.microsoft.com/office/drawing/2014/main" id="{356C789C-7EEA-4432-AC66-DA7B12AC8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04132" y="4184833"/>
            <a:ext cx="2743206" cy="2468885"/>
          </a:xfrm>
          <a:prstGeom prst="rect">
            <a:avLst/>
          </a:prstGeom>
        </p:spPr>
      </p:pic>
      <p:pic>
        <p:nvPicPr>
          <p:cNvPr id="33" name="Picture 32">
            <a:extLst>
              <a:ext uri="{FF2B5EF4-FFF2-40B4-BE49-F238E27FC236}">
                <a16:creationId xmlns:a16="http://schemas.microsoft.com/office/drawing/2014/main" id="{BC6129A1-A34E-4D09-92C4-ABC1CDA21BD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55232" y="4230556"/>
            <a:ext cx="2743206" cy="2468885"/>
          </a:xfrm>
          <a:prstGeom prst="rect">
            <a:avLst/>
          </a:prstGeom>
        </p:spPr>
      </p:pic>
      <p:pic>
        <p:nvPicPr>
          <p:cNvPr id="35" name="Picture 34" descr="A close up of a logo&#10;&#10;Description automatically generated">
            <a:extLst>
              <a:ext uri="{FF2B5EF4-FFF2-40B4-BE49-F238E27FC236}">
                <a16:creationId xmlns:a16="http://schemas.microsoft.com/office/drawing/2014/main" id="{4F4319D1-DEE6-4753-BDCC-917A165236E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666057" y="4321506"/>
            <a:ext cx="2743206" cy="2468885"/>
          </a:xfrm>
          <a:prstGeom prst="rect">
            <a:avLst/>
          </a:prstGeom>
        </p:spPr>
      </p:pic>
      <p:sp>
        <p:nvSpPr>
          <p:cNvPr id="36" name="TextBox 35">
            <a:extLst>
              <a:ext uri="{FF2B5EF4-FFF2-40B4-BE49-F238E27FC236}">
                <a16:creationId xmlns:a16="http://schemas.microsoft.com/office/drawing/2014/main" id="{F0B34AE6-BF17-4487-95D8-95AF970F4C73}"/>
              </a:ext>
            </a:extLst>
          </p:cNvPr>
          <p:cNvSpPr txBox="1"/>
          <p:nvPr/>
        </p:nvSpPr>
        <p:spPr>
          <a:xfrm>
            <a:off x="453367" y="60843"/>
            <a:ext cx="638827" cy="369332"/>
          </a:xfrm>
          <a:prstGeom prst="rect">
            <a:avLst/>
          </a:prstGeom>
          <a:noFill/>
        </p:spPr>
        <p:txBody>
          <a:bodyPr wrap="square" rtlCol="0">
            <a:spAutoFit/>
          </a:bodyPr>
          <a:lstStyle/>
          <a:p>
            <a:r>
              <a:rPr lang="en-US" dirty="0"/>
              <a:t>4K</a:t>
            </a:r>
          </a:p>
        </p:txBody>
      </p:sp>
      <p:sp>
        <p:nvSpPr>
          <p:cNvPr id="37" name="TextBox 36">
            <a:extLst>
              <a:ext uri="{FF2B5EF4-FFF2-40B4-BE49-F238E27FC236}">
                <a16:creationId xmlns:a16="http://schemas.microsoft.com/office/drawing/2014/main" id="{511A81F1-91C4-4B9F-92EE-9605C2BB9279}"/>
              </a:ext>
            </a:extLst>
          </p:cNvPr>
          <p:cNvSpPr txBox="1"/>
          <p:nvPr/>
        </p:nvSpPr>
        <p:spPr>
          <a:xfrm>
            <a:off x="2843285" y="60843"/>
            <a:ext cx="638827" cy="369332"/>
          </a:xfrm>
          <a:prstGeom prst="rect">
            <a:avLst/>
          </a:prstGeom>
          <a:noFill/>
        </p:spPr>
        <p:txBody>
          <a:bodyPr wrap="square" rtlCol="0">
            <a:spAutoFit/>
          </a:bodyPr>
          <a:lstStyle/>
          <a:p>
            <a:r>
              <a:rPr lang="en-US" dirty="0"/>
              <a:t>10K</a:t>
            </a:r>
          </a:p>
        </p:txBody>
      </p:sp>
      <p:sp>
        <p:nvSpPr>
          <p:cNvPr id="38" name="TextBox 37">
            <a:extLst>
              <a:ext uri="{FF2B5EF4-FFF2-40B4-BE49-F238E27FC236}">
                <a16:creationId xmlns:a16="http://schemas.microsoft.com/office/drawing/2014/main" id="{586D9DCC-43D9-4F16-9548-401B7229A179}"/>
              </a:ext>
            </a:extLst>
          </p:cNvPr>
          <p:cNvSpPr txBox="1"/>
          <p:nvPr/>
        </p:nvSpPr>
        <p:spPr>
          <a:xfrm>
            <a:off x="5421968" y="93410"/>
            <a:ext cx="789152" cy="369332"/>
          </a:xfrm>
          <a:prstGeom prst="rect">
            <a:avLst/>
          </a:prstGeom>
          <a:noFill/>
        </p:spPr>
        <p:txBody>
          <a:bodyPr wrap="square" rtlCol="0">
            <a:spAutoFit/>
          </a:bodyPr>
          <a:lstStyle/>
          <a:p>
            <a:r>
              <a:rPr lang="en-US" dirty="0"/>
              <a:t>20K</a:t>
            </a:r>
          </a:p>
        </p:txBody>
      </p:sp>
      <p:sp>
        <p:nvSpPr>
          <p:cNvPr id="39" name="TextBox 38">
            <a:extLst>
              <a:ext uri="{FF2B5EF4-FFF2-40B4-BE49-F238E27FC236}">
                <a16:creationId xmlns:a16="http://schemas.microsoft.com/office/drawing/2014/main" id="{F00D3B92-E089-4633-BE84-2892485E7157}"/>
              </a:ext>
            </a:extLst>
          </p:cNvPr>
          <p:cNvSpPr txBox="1"/>
          <p:nvPr/>
        </p:nvSpPr>
        <p:spPr>
          <a:xfrm>
            <a:off x="7845092" y="89543"/>
            <a:ext cx="789152" cy="369332"/>
          </a:xfrm>
          <a:prstGeom prst="rect">
            <a:avLst/>
          </a:prstGeom>
          <a:noFill/>
        </p:spPr>
        <p:txBody>
          <a:bodyPr wrap="square" rtlCol="0">
            <a:spAutoFit/>
          </a:bodyPr>
          <a:lstStyle/>
          <a:p>
            <a:r>
              <a:rPr lang="en-US" dirty="0"/>
              <a:t>30K</a:t>
            </a:r>
          </a:p>
        </p:txBody>
      </p:sp>
      <p:sp>
        <p:nvSpPr>
          <p:cNvPr id="40" name="TextBox 39">
            <a:extLst>
              <a:ext uri="{FF2B5EF4-FFF2-40B4-BE49-F238E27FC236}">
                <a16:creationId xmlns:a16="http://schemas.microsoft.com/office/drawing/2014/main" id="{A2446874-3E91-4E99-8390-EB2335F451D0}"/>
              </a:ext>
            </a:extLst>
          </p:cNvPr>
          <p:cNvSpPr txBox="1"/>
          <p:nvPr/>
        </p:nvSpPr>
        <p:spPr>
          <a:xfrm>
            <a:off x="457879" y="2253617"/>
            <a:ext cx="789152" cy="369332"/>
          </a:xfrm>
          <a:prstGeom prst="rect">
            <a:avLst/>
          </a:prstGeom>
          <a:noFill/>
        </p:spPr>
        <p:txBody>
          <a:bodyPr wrap="square" rtlCol="0">
            <a:spAutoFit/>
          </a:bodyPr>
          <a:lstStyle/>
          <a:p>
            <a:r>
              <a:rPr lang="en-US" dirty="0"/>
              <a:t>50K</a:t>
            </a:r>
          </a:p>
        </p:txBody>
      </p:sp>
      <p:sp>
        <p:nvSpPr>
          <p:cNvPr id="41" name="TextBox 40">
            <a:extLst>
              <a:ext uri="{FF2B5EF4-FFF2-40B4-BE49-F238E27FC236}">
                <a16:creationId xmlns:a16="http://schemas.microsoft.com/office/drawing/2014/main" id="{FC67DDED-983B-47EB-9039-F11C1EE57CF4}"/>
              </a:ext>
            </a:extLst>
          </p:cNvPr>
          <p:cNvSpPr txBox="1"/>
          <p:nvPr/>
        </p:nvSpPr>
        <p:spPr>
          <a:xfrm>
            <a:off x="2815957" y="2234691"/>
            <a:ext cx="789152" cy="369332"/>
          </a:xfrm>
          <a:prstGeom prst="rect">
            <a:avLst/>
          </a:prstGeom>
          <a:noFill/>
        </p:spPr>
        <p:txBody>
          <a:bodyPr wrap="square" rtlCol="0">
            <a:spAutoFit/>
          </a:bodyPr>
          <a:lstStyle/>
          <a:p>
            <a:r>
              <a:rPr lang="en-US" dirty="0"/>
              <a:t>60K</a:t>
            </a:r>
          </a:p>
        </p:txBody>
      </p:sp>
      <p:sp>
        <p:nvSpPr>
          <p:cNvPr id="42" name="TextBox 41">
            <a:extLst>
              <a:ext uri="{FF2B5EF4-FFF2-40B4-BE49-F238E27FC236}">
                <a16:creationId xmlns:a16="http://schemas.microsoft.com/office/drawing/2014/main" id="{6E247173-7A07-453F-A2E0-248F78293F5A}"/>
              </a:ext>
            </a:extLst>
          </p:cNvPr>
          <p:cNvSpPr txBox="1"/>
          <p:nvPr/>
        </p:nvSpPr>
        <p:spPr>
          <a:xfrm>
            <a:off x="5411418" y="2234691"/>
            <a:ext cx="789152" cy="369332"/>
          </a:xfrm>
          <a:prstGeom prst="rect">
            <a:avLst/>
          </a:prstGeom>
          <a:noFill/>
        </p:spPr>
        <p:txBody>
          <a:bodyPr wrap="square" rtlCol="0">
            <a:spAutoFit/>
          </a:bodyPr>
          <a:lstStyle/>
          <a:p>
            <a:r>
              <a:rPr lang="en-US" dirty="0"/>
              <a:t>70K</a:t>
            </a:r>
          </a:p>
        </p:txBody>
      </p:sp>
      <p:sp>
        <p:nvSpPr>
          <p:cNvPr id="43" name="TextBox 42">
            <a:extLst>
              <a:ext uri="{FF2B5EF4-FFF2-40B4-BE49-F238E27FC236}">
                <a16:creationId xmlns:a16="http://schemas.microsoft.com/office/drawing/2014/main" id="{22CD44F1-A184-4A36-A98A-2C9ED59F24F9}"/>
              </a:ext>
            </a:extLst>
          </p:cNvPr>
          <p:cNvSpPr txBox="1"/>
          <p:nvPr/>
        </p:nvSpPr>
        <p:spPr>
          <a:xfrm>
            <a:off x="7917485" y="2257241"/>
            <a:ext cx="789152" cy="369332"/>
          </a:xfrm>
          <a:prstGeom prst="rect">
            <a:avLst/>
          </a:prstGeom>
          <a:noFill/>
        </p:spPr>
        <p:txBody>
          <a:bodyPr wrap="square" rtlCol="0">
            <a:spAutoFit/>
          </a:bodyPr>
          <a:lstStyle/>
          <a:p>
            <a:r>
              <a:rPr lang="en-US" dirty="0"/>
              <a:t>80K</a:t>
            </a:r>
          </a:p>
        </p:txBody>
      </p:sp>
      <p:sp>
        <p:nvSpPr>
          <p:cNvPr id="44" name="TextBox 43">
            <a:extLst>
              <a:ext uri="{FF2B5EF4-FFF2-40B4-BE49-F238E27FC236}">
                <a16:creationId xmlns:a16="http://schemas.microsoft.com/office/drawing/2014/main" id="{04849EDB-CFBA-464A-A1F6-462CA2511239}"/>
              </a:ext>
            </a:extLst>
          </p:cNvPr>
          <p:cNvSpPr txBox="1"/>
          <p:nvPr/>
        </p:nvSpPr>
        <p:spPr>
          <a:xfrm>
            <a:off x="10197705" y="89543"/>
            <a:ext cx="789152" cy="369332"/>
          </a:xfrm>
          <a:prstGeom prst="rect">
            <a:avLst/>
          </a:prstGeom>
          <a:noFill/>
        </p:spPr>
        <p:txBody>
          <a:bodyPr wrap="square" rtlCol="0">
            <a:spAutoFit/>
          </a:bodyPr>
          <a:lstStyle/>
          <a:p>
            <a:r>
              <a:rPr lang="en-US" dirty="0"/>
              <a:t>40K</a:t>
            </a:r>
          </a:p>
        </p:txBody>
      </p:sp>
      <p:sp>
        <p:nvSpPr>
          <p:cNvPr id="45" name="TextBox 44">
            <a:extLst>
              <a:ext uri="{FF2B5EF4-FFF2-40B4-BE49-F238E27FC236}">
                <a16:creationId xmlns:a16="http://schemas.microsoft.com/office/drawing/2014/main" id="{8C6B6930-B274-4C47-9A27-E88AED8579FF}"/>
              </a:ext>
            </a:extLst>
          </p:cNvPr>
          <p:cNvSpPr txBox="1"/>
          <p:nvPr/>
        </p:nvSpPr>
        <p:spPr>
          <a:xfrm>
            <a:off x="10373726" y="2253617"/>
            <a:ext cx="789152" cy="369332"/>
          </a:xfrm>
          <a:prstGeom prst="rect">
            <a:avLst/>
          </a:prstGeom>
          <a:noFill/>
        </p:spPr>
        <p:txBody>
          <a:bodyPr wrap="square" rtlCol="0">
            <a:spAutoFit/>
          </a:bodyPr>
          <a:lstStyle/>
          <a:p>
            <a:r>
              <a:rPr lang="en-US" dirty="0"/>
              <a:t>90K</a:t>
            </a:r>
          </a:p>
        </p:txBody>
      </p:sp>
      <p:sp>
        <p:nvSpPr>
          <p:cNvPr id="46" name="TextBox 45">
            <a:extLst>
              <a:ext uri="{FF2B5EF4-FFF2-40B4-BE49-F238E27FC236}">
                <a16:creationId xmlns:a16="http://schemas.microsoft.com/office/drawing/2014/main" id="{F3E1050D-CE19-4F3F-B030-B4E1C3B83357}"/>
              </a:ext>
            </a:extLst>
          </p:cNvPr>
          <p:cNvSpPr txBox="1"/>
          <p:nvPr/>
        </p:nvSpPr>
        <p:spPr>
          <a:xfrm>
            <a:off x="600551" y="4447242"/>
            <a:ext cx="789152" cy="369332"/>
          </a:xfrm>
          <a:prstGeom prst="rect">
            <a:avLst/>
          </a:prstGeom>
          <a:noFill/>
        </p:spPr>
        <p:txBody>
          <a:bodyPr wrap="square" rtlCol="0">
            <a:spAutoFit/>
          </a:bodyPr>
          <a:lstStyle/>
          <a:p>
            <a:r>
              <a:rPr lang="en-US" dirty="0"/>
              <a:t>100K</a:t>
            </a:r>
          </a:p>
        </p:txBody>
      </p:sp>
      <p:sp>
        <p:nvSpPr>
          <p:cNvPr id="47" name="TextBox 46">
            <a:extLst>
              <a:ext uri="{FF2B5EF4-FFF2-40B4-BE49-F238E27FC236}">
                <a16:creationId xmlns:a16="http://schemas.microsoft.com/office/drawing/2014/main" id="{CC6B3BD1-50C0-4BE9-AAC2-71F3F10A743A}"/>
              </a:ext>
            </a:extLst>
          </p:cNvPr>
          <p:cNvSpPr txBox="1"/>
          <p:nvPr/>
        </p:nvSpPr>
        <p:spPr>
          <a:xfrm>
            <a:off x="2958629" y="4428316"/>
            <a:ext cx="789152" cy="369332"/>
          </a:xfrm>
          <a:prstGeom prst="rect">
            <a:avLst/>
          </a:prstGeom>
          <a:noFill/>
        </p:spPr>
        <p:txBody>
          <a:bodyPr wrap="square" rtlCol="0">
            <a:spAutoFit/>
          </a:bodyPr>
          <a:lstStyle/>
          <a:p>
            <a:r>
              <a:rPr lang="en-US" dirty="0"/>
              <a:t>150K</a:t>
            </a:r>
          </a:p>
        </p:txBody>
      </p:sp>
      <p:sp>
        <p:nvSpPr>
          <p:cNvPr id="48" name="TextBox 47">
            <a:extLst>
              <a:ext uri="{FF2B5EF4-FFF2-40B4-BE49-F238E27FC236}">
                <a16:creationId xmlns:a16="http://schemas.microsoft.com/office/drawing/2014/main" id="{CD55679E-A69A-4E70-9720-1B1960144E3B}"/>
              </a:ext>
            </a:extLst>
          </p:cNvPr>
          <p:cNvSpPr txBox="1"/>
          <p:nvPr/>
        </p:nvSpPr>
        <p:spPr>
          <a:xfrm>
            <a:off x="5554090" y="4428316"/>
            <a:ext cx="789152" cy="369332"/>
          </a:xfrm>
          <a:prstGeom prst="rect">
            <a:avLst/>
          </a:prstGeom>
          <a:noFill/>
        </p:spPr>
        <p:txBody>
          <a:bodyPr wrap="square" rtlCol="0">
            <a:spAutoFit/>
          </a:bodyPr>
          <a:lstStyle/>
          <a:p>
            <a:r>
              <a:rPr lang="en-US" dirty="0"/>
              <a:t>200K</a:t>
            </a:r>
          </a:p>
        </p:txBody>
      </p:sp>
      <p:sp>
        <p:nvSpPr>
          <p:cNvPr id="49" name="TextBox 48">
            <a:extLst>
              <a:ext uri="{FF2B5EF4-FFF2-40B4-BE49-F238E27FC236}">
                <a16:creationId xmlns:a16="http://schemas.microsoft.com/office/drawing/2014/main" id="{596C1327-8ABA-4317-ACC4-EE672E95E63F}"/>
              </a:ext>
            </a:extLst>
          </p:cNvPr>
          <p:cNvSpPr txBox="1"/>
          <p:nvPr/>
        </p:nvSpPr>
        <p:spPr>
          <a:xfrm>
            <a:off x="8060157" y="4450866"/>
            <a:ext cx="789152" cy="369332"/>
          </a:xfrm>
          <a:prstGeom prst="rect">
            <a:avLst/>
          </a:prstGeom>
          <a:noFill/>
        </p:spPr>
        <p:txBody>
          <a:bodyPr wrap="square" rtlCol="0">
            <a:spAutoFit/>
          </a:bodyPr>
          <a:lstStyle/>
          <a:p>
            <a:r>
              <a:rPr lang="en-US" dirty="0"/>
              <a:t>250K</a:t>
            </a:r>
          </a:p>
        </p:txBody>
      </p:sp>
      <p:sp>
        <p:nvSpPr>
          <p:cNvPr id="50" name="TextBox 49">
            <a:extLst>
              <a:ext uri="{FF2B5EF4-FFF2-40B4-BE49-F238E27FC236}">
                <a16:creationId xmlns:a16="http://schemas.microsoft.com/office/drawing/2014/main" id="{219E7EDA-1AC5-4261-AB5A-D2AD0F8869D2}"/>
              </a:ext>
            </a:extLst>
          </p:cNvPr>
          <p:cNvSpPr txBox="1"/>
          <p:nvPr/>
        </p:nvSpPr>
        <p:spPr>
          <a:xfrm>
            <a:off x="10516398" y="4447242"/>
            <a:ext cx="789152" cy="369332"/>
          </a:xfrm>
          <a:prstGeom prst="rect">
            <a:avLst/>
          </a:prstGeom>
          <a:noFill/>
        </p:spPr>
        <p:txBody>
          <a:bodyPr wrap="square" rtlCol="0">
            <a:spAutoFit/>
          </a:bodyPr>
          <a:lstStyle/>
          <a:p>
            <a:r>
              <a:rPr lang="en-US" dirty="0"/>
              <a:t>270K</a:t>
            </a:r>
          </a:p>
        </p:txBody>
      </p:sp>
    </p:spTree>
    <p:extLst>
      <p:ext uri="{BB962C8B-B14F-4D97-AF65-F5344CB8AC3E}">
        <p14:creationId xmlns:p14="http://schemas.microsoft.com/office/powerpoint/2010/main" val="109928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7E644E-EA6C-4173-AADB-DE09ADF18C24}"/>
              </a:ext>
            </a:extLst>
          </p:cNvPr>
          <p:cNvSpPr txBox="1"/>
          <p:nvPr/>
        </p:nvSpPr>
        <p:spPr>
          <a:xfrm>
            <a:off x="1134303" y="197030"/>
            <a:ext cx="782046" cy="369332"/>
          </a:xfrm>
          <a:prstGeom prst="rect">
            <a:avLst/>
          </a:prstGeom>
          <a:noFill/>
        </p:spPr>
        <p:txBody>
          <a:bodyPr wrap="square" rtlCol="0">
            <a:spAutoFit/>
          </a:bodyPr>
          <a:lstStyle/>
          <a:p>
            <a:r>
              <a:rPr lang="en-US" dirty="0"/>
              <a:t>300K</a:t>
            </a:r>
          </a:p>
        </p:txBody>
      </p:sp>
      <p:pic>
        <p:nvPicPr>
          <p:cNvPr id="12" name="Picture 11" descr="A picture containing object&#10;&#10;Description automatically generated">
            <a:extLst>
              <a:ext uri="{FF2B5EF4-FFF2-40B4-BE49-F238E27FC236}">
                <a16:creationId xmlns:a16="http://schemas.microsoft.com/office/drawing/2014/main" id="{2DA0C014-1EF0-4ABC-9A00-D93FC3051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680" y="0"/>
            <a:ext cx="4513640" cy="4062276"/>
          </a:xfrm>
          <a:prstGeom prst="rect">
            <a:avLst/>
          </a:prstGeom>
        </p:spPr>
      </p:pic>
      <p:pic>
        <p:nvPicPr>
          <p:cNvPr id="14" name="Picture 13">
            <a:extLst>
              <a:ext uri="{FF2B5EF4-FFF2-40B4-BE49-F238E27FC236}">
                <a16:creationId xmlns:a16="http://schemas.microsoft.com/office/drawing/2014/main" id="{308127ED-717E-42A7-8A49-EA0CA3E74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880" y="43774"/>
            <a:ext cx="4432576" cy="3989318"/>
          </a:xfrm>
          <a:prstGeom prst="rect">
            <a:avLst/>
          </a:prstGeom>
        </p:spPr>
      </p:pic>
      <p:pic>
        <p:nvPicPr>
          <p:cNvPr id="16" name="Picture 15">
            <a:extLst>
              <a:ext uri="{FF2B5EF4-FFF2-40B4-BE49-F238E27FC236}">
                <a16:creationId xmlns:a16="http://schemas.microsoft.com/office/drawing/2014/main" id="{23BA76D3-D60F-43B4-94E0-810F4F80E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2" y="0"/>
            <a:ext cx="2743206" cy="2468885"/>
          </a:xfrm>
          <a:prstGeom prst="rect">
            <a:avLst/>
          </a:prstGeom>
        </p:spPr>
      </p:pic>
    </p:spTree>
    <p:extLst>
      <p:ext uri="{BB962C8B-B14F-4D97-AF65-F5344CB8AC3E}">
        <p14:creationId xmlns:p14="http://schemas.microsoft.com/office/powerpoint/2010/main" val="357792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8EFA0DA-771A-4773-A025-1D3DAD9CB70E}"/>
              </a:ext>
            </a:extLst>
          </p:cNvPr>
          <p:cNvGrpSpPr/>
          <p:nvPr/>
        </p:nvGrpSpPr>
        <p:grpSpPr>
          <a:xfrm>
            <a:off x="23151" y="0"/>
            <a:ext cx="3396576" cy="2254867"/>
            <a:chOff x="523350" y="-1944"/>
            <a:chExt cx="3396576" cy="2254867"/>
          </a:xfrm>
        </p:grpSpPr>
        <p:sp>
          <p:nvSpPr>
            <p:cNvPr id="6" name="Rectangle 5">
              <a:extLst>
                <a:ext uri="{FF2B5EF4-FFF2-40B4-BE49-F238E27FC236}">
                  <a16:creationId xmlns:a16="http://schemas.microsoft.com/office/drawing/2014/main" id="{029997E0-DB08-4FEF-B5AF-A082F1D30FB1}"/>
                </a:ext>
              </a:extLst>
            </p:cNvPr>
            <p:cNvSpPr/>
            <p:nvPr/>
          </p:nvSpPr>
          <p:spPr>
            <a:xfrm>
              <a:off x="1138137" y="719847"/>
              <a:ext cx="2167000" cy="749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00BD51DC-4385-46B5-812B-88250BE0133C}"/>
                </a:ext>
              </a:extLst>
            </p:cNvPr>
            <p:cNvSpPr/>
            <p:nvPr/>
          </p:nvSpPr>
          <p:spPr>
            <a:xfrm rot="5400000">
              <a:off x="446500" y="642997"/>
              <a:ext cx="105253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Top Corners Rounded 8">
              <a:extLst>
                <a:ext uri="{FF2B5EF4-FFF2-40B4-BE49-F238E27FC236}">
                  <a16:creationId xmlns:a16="http://schemas.microsoft.com/office/drawing/2014/main" id="{61B74B90-DAEB-474E-8641-9D4478F3EF8F}"/>
                </a:ext>
              </a:extLst>
            </p:cNvPr>
            <p:cNvSpPr/>
            <p:nvPr/>
          </p:nvSpPr>
          <p:spPr>
            <a:xfrm rot="16200000">
              <a:off x="2944244" y="642996"/>
              <a:ext cx="105253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Top Corners Rounded 9">
              <a:extLst>
                <a:ext uri="{FF2B5EF4-FFF2-40B4-BE49-F238E27FC236}">
                  <a16:creationId xmlns:a16="http://schemas.microsoft.com/office/drawing/2014/main" id="{112D8331-FAEC-4BE2-B968-03A98B2E73AF}"/>
                </a:ext>
              </a:extLst>
            </p:cNvPr>
            <p:cNvSpPr/>
            <p:nvPr/>
          </p:nvSpPr>
          <p:spPr>
            <a:xfrm rot="10800000">
              <a:off x="1796374" y="0"/>
              <a:ext cx="18288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00AB265A-2795-42D6-8D47-D6CBDE1A4F0E}"/>
                </a:ext>
              </a:extLst>
            </p:cNvPr>
            <p:cNvSpPr/>
            <p:nvPr/>
          </p:nvSpPr>
          <p:spPr>
            <a:xfrm rot="10800000">
              <a:off x="2372579" y="-1944"/>
              <a:ext cx="18288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Top Corners Rounded 11">
              <a:extLst>
                <a:ext uri="{FF2B5EF4-FFF2-40B4-BE49-F238E27FC236}">
                  <a16:creationId xmlns:a16="http://schemas.microsoft.com/office/drawing/2014/main" id="{B00595BB-D73E-42A9-B144-9A050BA2B146}"/>
                </a:ext>
              </a:extLst>
            </p:cNvPr>
            <p:cNvSpPr/>
            <p:nvPr/>
          </p:nvSpPr>
          <p:spPr>
            <a:xfrm>
              <a:off x="1796374" y="1354091"/>
              <a:ext cx="18288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105FF54E-C421-4B06-A666-F75C6E9F6FA8}"/>
                </a:ext>
              </a:extLst>
            </p:cNvPr>
            <p:cNvSpPr/>
            <p:nvPr/>
          </p:nvSpPr>
          <p:spPr>
            <a:xfrm>
              <a:off x="2372579" y="1352147"/>
              <a:ext cx="18288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D4D8DA9-4EB0-4E7F-BFB8-85CFCA7BF2DF}"/>
                </a:ext>
              </a:extLst>
            </p:cNvPr>
            <p:cNvSpPr txBox="1"/>
            <p:nvPr/>
          </p:nvSpPr>
          <p:spPr>
            <a:xfrm>
              <a:off x="872083" y="896889"/>
              <a:ext cx="403372" cy="369332"/>
            </a:xfrm>
            <a:prstGeom prst="rect">
              <a:avLst/>
            </a:prstGeom>
            <a:noFill/>
          </p:spPr>
          <p:txBody>
            <a:bodyPr wrap="square" rtlCol="0">
              <a:spAutoFit/>
            </a:bodyPr>
            <a:lstStyle/>
            <a:p>
              <a:r>
                <a:rPr lang="en-US" dirty="0"/>
                <a:t>S</a:t>
              </a:r>
            </a:p>
          </p:txBody>
        </p:sp>
        <p:sp>
          <p:nvSpPr>
            <p:cNvPr id="15" name="TextBox 14">
              <a:extLst>
                <a:ext uri="{FF2B5EF4-FFF2-40B4-BE49-F238E27FC236}">
                  <a16:creationId xmlns:a16="http://schemas.microsoft.com/office/drawing/2014/main" id="{EF3FC412-EF12-4005-8DE5-FBAC7E7E3BB0}"/>
                </a:ext>
              </a:extLst>
            </p:cNvPr>
            <p:cNvSpPr txBox="1"/>
            <p:nvPr/>
          </p:nvSpPr>
          <p:spPr>
            <a:xfrm>
              <a:off x="3293464" y="896889"/>
              <a:ext cx="403372" cy="369332"/>
            </a:xfrm>
            <a:prstGeom prst="rect">
              <a:avLst/>
            </a:prstGeom>
            <a:noFill/>
          </p:spPr>
          <p:txBody>
            <a:bodyPr wrap="square" rtlCol="0">
              <a:spAutoFit/>
            </a:bodyPr>
            <a:lstStyle/>
            <a:p>
              <a:r>
                <a:rPr lang="en-US" dirty="0"/>
                <a:t>D</a:t>
              </a:r>
            </a:p>
          </p:txBody>
        </p:sp>
        <p:sp>
          <p:nvSpPr>
            <p:cNvPr id="16" name="TextBox 15">
              <a:extLst>
                <a:ext uri="{FF2B5EF4-FFF2-40B4-BE49-F238E27FC236}">
                  <a16:creationId xmlns:a16="http://schemas.microsoft.com/office/drawing/2014/main" id="{0E814CBD-8ED5-425C-BE0C-9FEE2F113203}"/>
                </a:ext>
              </a:extLst>
            </p:cNvPr>
            <p:cNvSpPr txBox="1"/>
            <p:nvPr/>
          </p:nvSpPr>
          <p:spPr>
            <a:xfrm>
              <a:off x="1756579" y="348247"/>
              <a:ext cx="403372"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CEE6AE69-BD09-4FDD-BAD3-7EB9F3249F32}"/>
                </a:ext>
              </a:extLst>
            </p:cNvPr>
            <p:cNvSpPr txBox="1"/>
            <p:nvPr/>
          </p:nvSpPr>
          <p:spPr>
            <a:xfrm>
              <a:off x="2327997" y="348247"/>
              <a:ext cx="403372" cy="369332"/>
            </a:xfrm>
            <a:prstGeom prst="rect">
              <a:avLst/>
            </a:prstGeom>
            <a:noFill/>
          </p:spPr>
          <p:txBody>
            <a:bodyPr wrap="square" rtlCol="0">
              <a:spAutoFit/>
            </a:bodyPr>
            <a:lstStyle/>
            <a:p>
              <a:r>
                <a:rPr lang="en-US" dirty="0"/>
                <a:t>2</a:t>
              </a:r>
            </a:p>
          </p:txBody>
        </p:sp>
        <p:sp>
          <p:nvSpPr>
            <p:cNvPr id="18" name="TextBox 17">
              <a:extLst>
                <a:ext uri="{FF2B5EF4-FFF2-40B4-BE49-F238E27FC236}">
                  <a16:creationId xmlns:a16="http://schemas.microsoft.com/office/drawing/2014/main" id="{10AF31C0-0B84-4BDD-A5BA-312EF46D60DF}"/>
                </a:ext>
              </a:extLst>
            </p:cNvPr>
            <p:cNvSpPr txBox="1"/>
            <p:nvPr/>
          </p:nvSpPr>
          <p:spPr>
            <a:xfrm>
              <a:off x="1750254" y="1562099"/>
              <a:ext cx="403372" cy="369332"/>
            </a:xfrm>
            <a:prstGeom prst="rect">
              <a:avLst/>
            </a:prstGeom>
            <a:noFill/>
          </p:spPr>
          <p:txBody>
            <a:bodyPr wrap="square" rtlCol="0">
              <a:spAutoFit/>
            </a:bodyPr>
            <a:lstStyle/>
            <a:p>
              <a:r>
                <a:rPr lang="en-US" dirty="0"/>
                <a:t>3</a:t>
              </a:r>
            </a:p>
          </p:txBody>
        </p:sp>
        <p:sp>
          <p:nvSpPr>
            <p:cNvPr id="19" name="TextBox 18">
              <a:extLst>
                <a:ext uri="{FF2B5EF4-FFF2-40B4-BE49-F238E27FC236}">
                  <a16:creationId xmlns:a16="http://schemas.microsoft.com/office/drawing/2014/main" id="{F75E87D6-4C97-4B0D-A2A3-61BFDDB1A022}"/>
                </a:ext>
              </a:extLst>
            </p:cNvPr>
            <p:cNvSpPr txBox="1"/>
            <p:nvPr/>
          </p:nvSpPr>
          <p:spPr>
            <a:xfrm>
              <a:off x="2327997" y="1562099"/>
              <a:ext cx="403372" cy="369332"/>
            </a:xfrm>
            <a:prstGeom prst="rect">
              <a:avLst/>
            </a:prstGeom>
            <a:noFill/>
          </p:spPr>
          <p:txBody>
            <a:bodyPr wrap="square" rtlCol="0">
              <a:spAutoFit/>
            </a:bodyPr>
            <a:lstStyle/>
            <a:p>
              <a:r>
                <a:rPr lang="en-US" dirty="0"/>
                <a:t>4</a:t>
              </a:r>
            </a:p>
          </p:txBody>
        </p:sp>
      </p:grpSp>
      <p:grpSp>
        <p:nvGrpSpPr>
          <p:cNvPr id="58" name="Group 57">
            <a:extLst>
              <a:ext uri="{FF2B5EF4-FFF2-40B4-BE49-F238E27FC236}">
                <a16:creationId xmlns:a16="http://schemas.microsoft.com/office/drawing/2014/main" id="{1EC7FCC9-E3DB-487C-9DD3-18406E2F8A7B}"/>
              </a:ext>
            </a:extLst>
          </p:cNvPr>
          <p:cNvGrpSpPr/>
          <p:nvPr/>
        </p:nvGrpSpPr>
        <p:grpSpPr>
          <a:xfrm>
            <a:off x="9524222" y="-84133"/>
            <a:ext cx="2743206" cy="2743206"/>
            <a:chOff x="9524222" y="-84133"/>
            <a:chExt cx="2743206" cy="2743206"/>
          </a:xfrm>
        </p:grpSpPr>
        <p:pic>
          <p:nvPicPr>
            <p:cNvPr id="53" name="Picture 52" descr="A picture containing fireworks&#10;&#10;Description automatically generated">
              <a:extLst>
                <a:ext uri="{FF2B5EF4-FFF2-40B4-BE49-F238E27FC236}">
                  <a16:creationId xmlns:a16="http://schemas.microsoft.com/office/drawing/2014/main" id="{F88D37EA-C5E9-4FF0-ABB9-0EB39BF29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222" y="-84133"/>
              <a:ext cx="2743206" cy="2743206"/>
            </a:xfrm>
            <a:prstGeom prst="rect">
              <a:avLst/>
            </a:prstGeom>
          </p:spPr>
        </p:pic>
        <p:sp>
          <p:nvSpPr>
            <p:cNvPr id="27" name="TextBox 26">
              <a:extLst>
                <a:ext uri="{FF2B5EF4-FFF2-40B4-BE49-F238E27FC236}">
                  <a16:creationId xmlns:a16="http://schemas.microsoft.com/office/drawing/2014/main" id="{98BD6C00-A889-4E14-B00A-5B0F966A4D1A}"/>
                </a:ext>
              </a:extLst>
            </p:cNvPr>
            <p:cNvSpPr txBox="1"/>
            <p:nvPr/>
          </p:nvSpPr>
          <p:spPr>
            <a:xfrm>
              <a:off x="10305809" y="155797"/>
              <a:ext cx="465633" cy="369332"/>
            </a:xfrm>
            <a:prstGeom prst="rect">
              <a:avLst/>
            </a:prstGeom>
            <a:noFill/>
          </p:spPr>
          <p:txBody>
            <a:bodyPr wrap="square" rtlCol="0">
              <a:spAutoFit/>
            </a:bodyPr>
            <a:lstStyle/>
            <a:p>
              <a:r>
                <a:rPr lang="en-US" dirty="0">
                  <a:solidFill>
                    <a:schemeClr val="accent1">
                      <a:lumMod val="75000"/>
                    </a:schemeClr>
                  </a:solidFill>
                </a:rPr>
                <a:t>R</a:t>
              </a:r>
              <a:r>
                <a:rPr lang="en-US" baseline="-25000" dirty="0">
                  <a:solidFill>
                    <a:schemeClr val="accent1">
                      <a:lumMod val="75000"/>
                    </a:schemeClr>
                  </a:solidFill>
                </a:rPr>
                <a:t>12</a:t>
              </a:r>
              <a:endParaRPr lang="en-US" dirty="0">
                <a:solidFill>
                  <a:schemeClr val="accent1">
                    <a:lumMod val="75000"/>
                  </a:schemeClr>
                </a:solidFill>
              </a:endParaRPr>
            </a:p>
          </p:txBody>
        </p:sp>
        <p:sp>
          <p:nvSpPr>
            <p:cNvPr id="28" name="TextBox 27">
              <a:extLst>
                <a:ext uri="{FF2B5EF4-FFF2-40B4-BE49-F238E27FC236}">
                  <a16:creationId xmlns:a16="http://schemas.microsoft.com/office/drawing/2014/main" id="{F1B78085-2324-44BA-B6E7-63F5C48B2586}"/>
                </a:ext>
              </a:extLst>
            </p:cNvPr>
            <p:cNvSpPr txBox="1"/>
            <p:nvPr/>
          </p:nvSpPr>
          <p:spPr>
            <a:xfrm>
              <a:off x="11160620" y="1412786"/>
              <a:ext cx="465633" cy="369332"/>
            </a:xfrm>
            <a:prstGeom prst="rect">
              <a:avLst/>
            </a:prstGeom>
            <a:noFill/>
          </p:spPr>
          <p:txBody>
            <a:bodyPr wrap="square" rtlCol="0">
              <a:spAutoFit/>
            </a:bodyPr>
            <a:lstStyle/>
            <a:p>
              <a:r>
                <a:rPr lang="en-US" dirty="0">
                  <a:solidFill>
                    <a:schemeClr val="accent2">
                      <a:lumMod val="75000"/>
                    </a:schemeClr>
                  </a:solidFill>
                </a:rPr>
                <a:t>R</a:t>
              </a:r>
              <a:r>
                <a:rPr lang="en-US" baseline="-25000" dirty="0">
                  <a:solidFill>
                    <a:schemeClr val="accent2">
                      <a:lumMod val="75000"/>
                    </a:schemeClr>
                  </a:solidFill>
                </a:rPr>
                <a:t>S1</a:t>
              </a:r>
              <a:endParaRPr lang="en-US" dirty="0">
                <a:solidFill>
                  <a:schemeClr val="accent2">
                    <a:lumMod val="75000"/>
                  </a:schemeClr>
                </a:solidFill>
              </a:endParaRPr>
            </a:p>
          </p:txBody>
        </p:sp>
        <p:sp>
          <p:nvSpPr>
            <p:cNvPr id="29" name="TextBox 28">
              <a:extLst>
                <a:ext uri="{FF2B5EF4-FFF2-40B4-BE49-F238E27FC236}">
                  <a16:creationId xmlns:a16="http://schemas.microsoft.com/office/drawing/2014/main" id="{5893D4B2-09F1-46DF-A432-C289885B8841}"/>
                </a:ext>
              </a:extLst>
            </p:cNvPr>
            <p:cNvSpPr txBox="1"/>
            <p:nvPr/>
          </p:nvSpPr>
          <p:spPr>
            <a:xfrm>
              <a:off x="10179891" y="1758291"/>
              <a:ext cx="684586" cy="369332"/>
            </a:xfrm>
            <a:prstGeom prst="rect">
              <a:avLst/>
            </a:prstGeom>
            <a:noFill/>
          </p:spPr>
          <p:txBody>
            <a:bodyPr wrap="square" rtlCol="0">
              <a:spAutoFit/>
            </a:bodyPr>
            <a:lstStyle/>
            <a:p>
              <a:r>
                <a:rPr lang="en-US" dirty="0"/>
                <a:t>300K</a:t>
              </a:r>
            </a:p>
          </p:txBody>
        </p:sp>
      </p:grpSp>
      <p:grpSp>
        <p:nvGrpSpPr>
          <p:cNvPr id="59" name="Group 58">
            <a:extLst>
              <a:ext uri="{FF2B5EF4-FFF2-40B4-BE49-F238E27FC236}">
                <a16:creationId xmlns:a16="http://schemas.microsoft.com/office/drawing/2014/main" id="{627D4D05-3B63-468D-97F7-AFFD88AD2046}"/>
              </a:ext>
            </a:extLst>
          </p:cNvPr>
          <p:cNvGrpSpPr/>
          <p:nvPr/>
        </p:nvGrpSpPr>
        <p:grpSpPr>
          <a:xfrm>
            <a:off x="4229332" y="-149397"/>
            <a:ext cx="2743206" cy="2743206"/>
            <a:chOff x="7019341" y="-84133"/>
            <a:chExt cx="2743206" cy="2743206"/>
          </a:xfrm>
        </p:grpSpPr>
        <p:pic>
          <p:nvPicPr>
            <p:cNvPr id="57" name="Picture 56" descr="A picture containing outdoor object&#10;&#10;Description automatically generated">
              <a:extLst>
                <a:ext uri="{FF2B5EF4-FFF2-40B4-BE49-F238E27FC236}">
                  <a16:creationId xmlns:a16="http://schemas.microsoft.com/office/drawing/2014/main" id="{B3DFA6EE-C982-4B31-A873-79C96E28F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341" y="-84133"/>
              <a:ext cx="2743206" cy="2743206"/>
            </a:xfrm>
            <a:prstGeom prst="rect">
              <a:avLst/>
            </a:prstGeom>
          </p:spPr>
        </p:pic>
        <p:sp>
          <p:nvSpPr>
            <p:cNvPr id="33" name="TextBox 32">
              <a:extLst>
                <a:ext uri="{FF2B5EF4-FFF2-40B4-BE49-F238E27FC236}">
                  <a16:creationId xmlns:a16="http://schemas.microsoft.com/office/drawing/2014/main" id="{05C7E6F2-BBB3-46CE-A100-4D1714F01910}"/>
                </a:ext>
              </a:extLst>
            </p:cNvPr>
            <p:cNvSpPr txBox="1"/>
            <p:nvPr/>
          </p:nvSpPr>
          <p:spPr>
            <a:xfrm>
              <a:off x="9176986" y="498209"/>
              <a:ext cx="465633" cy="369332"/>
            </a:xfrm>
            <a:prstGeom prst="rect">
              <a:avLst/>
            </a:prstGeom>
            <a:noFill/>
          </p:spPr>
          <p:txBody>
            <a:bodyPr wrap="square" rtlCol="0">
              <a:spAutoFit/>
            </a:bodyPr>
            <a:lstStyle/>
            <a:p>
              <a:r>
                <a:rPr lang="en-US" dirty="0">
                  <a:solidFill>
                    <a:schemeClr val="accent1">
                      <a:lumMod val="75000"/>
                    </a:schemeClr>
                  </a:solidFill>
                </a:rPr>
                <a:t>R</a:t>
              </a:r>
              <a:r>
                <a:rPr lang="en-US" baseline="-25000" dirty="0">
                  <a:solidFill>
                    <a:schemeClr val="accent1">
                      <a:lumMod val="75000"/>
                    </a:schemeClr>
                  </a:solidFill>
                </a:rPr>
                <a:t>12</a:t>
              </a:r>
              <a:endParaRPr lang="en-US" dirty="0">
                <a:solidFill>
                  <a:schemeClr val="accent1">
                    <a:lumMod val="75000"/>
                  </a:schemeClr>
                </a:solidFill>
              </a:endParaRPr>
            </a:p>
          </p:txBody>
        </p:sp>
        <p:sp>
          <p:nvSpPr>
            <p:cNvPr id="34" name="TextBox 33">
              <a:extLst>
                <a:ext uri="{FF2B5EF4-FFF2-40B4-BE49-F238E27FC236}">
                  <a16:creationId xmlns:a16="http://schemas.microsoft.com/office/drawing/2014/main" id="{AEC731E9-B800-411F-AD83-2C4A67B0C133}"/>
                </a:ext>
              </a:extLst>
            </p:cNvPr>
            <p:cNvSpPr txBox="1"/>
            <p:nvPr/>
          </p:nvSpPr>
          <p:spPr>
            <a:xfrm>
              <a:off x="8207898" y="383424"/>
              <a:ext cx="465633" cy="369332"/>
            </a:xfrm>
            <a:prstGeom prst="rect">
              <a:avLst/>
            </a:prstGeom>
            <a:noFill/>
          </p:spPr>
          <p:txBody>
            <a:bodyPr wrap="square" rtlCol="0">
              <a:spAutoFit/>
            </a:bodyPr>
            <a:lstStyle/>
            <a:p>
              <a:r>
                <a:rPr lang="en-US" dirty="0">
                  <a:solidFill>
                    <a:schemeClr val="accent2">
                      <a:lumMod val="75000"/>
                    </a:schemeClr>
                  </a:solidFill>
                </a:rPr>
                <a:t>R</a:t>
              </a:r>
              <a:r>
                <a:rPr lang="en-US" baseline="-25000" dirty="0">
                  <a:solidFill>
                    <a:schemeClr val="accent2">
                      <a:lumMod val="75000"/>
                    </a:schemeClr>
                  </a:solidFill>
                </a:rPr>
                <a:t>S1</a:t>
              </a:r>
              <a:endParaRPr lang="en-US" dirty="0">
                <a:solidFill>
                  <a:schemeClr val="accent2">
                    <a:lumMod val="75000"/>
                  </a:schemeClr>
                </a:solidFill>
              </a:endParaRPr>
            </a:p>
          </p:txBody>
        </p:sp>
        <p:sp>
          <p:nvSpPr>
            <p:cNvPr id="37" name="TextBox 36">
              <a:extLst>
                <a:ext uri="{FF2B5EF4-FFF2-40B4-BE49-F238E27FC236}">
                  <a16:creationId xmlns:a16="http://schemas.microsoft.com/office/drawing/2014/main" id="{371A3393-553C-4760-BB43-3DE5E1EB2843}"/>
                </a:ext>
              </a:extLst>
            </p:cNvPr>
            <p:cNvSpPr txBox="1"/>
            <p:nvPr/>
          </p:nvSpPr>
          <p:spPr>
            <a:xfrm>
              <a:off x="8033336" y="1771758"/>
              <a:ext cx="684586" cy="369332"/>
            </a:xfrm>
            <a:prstGeom prst="rect">
              <a:avLst/>
            </a:prstGeom>
            <a:noFill/>
          </p:spPr>
          <p:txBody>
            <a:bodyPr wrap="square" rtlCol="0">
              <a:spAutoFit/>
            </a:bodyPr>
            <a:lstStyle/>
            <a:p>
              <a:r>
                <a:rPr lang="en-US" dirty="0"/>
                <a:t>100K</a:t>
              </a:r>
            </a:p>
          </p:txBody>
        </p:sp>
      </p:grpSp>
      <p:grpSp>
        <p:nvGrpSpPr>
          <p:cNvPr id="64" name="Group 63">
            <a:extLst>
              <a:ext uri="{FF2B5EF4-FFF2-40B4-BE49-F238E27FC236}">
                <a16:creationId xmlns:a16="http://schemas.microsoft.com/office/drawing/2014/main" id="{B252C269-D528-4F0B-8C44-6980A9A98E6B}"/>
              </a:ext>
            </a:extLst>
          </p:cNvPr>
          <p:cNvGrpSpPr/>
          <p:nvPr/>
        </p:nvGrpSpPr>
        <p:grpSpPr>
          <a:xfrm>
            <a:off x="6948317" y="-116765"/>
            <a:ext cx="2743206" cy="2743206"/>
            <a:chOff x="4203011" y="340463"/>
            <a:chExt cx="2743206" cy="2743206"/>
          </a:xfrm>
        </p:grpSpPr>
        <p:sp>
          <p:nvSpPr>
            <p:cNvPr id="21" name="TextBox 20">
              <a:extLst>
                <a:ext uri="{FF2B5EF4-FFF2-40B4-BE49-F238E27FC236}">
                  <a16:creationId xmlns:a16="http://schemas.microsoft.com/office/drawing/2014/main" id="{485C5447-5880-408E-9697-140EA63EDA69}"/>
                </a:ext>
              </a:extLst>
            </p:cNvPr>
            <p:cNvSpPr txBox="1"/>
            <p:nvPr/>
          </p:nvSpPr>
          <p:spPr>
            <a:xfrm>
              <a:off x="6050253" y="714166"/>
              <a:ext cx="465633" cy="369332"/>
            </a:xfrm>
            <a:prstGeom prst="rect">
              <a:avLst/>
            </a:prstGeom>
            <a:noFill/>
          </p:spPr>
          <p:txBody>
            <a:bodyPr wrap="square" rtlCol="0">
              <a:spAutoFit/>
            </a:bodyPr>
            <a:lstStyle/>
            <a:p>
              <a:r>
                <a:rPr lang="en-US" dirty="0">
                  <a:solidFill>
                    <a:schemeClr val="accent1">
                      <a:lumMod val="75000"/>
                    </a:schemeClr>
                  </a:solidFill>
                </a:rPr>
                <a:t>R</a:t>
              </a:r>
              <a:r>
                <a:rPr lang="en-US" baseline="-25000" dirty="0">
                  <a:solidFill>
                    <a:schemeClr val="accent1">
                      <a:lumMod val="75000"/>
                    </a:schemeClr>
                  </a:solidFill>
                </a:rPr>
                <a:t>12</a:t>
              </a:r>
              <a:endParaRPr lang="en-US" dirty="0">
                <a:solidFill>
                  <a:schemeClr val="accent1">
                    <a:lumMod val="75000"/>
                  </a:schemeClr>
                </a:solidFill>
              </a:endParaRPr>
            </a:p>
          </p:txBody>
        </p:sp>
        <p:sp>
          <p:nvSpPr>
            <p:cNvPr id="22" name="TextBox 21">
              <a:extLst>
                <a:ext uri="{FF2B5EF4-FFF2-40B4-BE49-F238E27FC236}">
                  <a16:creationId xmlns:a16="http://schemas.microsoft.com/office/drawing/2014/main" id="{78F8BD37-890A-4299-AEF3-E790FB188D3A}"/>
                </a:ext>
              </a:extLst>
            </p:cNvPr>
            <p:cNvSpPr txBox="1"/>
            <p:nvPr/>
          </p:nvSpPr>
          <p:spPr>
            <a:xfrm>
              <a:off x="5461371" y="1308329"/>
              <a:ext cx="465633" cy="369332"/>
            </a:xfrm>
            <a:prstGeom prst="rect">
              <a:avLst/>
            </a:prstGeom>
            <a:noFill/>
          </p:spPr>
          <p:txBody>
            <a:bodyPr wrap="square" rtlCol="0">
              <a:spAutoFit/>
            </a:bodyPr>
            <a:lstStyle/>
            <a:p>
              <a:r>
                <a:rPr lang="en-US" dirty="0">
                  <a:solidFill>
                    <a:schemeClr val="accent2">
                      <a:lumMod val="75000"/>
                    </a:schemeClr>
                  </a:solidFill>
                </a:rPr>
                <a:t>R</a:t>
              </a:r>
              <a:r>
                <a:rPr lang="en-US" baseline="-25000" dirty="0">
                  <a:solidFill>
                    <a:schemeClr val="accent2">
                      <a:lumMod val="75000"/>
                    </a:schemeClr>
                  </a:solidFill>
                </a:rPr>
                <a:t>S1</a:t>
              </a:r>
              <a:endParaRPr lang="en-US" dirty="0">
                <a:solidFill>
                  <a:schemeClr val="accent2">
                    <a:lumMod val="75000"/>
                  </a:schemeClr>
                </a:solidFill>
              </a:endParaRPr>
            </a:p>
          </p:txBody>
        </p:sp>
        <p:sp>
          <p:nvSpPr>
            <p:cNvPr id="23" name="TextBox 22">
              <a:extLst>
                <a:ext uri="{FF2B5EF4-FFF2-40B4-BE49-F238E27FC236}">
                  <a16:creationId xmlns:a16="http://schemas.microsoft.com/office/drawing/2014/main" id="{864E4B2C-5705-453E-80B1-A8D27FB45214}"/>
                </a:ext>
              </a:extLst>
            </p:cNvPr>
            <p:cNvSpPr txBox="1"/>
            <p:nvPr/>
          </p:nvSpPr>
          <p:spPr>
            <a:xfrm>
              <a:off x="4797313" y="2220766"/>
              <a:ext cx="684586" cy="369332"/>
            </a:xfrm>
            <a:prstGeom prst="rect">
              <a:avLst/>
            </a:prstGeom>
            <a:noFill/>
          </p:spPr>
          <p:txBody>
            <a:bodyPr wrap="square" rtlCol="0">
              <a:spAutoFit/>
            </a:bodyPr>
            <a:lstStyle/>
            <a:p>
              <a:r>
                <a:rPr lang="en-US" dirty="0"/>
                <a:t>270K</a:t>
              </a:r>
            </a:p>
          </p:txBody>
        </p:sp>
        <p:pic>
          <p:nvPicPr>
            <p:cNvPr id="63" name="Picture 62" descr="A picture containing fireworks&#10;&#10;Description automatically generated">
              <a:extLst>
                <a:ext uri="{FF2B5EF4-FFF2-40B4-BE49-F238E27FC236}">
                  <a16:creationId xmlns:a16="http://schemas.microsoft.com/office/drawing/2014/main" id="{4A9009DC-A5DE-47F6-B46E-45BF3D1DD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3011" y="340463"/>
              <a:ext cx="2743206" cy="2743206"/>
            </a:xfrm>
            <a:prstGeom prst="rect">
              <a:avLst/>
            </a:prstGeom>
          </p:spPr>
        </p:pic>
      </p:grpSp>
      <p:grpSp>
        <p:nvGrpSpPr>
          <p:cNvPr id="69" name="Group 68">
            <a:extLst>
              <a:ext uri="{FF2B5EF4-FFF2-40B4-BE49-F238E27FC236}">
                <a16:creationId xmlns:a16="http://schemas.microsoft.com/office/drawing/2014/main" id="{BFFAACB9-494A-4D96-A5EF-9AF633DC0E8E}"/>
              </a:ext>
            </a:extLst>
          </p:cNvPr>
          <p:cNvGrpSpPr/>
          <p:nvPr/>
        </p:nvGrpSpPr>
        <p:grpSpPr>
          <a:xfrm>
            <a:off x="9370905" y="2520632"/>
            <a:ext cx="2743206" cy="2743206"/>
            <a:chOff x="1182579" y="2708182"/>
            <a:chExt cx="2743206" cy="2743206"/>
          </a:xfrm>
        </p:grpSpPr>
        <p:pic>
          <p:nvPicPr>
            <p:cNvPr id="66" name="Picture 65">
              <a:extLst>
                <a:ext uri="{FF2B5EF4-FFF2-40B4-BE49-F238E27FC236}">
                  <a16:creationId xmlns:a16="http://schemas.microsoft.com/office/drawing/2014/main" id="{D94D566A-58CD-4490-8220-C12A588E6B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579" y="2708182"/>
              <a:ext cx="2743206" cy="2743206"/>
            </a:xfrm>
            <a:prstGeom prst="rect">
              <a:avLst/>
            </a:prstGeom>
          </p:spPr>
        </p:pic>
        <p:sp>
          <p:nvSpPr>
            <p:cNvPr id="46" name="TextBox 45">
              <a:extLst>
                <a:ext uri="{FF2B5EF4-FFF2-40B4-BE49-F238E27FC236}">
                  <a16:creationId xmlns:a16="http://schemas.microsoft.com/office/drawing/2014/main" id="{FB4709FE-2341-48A3-A821-9B7022D27658}"/>
                </a:ext>
              </a:extLst>
            </p:cNvPr>
            <p:cNvSpPr txBox="1"/>
            <p:nvPr/>
          </p:nvSpPr>
          <p:spPr>
            <a:xfrm>
              <a:off x="1872380" y="4532385"/>
              <a:ext cx="684586" cy="369332"/>
            </a:xfrm>
            <a:prstGeom prst="rect">
              <a:avLst/>
            </a:prstGeom>
            <a:noFill/>
          </p:spPr>
          <p:txBody>
            <a:bodyPr wrap="square" rtlCol="0">
              <a:spAutoFit/>
            </a:bodyPr>
            <a:lstStyle/>
            <a:p>
              <a:r>
                <a:rPr lang="en-US" dirty="0"/>
                <a:t>200K</a:t>
              </a:r>
            </a:p>
          </p:txBody>
        </p:sp>
        <p:sp>
          <p:nvSpPr>
            <p:cNvPr id="67" name="TextBox 66">
              <a:extLst>
                <a:ext uri="{FF2B5EF4-FFF2-40B4-BE49-F238E27FC236}">
                  <a16:creationId xmlns:a16="http://schemas.microsoft.com/office/drawing/2014/main" id="{ECD5E0FC-1356-41FA-BB99-780B4C691B93}"/>
                </a:ext>
              </a:extLst>
            </p:cNvPr>
            <p:cNvSpPr txBox="1"/>
            <p:nvPr/>
          </p:nvSpPr>
          <p:spPr>
            <a:xfrm>
              <a:off x="3390543" y="2873714"/>
              <a:ext cx="465633" cy="369332"/>
            </a:xfrm>
            <a:prstGeom prst="rect">
              <a:avLst/>
            </a:prstGeom>
            <a:noFill/>
          </p:spPr>
          <p:txBody>
            <a:bodyPr wrap="square" rtlCol="0">
              <a:spAutoFit/>
            </a:bodyPr>
            <a:lstStyle/>
            <a:p>
              <a:r>
                <a:rPr lang="en-US" dirty="0">
                  <a:solidFill>
                    <a:schemeClr val="accent1">
                      <a:lumMod val="75000"/>
                    </a:schemeClr>
                  </a:solidFill>
                </a:rPr>
                <a:t>R</a:t>
              </a:r>
              <a:r>
                <a:rPr lang="en-US" baseline="-25000" dirty="0">
                  <a:solidFill>
                    <a:schemeClr val="accent1">
                      <a:lumMod val="75000"/>
                    </a:schemeClr>
                  </a:solidFill>
                </a:rPr>
                <a:t>12</a:t>
              </a:r>
              <a:endParaRPr lang="en-US" dirty="0">
                <a:solidFill>
                  <a:schemeClr val="accent1">
                    <a:lumMod val="75000"/>
                  </a:schemeClr>
                </a:solidFill>
              </a:endParaRPr>
            </a:p>
          </p:txBody>
        </p:sp>
        <p:sp>
          <p:nvSpPr>
            <p:cNvPr id="68" name="TextBox 67">
              <a:extLst>
                <a:ext uri="{FF2B5EF4-FFF2-40B4-BE49-F238E27FC236}">
                  <a16:creationId xmlns:a16="http://schemas.microsoft.com/office/drawing/2014/main" id="{75BD2855-E4B3-4BE2-92F6-E7A8E72BDA60}"/>
                </a:ext>
              </a:extLst>
            </p:cNvPr>
            <p:cNvSpPr txBox="1"/>
            <p:nvPr/>
          </p:nvSpPr>
          <p:spPr>
            <a:xfrm>
              <a:off x="2963820" y="3243046"/>
              <a:ext cx="465633" cy="369332"/>
            </a:xfrm>
            <a:prstGeom prst="rect">
              <a:avLst/>
            </a:prstGeom>
            <a:noFill/>
          </p:spPr>
          <p:txBody>
            <a:bodyPr wrap="square" rtlCol="0">
              <a:spAutoFit/>
            </a:bodyPr>
            <a:lstStyle/>
            <a:p>
              <a:r>
                <a:rPr lang="en-US" dirty="0">
                  <a:solidFill>
                    <a:schemeClr val="accent2">
                      <a:lumMod val="75000"/>
                    </a:schemeClr>
                  </a:solidFill>
                </a:rPr>
                <a:t>R</a:t>
              </a:r>
              <a:r>
                <a:rPr lang="en-US" baseline="-25000" dirty="0">
                  <a:solidFill>
                    <a:schemeClr val="accent2">
                      <a:lumMod val="75000"/>
                    </a:schemeClr>
                  </a:solidFill>
                </a:rPr>
                <a:t>S1</a:t>
              </a:r>
              <a:endParaRPr lang="en-US" dirty="0">
                <a:solidFill>
                  <a:schemeClr val="accent2">
                    <a:lumMod val="75000"/>
                  </a:schemeClr>
                </a:solidFill>
              </a:endParaRPr>
            </a:p>
          </p:txBody>
        </p:sp>
      </p:grpSp>
      <p:grpSp>
        <p:nvGrpSpPr>
          <p:cNvPr id="74" name="Group 73">
            <a:extLst>
              <a:ext uri="{FF2B5EF4-FFF2-40B4-BE49-F238E27FC236}">
                <a16:creationId xmlns:a16="http://schemas.microsoft.com/office/drawing/2014/main" id="{61CFE870-B25A-4D9A-AF8B-C9F7E004EC71}"/>
              </a:ext>
            </a:extLst>
          </p:cNvPr>
          <p:cNvGrpSpPr/>
          <p:nvPr/>
        </p:nvGrpSpPr>
        <p:grpSpPr>
          <a:xfrm>
            <a:off x="4229332" y="2408300"/>
            <a:ext cx="2743206" cy="2743206"/>
            <a:chOff x="6683522" y="2626441"/>
            <a:chExt cx="2743206" cy="2743206"/>
          </a:xfrm>
        </p:grpSpPr>
        <p:pic>
          <p:nvPicPr>
            <p:cNvPr id="71" name="Picture 70">
              <a:extLst>
                <a:ext uri="{FF2B5EF4-FFF2-40B4-BE49-F238E27FC236}">
                  <a16:creationId xmlns:a16="http://schemas.microsoft.com/office/drawing/2014/main" id="{5C55A070-7B20-431C-8C70-17155AED50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3522" y="2626441"/>
              <a:ext cx="2743206" cy="2743206"/>
            </a:xfrm>
            <a:prstGeom prst="rect">
              <a:avLst/>
            </a:prstGeom>
          </p:spPr>
        </p:pic>
        <p:sp>
          <p:nvSpPr>
            <p:cNvPr id="47" name="TextBox 46">
              <a:extLst>
                <a:ext uri="{FF2B5EF4-FFF2-40B4-BE49-F238E27FC236}">
                  <a16:creationId xmlns:a16="http://schemas.microsoft.com/office/drawing/2014/main" id="{2AFB6FF3-E04B-47C2-AB27-D3AAA5B04AFF}"/>
                </a:ext>
              </a:extLst>
            </p:cNvPr>
            <p:cNvSpPr txBox="1"/>
            <p:nvPr/>
          </p:nvSpPr>
          <p:spPr>
            <a:xfrm>
              <a:off x="7370539" y="4441946"/>
              <a:ext cx="684586" cy="369332"/>
            </a:xfrm>
            <a:prstGeom prst="rect">
              <a:avLst/>
            </a:prstGeom>
            <a:noFill/>
          </p:spPr>
          <p:txBody>
            <a:bodyPr wrap="square" rtlCol="0">
              <a:spAutoFit/>
            </a:bodyPr>
            <a:lstStyle/>
            <a:p>
              <a:r>
                <a:rPr lang="en-US" dirty="0"/>
                <a:t>100K</a:t>
              </a:r>
            </a:p>
          </p:txBody>
        </p:sp>
        <p:sp>
          <p:nvSpPr>
            <p:cNvPr id="72" name="TextBox 71">
              <a:extLst>
                <a:ext uri="{FF2B5EF4-FFF2-40B4-BE49-F238E27FC236}">
                  <a16:creationId xmlns:a16="http://schemas.microsoft.com/office/drawing/2014/main" id="{A13F8CF2-197E-4D23-8E6A-712E963D8CA1}"/>
                </a:ext>
              </a:extLst>
            </p:cNvPr>
            <p:cNvSpPr txBox="1"/>
            <p:nvPr/>
          </p:nvSpPr>
          <p:spPr>
            <a:xfrm>
              <a:off x="8753614" y="3555236"/>
              <a:ext cx="465633" cy="369332"/>
            </a:xfrm>
            <a:prstGeom prst="rect">
              <a:avLst/>
            </a:prstGeom>
            <a:noFill/>
          </p:spPr>
          <p:txBody>
            <a:bodyPr wrap="square" rtlCol="0">
              <a:spAutoFit/>
            </a:bodyPr>
            <a:lstStyle/>
            <a:p>
              <a:r>
                <a:rPr lang="en-US" dirty="0">
                  <a:solidFill>
                    <a:schemeClr val="accent1">
                      <a:lumMod val="75000"/>
                    </a:schemeClr>
                  </a:solidFill>
                </a:rPr>
                <a:t>R</a:t>
              </a:r>
              <a:r>
                <a:rPr lang="en-US" baseline="-25000" dirty="0">
                  <a:solidFill>
                    <a:schemeClr val="accent1">
                      <a:lumMod val="75000"/>
                    </a:schemeClr>
                  </a:solidFill>
                </a:rPr>
                <a:t>12</a:t>
              </a:r>
              <a:endParaRPr lang="en-US" dirty="0">
                <a:solidFill>
                  <a:schemeClr val="accent1">
                    <a:lumMod val="75000"/>
                  </a:schemeClr>
                </a:solidFill>
              </a:endParaRPr>
            </a:p>
          </p:txBody>
        </p:sp>
        <p:sp>
          <p:nvSpPr>
            <p:cNvPr id="73" name="TextBox 72">
              <a:extLst>
                <a:ext uri="{FF2B5EF4-FFF2-40B4-BE49-F238E27FC236}">
                  <a16:creationId xmlns:a16="http://schemas.microsoft.com/office/drawing/2014/main" id="{AF427447-3C37-4692-B677-2F498B8DF263}"/>
                </a:ext>
              </a:extLst>
            </p:cNvPr>
            <p:cNvSpPr txBox="1"/>
            <p:nvPr/>
          </p:nvSpPr>
          <p:spPr>
            <a:xfrm>
              <a:off x="8326891" y="3924568"/>
              <a:ext cx="465633" cy="369332"/>
            </a:xfrm>
            <a:prstGeom prst="rect">
              <a:avLst/>
            </a:prstGeom>
            <a:noFill/>
          </p:spPr>
          <p:txBody>
            <a:bodyPr wrap="square" rtlCol="0">
              <a:spAutoFit/>
            </a:bodyPr>
            <a:lstStyle/>
            <a:p>
              <a:r>
                <a:rPr lang="en-US" dirty="0">
                  <a:solidFill>
                    <a:schemeClr val="accent2">
                      <a:lumMod val="75000"/>
                    </a:schemeClr>
                  </a:solidFill>
                </a:rPr>
                <a:t>R</a:t>
              </a:r>
              <a:r>
                <a:rPr lang="en-US" baseline="-25000" dirty="0">
                  <a:solidFill>
                    <a:schemeClr val="accent2">
                      <a:lumMod val="75000"/>
                    </a:schemeClr>
                  </a:solidFill>
                </a:rPr>
                <a:t>S1</a:t>
              </a:r>
              <a:endParaRPr lang="en-US" dirty="0">
                <a:solidFill>
                  <a:schemeClr val="accent2">
                    <a:lumMod val="75000"/>
                  </a:schemeClr>
                </a:solidFill>
              </a:endParaRPr>
            </a:p>
          </p:txBody>
        </p:sp>
      </p:grpSp>
    </p:spTree>
    <p:extLst>
      <p:ext uri="{BB962C8B-B14F-4D97-AF65-F5344CB8AC3E}">
        <p14:creationId xmlns:p14="http://schemas.microsoft.com/office/powerpoint/2010/main" val="150051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84D00C1C-FABE-4C32-A4A4-E41CB548F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769" y="-104134"/>
            <a:ext cx="2743206" cy="2743206"/>
          </a:xfrm>
          <a:prstGeom prst="rect">
            <a:avLst/>
          </a:prstGeom>
        </p:spPr>
      </p:pic>
      <p:grpSp>
        <p:nvGrpSpPr>
          <p:cNvPr id="5" name="Group 4">
            <a:extLst>
              <a:ext uri="{FF2B5EF4-FFF2-40B4-BE49-F238E27FC236}">
                <a16:creationId xmlns:a16="http://schemas.microsoft.com/office/drawing/2014/main" id="{BBD91057-9B7F-4895-A00D-7FD328877152}"/>
              </a:ext>
            </a:extLst>
          </p:cNvPr>
          <p:cNvGrpSpPr/>
          <p:nvPr/>
        </p:nvGrpSpPr>
        <p:grpSpPr>
          <a:xfrm>
            <a:off x="23151" y="0"/>
            <a:ext cx="3396576" cy="2254867"/>
            <a:chOff x="523350" y="-1944"/>
            <a:chExt cx="3396576" cy="2254867"/>
          </a:xfrm>
        </p:grpSpPr>
        <p:sp>
          <p:nvSpPr>
            <p:cNvPr id="6" name="Rectangle 5">
              <a:extLst>
                <a:ext uri="{FF2B5EF4-FFF2-40B4-BE49-F238E27FC236}">
                  <a16:creationId xmlns:a16="http://schemas.microsoft.com/office/drawing/2014/main" id="{4071335B-E210-45E7-ACF7-30AB39DF8131}"/>
                </a:ext>
              </a:extLst>
            </p:cNvPr>
            <p:cNvSpPr/>
            <p:nvPr/>
          </p:nvSpPr>
          <p:spPr>
            <a:xfrm>
              <a:off x="1138137" y="719847"/>
              <a:ext cx="2167000" cy="749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49A559ED-7BB4-41C9-9F6E-D5DC33DC2421}"/>
                </a:ext>
              </a:extLst>
            </p:cNvPr>
            <p:cNvSpPr/>
            <p:nvPr/>
          </p:nvSpPr>
          <p:spPr>
            <a:xfrm rot="5400000">
              <a:off x="446500" y="642997"/>
              <a:ext cx="105253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B47B5847-DBAA-4FE4-9DA4-F7E0F5E33644}"/>
                </a:ext>
              </a:extLst>
            </p:cNvPr>
            <p:cNvSpPr/>
            <p:nvPr/>
          </p:nvSpPr>
          <p:spPr>
            <a:xfrm rot="16200000">
              <a:off x="2944244" y="642996"/>
              <a:ext cx="105253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Top Corners Rounded 8">
              <a:extLst>
                <a:ext uri="{FF2B5EF4-FFF2-40B4-BE49-F238E27FC236}">
                  <a16:creationId xmlns:a16="http://schemas.microsoft.com/office/drawing/2014/main" id="{D04A3D24-433B-45C6-B8B9-B2F19F08EAF0}"/>
                </a:ext>
              </a:extLst>
            </p:cNvPr>
            <p:cNvSpPr/>
            <p:nvPr/>
          </p:nvSpPr>
          <p:spPr>
            <a:xfrm rot="10800000">
              <a:off x="1796374" y="0"/>
              <a:ext cx="18288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Top Corners Rounded 9">
              <a:extLst>
                <a:ext uri="{FF2B5EF4-FFF2-40B4-BE49-F238E27FC236}">
                  <a16:creationId xmlns:a16="http://schemas.microsoft.com/office/drawing/2014/main" id="{FEC1C896-3F34-469E-A399-B5FC6AFA0A69}"/>
                </a:ext>
              </a:extLst>
            </p:cNvPr>
            <p:cNvSpPr/>
            <p:nvPr/>
          </p:nvSpPr>
          <p:spPr>
            <a:xfrm rot="10800000">
              <a:off x="2372579" y="-1944"/>
              <a:ext cx="18288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A88C1620-9D2F-4835-AD03-6E128FFAB42B}"/>
                </a:ext>
              </a:extLst>
            </p:cNvPr>
            <p:cNvSpPr/>
            <p:nvPr/>
          </p:nvSpPr>
          <p:spPr>
            <a:xfrm>
              <a:off x="1796374" y="1354091"/>
              <a:ext cx="18288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Top Corners Rounded 11">
              <a:extLst>
                <a:ext uri="{FF2B5EF4-FFF2-40B4-BE49-F238E27FC236}">
                  <a16:creationId xmlns:a16="http://schemas.microsoft.com/office/drawing/2014/main" id="{6165750D-E585-4B83-85C0-EDF182AB833E}"/>
                </a:ext>
              </a:extLst>
            </p:cNvPr>
            <p:cNvSpPr/>
            <p:nvPr/>
          </p:nvSpPr>
          <p:spPr>
            <a:xfrm>
              <a:off x="2372579" y="1352147"/>
              <a:ext cx="182881" cy="898832"/>
            </a:xfrm>
            <a:prstGeom prst="round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25959A2-22FE-4384-BDD3-E8573C44736D}"/>
                </a:ext>
              </a:extLst>
            </p:cNvPr>
            <p:cNvSpPr txBox="1"/>
            <p:nvPr/>
          </p:nvSpPr>
          <p:spPr>
            <a:xfrm>
              <a:off x="872083" y="896889"/>
              <a:ext cx="403372" cy="369332"/>
            </a:xfrm>
            <a:prstGeom prst="rect">
              <a:avLst/>
            </a:prstGeom>
            <a:noFill/>
          </p:spPr>
          <p:txBody>
            <a:bodyPr wrap="square" rtlCol="0">
              <a:spAutoFit/>
            </a:bodyPr>
            <a:lstStyle/>
            <a:p>
              <a:r>
                <a:rPr lang="en-US" dirty="0"/>
                <a:t>S</a:t>
              </a:r>
            </a:p>
          </p:txBody>
        </p:sp>
        <p:sp>
          <p:nvSpPr>
            <p:cNvPr id="14" name="TextBox 13">
              <a:extLst>
                <a:ext uri="{FF2B5EF4-FFF2-40B4-BE49-F238E27FC236}">
                  <a16:creationId xmlns:a16="http://schemas.microsoft.com/office/drawing/2014/main" id="{AFDD9C2B-E1C8-492A-8836-7C0EF79C713D}"/>
                </a:ext>
              </a:extLst>
            </p:cNvPr>
            <p:cNvSpPr txBox="1"/>
            <p:nvPr/>
          </p:nvSpPr>
          <p:spPr>
            <a:xfrm>
              <a:off x="3293464" y="896889"/>
              <a:ext cx="403372" cy="369332"/>
            </a:xfrm>
            <a:prstGeom prst="rect">
              <a:avLst/>
            </a:prstGeom>
            <a:noFill/>
          </p:spPr>
          <p:txBody>
            <a:bodyPr wrap="square" rtlCol="0">
              <a:spAutoFit/>
            </a:bodyPr>
            <a:lstStyle/>
            <a:p>
              <a:r>
                <a:rPr lang="en-US" dirty="0"/>
                <a:t>D</a:t>
              </a:r>
            </a:p>
          </p:txBody>
        </p:sp>
        <p:sp>
          <p:nvSpPr>
            <p:cNvPr id="15" name="TextBox 14">
              <a:extLst>
                <a:ext uri="{FF2B5EF4-FFF2-40B4-BE49-F238E27FC236}">
                  <a16:creationId xmlns:a16="http://schemas.microsoft.com/office/drawing/2014/main" id="{0B6DEBBD-77C1-4745-BC18-90DD7DCFA507}"/>
                </a:ext>
              </a:extLst>
            </p:cNvPr>
            <p:cNvSpPr txBox="1"/>
            <p:nvPr/>
          </p:nvSpPr>
          <p:spPr>
            <a:xfrm>
              <a:off x="1756579" y="348247"/>
              <a:ext cx="403372"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21097F31-CECC-486D-8FA6-1FDF9D2D3271}"/>
                </a:ext>
              </a:extLst>
            </p:cNvPr>
            <p:cNvSpPr txBox="1"/>
            <p:nvPr/>
          </p:nvSpPr>
          <p:spPr>
            <a:xfrm>
              <a:off x="2327997" y="348247"/>
              <a:ext cx="403372"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7E9A9A50-B4B7-4EDB-90A6-3B5C74A1F42E}"/>
                </a:ext>
              </a:extLst>
            </p:cNvPr>
            <p:cNvSpPr txBox="1"/>
            <p:nvPr/>
          </p:nvSpPr>
          <p:spPr>
            <a:xfrm>
              <a:off x="1750254" y="1562099"/>
              <a:ext cx="403372" cy="369332"/>
            </a:xfrm>
            <a:prstGeom prst="rect">
              <a:avLst/>
            </a:prstGeom>
            <a:noFill/>
          </p:spPr>
          <p:txBody>
            <a:bodyPr wrap="square" rtlCol="0">
              <a:spAutoFit/>
            </a:bodyPr>
            <a:lstStyle/>
            <a:p>
              <a:r>
                <a:rPr lang="en-US" dirty="0"/>
                <a:t>3</a:t>
              </a:r>
            </a:p>
          </p:txBody>
        </p:sp>
        <p:sp>
          <p:nvSpPr>
            <p:cNvPr id="18" name="TextBox 17">
              <a:extLst>
                <a:ext uri="{FF2B5EF4-FFF2-40B4-BE49-F238E27FC236}">
                  <a16:creationId xmlns:a16="http://schemas.microsoft.com/office/drawing/2014/main" id="{E99FE775-CF34-40E8-B0B6-5AA7DB3BE413}"/>
                </a:ext>
              </a:extLst>
            </p:cNvPr>
            <p:cNvSpPr txBox="1"/>
            <p:nvPr/>
          </p:nvSpPr>
          <p:spPr>
            <a:xfrm>
              <a:off x="2327997" y="1562099"/>
              <a:ext cx="403372" cy="369332"/>
            </a:xfrm>
            <a:prstGeom prst="rect">
              <a:avLst/>
            </a:prstGeom>
            <a:noFill/>
          </p:spPr>
          <p:txBody>
            <a:bodyPr wrap="square" rtlCol="0">
              <a:spAutoFit/>
            </a:bodyPr>
            <a:lstStyle/>
            <a:p>
              <a:r>
                <a:rPr lang="en-US" dirty="0"/>
                <a:t>4</a:t>
              </a:r>
            </a:p>
          </p:txBody>
        </p:sp>
      </p:grpSp>
      <p:pic>
        <p:nvPicPr>
          <p:cNvPr id="20" name="Picture 19" descr="A close up of a logo&#10;&#10;Description automatically generated">
            <a:extLst>
              <a:ext uri="{FF2B5EF4-FFF2-40B4-BE49-F238E27FC236}">
                <a16:creationId xmlns:a16="http://schemas.microsoft.com/office/drawing/2014/main" id="{5297ED7A-2EF7-4B47-BE30-AF856404F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975" y="-104134"/>
            <a:ext cx="2743206" cy="2743206"/>
          </a:xfrm>
          <a:prstGeom prst="rect">
            <a:avLst/>
          </a:prstGeom>
        </p:spPr>
      </p:pic>
      <p:pic>
        <p:nvPicPr>
          <p:cNvPr id="42" name="Picture 41" descr="Fireworks in the sky&#10;&#10;Description automatically generated">
            <a:extLst>
              <a:ext uri="{FF2B5EF4-FFF2-40B4-BE49-F238E27FC236}">
                <a16:creationId xmlns:a16="http://schemas.microsoft.com/office/drawing/2014/main" id="{29216DF5-58DD-43F7-9B59-C3B8AF07D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8576" y="3516547"/>
            <a:ext cx="2743206" cy="2743206"/>
          </a:xfrm>
          <a:prstGeom prst="rect">
            <a:avLst/>
          </a:prstGeom>
        </p:spPr>
      </p:pic>
    </p:spTree>
    <p:extLst>
      <p:ext uri="{BB962C8B-B14F-4D97-AF65-F5344CB8AC3E}">
        <p14:creationId xmlns:p14="http://schemas.microsoft.com/office/powerpoint/2010/main" val="339704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BA83CCA-8071-4F39-8E98-D1732624A732}"/>
              </a:ext>
            </a:extLst>
          </p:cNvPr>
          <p:cNvGrpSpPr/>
          <p:nvPr/>
        </p:nvGrpSpPr>
        <p:grpSpPr>
          <a:xfrm>
            <a:off x="5244827" y="773345"/>
            <a:ext cx="4858969" cy="4858969"/>
            <a:chOff x="1237031" y="821984"/>
            <a:chExt cx="4858969" cy="4858969"/>
          </a:xfrm>
        </p:grpSpPr>
        <p:pic>
          <p:nvPicPr>
            <p:cNvPr id="5" name="Picture 4">
              <a:extLst>
                <a:ext uri="{FF2B5EF4-FFF2-40B4-BE49-F238E27FC236}">
                  <a16:creationId xmlns:a16="http://schemas.microsoft.com/office/drawing/2014/main" id="{FB3AE504-0235-4914-8354-77C81EF74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031" y="821984"/>
              <a:ext cx="4858969" cy="4858969"/>
            </a:xfrm>
            <a:prstGeom prst="rect">
              <a:avLst/>
            </a:prstGeom>
          </p:spPr>
        </p:pic>
        <p:sp>
          <p:nvSpPr>
            <p:cNvPr id="6" name="TextBox 5">
              <a:extLst>
                <a:ext uri="{FF2B5EF4-FFF2-40B4-BE49-F238E27FC236}">
                  <a16:creationId xmlns:a16="http://schemas.microsoft.com/office/drawing/2014/main" id="{37847EE3-CEDF-4B56-A8D5-1BD27E71FF9F}"/>
                </a:ext>
              </a:extLst>
            </p:cNvPr>
            <p:cNvSpPr txBox="1"/>
            <p:nvPr/>
          </p:nvSpPr>
          <p:spPr>
            <a:xfrm>
              <a:off x="4679004" y="2023353"/>
              <a:ext cx="1070043" cy="369332"/>
            </a:xfrm>
            <a:prstGeom prst="rect">
              <a:avLst/>
            </a:prstGeom>
            <a:noFill/>
          </p:spPr>
          <p:txBody>
            <a:bodyPr wrap="square" rtlCol="0">
              <a:spAutoFit/>
            </a:bodyPr>
            <a:lstStyle/>
            <a:p>
              <a:r>
                <a:rPr lang="en-US" dirty="0">
                  <a:solidFill>
                    <a:schemeClr val="accent1"/>
                  </a:solidFill>
                </a:rPr>
                <a:t>Cooling</a:t>
              </a:r>
            </a:p>
          </p:txBody>
        </p:sp>
        <p:sp>
          <p:nvSpPr>
            <p:cNvPr id="7" name="TextBox 6">
              <a:extLst>
                <a:ext uri="{FF2B5EF4-FFF2-40B4-BE49-F238E27FC236}">
                  <a16:creationId xmlns:a16="http://schemas.microsoft.com/office/drawing/2014/main" id="{6E13684E-4785-471C-97CC-B9310508AB6C}"/>
                </a:ext>
              </a:extLst>
            </p:cNvPr>
            <p:cNvSpPr txBox="1"/>
            <p:nvPr/>
          </p:nvSpPr>
          <p:spPr>
            <a:xfrm>
              <a:off x="2577017" y="3722451"/>
              <a:ext cx="1070043" cy="369332"/>
            </a:xfrm>
            <a:prstGeom prst="rect">
              <a:avLst/>
            </a:prstGeom>
            <a:noFill/>
          </p:spPr>
          <p:txBody>
            <a:bodyPr wrap="square" rtlCol="0">
              <a:spAutoFit/>
            </a:bodyPr>
            <a:lstStyle/>
            <a:p>
              <a:r>
                <a:rPr lang="en-US" dirty="0">
                  <a:solidFill>
                    <a:schemeClr val="accent2">
                      <a:lumMod val="75000"/>
                    </a:schemeClr>
                  </a:solidFill>
                </a:rPr>
                <a:t>Warming</a:t>
              </a:r>
            </a:p>
          </p:txBody>
        </p:sp>
      </p:grpSp>
      <p:sp>
        <p:nvSpPr>
          <p:cNvPr id="8" name="TextBox 7">
            <a:extLst>
              <a:ext uri="{FF2B5EF4-FFF2-40B4-BE49-F238E27FC236}">
                <a16:creationId xmlns:a16="http://schemas.microsoft.com/office/drawing/2014/main" id="{32F9D2B9-799E-425A-9508-B4EDDBA661AB}"/>
              </a:ext>
            </a:extLst>
          </p:cNvPr>
          <p:cNvSpPr txBox="1"/>
          <p:nvPr/>
        </p:nvSpPr>
        <p:spPr>
          <a:xfrm>
            <a:off x="1614791" y="321013"/>
            <a:ext cx="4134256" cy="2308324"/>
          </a:xfrm>
          <a:prstGeom prst="rect">
            <a:avLst/>
          </a:prstGeom>
          <a:noFill/>
        </p:spPr>
        <p:txBody>
          <a:bodyPr wrap="square" rtlCol="0">
            <a:spAutoFit/>
          </a:bodyPr>
          <a:lstStyle/>
          <a:p>
            <a:r>
              <a:rPr lang="en-US" dirty="0"/>
              <a:t>VG = 75V, VSD = .1V</a:t>
            </a:r>
          </a:p>
          <a:p>
            <a:pPr marL="342900" indent="-342900">
              <a:buFont typeface="+mj-lt"/>
              <a:buAutoNum type="arabicPeriod"/>
            </a:pPr>
            <a:r>
              <a:rPr lang="en-US" dirty="0"/>
              <a:t>Ramped at 300K from -75V to 75V</a:t>
            </a:r>
          </a:p>
          <a:p>
            <a:pPr marL="342900" indent="-342900">
              <a:buFont typeface="+mj-lt"/>
              <a:buAutoNum type="arabicPeriod"/>
            </a:pPr>
            <a:r>
              <a:rPr lang="en-US" dirty="0"/>
              <a:t>Cooled from 300K</a:t>
            </a:r>
          </a:p>
          <a:p>
            <a:pPr marL="342900" indent="-342900">
              <a:buFont typeface="+mj-lt"/>
              <a:buAutoNum type="arabicPeriod"/>
            </a:pPr>
            <a:r>
              <a:rPr lang="en-US" dirty="0"/>
              <a:t>Ramped at 4K from -75V to 75V</a:t>
            </a:r>
          </a:p>
          <a:p>
            <a:pPr marL="342900" indent="-342900">
              <a:buFont typeface="+mj-lt"/>
              <a:buAutoNum type="arabicPeriod"/>
            </a:pPr>
            <a:r>
              <a:rPr lang="en-US" dirty="0"/>
              <a:t>Warmed from 4K</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27539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BB3803-59E9-4B0F-B633-0E0849912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085" y="1262974"/>
            <a:ext cx="3965646" cy="3965646"/>
          </a:xfrm>
          <a:prstGeom prst="rect">
            <a:avLst/>
          </a:prstGeom>
        </p:spPr>
      </p:pic>
      <p:sp>
        <p:nvSpPr>
          <p:cNvPr id="6" name="TextBox 5">
            <a:extLst>
              <a:ext uri="{FF2B5EF4-FFF2-40B4-BE49-F238E27FC236}">
                <a16:creationId xmlns:a16="http://schemas.microsoft.com/office/drawing/2014/main" id="{CE3442BD-9AE4-4232-9780-FC3A8B38BA6D}"/>
              </a:ext>
            </a:extLst>
          </p:cNvPr>
          <p:cNvSpPr txBox="1"/>
          <p:nvPr/>
        </p:nvSpPr>
        <p:spPr>
          <a:xfrm>
            <a:off x="943583" y="457200"/>
            <a:ext cx="2130357" cy="369332"/>
          </a:xfrm>
          <a:prstGeom prst="rect">
            <a:avLst/>
          </a:prstGeom>
          <a:noFill/>
        </p:spPr>
        <p:txBody>
          <a:bodyPr wrap="square" rtlCol="0">
            <a:spAutoFit/>
          </a:bodyPr>
          <a:lstStyle/>
          <a:p>
            <a:r>
              <a:rPr lang="en-US" dirty="0"/>
              <a:t>Attempted hall</a:t>
            </a:r>
          </a:p>
        </p:txBody>
      </p:sp>
    </p:spTree>
    <p:extLst>
      <p:ext uri="{BB962C8B-B14F-4D97-AF65-F5344CB8AC3E}">
        <p14:creationId xmlns:p14="http://schemas.microsoft.com/office/powerpoint/2010/main" val="275069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7683</TotalTime>
  <Words>197</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Rodriguez</dc:creator>
  <cp:lastModifiedBy>Justin Rodriguez</cp:lastModifiedBy>
  <cp:revision>15</cp:revision>
  <dcterms:created xsi:type="dcterms:W3CDTF">2019-10-27T20:57:41Z</dcterms:created>
  <dcterms:modified xsi:type="dcterms:W3CDTF">2019-11-05T23:08:34Z</dcterms:modified>
</cp:coreProperties>
</file>