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7" r:id="rId4"/>
    <p:sldId id="273" r:id="rId5"/>
    <p:sldId id="274" r:id="rId6"/>
    <p:sldId id="276" r:id="rId7"/>
    <p:sldId id="275" r:id="rId8"/>
    <p:sldId id="279" r:id="rId9"/>
    <p:sldId id="277" r:id="rId10"/>
    <p:sldId id="278" r:id="rId11"/>
    <p:sldId id="280" r:id="rId12"/>
    <p:sldId id="281" r:id="rId13"/>
    <p:sldId id="260" r:id="rId14"/>
    <p:sldId id="262" r:id="rId15"/>
    <p:sldId id="270" r:id="rId16"/>
    <p:sldId id="264" r:id="rId17"/>
    <p:sldId id="267" r:id="rId18"/>
    <p:sldId id="261" r:id="rId19"/>
    <p:sldId id="263" r:id="rId20"/>
    <p:sldId id="265" r:id="rId21"/>
    <p:sldId id="269" r:id="rId22"/>
    <p:sldId id="268" r:id="rId23"/>
    <p:sldId id="282" r:id="rId24"/>
    <p:sldId id="271" r:id="rId25"/>
    <p:sldId id="284" r:id="rId26"/>
    <p:sldId id="287" r:id="rId27"/>
    <p:sldId id="272" r:id="rId28"/>
    <p:sldId id="285" r:id="rId29"/>
    <p:sldId id="286" r:id="rId30"/>
    <p:sldId id="283" r:id="rId31"/>
    <p:sldId id="26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3FCC-702D-D241-BC99-01F661F44051}" type="datetimeFigureOut">
              <a:rPr lang="en-US" smtClean="0"/>
              <a:t>2012-12-08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905E-23C8-1A4C-81D0-905F4F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86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0954E-1BAE-8E4B-B945-8628C5B2AD17}" type="datetimeFigureOut">
              <a:rPr lang="en-US" smtClean="0"/>
              <a:t>2012-12-08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7553A-2640-054E-A3B2-C3BA7AC17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93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1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9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7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7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6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ven.apache.org/download.html" TargetMode="External"/><Relationship Id="rId3" Type="http://schemas.openxmlformats.org/officeDocument/2006/relationships/hyperlink" Target="http://tinyurl.com/cy3-tutoria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Developer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Jason Montojo</a:t>
            </a:r>
          </a:p>
          <a:p>
            <a:r>
              <a:rPr lang="en-US" dirty="0" smtClean="0"/>
              <a:t>University of Toronto</a:t>
            </a:r>
          </a:p>
          <a:p>
            <a:endParaRPr lang="en-US" dirty="0" smtClean="0"/>
          </a:p>
          <a:p>
            <a:r>
              <a:rPr lang="en-US" b="1" dirty="0" smtClean="0"/>
              <a:t>9</a:t>
            </a:r>
            <a:r>
              <a:rPr lang="en-US" b="1" baseline="30000" dirty="0" smtClean="0"/>
              <a:t>th</a:t>
            </a:r>
            <a:r>
              <a:rPr lang="en-US" b="1" dirty="0" smtClean="0"/>
              <a:t> Annual </a:t>
            </a:r>
            <a:r>
              <a:rPr lang="en-US" b="1" dirty="0" err="1" smtClean="0"/>
              <a:t>Cytoscape</a:t>
            </a:r>
            <a:r>
              <a:rPr lang="en-US" b="1" dirty="0" smtClean="0"/>
              <a:t> Workshop</a:t>
            </a:r>
          </a:p>
          <a:p>
            <a:r>
              <a:rPr lang="en-US" dirty="0" smtClean="0"/>
              <a:t>December 13-14 2012, UCSF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22" y="251189"/>
            <a:ext cx="6011736" cy="215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6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VisualLexicon</a:t>
            </a:r>
            <a:endParaRPr lang="en-US" dirty="0" smtClean="0"/>
          </a:p>
          <a:p>
            <a:pPr lvl="1"/>
            <a:r>
              <a:rPr lang="en-US" dirty="0" err="1" smtClean="0"/>
              <a:t>VisualProperty</a:t>
            </a:r>
            <a:r>
              <a:rPr lang="en-US" dirty="0" smtClean="0"/>
              <a:t> hierarchy</a:t>
            </a:r>
          </a:p>
          <a:p>
            <a:pPr lvl="1"/>
            <a:r>
              <a:rPr lang="en-US" dirty="0" smtClean="0"/>
              <a:t>Child properties inherit values from parents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b="1" dirty="0" smtClean="0">
                <a:solidFill>
                  <a:srgbClr val="9BBB59"/>
                </a:solidFill>
              </a:rPr>
              <a:t>NODE_PAINT</a:t>
            </a:r>
          </a:p>
          <a:p>
            <a:pPr lvl="2"/>
            <a:r>
              <a:rPr lang="en-US" dirty="0" smtClean="0"/>
              <a:t>NODE_BORDER_PAINT</a:t>
            </a:r>
          </a:p>
          <a:p>
            <a:pPr lvl="2"/>
            <a:r>
              <a:rPr lang="en-US" dirty="0" smtClean="0"/>
              <a:t>NODE_FILL_COLOR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2353" y="3754207"/>
            <a:ext cx="700648" cy="70064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7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VisualMappingFunction</a:t>
            </a:r>
            <a:endParaRPr lang="en-US" dirty="0" smtClean="0"/>
          </a:p>
          <a:p>
            <a:pPr lvl="1"/>
            <a:r>
              <a:rPr lang="en-US" dirty="0" smtClean="0"/>
              <a:t>Maps between a </a:t>
            </a:r>
            <a:r>
              <a:rPr lang="en-US" dirty="0" err="1" smtClean="0"/>
              <a:t>CyColumn</a:t>
            </a:r>
            <a:r>
              <a:rPr lang="en-US" dirty="0" smtClean="0"/>
              <a:t> value and a </a:t>
            </a:r>
            <a:r>
              <a:rPr lang="en-US" dirty="0" err="1" smtClean="0"/>
              <a:t>VisualProperty</a:t>
            </a:r>
            <a:r>
              <a:rPr lang="en-US" dirty="0" smtClean="0"/>
              <a:t> value</a:t>
            </a:r>
          </a:p>
          <a:p>
            <a:pPr lvl="3"/>
            <a:r>
              <a:rPr lang="en-US" dirty="0" smtClean="0"/>
              <a:t>E.g. “name” column mapped to NODE_LABEL</a:t>
            </a:r>
          </a:p>
          <a:p>
            <a:r>
              <a:rPr lang="en-US" dirty="0" err="1"/>
              <a:t>VisualStyle</a:t>
            </a:r>
            <a:endParaRPr lang="en-US" dirty="0"/>
          </a:p>
          <a:p>
            <a:pPr lvl="1"/>
            <a:r>
              <a:rPr lang="en-US" dirty="0"/>
              <a:t>Collection of </a:t>
            </a:r>
            <a:r>
              <a:rPr lang="en-US" dirty="0" err="1"/>
              <a:t>VisualMappingFunctions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Three </a:t>
            </a:r>
            <a:r>
              <a:rPr lang="en-US" dirty="0" smtClean="0"/>
              <a:t>mapping types:</a:t>
            </a:r>
            <a:endParaRPr lang="en-US" dirty="0"/>
          </a:p>
          <a:p>
            <a:pPr lvl="1"/>
            <a:r>
              <a:rPr lang="en-US" dirty="0" err="1" smtClean="0"/>
              <a:t>Passthrough</a:t>
            </a:r>
            <a:endParaRPr lang="en-US" dirty="0" smtClean="0"/>
          </a:p>
          <a:p>
            <a:pPr lvl="2"/>
            <a:r>
              <a:rPr lang="en-US" dirty="0" smtClean="0"/>
              <a:t>Usually used for labels</a:t>
            </a:r>
            <a:endParaRPr lang="en-US" dirty="0"/>
          </a:p>
          <a:p>
            <a:pPr lvl="1"/>
            <a:r>
              <a:rPr lang="en-US" dirty="0" smtClean="0"/>
              <a:t>Discrete</a:t>
            </a:r>
          </a:p>
          <a:p>
            <a:pPr lvl="2"/>
            <a:r>
              <a:rPr lang="en-US" dirty="0" smtClean="0"/>
              <a:t>Categorical data</a:t>
            </a:r>
            <a:endParaRPr lang="en-US" dirty="0"/>
          </a:p>
          <a:p>
            <a:pPr lvl="1"/>
            <a:r>
              <a:rPr lang="en-US" dirty="0" smtClean="0"/>
              <a:t>Continuous</a:t>
            </a:r>
          </a:p>
          <a:p>
            <a:pPr lvl="2"/>
            <a:r>
              <a:rPr lang="en-US" dirty="0" smtClean="0"/>
              <a:t>Heat maps</a:t>
            </a:r>
          </a:p>
          <a:p>
            <a:pPr lvl="2"/>
            <a:r>
              <a:rPr lang="en-US" dirty="0" smtClean="0"/>
              <a:t>Node size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2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Concepts: Visual Property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given </a:t>
            </a:r>
            <a:r>
              <a:rPr lang="en-US" dirty="0" err="1" smtClean="0"/>
              <a:t>VisualProperty</a:t>
            </a:r>
            <a:r>
              <a:rPr lang="en-US" dirty="0" smtClean="0"/>
              <a:t>, use: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Locked </a:t>
            </a:r>
            <a:r>
              <a:rPr lang="en-US" dirty="0"/>
              <a:t>value from </a:t>
            </a:r>
            <a:r>
              <a:rPr lang="en-US" dirty="0" smtClean="0"/>
              <a:t>View (a.k.a. bypass)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Mapped value from </a:t>
            </a:r>
            <a:r>
              <a:rPr lang="en-US" dirty="0" err="1"/>
              <a:t>VisualStyle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Default value for </a:t>
            </a:r>
            <a:r>
              <a:rPr lang="en-US" dirty="0" err="1" smtClean="0"/>
              <a:t>VisualStyle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Default value for </a:t>
            </a:r>
            <a:r>
              <a:rPr lang="en-US" dirty="0" err="1"/>
              <a:t>VisualProperty</a:t>
            </a:r>
            <a:endParaRPr lang="en-US" dirty="0"/>
          </a:p>
          <a:p>
            <a:pPr marL="400050" lvl="1" indent="0">
              <a:buNone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74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Service-oriented microkernel</a:t>
            </a:r>
          </a:p>
          <a:p>
            <a:r>
              <a:rPr lang="en-US" dirty="0" err="1" smtClean="0"/>
              <a:t>OSGi</a:t>
            </a:r>
            <a:r>
              <a:rPr lang="en-US" dirty="0"/>
              <a:t> </a:t>
            </a:r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Dynamically loads/unloads modules, a.k.a. bundles</a:t>
            </a:r>
          </a:p>
          <a:p>
            <a:r>
              <a:rPr lang="en-US" dirty="0" smtClean="0"/>
              <a:t>Each subsystem in Cy3 has separate </a:t>
            </a:r>
            <a:r>
              <a:rPr lang="en-US" dirty="0" err="1" smtClean="0"/>
              <a:t>OSGi</a:t>
            </a:r>
            <a:r>
              <a:rPr lang="en-US" dirty="0" smtClean="0"/>
              <a:t> bundle(s)</a:t>
            </a:r>
          </a:p>
          <a:p>
            <a:r>
              <a:rPr lang="en-US" dirty="0" smtClean="0"/>
              <a:t>Apps can also be packaged as bundles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13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77831" y="2681543"/>
            <a:ext cx="883702" cy="4738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OSGi</a:t>
            </a:r>
            <a:endParaRPr lang="en-US" sz="24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4797756" y="1600200"/>
            <a:ext cx="3889044" cy="2560503"/>
            <a:chOff x="4797756" y="1600200"/>
            <a:chExt cx="3889044" cy="2560503"/>
          </a:xfrm>
        </p:grpSpPr>
        <p:sp>
          <p:nvSpPr>
            <p:cNvPr id="19" name="Rounded Rectangle 18"/>
            <p:cNvSpPr/>
            <p:nvPr/>
          </p:nvSpPr>
          <p:spPr>
            <a:xfrm>
              <a:off x="4797756" y="3686840"/>
              <a:ext cx="1755443" cy="473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Data Model</a:t>
              </a:r>
              <a:endParaRPr lang="en-US" sz="2400" b="1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931357" y="3686840"/>
              <a:ext cx="1755443" cy="473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View Model</a:t>
              </a:r>
              <a:endParaRPr lang="en-US" sz="2400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797757" y="1600200"/>
              <a:ext cx="1755443" cy="473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Renderer</a:t>
              </a:r>
              <a:endParaRPr lang="en-US" sz="2400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931357" y="1600200"/>
              <a:ext cx="1755443" cy="473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I/O</a:t>
              </a:r>
              <a:endParaRPr lang="en-US" sz="2400" b="1" dirty="0"/>
            </a:p>
          </p:txBody>
        </p:sp>
        <p:cxnSp>
          <p:nvCxnSpPr>
            <p:cNvPr id="25" name="Straight Arrow Connector 24"/>
            <p:cNvCxnSpPr>
              <a:stCxn id="22" idx="2"/>
            </p:cNvCxnSpPr>
            <p:nvPr/>
          </p:nvCxnSpPr>
          <p:spPr>
            <a:xfrm>
              <a:off x="5675479" y="2074063"/>
              <a:ext cx="677040" cy="6074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0"/>
            </p:cNvCxnSpPr>
            <p:nvPr/>
          </p:nvCxnSpPr>
          <p:spPr>
            <a:xfrm flipV="1">
              <a:off x="5675478" y="3155406"/>
              <a:ext cx="677041" cy="5314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0"/>
            </p:cNvCxnSpPr>
            <p:nvPr/>
          </p:nvCxnSpPr>
          <p:spPr>
            <a:xfrm flipH="1" flipV="1">
              <a:off x="7086844" y="3155406"/>
              <a:ext cx="722235" cy="5314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2"/>
            </p:cNvCxnSpPr>
            <p:nvPr/>
          </p:nvCxnSpPr>
          <p:spPr>
            <a:xfrm flipH="1">
              <a:off x="7086844" y="2074063"/>
              <a:ext cx="722235" cy="6074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841960" y="3155406"/>
            <a:ext cx="1755443" cy="2288913"/>
            <a:chOff x="5841960" y="3155406"/>
            <a:chExt cx="1755443" cy="2288913"/>
          </a:xfrm>
        </p:grpSpPr>
        <p:sp>
          <p:nvSpPr>
            <p:cNvPr id="36" name="Rounded Rectangle 35"/>
            <p:cNvSpPr/>
            <p:nvPr/>
          </p:nvSpPr>
          <p:spPr>
            <a:xfrm>
              <a:off x="5841960" y="4970456"/>
              <a:ext cx="1755443" cy="4738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My App</a:t>
              </a:r>
              <a:endParaRPr lang="en-US" sz="2400" b="1" dirty="0"/>
            </a:p>
          </p:txBody>
        </p:sp>
        <p:cxnSp>
          <p:nvCxnSpPr>
            <p:cNvPr id="37" name="Straight Arrow Connector 36"/>
            <p:cNvCxnSpPr>
              <a:stCxn id="36" idx="0"/>
              <a:endCxn id="11" idx="2"/>
            </p:cNvCxnSpPr>
            <p:nvPr/>
          </p:nvCxnSpPr>
          <p:spPr>
            <a:xfrm flipV="1">
              <a:off x="6719682" y="3155406"/>
              <a:ext cx="0" cy="18150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42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7" grpId="1" build="p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JAR with extra metadata</a:t>
            </a:r>
          </a:p>
          <a:p>
            <a:r>
              <a:rPr lang="en-US" dirty="0" smtClean="0"/>
              <a:t>Imports</a:t>
            </a:r>
          </a:p>
          <a:p>
            <a:pPr lvl="1"/>
            <a:r>
              <a:rPr lang="en-US" dirty="0" smtClean="0"/>
              <a:t>The Java packages used by the bundle</a:t>
            </a:r>
          </a:p>
          <a:p>
            <a:r>
              <a:rPr lang="en-US" dirty="0" smtClean="0"/>
              <a:t>Exports</a:t>
            </a:r>
          </a:p>
          <a:p>
            <a:pPr lvl="1"/>
            <a:r>
              <a:rPr lang="en-US" dirty="0" smtClean="0"/>
              <a:t>Java packages in the bundle that other bundles are allowed to use</a:t>
            </a:r>
          </a:p>
          <a:p>
            <a:r>
              <a:rPr lang="en-US" dirty="0" smtClean="0"/>
              <a:t>Activator</a:t>
            </a:r>
          </a:p>
          <a:p>
            <a:pPr lvl="1"/>
            <a:r>
              <a:rPr lang="en-US" dirty="0" smtClean="0"/>
              <a:t>Triggered when bundle is started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14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63887" y="3060188"/>
            <a:ext cx="1755443" cy="1379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Bundle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284268" y="3576854"/>
            <a:ext cx="1506943" cy="4618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Activator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442721" y="4184102"/>
            <a:ext cx="1190038" cy="51077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Exports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421491" y="1976703"/>
            <a:ext cx="1232496" cy="1083485"/>
            <a:chOff x="6421491" y="1976703"/>
            <a:chExt cx="1232496" cy="1083485"/>
          </a:xfrm>
        </p:grpSpPr>
        <p:sp>
          <p:nvSpPr>
            <p:cNvPr id="11" name="Rounded Rectangle 10"/>
            <p:cNvSpPr/>
            <p:nvPr/>
          </p:nvSpPr>
          <p:spPr>
            <a:xfrm>
              <a:off x="6421491" y="1976703"/>
              <a:ext cx="1232496" cy="51077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Imports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9" idx="0"/>
              <a:endCxn id="11" idx="2"/>
            </p:cNvCxnSpPr>
            <p:nvPr/>
          </p:nvCxnSpPr>
          <p:spPr>
            <a:xfrm flipH="1" flipV="1">
              <a:off x="7037739" y="2487481"/>
              <a:ext cx="3870" cy="5727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898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HelloWorld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8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and Maven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Maven project</a:t>
            </a:r>
          </a:p>
          <a:p>
            <a:pPr lvl="1"/>
            <a:r>
              <a:rPr lang="en-US" dirty="0" err="1">
                <a:latin typeface="Menlo Regular"/>
                <a:cs typeface="Menlo Regular"/>
              </a:rPr>
              <a:t>p</a:t>
            </a:r>
            <a:r>
              <a:rPr lang="en-US" dirty="0" err="1" smtClean="0">
                <a:latin typeface="Menlo Regular"/>
                <a:cs typeface="Menlo Regular"/>
              </a:rPr>
              <a:t>om.xml</a:t>
            </a:r>
            <a:endParaRPr lang="en-US" dirty="0" smtClean="0">
              <a:latin typeface="Menlo Regular"/>
              <a:cs typeface="Menlo Regular"/>
            </a:endParaRPr>
          </a:p>
          <a:p>
            <a:pPr lvl="2"/>
            <a:r>
              <a:rPr lang="en-US" dirty="0" smtClean="0"/>
              <a:t>Descriptor</a:t>
            </a:r>
          </a:p>
          <a:p>
            <a:pPr lvl="3"/>
            <a:r>
              <a:rPr lang="en-US" dirty="0" smtClean="0"/>
              <a:t>Group Id</a:t>
            </a:r>
          </a:p>
          <a:p>
            <a:pPr lvl="3"/>
            <a:r>
              <a:rPr lang="en-US" dirty="0" smtClean="0"/>
              <a:t>Artifact ID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ependencies</a:t>
            </a:r>
          </a:p>
          <a:p>
            <a:pPr lvl="2"/>
            <a:r>
              <a:rPr lang="en-US" dirty="0" err="1" smtClean="0"/>
              <a:t>OSGi</a:t>
            </a:r>
            <a:r>
              <a:rPr lang="en-US" dirty="0" smtClean="0"/>
              <a:t> configuration</a:t>
            </a:r>
          </a:p>
          <a:p>
            <a:pPr lvl="3"/>
            <a:r>
              <a:rPr lang="en-US" dirty="0" smtClean="0"/>
              <a:t>Import-Package</a:t>
            </a:r>
          </a:p>
          <a:p>
            <a:pPr lvl="3"/>
            <a:r>
              <a:rPr lang="en-US" dirty="0" smtClean="0"/>
              <a:t>Export-Package</a:t>
            </a:r>
          </a:p>
          <a:p>
            <a:pPr lvl="3"/>
            <a:r>
              <a:rPr lang="en-US" dirty="0" smtClean="0"/>
              <a:t>Bundle-Activator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>
                <a:latin typeface="Menlo Regular"/>
                <a:cs typeface="Menlo Regular"/>
              </a:rPr>
              <a:t>src</a:t>
            </a:r>
            <a:r>
              <a:rPr lang="en-US" dirty="0">
                <a:latin typeface="Menlo Regular"/>
                <a:cs typeface="Menlo Regular"/>
              </a:rPr>
              <a:t>/main/java</a:t>
            </a:r>
          </a:p>
          <a:p>
            <a:pPr lvl="2"/>
            <a:r>
              <a:rPr lang="en-US" dirty="0" smtClean="0"/>
              <a:t>Bundle code</a:t>
            </a:r>
          </a:p>
          <a:p>
            <a:pPr lvl="1"/>
            <a:r>
              <a:rPr lang="en-US" dirty="0" err="1">
                <a:latin typeface="Menlo Regular"/>
                <a:cs typeface="Menlo Regular"/>
              </a:rPr>
              <a:t>s</a:t>
            </a:r>
            <a:r>
              <a:rPr lang="en-US" dirty="0" err="1" smtClean="0">
                <a:latin typeface="Menlo Regular"/>
                <a:cs typeface="Menlo Regular"/>
              </a:rPr>
              <a:t>rc</a:t>
            </a:r>
            <a:r>
              <a:rPr lang="en-US" dirty="0" smtClean="0">
                <a:latin typeface="Menlo Regular"/>
                <a:cs typeface="Menlo Regular"/>
              </a:rPr>
              <a:t>/test/java</a:t>
            </a:r>
          </a:p>
          <a:p>
            <a:pPr lvl="2"/>
            <a:r>
              <a:rPr lang="en-US" dirty="0" smtClean="0"/>
              <a:t>Test code</a:t>
            </a:r>
          </a:p>
          <a:p>
            <a:pPr lvl="2"/>
            <a:r>
              <a:rPr lang="en-US" dirty="0" smtClean="0"/>
              <a:t>Not included in bundle JAR</a:t>
            </a:r>
          </a:p>
          <a:p>
            <a:pPr lvl="1"/>
            <a:r>
              <a:rPr lang="en-US" dirty="0" err="1">
                <a:latin typeface="Menlo Regular"/>
                <a:cs typeface="Menlo Regular"/>
              </a:rPr>
              <a:t>s</a:t>
            </a:r>
            <a:r>
              <a:rPr lang="en-US" dirty="0" err="1" smtClean="0">
                <a:latin typeface="Menlo Regular"/>
                <a:cs typeface="Menlo Regular"/>
              </a:rPr>
              <a:t>rc</a:t>
            </a:r>
            <a:r>
              <a:rPr lang="en-US" dirty="0" smtClean="0">
                <a:latin typeface="Menlo Regular"/>
                <a:cs typeface="Menlo Regular"/>
              </a:rPr>
              <a:t>/main/resources</a:t>
            </a:r>
          </a:p>
          <a:p>
            <a:pPr lvl="2"/>
            <a:r>
              <a:rPr lang="en-US" dirty="0" smtClean="0"/>
              <a:t>Non-code files that should be included in bundle JAR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51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9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command-executor</a:t>
            </a:r>
          </a:p>
          <a:p>
            <a:r>
              <a:rPr lang="en-US" dirty="0"/>
              <a:t>core-task</a:t>
            </a:r>
          </a:p>
          <a:p>
            <a:r>
              <a:rPr lang="en-US" dirty="0"/>
              <a:t>custom-graphics</a:t>
            </a:r>
          </a:p>
          <a:p>
            <a:r>
              <a:rPr lang="en-US" dirty="0" err="1"/>
              <a:t>datasource</a:t>
            </a:r>
            <a:endParaRPr lang="en-US" dirty="0"/>
          </a:p>
          <a:p>
            <a:r>
              <a:rPr lang="en-US" dirty="0"/>
              <a:t>equations</a:t>
            </a:r>
          </a:p>
          <a:p>
            <a:r>
              <a:rPr lang="en-US" dirty="0"/>
              <a:t>event</a:t>
            </a:r>
          </a:p>
          <a:p>
            <a:r>
              <a:rPr lang="en-US" dirty="0"/>
              <a:t>group</a:t>
            </a:r>
          </a:p>
          <a:p>
            <a:r>
              <a:rPr lang="en-US" dirty="0" err="1"/>
              <a:t>io</a:t>
            </a:r>
            <a:endParaRPr lang="en-US" dirty="0"/>
          </a:p>
          <a:p>
            <a:r>
              <a:rPr lang="en-US" dirty="0"/>
              <a:t>layout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</a:t>
            </a:r>
          </a:p>
          <a:p>
            <a:r>
              <a:rPr lang="en-US" dirty="0" smtClean="0"/>
              <a:t>presentation</a:t>
            </a:r>
            <a:endParaRPr lang="en-US" dirty="0"/>
          </a:p>
          <a:p>
            <a:r>
              <a:rPr lang="en-US" dirty="0"/>
              <a:t>property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session</a:t>
            </a:r>
          </a:p>
          <a:p>
            <a:r>
              <a:rPr lang="en-US" dirty="0"/>
              <a:t>swing-</a:t>
            </a:r>
            <a:r>
              <a:rPr lang="en-US" dirty="0" err="1"/>
              <a:t>util</a:t>
            </a:r>
            <a:endParaRPr lang="en-US" dirty="0"/>
          </a:p>
          <a:p>
            <a:r>
              <a:rPr lang="en-US" dirty="0" err="1"/>
              <a:t>viewmodel</a:t>
            </a:r>
            <a:endParaRPr lang="en-US" dirty="0"/>
          </a:p>
          <a:p>
            <a:r>
              <a:rPr lang="en-US" dirty="0" err="1"/>
              <a:t>vizmap</a:t>
            </a:r>
            <a:endParaRPr lang="en-US" dirty="0"/>
          </a:p>
          <a:p>
            <a:r>
              <a:rPr lang="en-US" dirty="0" err="1"/>
              <a:t>vizmap-gui</a:t>
            </a:r>
            <a:endParaRPr lang="en-US" dirty="0"/>
          </a:p>
          <a:p>
            <a:r>
              <a:rPr lang="en-US" dirty="0" err="1" smtClean="0"/>
              <a:t>webservice</a:t>
            </a:r>
            <a:endParaRPr lang="en-US" dirty="0"/>
          </a:p>
          <a:p>
            <a:r>
              <a:rPr lang="en-US" dirty="0" smtClean="0"/>
              <a:t>work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97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Bundles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Usually come in sets:</a:t>
            </a:r>
          </a:p>
          <a:p>
            <a:pPr lvl="1"/>
            <a:r>
              <a:rPr lang="en-US" dirty="0" smtClean="0"/>
              <a:t>API (optional)</a:t>
            </a:r>
          </a:p>
          <a:p>
            <a:pPr lvl="2"/>
            <a:r>
              <a:rPr lang="en-US" dirty="0" smtClean="0"/>
              <a:t>No activator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2"/>
            <a:r>
              <a:rPr lang="en-US" dirty="0" smtClean="0"/>
              <a:t>At least one per API bundle</a:t>
            </a:r>
          </a:p>
          <a:p>
            <a:pPr lvl="2"/>
            <a:r>
              <a:rPr lang="en-US" dirty="0" smtClean="0"/>
              <a:t>No exports</a:t>
            </a:r>
          </a:p>
          <a:p>
            <a:r>
              <a:rPr lang="en-US" dirty="0" smtClean="0"/>
              <a:t>Nothing should import implementation bundles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nless it’s for unit testing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18</a:t>
            </a:fld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701178" y="3921310"/>
            <a:ext cx="1974340" cy="1099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 smtClean="0"/>
              <a:t>Impl</a:t>
            </a:r>
            <a:r>
              <a:rPr lang="en-US" sz="2400" b="1" dirty="0" smtClean="0"/>
              <a:t>. Bundle</a:t>
            </a:r>
            <a:endParaRPr lang="en-US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821559" y="4437976"/>
            <a:ext cx="1724950" cy="4618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Activator</a:t>
            </a:r>
            <a:endParaRPr lang="en-US" sz="2400" b="1" dirty="0"/>
          </a:p>
        </p:txBody>
      </p:sp>
      <p:cxnSp>
        <p:nvCxnSpPr>
          <p:cNvPr id="19" name="Straight Arrow Connector 18"/>
          <p:cNvCxnSpPr>
            <a:stCxn id="15" idx="0"/>
            <a:endCxn id="63" idx="2"/>
          </p:cNvCxnSpPr>
          <p:nvPr/>
        </p:nvCxnSpPr>
        <p:spPr>
          <a:xfrm flipV="1">
            <a:off x="6688348" y="3585009"/>
            <a:ext cx="0" cy="336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679950" y="2582951"/>
            <a:ext cx="1974340" cy="76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API Bundle</a:t>
            </a:r>
            <a:endParaRPr lang="en-US" sz="24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050871" y="1733218"/>
            <a:ext cx="1232496" cy="510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Imports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2" idx="0"/>
            <a:endCxn id="44" idx="2"/>
          </p:cNvCxnSpPr>
          <p:nvPr/>
        </p:nvCxnSpPr>
        <p:spPr>
          <a:xfrm flipH="1" flipV="1">
            <a:off x="6667119" y="2243996"/>
            <a:ext cx="1" cy="338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093329" y="3074231"/>
            <a:ext cx="1190038" cy="510778"/>
          </a:xfrm>
          <a:prstGeom prst="roundRect">
            <a:avLst/>
          </a:prstGeom>
          <a:solidFill>
            <a:srgbClr val="7F7F7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Exports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94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An instance of a Java interface</a:t>
            </a:r>
          </a:p>
          <a:p>
            <a:pPr lvl="1"/>
            <a:r>
              <a:rPr lang="en-US" dirty="0" smtClean="0"/>
              <a:t>The glue behind API and implementation bundles</a:t>
            </a:r>
          </a:p>
          <a:p>
            <a:pPr lvl="1"/>
            <a:r>
              <a:rPr lang="en-US" dirty="0" smtClean="0"/>
              <a:t>Registered by a </a:t>
            </a:r>
            <a:r>
              <a:rPr lang="en-US" i="1" dirty="0" err="1" smtClean="0">
                <a:cs typeface="Courier"/>
              </a:rPr>
              <a:t>BundleActivator</a:t>
            </a:r>
            <a:endParaRPr lang="en-US" i="1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In Cy3:</a:t>
            </a:r>
          </a:p>
          <a:p>
            <a:pPr lvl="1"/>
            <a:r>
              <a:rPr lang="en-US" dirty="0" smtClean="0">
                <a:cs typeface="Courier"/>
              </a:rPr>
              <a:t>Defined by an API bundle</a:t>
            </a:r>
          </a:p>
          <a:p>
            <a:pPr lvl="1"/>
            <a:r>
              <a:rPr lang="en-US" dirty="0" smtClean="0">
                <a:cs typeface="Courier"/>
              </a:rPr>
              <a:t>Registered by an implementation bundle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19</a:t>
            </a:fld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701178" y="3921310"/>
            <a:ext cx="1974340" cy="1099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 smtClean="0"/>
              <a:t>Impl</a:t>
            </a:r>
            <a:r>
              <a:rPr lang="en-US" sz="2400" b="1" dirty="0" smtClean="0"/>
              <a:t>. Bundle</a:t>
            </a:r>
            <a:endParaRPr lang="en-US" sz="2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5821559" y="4437976"/>
            <a:ext cx="1724950" cy="4618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Activator</a:t>
            </a:r>
            <a:endParaRPr lang="en-US" sz="2400" b="1" dirty="0"/>
          </a:p>
        </p:txBody>
      </p:sp>
      <p:cxnSp>
        <p:nvCxnSpPr>
          <p:cNvPr id="33" name="Straight Arrow Connector 32"/>
          <p:cNvCxnSpPr>
            <a:stCxn id="31" idx="0"/>
            <a:endCxn id="37" idx="2"/>
          </p:cNvCxnSpPr>
          <p:nvPr/>
        </p:nvCxnSpPr>
        <p:spPr>
          <a:xfrm flipV="1">
            <a:off x="6688348" y="3585009"/>
            <a:ext cx="0" cy="336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679950" y="2582951"/>
            <a:ext cx="1974340" cy="76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API Bundle</a:t>
            </a:r>
            <a:endParaRPr lang="en-US" sz="24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6050871" y="1733218"/>
            <a:ext cx="1232496" cy="510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Imports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4" idx="0"/>
            <a:endCxn id="35" idx="2"/>
          </p:cNvCxnSpPr>
          <p:nvPr/>
        </p:nvCxnSpPr>
        <p:spPr>
          <a:xfrm flipH="1" flipV="1">
            <a:off x="6667119" y="2243996"/>
            <a:ext cx="1" cy="338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093329" y="3074231"/>
            <a:ext cx="1190038" cy="510778"/>
          </a:xfrm>
          <a:prstGeom prst="roundRect">
            <a:avLst/>
          </a:prstGeom>
          <a:solidFill>
            <a:srgbClr val="7F7F7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Exports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1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Data/view model</a:t>
            </a:r>
          </a:p>
          <a:p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Bundles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Factories</a:t>
            </a:r>
          </a:p>
          <a:p>
            <a:pPr lvl="1"/>
            <a:r>
              <a:rPr lang="en-US" dirty="0" smtClean="0"/>
              <a:t>Managers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Cytoscape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Available as </a:t>
            </a:r>
            <a:r>
              <a:rPr lang="en-US" dirty="0" err="1"/>
              <a:t>OSGi</a:t>
            </a:r>
            <a:r>
              <a:rPr lang="en-US" dirty="0"/>
              <a:t> services</a:t>
            </a:r>
          </a:p>
          <a:p>
            <a:r>
              <a:rPr lang="en-US" dirty="0" smtClean="0"/>
              <a:t>Two main types:</a:t>
            </a:r>
          </a:p>
          <a:p>
            <a:pPr lvl="1"/>
            <a:r>
              <a:rPr lang="en-US" dirty="0" smtClean="0"/>
              <a:t>API: Application Programming Interface</a:t>
            </a:r>
          </a:p>
          <a:p>
            <a:pPr lvl="2"/>
            <a:r>
              <a:rPr lang="en-US" dirty="0" smtClean="0"/>
              <a:t>Just fetch and use:</a:t>
            </a:r>
          </a:p>
          <a:p>
            <a:pPr lvl="2"/>
            <a:endParaRPr lang="en-US" dirty="0" smtClean="0"/>
          </a:p>
          <a:p>
            <a:pPr marL="457200" lvl="1" indent="0">
              <a:buNone/>
            </a:pPr>
            <a:r>
              <a:rPr lang="en-US" sz="2400" dirty="0" err="1" smtClean="0">
                <a:latin typeface="Menlo Regular"/>
                <a:cs typeface="Menlo Regular"/>
              </a:rPr>
              <a:t>MyService</a:t>
            </a:r>
            <a:r>
              <a:rPr lang="en-US" sz="2400" dirty="0" smtClean="0">
                <a:latin typeface="Menlo Regular"/>
                <a:cs typeface="Menlo Regular"/>
              </a:rPr>
              <a:t> service = </a:t>
            </a:r>
            <a:r>
              <a:rPr lang="en-US" sz="2400" dirty="0" err="1" smtClean="0">
                <a:latin typeface="Menlo Regular"/>
                <a:cs typeface="Menlo Regular"/>
              </a:rPr>
              <a:t>getService</a:t>
            </a:r>
            <a:r>
              <a:rPr lang="en-US" sz="2400" dirty="0" smtClean="0">
                <a:latin typeface="Menlo Regular"/>
                <a:cs typeface="Menlo Regular"/>
              </a:rPr>
              <a:t>(context, </a:t>
            </a:r>
            <a:r>
              <a:rPr lang="en-US" sz="2400" dirty="0" err="1" smtClean="0">
                <a:latin typeface="Menlo Regular"/>
                <a:cs typeface="Menlo Regular"/>
              </a:rPr>
              <a:t>MyService.class</a:t>
            </a:r>
            <a:r>
              <a:rPr lang="en-US" sz="2400" dirty="0" smtClean="0">
                <a:latin typeface="Menlo Regular"/>
                <a:cs typeface="Menlo Regular"/>
              </a:rPr>
              <a:t>);</a:t>
            </a:r>
          </a:p>
          <a:p>
            <a:pPr marL="457200" lvl="1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SPI: Service Provider Interface</a:t>
            </a:r>
          </a:p>
          <a:p>
            <a:pPr lvl="2"/>
            <a:r>
              <a:rPr lang="en-US" dirty="0" smtClean="0">
                <a:cs typeface="Courier"/>
              </a:rPr>
              <a:t>Implement/extend and register:</a:t>
            </a:r>
          </a:p>
          <a:p>
            <a:pPr marL="457200" lvl="1" indent="0">
              <a:buNone/>
            </a:pPr>
            <a:endParaRPr lang="en-US" dirty="0" smtClean="0">
              <a:cs typeface="Courier"/>
            </a:endParaRPr>
          </a:p>
          <a:p>
            <a:pPr marL="457200" lvl="1" indent="0">
              <a:buNone/>
            </a:pPr>
            <a:r>
              <a:rPr lang="en-US" sz="2400" dirty="0" err="1" smtClean="0">
                <a:latin typeface="Menlo Regular"/>
                <a:cs typeface="Menlo Regular"/>
              </a:rPr>
              <a:t>registerService</a:t>
            </a:r>
            <a:r>
              <a:rPr lang="en-US" sz="2400" dirty="0" smtClean="0">
                <a:latin typeface="Menlo Regular"/>
                <a:cs typeface="Menlo Regular"/>
              </a:rPr>
              <a:t>(context, new </a:t>
            </a:r>
            <a:r>
              <a:rPr lang="en-US" sz="2400" dirty="0" err="1" smtClean="0">
                <a:latin typeface="Menlo Regular"/>
                <a:cs typeface="Menlo Regular"/>
              </a:rPr>
              <a:t>MyServiceImpl</a:t>
            </a:r>
            <a:r>
              <a:rPr lang="en-US" sz="2400" dirty="0" smtClean="0">
                <a:latin typeface="Menlo Regular"/>
                <a:cs typeface="Menlo Regular"/>
              </a:rPr>
              <a:t>(), </a:t>
            </a:r>
            <a:r>
              <a:rPr lang="en-US" sz="2400" dirty="0" err="1" smtClean="0">
                <a:latin typeface="Menlo Regular"/>
                <a:cs typeface="Menlo Regular"/>
              </a:rPr>
              <a:t>MyService.class</a:t>
            </a:r>
            <a:r>
              <a:rPr lang="en-US" sz="2400" dirty="0" smtClean="0">
                <a:latin typeface="Menlo Regular"/>
                <a:cs typeface="Menlo Regular"/>
              </a:rPr>
              <a:t>, properties);</a:t>
            </a:r>
            <a:endParaRPr lang="en-US" sz="2400" dirty="0">
              <a:latin typeface="Menlo Regular"/>
              <a:cs typeface="Menlo Regular"/>
            </a:endParaRPr>
          </a:p>
          <a:p>
            <a:pPr lvl="2"/>
            <a:endParaRPr lang="en-US" dirty="0" smtClean="0">
              <a:cs typeface="Courier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/>
              <a:t>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types of services:</a:t>
            </a:r>
          </a:p>
          <a:p>
            <a:pPr lvl="1"/>
            <a:r>
              <a:rPr lang="en-US" dirty="0" smtClean="0"/>
              <a:t>Factories</a:t>
            </a:r>
          </a:p>
          <a:p>
            <a:pPr lvl="2"/>
            <a:r>
              <a:rPr lang="en-US" dirty="0" smtClean="0"/>
              <a:t>Create new instances</a:t>
            </a:r>
          </a:p>
          <a:p>
            <a:pPr lvl="1"/>
            <a:r>
              <a:rPr lang="en-US" dirty="0" smtClean="0"/>
              <a:t>Managers</a:t>
            </a:r>
          </a:p>
          <a:p>
            <a:pPr lvl="2"/>
            <a:r>
              <a:rPr lang="en-US" dirty="0" smtClean="0"/>
              <a:t>Track, provide access to, or operate on collections of objects</a:t>
            </a:r>
          </a:p>
          <a:p>
            <a:pPr lvl="1"/>
            <a:r>
              <a:rPr lang="en-US" dirty="0" smtClean="0"/>
              <a:t>Utilities</a:t>
            </a:r>
          </a:p>
          <a:p>
            <a:pPr lvl="2"/>
            <a:r>
              <a:rPr lang="en-US" dirty="0" smtClean="0"/>
              <a:t>Collections of utility functions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err="1" smtClean="0"/>
              <a:t>CyNetworkFactory</a:t>
            </a:r>
            <a:endParaRPr lang="en-US" dirty="0" smtClean="0"/>
          </a:p>
          <a:p>
            <a:pPr lvl="1"/>
            <a:r>
              <a:rPr lang="en-US" dirty="0" err="1" smtClean="0"/>
              <a:t>CyTableFactory</a:t>
            </a:r>
            <a:endParaRPr lang="en-US" dirty="0"/>
          </a:p>
          <a:p>
            <a:r>
              <a:rPr lang="en-US" dirty="0" err="1"/>
              <a:t>v</a:t>
            </a:r>
            <a:r>
              <a:rPr lang="en-US" dirty="0" err="1" smtClean="0"/>
              <a:t>iewmodel-api</a:t>
            </a:r>
            <a:endParaRPr lang="en-US" dirty="0" smtClean="0"/>
          </a:p>
          <a:p>
            <a:pPr lvl="1"/>
            <a:r>
              <a:rPr lang="en-US" dirty="0" err="1" smtClean="0"/>
              <a:t>CyNetworkViewFactory</a:t>
            </a:r>
            <a:endParaRPr lang="en-US" dirty="0" smtClean="0"/>
          </a:p>
          <a:p>
            <a:r>
              <a:rPr lang="en-US" dirty="0"/>
              <a:t>work-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 err="1" smtClean="0"/>
              <a:t>TaskFactory</a:t>
            </a:r>
            <a:r>
              <a:rPr lang="en-US" dirty="0" smtClean="0"/>
              <a:t> and friends (e.g. </a:t>
            </a:r>
            <a:r>
              <a:rPr lang="en-US" dirty="0" err="1" smtClean="0"/>
              <a:t>NetworkViewTaskFactory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37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23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6671" y="1840785"/>
            <a:ext cx="2000813" cy="5788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TaskFactory</a:t>
            </a:r>
            <a:endParaRPr lang="en-US" sz="2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478432" y="1551344"/>
            <a:ext cx="2482551" cy="1636134"/>
            <a:chOff x="1723020" y="1551344"/>
            <a:chExt cx="2482551" cy="1636134"/>
          </a:xfrm>
        </p:grpSpPr>
        <p:sp>
          <p:nvSpPr>
            <p:cNvPr id="9" name="Rounded Rectangle 8"/>
            <p:cNvSpPr/>
            <p:nvPr/>
          </p:nvSpPr>
          <p:spPr>
            <a:xfrm>
              <a:off x="2160435" y="2608596"/>
              <a:ext cx="2045136" cy="5788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>
                  <a:solidFill>
                    <a:srgbClr val="000000"/>
                  </a:solidFill>
                </a:rPr>
                <a:t>TaskIterator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Elbow Connector 12"/>
            <p:cNvCxnSpPr>
              <a:stCxn id="8" idx="3"/>
              <a:endCxn id="9" idx="0"/>
            </p:cNvCxnSpPr>
            <p:nvPr/>
          </p:nvCxnSpPr>
          <p:spPr>
            <a:xfrm>
              <a:off x="1723020" y="2130226"/>
              <a:ext cx="1459983" cy="47837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2550233" y="1551344"/>
              <a:ext cx="1300137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creates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485950" y="3154874"/>
            <a:ext cx="2532095" cy="1689235"/>
            <a:chOff x="2730538" y="3154874"/>
            <a:chExt cx="2532095" cy="1689235"/>
          </a:xfrm>
        </p:grpSpPr>
        <p:sp>
          <p:nvSpPr>
            <p:cNvPr id="10" name="Rounded Rectangle 9"/>
            <p:cNvSpPr/>
            <p:nvPr/>
          </p:nvSpPr>
          <p:spPr>
            <a:xfrm>
              <a:off x="2730538" y="4265227"/>
              <a:ext cx="904928" cy="578882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7F7F7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0000"/>
                  </a:solidFill>
                </a:rPr>
                <a:t>Task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17" name="Elbow Connector 16"/>
            <p:cNvCxnSpPr>
              <a:stCxn id="9" idx="2"/>
              <a:endCxn id="10" idx="0"/>
            </p:cNvCxnSpPr>
            <p:nvPr/>
          </p:nvCxnSpPr>
          <p:spPr>
            <a:xfrm rot="5400000">
              <a:off x="2644129" y="3726352"/>
              <a:ext cx="1077749" cy="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3200302" y="3154874"/>
              <a:ext cx="2062331" cy="10556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contains</a:t>
              </a:r>
            </a:p>
            <a:p>
              <a:r>
                <a:rPr lang="en-US" sz="2800" dirty="0" smtClean="0">
                  <a:solidFill>
                    <a:schemeClr val="tx1"/>
                  </a:solidFill>
                </a:rPr>
                <a:t>sequence of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17009" y="2419666"/>
            <a:ext cx="2668942" cy="2713884"/>
            <a:chOff x="696581" y="2419666"/>
            <a:chExt cx="2668942" cy="2713884"/>
          </a:xfrm>
        </p:grpSpPr>
        <p:cxnSp>
          <p:nvCxnSpPr>
            <p:cNvPr id="15" name="Elbow Connector 14"/>
            <p:cNvCxnSpPr>
              <a:stCxn id="8" idx="2"/>
              <a:endCxn id="10" idx="1"/>
            </p:cNvCxnSpPr>
            <p:nvPr/>
          </p:nvCxnSpPr>
          <p:spPr>
            <a:xfrm rot="16200000" flipH="1">
              <a:off x="1288586" y="2477731"/>
              <a:ext cx="2135001" cy="201887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96581" y="4554668"/>
              <a:ext cx="1300137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creates</a:t>
              </a:r>
              <a:endParaRPr lang="en-US" sz="28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71931" y="2298128"/>
            <a:ext cx="3553344" cy="1616723"/>
            <a:chOff x="4851503" y="2298128"/>
            <a:chExt cx="3553344" cy="1616723"/>
          </a:xfrm>
        </p:grpSpPr>
        <p:sp>
          <p:nvSpPr>
            <p:cNvPr id="11" name="Rounded Rectangle 10"/>
            <p:cNvSpPr/>
            <p:nvPr/>
          </p:nvSpPr>
          <p:spPr>
            <a:xfrm>
              <a:off x="6164294" y="3335969"/>
              <a:ext cx="2240553" cy="57888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>
                  <a:solidFill>
                    <a:srgbClr val="000000"/>
                  </a:solidFill>
                </a:rPr>
                <a:t>TaskManager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Elbow Connector 22"/>
            <p:cNvCxnSpPr>
              <a:stCxn id="9" idx="3"/>
              <a:endCxn id="11" idx="0"/>
            </p:cNvCxnSpPr>
            <p:nvPr/>
          </p:nvCxnSpPr>
          <p:spPr>
            <a:xfrm>
              <a:off x="4851503" y="2898037"/>
              <a:ext cx="2433068" cy="43793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6281943" y="2298128"/>
              <a:ext cx="2005256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executed by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891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HelloWorldService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</a:t>
            </a:r>
            <a:r>
              <a:rPr lang="en-US" dirty="0" err="1" smtClean="0"/>
              <a:t>TaskFactories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public interface </a:t>
            </a:r>
            <a:r>
              <a:rPr lang="en-US" sz="2000" dirty="0" err="1">
                <a:latin typeface="Menlo Regular"/>
                <a:cs typeface="Menlo Regular"/>
              </a:rPr>
              <a:t>TaskFactory</a:t>
            </a:r>
            <a:r>
              <a:rPr lang="en-US" sz="2000" dirty="0">
                <a:latin typeface="Menlo Regular"/>
                <a:cs typeface="Menlo Regular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err="1">
                <a:latin typeface="Menlo Regular"/>
                <a:cs typeface="Menlo Regular"/>
              </a:rPr>
              <a:t>TaskIterator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createTaskIterator</a:t>
            </a:r>
            <a:r>
              <a:rPr lang="en-US" sz="2000" dirty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err="1">
                <a:latin typeface="Menlo Regular"/>
                <a:cs typeface="Menlo Regular"/>
              </a:rPr>
              <a:t>boolean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isReady</a:t>
            </a:r>
            <a:r>
              <a:rPr lang="en-US" sz="2000" dirty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public </a:t>
            </a:r>
            <a:r>
              <a:rPr lang="en-US" sz="2000" dirty="0">
                <a:latin typeface="Menlo Regular"/>
                <a:cs typeface="Menlo Regular"/>
              </a:rPr>
              <a:t>interface </a:t>
            </a:r>
            <a:r>
              <a:rPr lang="en-US" sz="2000" b="1" dirty="0" err="1">
                <a:solidFill>
                  <a:schemeClr val="accent2"/>
                </a:solidFill>
                <a:latin typeface="Menlo Regular"/>
                <a:cs typeface="Menlo Regular"/>
              </a:rPr>
              <a:t>NodeView</a:t>
            </a:r>
            <a:r>
              <a:rPr lang="en-US" sz="2000" dirty="0" err="1">
                <a:latin typeface="Menlo Regular"/>
                <a:cs typeface="Menlo Regular"/>
              </a:rPr>
              <a:t>TaskFactory</a:t>
            </a:r>
            <a:r>
              <a:rPr lang="en-US" sz="2000" dirty="0">
                <a:latin typeface="Menlo Regular"/>
                <a:cs typeface="Menlo Regular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err="1">
                <a:latin typeface="Menlo Regular"/>
                <a:cs typeface="Menlo Regular"/>
              </a:rPr>
              <a:t>TaskIterator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createTaskIterator</a:t>
            </a:r>
            <a:r>
              <a:rPr lang="en-US" sz="2000" dirty="0">
                <a:latin typeface="Menlo Regular"/>
                <a:cs typeface="Menlo Regular"/>
              </a:rPr>
              <a:t>(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View&lt;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CyNode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&gt;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nodeView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,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CyNetworkView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networkView</a:t>
            </a:r>
            <a:r>
              <a:rPr lang="en-US" sz="2000" dirty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err="1">
                <a:latin typeface="Menlo Regular"/>
                <a:cs typeface="Menlo Regular"/>
              </a:rPr>
              <a:t>boolean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isReady</a:t>
            </a:r>
            <a:r>
              <a:rPr lang="en-US" sz="2000" dirty="0">
                <a:latin typeface="Menlo Regular"/>
                <a:cs typeface="Menlo Regular"/>
              </a:rPr>
              <a:t>(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View&lt;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CyNode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&gt;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nodeView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,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CyNetworkView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networkView</a:t>
            </a:r>
            <a:r>
              <a:rPr lang="en-US" sz="2000" dirty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</a:t>
            </a:r>
            <a:r>
              <a:rPr lang="en-US" dirty="0" err="1" smtClean="0"/>
              <a:t>TaskFactories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Cytoscape</a:t>
            </a:r>
            <a:r>
              <a:rPr lang="en-US" dirty="0" smtClean="0"/>
              <a:t> gives you the objects your task needs to operate on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err="1"/>
              <a:t>NetworkViewTaskFactory</a:t>
            </a:r>
            <a:r>
              <a:rPr lang="en-US" dirty="0"/>
              <a:t> provides </a:t>
            </a:r>
            <a:r>
              <a:rPr lang="en-US" dirty="0" err="1"/>
              <a:t>CyNetworkView</a:t>
            </a:r>
            <a:endParaRPr lang="en-US" dirty="0"/>
          </a:p>
          <a:p>
            <a:pPr lvl="2"/>
            <a:r>
              <a:rPr lang="en-US" dirty="0" err="1" smtClean="0"/>
              <a:t>NodeViewTaskFactory</a:t>
            </a:r>
            <a:r>
              <a:rPr lang="en-US" dirty="0" smtClean="0"/>
              <a:t> provides View&lt;</a:t>
            </a:r>
            <a:r>
              <a:rPr lang="en-US" dirty="0" err="1" smtClean="0"/>
              <a:t>CyNode</a:t>
            </a:r>
            <a:r>
              <a:rPr lang="en-US" dirty="0" smtClean="0"/>
              <a:t>&gt; and </a:t>
            </a:r>
            <a:r>
              <a:rPr lang="en-US" dirty="0" err="1" smtClean="0"/>
              <a:t>CyNetworkView</a:t>
            </a:r>
            <a:endParaRPr lang="en-US" dirty="0" smtClean="0"/>
          </a:p>
          <a:p>
            <a:r>
              <a:rPr lang="en-US" dirty="0" smtClean="0"/>
              <a:t>Your task should not query </a:t>
            </a:r>
            <a:r>
              <a:rPr lang="en-US" dirty="0" err="1" smtClean="0"/>
              <a:t>Cytoscape</a:t>
            </a:r>
            <a:r>
              <a:rPr lang="en-US" dirty="0" smtClean="0"/>
              <a:t> for the current selection; e.g. </a:t>
            </a:r>
            <a:r>
              <a:rPr lang="en-US" dirty="0" err="1" smtClean="0"/>
              <a:t>CyNetwork</a:t>
            </a:r>
            <a:r>
              <a:rPr lang="en-US" dirty="0" smtClean="0"/>
              <a:t>(View)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5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ZigZag1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node, highlight the nodes that can be reached by following outgoing edges</a:t>
            </a:r>
          </a:p>
          <a:p>
            <a:r>
              <a:rPr lang="en-US" dirty="0" smtClean="0"/>
              <a:t>Highlight edges using locked </a:t>
            </a:r>
            <a:r>
              <a:rPr lang="en-US" dirty="0" err="1" smtClean="0"/>
              <a:t>VisualProperties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2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odel-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err="1" smtClean="0"/>
              <a:t>CyNetworkManager</a:t>
            </a:r>
            <a:endParaRPr lang="en-US" dirty="0" smtClean="0"/>
          </a:p>
          <a:p>
            <a:pPr lvl="1"/>
            <a:r>
              <a:rPr lang="en-US" dirty="0" err="1" smtClean="0"/>
              <a:t>CyTableManager</a:t>
            </a:r>
            <a:endParaRPr lang="en-US" dirty="0" smtClean="0"/>
          </a:p>
          <a:p>
            <a:r>
              <a:rPr lang="en-US" dirty="0" err="1"/>
              <a:t>v</a:t>
            </a:r>
            <a:r>
              <a:rPr lang="en-US" dirty="0" err="1" smtClean="0"/>
              <a:t>iewmodel-api</a:t>
            </a:r>
            <a:endParaRPr lang="en-US" dirty="0" smtClean="0"/>
          </a:p>
          <a:p>
            <a:pPr lvl="1"/>
            <a:r>
              <a:rPr lang="en-US" dirty="0" err="1" smtClean="0"/>
              <a:t>CyNetworkViewManager</a:t>
            </a:r>
            <a:endParaRPr lang="en-US" dirty="0" smtClean="0"/>
          </a:p>
          <a:p>
            <a:r>
              <a:rPr lang="en-US" dirty="0" err="1"/>
              <a:t>v</a:t>
            </a:r>
            <a:r>
              <a:rPr lang="en-US" dirty="0" err="1" smtClean="0"/>
              <a:t>izmap-api</a:t>
            </a:r>
            <a:endParaRPr lang="en-US" dirty="0" smtClean="0"/>
          </a:p>
          <a:p>
            <a:pPr lvl="1"/>
            <a:r>
              <a:rPr lang="en-US" dirty="0" err="1" smtClean="0"/>
              <a:t>VisualMappingManager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ork-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err="1" smtClean="0"/>
              <a:t>TaskManager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7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41297" y="1275703"/>
            <a:ext cx="1907776" cy="10556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800" dirty="0" err="1" smtClean="0"/>
              <a:t>VisualStyle</a:t>
            </a:r>
            <a:endParaRPr lang="en-US" sz="2800" dirty="0" smtClean="0"/>
          </a:p>
          <a:p>
            <a:pPr algn="ctr"/>
            <a:r>
              <a:rPr lang="en-US" sz="2800" dirty="0" smtClean="0"/>
              <a:t>Factory</a:t>
            </a:r>
            <a:endParaRPr lang="en-US" sz="28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3362031" y="2826404"/>
            <a:ext cx="3330530" cy="2269269"/>
            <a:chOff x="3208759" y="2935894"/>
            <a:chExt cx="3330530" cy="2269269"/>
          </a:xfrm>
        </p:grpSpPr>
        <p:sp>
          <p:nvSpPr>
            <p:cNvPr id="13" name="Rounded Rectangle 12"/>
            <p:cNvSpPr/>
            <p:nvPr/>
          </p:nvSpPr>
          <p:spPr>
            <a:xfrm>
              <a:off x="3208759" y="4149555"/>
              <a:ext cx="2509510" cy="105560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7F7F7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/>
                <a:t>VisualMapping</a:t>
              </a:r>
              <a:endParaRPr lang="en-US" sz="2800" dirty="0" smtClean="0"/>
            </a:p>
            <a:p>
              <a:pPr algn="ctr"/>
              <a:r>
                <a:rPr lang="en-US" sz="2800" dirty="0" smtClean="0"/>
                <a:t>Function</a:t>
              </a:r>
              <a:endParaRPr lang="en-US" sz="2800" dirty="0"/>
            </a:p>
          </p:txBody>
        </p:sp>
        <p:cxnSp>
          <p:nvCxnSpPr>
            <p:cNvPr id="14" name="Elbow Connector 13"/>
            <p:cNvCxnSpPr>
              <a:stCxn id="9" idx="2"/>
              <a:endCxn id="13" idx="0"/>
            </p:cNvCxnSpPr>
            <p:nvPr/>
          </p:nvCxnSpPr>
          <p:spPr>
            <a:xfrm rot="5400000">
              <a:off x="3856871" y="3542538"/>
              <a:ext cx="1213661" cy="37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4463514" y="2974916"/>
              <a:ext cx="2075775" cy="10556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sz="2800" dirty="0" smtClean="0"/>
                <a:t>contains</a:t>
              </a:r>
            </a:p>
            <a:p>
              <a:r>
                <a:rPr lang="en-US" sz="2800" dirty="0" smtClean="0"/>
                <a:t>collection of</a:t>
              </a:r>
              <a:endParaRPr lang="en-US" sz="28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45116" y="2247522"/>
            <a:ext cx="4408331" cy="868430"/>
            <a:chOff x="991844" y="2357012"/>
            <a:chExt cx="4408331" cy="868430"/>
          </a:xfrm>
        </p:grpSpPr>
        <p:sp>
          <p:nvSpPr>
            <p:cNvPr id="9" name="Rounded Rectangle 8"/>
            <p:cNvSpPr/>
            <p:nvPr/>
          </p:nvSpPr>
          <p:spPr>
            <a:xfrm>
              <a:off x="3527598" y="2357012"/>
              <a:ext cx="1872577" cy="578882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7F7F7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/>
                <a:t>VisualStyle</a:t>
              </a:r>
              <a:endParaRPr lang="en-US" sz="2800" dirty="0"/>
            </a:p>
          </p:txBody>
        </p:sp>
        <p:cxnSp>
          <p:nvCxnSpPr>
            <p:cNvPr id="10" name="Elbow Connector 9"/>
            <p:cNvCxnSpPr>
              <a:stCxn id="7" idx="2"/>
              <a:endCxn id="9" idx="1"/>
            </p:cNvCxnSpPr>
            <p:nvPr/>
          </p:nvCxnSpPr>
          <p:spPr>
            <a:xfrm rot="16200000" flipH="1">
              <a:off x="2487403" y="1606258"/>
              <a:ext cx="205652" cy="187473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991844" y="2646560"/>
              <a:ext cx="1300137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creates</a:t>
              </a:r>
              <a:endParaRPr lang="en-US" sz="28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553447" y="1958081"/>
            <a:ext cx="3158167" cy="2478137"/>
            <a:chOff x="5400175" y="2275602"/>
            <a:chExt cx="3158167" cy="2478137"/>
          </a:xfrm>
        </p:grpSpPr>
        <p:sp>
          <p:nvSpPr>
            <p:cNvPr id="20" name="Rounded Rectangle 19"/>
            <p:cNvSpPr/>
            <p:nvPr/>
          </p:nvSpPr>
          <p:spPr>
            <a:xfrm>
              <a:off x="6686105" y="3221405"/>
              <a:ext cx="1641969" cy="15323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Visual</a:t>
              </a:r>
            </a:p>
            <a:p>
              <a:pPr algn="ctr"/>
              <a:r>
                <a:rPr lang="en-US" sz="2800" dirty="0" smtClean="0"/>
                <a:t>Mapping</a:t>
              </a:r>
            </a:p>
            <a:p>
              <a:pPr algn="ctr"/>
              <a:r>
                <a:rPr lang="en-US" sz="2800" dirty="0" smtClean="0"/>
                <a:t>Manager</a:t>
              </a:r>
              <a:endParaRPr lang="en-US" sz="2800" dirty="0"/>
            </a:p>
          </p:txBody>
        </p:sp>
        <p:cxnSp>
          <p:nvCxnSpPr>
            <p:cNvPr id="21" name="Elbow Connector 20"/>
            <p:cNvCxnSpPr>
              <a:stCxn id="9" idx="3"/>
              <a:endCxn id="20" idx="0"/>
            </p:cNvCxnSpPr>
            <p:nvPr/>
          </p:nvCxnSpPr>
          <p:spPr>
            <a:xfrm>
              <a:off x="5400175" y="2854484"/>
              <a:ext cx="2106915" cy="36692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55837" y="2275602"/>
              <a:ext cx="2102505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/>
                <a:t>r</a:t>
              </a:r>
              <a:r>
                <a:rPr lang="en-US" sz="2800" dirty="0" smtClean="0"/>
                <a:t>egistered to</a:t>
              </a:r>
              <a:endParaRPr lang="en-US" sz="28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0819" y="3921034"/>
            <a:ext cx="2922159" cy="2207481"/>
            <a:chOff x="297547" y="4030524"/>
            <a:chExt cx="2922159" cy="2207481"/>
          </a:xfrm>
        </p:grpSpPr>
        <p:sp>
          <p:nvSpPr>
            <p:cNvPr id="11" name="Rounded Rectangle 10"/>
            <p:cNvSpPr/>
            <p:nvPr/>
          </p:nvSpPr>
          <p:spPr>
            <a:xfrm>
              <a:off x="991843" y="4030524"/>
              <a:ext cx="1300137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creates</a:t>
              </a:r>
              <a:endParaRPr lang="en-US" sz="2800" dirty="0"/>
            </a:p>
          </p:txBody>
        </p:sp>
        <p:cxnSp>
          <p:nvCxnSpPr>
            <p:cNvPr id="17" name="Elbow Connector 16"/>
            <p:cNvCxnSpPr>
              <a:stCxn id="23" idx="0"/>
              <a:endCxn id="13" idx="1"/>
            </p:cNvCxnSpPr>
            <p:nvPr/>
          </p:nvCxnSpPr>
          <p:spPr>
            <a:xfrm rot="5400000" flipH="1" flipV="1">
              <a:off x="2178291" y="4140982"/>
              <a:ext cx="505038" cy="157779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297547" y="5182397"/>
              <a:ext cx="2688733" cy="1055608"/>
            </a:xfrm>
            <a:prstGeom prst="roundRect">
              <a:avLst/>
            </a:prstGeom>
            <a:solidFill>
              <a:srgbClr val="EBF1DE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/>
                <a:t>VisualMapping</a:t>
              </a:r>
              <a:endParaRPr lang="en-US" sz="2800" dirty="0" smtClean="0"/>
            </a:p>
            <a:p>
              <a:pPr algn="ctr"/>
              <a:r>
                <a:rPr lang="en-US" sz="2800" dirty="0" err="1" smtClean="0"/>
                <a:t>FunctionFactory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98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smtClean="0"/>
              <a:t>6</a:t>
            </a:r>
          </a:p>
          <a:p>
            <a:r>
              <a:rPr lang="en-US" dirty="0" err="1" smtClean="0"/>
              <a:t>Cytoscape</a:t>
            </a:r>
            <a:r>
              <a:rPr lang="en-US" dirty="0" smtClean="0"/>
              <a:t> 3.0</a:t>
            </a:r>
          </a:p>
          <a:p>
            <a:pPr lvl="1"/>
            <a:r>
              <a:rPr lang="en-US" dirty="0" smtClean="0"/>
              <a:t>TBD</a:t>
            </a:r>
            <a:endParaRPr lang="en-US" dirty="0" smtClean="0"/>
          </a:p>
          <a:p>
            <a:r>
              <a:rPr lang="en-US" dirty="0" smtClean="0"/>
              <a:t>Maven </a:t>
            </a:r>
            <a:r>
              <a:rPr lang="en-US" dirty="0" smtClean="0"/>
              <a:t>3.0</a:t>
            </a:r>
          </a:p>
          <a:p>
            <a:pPr lvl="1"/>
            <a:r>
              <a:rPr lang="en-US" dirty="0" smtClean="0"/>
              <a:t>Build system</a:t>
            </a:r>
          </a:p>
          <a:p>
            <a:pPr lvl="1"/>
            <a:r>
              <a:rPr lang="en-US" dirty="0">
                <a:hlinkClick r:id="rId2"/>
              </a:rPr>
              <a:t>http://maven.apache.org/</a:t>
            </a:r>
            <a:r>
              <a:rPr lang="en-US" dirty="0" smtClean="0">
                <a:hlinkClick r:id="rId2"/>
              </a:rPr>
              <a:t>download.html</a:t>
            </a:r>
            <a:endParaRPr lang="en-US" dirty="0" smtClean="0"/>
          </a:p>
          <a:p>
            <a:r>
              <a:rPr lang="en-US" dirty="0" smtClean="0"/>
              <a:t>Starter code</a:t>
            </a:r>
          </a:p>
          <a:p>
            <a:pPr lvl="1"/>
            <a:r>
              <a:rPr lang="en-US" dirty="0">
                <a:hlinkClick r:id="rId3"/>
              </a:rPr>
              <a:t>http://tinyurl.com/cy3-</a:t>
            </a:r>
            <a:r>
              <a:rPr lang="en-US" dirty="0" smtClean="0">
                <a:hlinkClick r:id="rId3"/>
              </a:rPr>
              <a:t>tutorial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ZigZag2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node, highlight the nodes that can be reached by following outgoing edges</a:t>
            </a:r>
          </a:p>
          <a:p>
            <a:r>
              <a:rPr lang="en-US" dirty="0"/>
              <a:t>Highlight edges </a:t>
            </a:r>
            <a:r>
              <a:rPr lang="en-US" dirty="0" smtClean="0"/>
              <a:t>using a custom </a:t>
            </a:r>
            <a:r>
              <a:rPr lang="en-US" dirty="0" err="1" smtClean="0"/>
              <a:t>VisualStyle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7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Bundles should minimize what they export</a:t>
            </a:r>
          </a:p>
          <a:p>
            <a:pPr lvl="1"/>
            <a:r>
              <a:rPr lang="en-US" dirty="0" smtClean="0"/>
              <a:t>Don’t make something API unless someone asks for it and you’re ready to commit to it long term</a:t>
            </a:r>
          </a:p>
          <a:p>
            <a:r>
              <a:rPr lang="en-US" dirty="0" smtClean="0"/>
              <a:t>Bundle activators should do as little work as possible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deally, just register services</a:t>
            </a:r>
          </a:p>
          <a:p>
            <a:pPr lvl="1"/>
            <a:r>
              <a:rPr lang="en-US" dirty="0" smtClean="0"/>
              <a:t>Do expensive initialization as lazily as possible</a:t>
            </a:r>
          </a:p>
          <a:p>
            <a:pPr lvl="2"/>
            <a:r>
              <a:rPr lang="en-US" dirty="0" smtClean="0"/>
              <a:t>E.g. during menu activation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2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179274" y="1397429"/>
            <a:ext cx="2747852" cy="23632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CyNetwork</a:t>
            </a:r>
            <a:endParaRPr lang="en-US" dirty="0" smtClean="0"/>
          </a:p>
          <a:p>
            <a:pPr lvl="1"/>
            <a:r>
              <a:rPr lang="en-US" dirty="0" err="1" smtClean="0"/>
              <a:t>CyNode</a:t>
            </a:r>
            <a:endParaRPr lang="en-US" dirty="0" smtClean="0"/>
          </a:p>
          <a:p>
            <a:pPr lvl="1"/>
            <a:r>
              <a:rPr lang="en-US" dirty="0" err="1" smtClean="0"/>
              <a:t>CyEdge</a:t>
            </a:r>
            <a:endParaRPr lang="en-US" dirty="0"/>
          </a:p>
          <a:p>
            <a:r>
              <a:rPr lang="en-US" dirty="0" err="1" smtClean="0"/>
              <a:t>CyTable</a:t>
            </a:r>
            <a:endParaRPr lang="en-US" dirty="0" smtClean="0"/>
          </a:p>
          <a:p>
            <a:pPr lvl="1"/>
            <a:r>
              <a:rPr lang="en-US" dirty="0" err="1" smtClean="0"/>
              <a:t>CyColumn</a:t>
            </a:r>
            <a:endParaRPr lang="en-US" dirty="0" smtClean="0"/>
          </a:p>
          <a:p>
            <a:pPr lvl="2"/>
            <a:r>
              <a:rPr lang="en-US" dirty="0" smtClean="0"/>
              <a:t>Primary key</a:t>
            </a:r>
          </a:p>
          <a:p>
            <a:pPr lvl="1"/>
            <a:r>
              <a:rPr lang="en-US" dirty="0" err="1" smtClean="0"/>
              <a:t>CyRow</a:t>
            </a:r>
            <a:endParaRPr lang="en-US" dirty="0" smtClean="0"/>
          </a:p>
          <a:p>
            <a:r>
              <a:rPr lang="en-US" dirty="0" smtClean="0"/>
              <a:t>SUID</a:t>
            </a:r>
          </a:p>
          <a:p>
            <a:pPr lvl="1"/>
            <a:r>
              <a:rPr lang="en-US" dirty="0" smtClean="0"/>
              <a:t>Session-unique identifier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04759" y="1746100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0839" y="2818157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5"/>
            <a:endCxn id="9" idx="1"/>
          </p:cNvCxnSpPr>
          <p:nvPr/>
        </p:nvCxnSpPr>
        <p:spPr>
          <a:xfrm>
            <a:off x="6302799" y="2344140"/>
            <a:ext cx="580648" cy="57662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Internal Storage 14"/>
          <p:cNvSpPr/>
          <p:nvPr/>
        </p:nvSpPr>
        <p:spPr>
          <a:xfrm>
            <a:off x="5911615" y="4456127"/>
            <a:ext cx="1007281" cy="1007281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5911615" y="4456127"/>
            <a:ext cx="1007281" cy="1007281"/>
            <a:chOff x="5911615" y="4456127"/>
            <a:chExt cx="1007281" cy="1007281"/>
          </a:xfrm>
        </p:grpSpPr>
        <p:sp>
          <p:nvSpPr>
            <p:cNvPr id="47" name="Rectangle 46"/>
            <p:cNvSpPr/>
            <p:nvPr/>
          </p:nvSpPr>
          <p:spPr>
            <a:xfrm>
              <a:off x="5911615" y="4729843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6164084" y="4877652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/>
        </p:nvSpPr>
        <p:spPr>
          <a:xfrm>
            <a:off x="6561879" y="1515329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9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179274" y="1397429"/>
            <a:ext cx="2747852" cy="23632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CyNetwork</a:t>
            </a:r>
            <a:endParaRPr lang="en-US" dirty="0" smtClean="0"/>
          </a:p>
          <a:p>
            <a:pPr lvl="1"/>
            <a:r>
              <a:rPr lang="en-US" dirty="0" err="1" smtClean="0"/>
              <a:t>CyNode</a:t>
            </a:r>
            <a:endParaRPr lang="en-US" dirty="0" smtClean="0"/>
          </a:p>
          <a:p>
            <a:pPr lvl="1"/>
            <a:r>
              <a:rPr lang="en-US" dirty="0" err="1" smtClean="0"/>
              <a:t>CyEdge</a:t>
            </a:r>
            <a:endParaRPr lang="en-US" dirty="0"/>
          </a:p>
          <a:p>
            <a:r>
              <a:rPr lang="en-US" dirty="0" err="1" smtClean="0"/>
              <a:t>CyTable</a:t>
            </a:r>
            <a:endParaRPr lang="en-US" dirty="0" smtClean="0"/>
          </a:p>
          <a:p>
            <a:pPr lvl="1"/>
            <a:r>
              <a:rPr lang="en-US" dirty="0" err="1" smtClean="0"/>
              <a:t>CyColumn</a:t>
            </a:r>
            <a:endParaRPr lang="en-US" dirty="0" smtClean="0"/>
          </a:p>
          <a:p>
            <a:pPr lvl="2"/>
            <a:r>
              <a:rPr lang="en-US" dirty="0" smtClean="0"/>
              <a:t>Primary key</a:t>
            </a:r>
          </a:p>
          <a:p>
            <a:pPr lvl="1"/>
            <a:r>
              <a:rPr lang="en-US" dirty="0" err="1" smtClean="0"/>
              <a:t>CyRow</a:t>
            </a:r>
            <a:endParaRPr lang="en-US" dirty="0" smtClean="0"/>
          </a:p>
          <a:p>
            <a:r>
              <a:rPr lang="en-US" dirty="0" smtClean="0"/>
              <a:t>SUID</a:t>
            </a:r>
            <a:endParaRPr lang="en-US" dirty="0"/>
          </a:p>
          <a:p>
            <a:pPr lvl="1"/>
            <a:r>
              <a:rPr lang="en-US" dirty="0"/>
              <a:t>Session-unique </a:t>
            </a:r>
            <a:r>
              <a:rPr lang="en-US" dirty="0" smtClean="0"/>
              <a:t>identifier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5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04759" y="1746100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0839" y="2818157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5"/>
            <a:endCxn id="9" idx="1"/>
          </p:cNvCxnSpPr>
          <p:nvPr/>
        </p:nvCxnSpPr>
        <p:spPr>
          <a:xfrm>
            <a:off x="6302799" y="2344140"/>
            <a:ext cx="580648" cy="57662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Internal Storage 13"/>
          <p:cNvSpPr/>
          <p:nvPr/>
        </p:nvSpPr>
        <p:spPr>
          <a:xfrm>
            <a:off x="4495800" y="4456127"/>
            <a:ext cx="1007281" cy="1007281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5" name="Internal Storage 14"/>
          <p:cNvSpPr/>
          <p:nvPr/>
        </p:nvSpPr>
        <p:spPr>
          <a:xfrm>
            <a:off x="5911615" y="4456127"/>
            <a:ext cx="1007281" cy="1007281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16" name="Internal Storage 15"/>
          <p:cNvSpPr/>
          <p:nvPr/>
        </p:nvSpPr>
        <p:spPr>
          <a:xfrm>
            <a:off x="7294328" y="4456127"/>
            <a:ext cx="1007281" cy="1007281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911615" y="2605794"/>
            <a:ext cx="1007281" cy="2298347"/>
            <a:chOff x="5911615" y="2605794"/>
            <a:chExt cx="1007281" cy="2298347"/>
          </a:xfrm>
        </p:grpSpPr>
        <p:cxnSp>
          <p:nvCxnSpPr>
            <p:cNvPr id="24" name="Straight Arrow Connector 23"/>
            <p:cNvCxnSpPr>
              <a:endCxn id="42" idx="0"/>
            </p:cNvCxnSpPr>
            <p:nvPr/>
          </p:nvCxnSpPr>
          <p:spPr>
            <a:xfrm flipH="1">
              <a:off x="6415256" y="2605794"/>
              <a:ext cx="137944" cy="21341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5911615" y="4739910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61215" y="3760663"/>
            <a:ext cx="1240394" cy="978364"/>
            <a:chOff x="7061215" y="3760663"/>
            <a:chExt cx="1240394" cy="978364"/>
          </a:xfrm>
        </p:grpSpPr>
        <p:cxnSp>
          <p:nvCxnSpPr>
            <p:cNvPr id="31" name="Straight Arrow Connector 30"/>
            <p:cNvCxnSpPr>
              <a:endCxn id="44" idx="0"/>
            </p:cNvCxnSpPr>
            <p:nvPr/>
          </p:nvCxnSpPr>
          <p:spPr>
            <a:xfrm>
              <a:off x="7061215" y="3760663"/>
              <a:ext cx="736754" cy="8141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7294328" y="4574796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6561879" y="1515329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495800" y="2113369"/>
            <a:ext cx="2387647" cy="3332731"/>
            <a:chOff x="4495800" y="2113369"/>
            <a:chExt cx="2387647" cy="3332731"/>
          </a:xfrm>
        </p:grpSpPr>
        <p:cxnSp>
          <p:nvCxnSpPr>
            <p:cNvPr id="19" name="Straight Arrow Connector 18"/>
            <p:cNvCxnSpPr>
              <a:stCxn id="8" idx="3"/>
              <a:endCxn id="38" idx="0"/>
            </p:cNvCxnSpPr>
            <p:nvPr/>
          </p:nvCxnSpPr>
          <p:spPr>
            <a:xfrm flipH="1">
              <a:off x="4999441" y="2344140"/>
              <a:ext cx="807926" cy="2221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3"/>
            </p:cNvCxnSpPr>
            <p:nvPr/>
          </p:nvCxnSpPr>
          <p:spPr>
            <a:xfrm flipH="1">
              <a:off x="5331491" y="3416197"/>
              <a:ext cx="1551956" cy="18656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495800" y="4565612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95800" y="5281869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6" idx="3"/>
            </p:cNvCxnSpPr>
            <p:nvPr/>
          </p:nvCxnSpPr>
          <p:spPr>
            <a:xfrm flipH="1">
              <a:off x="5331491" y="2113369"/>
              <a:ext cx="1332996" cy="25717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495800" y="4718012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47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179274" y="1397429"/>
            <a:ext cx="2747852" cy="23632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CyNetworkView</a:t>
            </a:r>
            <a:endParaRPr lang="en-US" dirty="0" smtClean="0"/>
          </a:p>
          <a:p>
            <a:pPr lvl="1"/>
            <a:r>
              <a:rPr lang="en-US" dirty="0" smtClean="0"/>
              <a:t>View&lt;</a:t>
            </a:r>
            <a:r>
              <a:rPr lang="en-US" dirty="0" err="1" smtClean="0"/>
              <a:t>CyNode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View&lt;</a:t>
            </a:r>
            <a:r>
              <a:rPr lang="en-US" dirty="0" err="1" smtClean="0"/>
              <a:t>CyEdge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VisualProperty</a:t>
            </a:r>
            <a:endParaRPr lang="en-US" dirty="0" smtClean="0"/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NODE_X_LOCATION</a:t>
            </a:r>
          </a:p>
          <a:p>
            <a:pPr lvl="2"/>
            <a:r>
              <a:rPr lang="en-US" dirty="0" smtClean="0"/>
              <a:t>EDGE_WIDTH</a:t>
            </a:r>
          </a:p>
          <a:p>
            <a:pPr lvl="2"/>
            <a:r>
              <a:rPr lang="en-US" dirty="0" smtClean="0"/>
              <a:t>NETWORK_HEIGHT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6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04759" y="1746100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0839" y="2818157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5"/>
            <a:endCxn id="9" idx="1"/>
          </p:cNvCxnSpPr>
          <p:nvPr/>
        </p:nvCxnSpPr>
        <p:spPr>
          <a:xfrm>
            <a:off x="6302799" y="2344140"/>
            <a:ext cx="580648" cy="57662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Oval 25"/>
          <p:cNvSpPr/>
          <p:nvPr/>
        </p:nvSpPr>
        <p:spPr>
          <a:xfrm>
            <a:off x="6561879" y="1515329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4806006" y="3913063"/>
            <a:ext cx="3393762" cy="2363234"/>
            <a:chOff x="4806006" y="3913063"/>
            <a:chExt cx="3393762" cy="2363234"/>
          </a:xfrm>
        </p:grpSpPr>
        <p:sp>
          <p:nvSpPr>
            <p:cNvPr id="29" name="Rectangle 28"/>
            <p:cNvSpPr/>
            <p:nvPr/>
          </p:nvSpPr>
          <p:spPr>
            <a:xfrm>
              <a:off x="4806006" y="3913063"/>
              <a:ext cx="3393762" cy="23632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861231" y="5216448"/>
              <a:ext cx="700648" cy="700648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32" idx="7"/>
            </p:cNvCxnSpPr>
            <p:nvPr/>
          </p:nvCxnSpPr>
          <p:spPr>
            <a:xfrm flipH="1">
              <a:off x="6459271" y="4783765"/>
              <a:ext cx="624445" cy="5352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7083716" y="4241130"/>
              <a:ext cx="686671" cy="68667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5364333" y="4094819"/>
              <a:ext cx="799177" cy="688946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963716" y="2113369"/>
            <a:ext cx="1120000" cy="3103079"/>
            <a:chOff x="5963716" y="2113369"/>
            <a:chExt cx="1120000" cy="3103079"/>
          </a:xfrm>
        </p:grpSpPr>
        <p:cxnSp>
          <p:nvCxnSpPr>
            <p:cNvPr id="49" name="Straight Arrow Connector 48"/>
            <p:cNvCxnSpPr>
              <a:stCxn id="26" idx="3"/>
              <a:endCxn id="37" idx="5"/>
            </p:cNvCxnSpPr>
            <p:nvPr/>
          </p:nvCxnSpPr>
          <p:spPr>
            <a:xfrm flipH="1">
              <a:off x="5963716" y="2113369"/>
              <a:ext cx="700771" cy="2325923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8" idx="4"/>
              <a:endCxn id="18" idx="1"/>
            </p:cNvCxnSpPr>
            <p:nvPr/>
          </p:nvCxnSpPr>
          <p:spPr>
            <a:xfrm>
              <a:off x="6055083" y="2446748"/>
              <a:ext cx="1028633" cy="2137718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9" idx="3"/>
              <a:endCxn id="32" idx="0"/>
            </p:cNvCxnSpPr>
            <p:nvPr/>
          </p:nvCxnSpPr>
          <p:spPr>
            <a:xfrm flipH="1">
              <a:off x="6211555" y="3416197"/>
              <a:ext cx="671892" cy="1800251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VisualLexicon</a:t>
            </a:r>
            <a:endParaRPr lang="en-US" dirty="0" smtClean="0"/>
          </a:p>
          <a:p>
            <a:pPr lvl="1"/>
            <a:r>
              <a:rPr lang="en-US" dirty="0" err="1" smtClean="0"/>
              <a:t>VisualProperty</a:t>
            </a:r>
            <a:r>
              <a:rPr lang="en-US" dirty="0" smtClean="0"/>
              <a:t> hierarchy</a:t>
            </a:r>
          </a:p>
          <a:p>
            <a:pPr lvl="1"/>
            <a:r>
              <a:rPr lang="en-US" dirty="0" smtClean="0"/>
              <a:t>Child properties inherit values from parents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NODE_PAINT</a:t>
            </a:r>
          </a:p>
          <a:p>
            <a:pPr lvl="2"/>
            <a:r>
              <a:rPr lang="en-US" dirty="0" smtClean="0"/>
              <a:t>NODE_BORDER_PAINT</a:t>
            </a:r>
          </a:p>
          <a:p>
            <a:pPr lvl="2"/>
            <a:r>
              <a:rPr lang="en-US" dirty="0" smtClean="0"/>
              <a:t>NODE_FILL_COLOR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7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2353" y="3754207"/>
            <a:ext cx="700648" cy="70064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9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VisualLexicon</a:t>
            </a:r>
            <a:endParaRPr lang="en-US" dirty="0" smtClean="0"/>
          </a:p>
          <a:p>
            <a:pPr lvl="1"/>
            <a:r>
              <a:rPr lang="en-US" dirty="0" err="1" smtClean="0"/>
              <a:t>VisualProperty</a:t>
            </a:r>
            <a:r>
              <a:rPr lang="en-US" dirty="0" smtClean="0"/>
              <a:t> hierarchy</a:t>
            </a:r>
          </a:p>
          <a:p>
            <a:pPr lvl="1"/>
            <a:r>
              <a:rPr lang="en-US" dirty="0" smtClean="0"/>
              <a:t>Child properties inherit values from parents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NODE_PAINT</a:t>
            </a:r>
          </a:p>
          <a:p>
            <a:pPr lvl="2"/>
            <a:r>
              <a:rPr lang="en-US" dirty="0" smtClean="0"/>
              <a:t>NODE_BORDER_PAINT</a:t>
            </a:r>
          </a:p>
          <a:p>
            <a:pPr lvl="2"/>
            <a:r>
              <a:rPr lang="en-US" b="1" dirty="0" smtClean="0">
                <a:solidFill>
                  <a:schemeClr val="accent3"/>
                </a:solidFill>
              </a:rPr>
              <a:t>NODE_FILL_COLOR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8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2353" y="3754207"/>
            <a:ext cx="700648" cy="700648"/>
          </a:xfrm>
          <a:prstGeom prst="ellipse">
            <a:avLst/>
          </a:prstGeom>
          <a:solidFill>
            <a:srgbClr val="9BBB59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VisualLexicon</a:t>
            </a:r>
            <a:endParaRPr lang="en-US" dirty="0" smtClean="0"/>
          </a:p>
          <a:p>
            <a:pPr lvl="1"/>
            <a:r>
              <a:rPr lang="en-US" dirty="0" err="1" smtClean="0"/>
              <a:t>VisualProperty</a:t>
            </a:r>
            <a:r>
              <a:rPr lang="en-US" dirty="0" smtClean="0"/>
              <a:t> hierarchy</a:t>
            </a:r>
          </a:p>
          <a:p>
            <a:pPr lvl="1"/>
            <a:r>
              <a:rPr lang="en-US" dirty="0" smtClean="0"/>
              <a:t>Child properties inherit values from parents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NODE_PAINT</a:t>
            </a:r>
          </a:p>
          <a:p>
            <a:pPr lvl="2"/>
            <a:r>
              <a:rPr lang="en-US" b="1" dirty="0" smtClean="0">
                <a:solidFill>
                  <a:schemeClr val="accent3"/>
                </a:solidFill>
              </a:rPr>
              <a:t>NODE_BORDER_PAINT</a:t>
            </a:r>
          </a:p>
          <a:p>
            <a:pPr lvl="2"/>
            <a:r>
              <a:rPr lang="en-US" dirty="0" smtClean="0"/>
              <a:t>NODE_FILL_COLOR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9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2353" y="3754207"/>
            <a:ext cx="700648" cy="700648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3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15099</TotalTime>
  <Words>1216</Words>
  <Application>Microsoft Macintosh PowerPoint</Application>
  <PresentationFormat>On-screen Show (4:3)</PresentationFormat>
  <Paragraphs>390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Developer Tutorial</vt:lpstr>
      <vt:lpstr>Overview</vt:lpstr>
      <vt:lpstr>Prerequisites</vt:lpstr>
      <vt:lpstr>Concepts: Data Model</vt:lpstr>
      <vt:lpstr>Concepts: Data Model</vt:lpstr>
      <vt:lpstr>Concepts: View Model</vt:lpstr>
      <vt:lpstr>Concepts: Visual Properties</vt:lpstr>
      <vt:lpstr>Concepts: Visual Properties</vt:lpstr>
      <vt:lpstr>Concepts: Visual Properties</vt:lpstr>
      <vt:lpstr>Concepts: Visual Properties</vt:lpstr>
      <vt:lpstr>Concepts: Visual Styles</vt:lpstr>
      <vt:lpstr>Concepts: Visual Property Precedence</vt:lpstr>
      <vt:lpstr>Architecture</vt:lpstr>
      <vt:lpstr>Anatomy of a Bundle</vt:lpstr>
      <vt:lpstr>Example: HelloWorld</vt:lpstr>
      <vt:lpstr>OSGi and Maven</vt:lpstr>
      <vt:lpstr>Core Bundles</vt:lpstr>
      <vt:lpstr>Core Bundles</vt:lpstr>
      <vt:lpstr>OSGi Services</vt:lpstr>
      <vt:lpstr>Cytoscape API</vt:lpstr>
      <vt:lpstr>OSGi Services</vt:lpstr>
      <vt:lpstr>Factories</vt:lpstr>
      <vt:lpstr>Tasks</vt:lpstr>
      <vt:lpstr>Example: HelloWorldService</vt:lpstr>
      <vt:lpstr>Specialized TaskFactories</vt:lpstr>
      <vt:lpstr>Specialized TaskFactories</vt:lpstr>
      <vt:lpstr>Example: ZigZag1</vt:lpstr>
      <vt:lpstr>Managers</vt:lpstr>
      <vt:lpstr>VisualStyles</vt:lpstr>
      <vt:lpstr>Example: ZigZag2</vt:lpstr>
      <vt:lpstr>Best Practices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Tutorial</dc:title>
  <dc:creator>Jason Montojo</dc:creator>
  <cp:lastModifiedBy>Jason Montojo</cp:lastModifiedBy>
  <cp:revision>114</cp:revision>
  <dcterms:created xsi:type="dcterms:W3CDTF">2012-11-28T16:19:07Z</dcterms:created>
  <dcterms:modified xsi:type="dcterms:W3CDTF">2012-12-09T05:05:55Z</dcterms:modified>
</cp:coreProperties>
</file>