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6" r:id="rId3"/>
    <p:sldId id="258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81" r:id="rId13"/>
    <p:sldId id="260" r:id="rId14"/>
    <p:sldId id="262" r:id="rId15"/>
    <p:sldId id="270" r:id="rId16"/>
    <p:sldId id="295" r:id="rId17"/>
    <p:sldId id="264" r:id="rId18"/>
    <p:sldId id="267" r:id="rId19"/>
    <p:sldId id="261" r:id="rId20"/>
    <p:sldId id="291" r:id="rId21"/>
    <p:sldId id="290" r:id="rId22"/>
    <p:sldId id="263" r:id="rId23"/>
    <p:sldId id="294" r:id="rId24"/>
    <p:sldId id="265" r:id="rId25"/>
    <p:sldId id="269" r:id="rId26"/>
    <p:sldId id="268" r:id="rId27"/>
    <p:sldId id="282" r:id="rId28"/>
    <p:sldId id="288" r:id="rId29"/>
    <p:sldId id="289" r:id="rId30"/>
    <p:sldId id="292" r:id="rId31"/>
    <p:sldId id="271" r:id="rId32"/>
    <p:sldId id="284" r:id="rId33"/>
    <p:sldId id="287" r:id="rId34"/>
    <p:sldId id="272" r:id="rId35"/>
    <p:sldId id="285" r:id="rId36"/>
    <p:sldId id="286" r:id="rId37"/>
    <p:sldId id="283" r:id="rId38"/>
    <p:sldId id="297" r:id="rId39"/>
    <p:sldId id="298" r:id="rId40"/>
    <p:sldId id="299" r:id="rId41"/>
    <p:sldId id="300" r:id="rId42"/>
    <p:sldId id="301" r:id="rId43"/>
    <p:sldId id="302" r:id="rId44"/>
    <p:sldId id="266" r:id="rId45"/>
    <p:sldId id="29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2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3FCC-702D-D241-BC99-01F661F44051}" type="datetimeFigureOut">
              <a:rPr lang="en-US" smtClean="0"/>
              <a:t>2013-10-08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905E-23C8-1A4C-81D0-905F4F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954E-1BAE-8E4B-B945-8628C5B2AD17}" type="datetimeFigureOut">
              <a:rPr lang="en-US" smtClean="0"/>
              <a:t>2013-10-08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7553A-2640-054E-A3B2-C3BA7AC1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10th Annual </a:t>
            </a:r>
            <a:r>
              <a:rPr lang="en-US" dirty="0" err="1" smtClean="0"/>
              <a:t>Cytoscape</a:t>
            </a:r>
            <a:r>
              <a:rPr lang="en-US" dirty="0" smtClean="0"/>
              <a:t> Workshop: Developer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2013-10-10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10th Annual </a:t>
            </a:r>
            <a:r>
              <a:rPr lang="en-US" dirty="0" err="1" smtClean="0"/>
              <a:t>Cytoscape</a:t>
            </a:r>
            <a:r>
              <a:rPr lang="en-US" dirty="0" smtClean="0"/>
              <a:t> Workshop: Developer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html" TargetMode="External"/><Relationship Id="rId4" Type="http://schemas.openxmlformats.org/officeDocument/2006/relationships/hyperlink" Target="http://tinyurl.com/cy3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ianti.ucsd.edu/cytoscape-3.0.2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aderlab.org/PegahKhosravi/SIREN" TargetMode="External"/><Relationship Id="rId4" Type="http://schemas.openxmlformats.org/officeDocument/2006/relationships/hyperlink" Target="https://github.com/BaderLab/SirenAp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ytoscape/cytoscape-sampl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</a:t>
            </a:r>
            <a:r>
              <a:rPr lang="en-US" dirty="0" smtClean="0"/>
              <a:t>6</a:t>
            </a:r>
          </a:p>
          <a:p>
            <a:pPr lvl="1"/>
            <a:r>
              <a:rPr lang="en-US" smtClean="0"/>
              <a:t>Java </a:t>
            </a:r>
            <a:r>
              <a:rPr lang="en-US" smtClean="0"/>
              <a:t>7 </a:t>
            </a:r>
            <a:r>
              <a:rPr lang="en-US" dirty="0" smtClean="0"/>
              <a:t>works, but unstable on </a:t>
            </a:r>
            <a:r>
              <a:rPr lang="en-US" smtClean="0"/>
              <a:t>latest Ubuntu</a:t>
            </a:r>
            <a:endParaRPr lang="en-US" dirty="0" smtClean="0"/>
          </a:p>
          <a:p>
            <a:r>
              <a:rPr lang="en-US" dirty="0" err="1" smtClean="0"/>
              <a:t>Cytoscape</a:t>
            </a:r>
            <a:r>
              <a:rPr lang="en-US" dirty="0" smtClean="0"/>
              <a:t> </a:t>
            </a:r>
            <a:r>
              <a:rPr lang="en-US" dirty="0" smtClean="0"/>
              <a:t>3.0.X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http://chianti.ucsd.edu/cytoscape-</a:t>
            </a:r>
            <a:r>
              <a:rPr lang="en-US" dirty="0" smtClean="0">
                <a:hlinkClick r:id="rId2"/>
              </a:rPr>
              <a:t>3.0.2/</a:t>
            </a:r>
            <a:endParaRPr lang="en-US" dirty="0" smtClean="0"/>
          </a:p>
          <a:p>
            <a:r>
              <a:rPr lang="en-US" dirty="0" smtClean="0"/>
              <a:t>Maven </a:t>
            </a:r>
            <a:r>
              <a:rPr lang="en-US" dirty="0" smtClean="0"/>
              <a:t>3.0.X</a:t>
            </a:r>
            <a:endParaRPr lang="en-US" dirty="0" smtClean="0"/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Don’t get 3.1.X (not fully tested)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http://maven.apache.org/</a:t>
            </a:r>
            <a:r>
              <a:rPr lang="en-US" dirty="0" smtClean="0">
                <a:hlinkClick r:id="rId3"/>
              </a:rPr>
              <a:t>download.html</a:t>
            </a:r>
            <a:endParaRPr lang="en-US" dirty="0" smtClean="0"/>
          </a:p>
          <a:p>
            <a:r>
              <a:rPr lang="en-US" dirty="0" smtClean="0"/>
              <a:t>Starter </a:t>
            </a:r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http://tinyurl.com/cy3-</a:t>
            </a:r>
            <a:r>
              <a:rPr lang="en-US" dirty="0" smtClean="0">
                <a:hlinkClick r:id="rId4"/>
              </a:rPr>
              <a:t>tutorial</a:t>
            </a:r>
            <a:endParaRPr lang="en-US" dirty="0"/>
          </a:p>
          <a:p>
            <a:pPr lvl="1"/>
            <a:r>
              <a:rPr lang="en-US" dirty="0" smtClean="0"/>
              <a:t>Click on “Download ZIP” </a:t>
            </a:r>
            <a:r>
              <a:rPr lang="en-US" dirty="0" smtClean="0"/>
              <a:t>in right sidebar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b="1" dirty="0" smtClean="0">
                <a:solidFill>
                  <a:srgbClr val="9BBB59"/>
                </a:solidFill>
              </a:rPr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VisualMappingFunction</a:t>
            </a:r>
            <a:endParaRPr lang="en-US" dirty="0" smtClean="0"/>
          </a:p>
          <a:p>
            <a:pPr lvl="1"/>
            <a:r>
              <a:rPr lang="en-US" dirty="0" smtClean="0"/>
              <a:t>Maps between a </a:t>
            </a:r>
            <a:r>
              <a:rPr lang="en-US" dirty="0" err="1" smtClean="0"/>
              <a:t>CyColumn</a:t>
            </a:r>
            <a:r>
              <a:rPr lang="en-US" dirty="0" smtClean="0"/>
              <a:t> value and a </a:t>
            </a:r>
            <a:r>
              <a:rPr lang="en-US" dirty="0" err="1" smtClean="0"/>
              <a:t>VisualProperty</a:t>
            </a:r>
            <a:r>
              <a:rPr lang="en-US" dirty="0" smtClean="0"/>
              <a:t> value</a:t>
            </a:r>
          </a:p>
          <a:p>
            <a:pPr lvl="3"/>
            <a:r>
              <a:rPr lang="en-US" dirty="0" smtClean="0"/>
              <a:t>E.g. “name” column mapped to NODE_LABEL</a:t>
            </a:r>
          </a:p>
          <a:p>
            <a:r>
              <a:rPr lang="en-US" dirty="0" err="1"/>
              <a:t>VisualStyle</a:t>
            </a:r>
            <a:endParaRPr lang="en-US" dirty="0"/>
          </a:p>
          <a:p>
            <a:pPr lvl="1"/>
            <a:r>
              <a:rPr lang="en-US" dirty="0"/>
              <a:t>Collection of </a:t>
            </a:r>
            <a:r>
              <a:rPr lang="en-US" dirty="0" err="1"/>
              <a:t>VisualMappingFunctions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mapping types:</a:t>
            </a:r>
            <a:endParaRPr lang="en-US" dirty="0"/>
          </a:p>
          <a:p>
            <a:pPr lvl="1"/>
            <a:r>
              <a:rPr lang="en-US" dirty="0" err="1" smtClean="0"/>
              <a:t>Passthrough</a:t>
            </a:r>
            <a:endParaRPr lang="en-US" dirty="0" smtClean="0"/>
          </a:p>
          <a:p>
            <a:pPr lvl="2"/>
            <a:r>
              <a:rPr lang="en-US" dirty="0" smtClean="0"/>
              <a:t>Usually used for labels</a:t>
            </a:r>
            <a:endParaRPr lang="en-US" dirty="0"/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Categorical data</a:t>
            </a:r>
            <a:endParaRPr lang="en-US" dirty="0"/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Range-to-range mappings</a:t>
            </a:r>
          </a:p>
          <a:p>
            <a:pPr lvl="2"/>
            <a:r>
              <a:rPr lang="en-US" dirty="0" smtClean="0"/>
              <a:t>Node </a:t>
            </a:r>
            <a:r>
              <a:rPr lang="en-US" dirty="0" err="1" smtClean="0"/>
              <a:t>colour</a:t>
            </a:r>
            <a:r>
              <a:rPr lang="en-US" dirty="0" smtClean="0"/>
              <a:t> gradient</a:t>
            </a:r>
          </a:p>
          <a:p>
            <a:pPr lvl="2"/>
            <a:r>
              <a:rPr lang="en-US" dirty="0" smtClean="0"/>
              <a:t>Node size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Concepts: Visual Property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VisualProperty</a:t>
            </a:r>
            <a:r>
              <a:rPr lang="en-US" dirty="0" smtClean="0"/>
              <a:t> is determined for a View: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Locked </a:t>
            </a:r>
            <a:r>
              <a:rPr lang="en-US" dirty="0"/>
              <a:t>value from </a:t>
            </a:r>
            <a:r>
              <a:rPr lang="en-US" dirty="0" smtClean="0"/>
              <a:t>View (a.k.a. bypass)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Mapped value from </a:t>
            </a:r>
            <a:r>
              <a:rPr lang="en-US" dirty="0" err="1"/>
              <a:t>VisualStyle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Default value for </a:t>
            </a:r>
            <a:r>
              <a:rPr lang="en-US" dirty="0" err="1" smtClean="0"/>
              <a:t>VisualStyle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Default value for </a:t>
            </a:r>
            <a:r>
              <a:rPr lang="en-US" dirty="0" err="1"/>
              <a:t>VisualProperty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Service-oriented microkernel</a:t>
            </a:r>
          </a:p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Dynamically loads/unloads modules, a.k.a. bundles</a:t>
            </a:r>
          </a:p>
          <a:p>
            <a:r>
              <a:rPr lang="en-US" dirty="0" smtClean="0"/>
              <a:t>Each subsystem in Cy3 has separate </a:t>
            </a:r>
            <a:r>
              <a:rPr lang="en-US" dirty="0" err="1" smtClean="0"/>
              <a:t>OSGi</a:t>
            </a:r>
            <a:r>
              <a:rPr lang="en-US" dirty="0" smtClean="0"/>
              <a:t> bundle(s)</a:t>
            </a:r>
          </a:p>
          <a:p>
            <a:r>
              <a:rPr lang="en-US" dirty="0" smtClean="0"/>
              <a:t>Apps can also be packaged as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7831" y="2681543"/>
            <a:ext cx="883702" cy="4738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OSGi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97756" y="1600200"/>
            <a:ext cx="3889044" cy="2560503"/>
            <a:chOff x="4797756" y="1600200"/>
            <a:chExt cx="3889044" cy="2560503"/>
          </a:xfrm>
        </p:grpSpPr>
        <p:sp>
          <p:nvSpPr>
            <p:cNvPr id="19" name="Rounded Rectangle 18"/>
            <p:cNvSpPr/>
            <p:nvPr/>
          </p:nvSpPr>
          <p:spPr>
            <a:xfrm>
              <a:off x="4797756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Data Model</a:t>
              </a:r>
              <a:endParaRPr lang="en-US" sz="24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931357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View Model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977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Renderer</a:t>
              </a:r>
              <a:endParaRPr lang="en-US" sz="24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313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I/O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>
              <a:off x="5675479" y="2074063"/>
              <a:ext cx="677040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</p:cNvCxnSpPr>
            <p:nvPr/>
          </p:nvCxnSpPr>
          <p:spPr>
            <a:xfrm flipV="1">
              <a:off x="5675478" y="3155406"/>
              <a:ext cx="677041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>
            <a:xfrm flipH="1" flipV="1">
              <a:off x="7086844" y="3155406"/>
              <a:ext cx="722235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</p:cNvCxnSpPr>
            <p:nvPr/>
          </p:nvCxnSpPr>
          <p:spPr>
            <a:xfrm flipH="1">
              <a:off x="7086844" y="2074063"/>
              <a:ext cx="722235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841960" y="3155406"/>
            <a:ext cx="1755443" cy="2288913"/>
            <a:chOff x="5841960" y="3155406"/>
            <a:chExt cx="1755443" cy="2288913"/>
          </a:xfrm>
        </p:grpSpPr>
        <p:sp>
          <p:nvSpPr>
            <p:cNvPr id="36" name="Rounded Rectangle 35"/>
            <p:cNvSpPr/>
            <p:nvPr/>
          </p:nvSpPr>
          <p:spPr>
            <a:xfrm>
              <a:off x="5841960" y="4970456"/>
              <a:ext cx="1755443" cy="473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My App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>
              <a:stCxn id="36" idx="0"/>
              <a:endCxn id="11" idx="2"/>
            </p:cNvCxnSpPr>
            <p:nvPr/>
          </p:nvCxnSpPr>
          <p:spPr>
            <a:xfrm flipV="1">
              <a:off x="6719682" y="3155406"/>
              <a:ext cx="0" cy="1815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2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7" grpId="1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JAR with extra metadata</a:t>
            </a:r>
          </a:p>
          <a:p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The Java packages used by the bundle</a:t>
            </a:r>
          </a:p>
          <a:p>
            <a:r>
              <a:rPr lang="en-US" dirty="0" smtClean="0"/>
              <a:t>Exports</a:t>
            </a:r>
          </a:p>
          <a:p>
            <a:pPr lvl="1"/>
            <a:r>
              <a:rPr lang="en-US" dirty="0" smtClean="0"/>
              <a:t>Java packages in the bundle that other bundles are allowed to use</a:t>
            </a:r>
          </a:p>
          <a:p>
            <a:r>
              <a:rPr lang="en-US" dirty="0" smtClean="0"/>
              <a:t>Activator</a:t>
            </a:r>
          </a:p>
          <a:p>
            <a:pPr lvl="1"/>
            <a:r>
              <a:rPr lang="en-US" dirty="0" smtClean="0"/>
              <a:t>Triggered when bundle is started/stopped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63887" y="3060188"/>
            <a:ext cx="1755443" cy="137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Bundle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284268" y="3576854"/>
            <a:ext cx="1506943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442721" y="4184102"/>
            <a:ext cx="1190038" cy="5107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21491" y="1976703"/>
            <a:ext cx="1232496" cy="1083485"/>
            <a:chOff x="6421491" y="1976703"/>
            <a:chExt cx="1232496" cy="1083485"/>
          </a:xfrm>
        </p:grpSpPr>
        <p:sp>
          <p:nvSpPr>
            <p:cNvPr id="11" name="Rounded Rectangle 10"/>
            <p:cNvSpPr/>
            <p:nvPr/>
          </p:nvSpPr>
          <p:spPr>
            <a:xfrm>
              <a:off x="6421491" y="1976703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0"/>
              <a:endCxn id="11" idx="2"/>
            </p:cNvCxnSpPr>
            <p:nvPr/>
          </p:nvCxnSpPr>
          <p:spPr>
            <a:xfrm flipH="1" flipV="1">
              <a:off x="7037739" y="2487481"/>
              <a:ext cx="3870" cy="572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/>
              <a:t>Maven project descriptor</a:t>
            </a:r>
          </a:p>
          <a:p>
            <a:pPr lvl="1"/>
            <a:r>
              <a:rPr lang="en-US" dirty="0" smtClean="0"/>
              <a:t>Maven identifier</a:t>
            </a:r>
          </a:p>
          <a:p>
            <a:pPr lvl="2"/>
            <a:r>
              <a:rPr lang="en-US" dirty="0" smtClean="0"/>
              <a:t>Group id</a:t>
            </a:r>
          </a:p>
          <a:p>
            <a:pPr lvl="2"/>
            <a:r>
              <a:rPr lang="en-US" dirty="0" smtClean="0"/>
              <a:t>Artifact id</a:t>
            </a:r>
          </a:p>
          <a:p>
            <a:pPr lvl="2"/>
            <a:r>
              <a:rPr lang="en-US" dirty="0" smtClean="0"/>
              <a:t>Version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identifier</a:t>
            </a:r>
          </a:p>
          <a:p>
            <a:pPr lvl="2"/>
            <a:r>
              <a:rPr lang="en-US" dirty="0" smtClean="0"/>
              <a:t>Bundle-</a:t>
            </a:r>
            <a:r>
              <a:rPr lang="en-US" dirty="0" err="1" smtClean="0"/>
              <a:t>SymbolicName</a:t>
            </a:r>
            <a:endParaRPr lang="en-US" dirty="0" smtClean="0"/>
          </a:p>
          <a:p>
            <a:pPr lvl="1"/>
            <a:r>
              <a:rPr lang="en-US" dirty="0" smtClean="0"/>
              <a:t>Describes imports/exports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Activator.java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/>
              <a:t>Bundle activator</a:t>
            </a:r>
          </a:p>
          <a:p>
            <a:pPr lvl="1"/>
            <a:endParaRPr lang="en-US" dirty="0">
              <a:latin typeface="Menlo Regular"/>
              <a:cs typeface="Menlo Regular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mvn</a:t>
            </a:r>
            <a:r>
              <a:rPr lang="en-US" dirty="0">
                <a:latin typeface="Menlo Regular"/>
                <a:cs typeface="Menlo Regular"/>
              </a:rPr>
              <a:t> clean install</a:t>
            </a:r>
          </a:p>
          <a:p>
            <a:endParaRPr lang="en-US" dirty="0" smtClean="0"/>
          </a:p>
          <a:p>
            <a:r>
              <a:rPr lang="en-US" dirty="0" smtClean="0"/>
              <a:t>Deploy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install </a:t>
            </a:r>
            <a:r>
              <a:rPr lang="en-US" dirty="0" err="1">
                <a:latin typeface="Menlo Regular"/>
                <a:cs typeface="Menlo Regular"/>
              </a:rPr>
              <a:t>mvn:com.example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>
                <a:latin typeface="Menlo Regular"/>
                <a:cs typeface="Menlo Regular"/>
              </a:rPr>
              <a:t>HelloWorld</a:t>
            </a:r>
            <a:endParaRPr lang="en-US" dirty="0">
              <a:latin typeface="Menlo Regular"/>
              <a:cs typeface="Menlo Regular"/>
            </a:endParaRPr>
          </a:p>
          <a:p>
            <a:pPr lvl="1"/>
            <a:r>
              <a:rPr lang="en-US" dirty="0">
                <a:latin typeface="Menlo Regular"/>
                <a:cs typeface="Menlo Regular"/>
              </a:rPr>
              <a:t>start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>
                <a:latin typeface="Menlo Regular"/>
                <a:cs typeface="Menlo Regular"/>
              </a:rPr>
              <a:t>»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Project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>
                <a:cs typeface="Menlo Regular"/>
              </a:rPr>
              <a:t>Project descriptor</a:t>
            </a:r>
          </a:p>
          <a:p>
            <a:pPr lvl="1"/>
            <a:endParaRPr lang="en-US" dirty="0" smtClean="0">
              <a:cs typeface="Menlo Regular"/>
            </a:endParaRPr>
          </a:p>
          <a:p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/main/java</a:t>
            </a:r>
          </a:p>
          <a:p>
            <a:pPr lvl="1"/>
            <a:r>
              <a:rPr lang="en-US" dirty="0"/>
              <a:t>Bundle </a:t>
            </a:r>
            <a:r>
              <a:rPr lang="en-US" dirty="0" smtClean="0"/>
              <a:t>code</a:t>
            </a:r>
          </a:p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/test/java</a:t>
            </a:r>
          </a:p>
          <a:p>
            <a:pPr lvl="1"/>
            <a:r>
              <a:rPr lang="en-US" dirty="0"/>
              <a:t>Test code</a:t>
            </a:r>
          </a:p>
          <a:p>
            <a:pPr lvl="1"/>
            <a:r>
              <a:rPr lang="en-US" dirty="0"/>
              <a:t>Not included in bundle JAR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 err="1" smtClean="0">
                <a:latin typeface="Menlo Regular"/>
                <a:cs typeface="Menlo Regular"/>
              </a:rPr>
              <a:t>src</a:t>
            </a:r>
            <a:r>
              <a:rPr lang="en-US" dirty="0" smtClean="0">
                <a:latin typeface="Menlo Regular"/>
                <a:cs typeface="Menlo Regular"/>
              </a:rPr>
              <a:t>/main/resources</a:t>
            </a:r>
          </a:p>
          <a:p>
            <a:pPr lvl="1"/>
            <a:r>
              <a:rPr lang="en-US" dirty="0" smtClean="0"/>
              <a:t>Non-code files that should be included in bundle JAR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command-executor</a:t>
            </a:r>
          </a:p>
          <a:p>
            <a:r>
              <a:rPr lang="en-US" dirty="0"/>
              <a:t>core-task</a:t>
            </a:r>
          </a:p>
          <a:p>
            <a:r>
              <a:rPr lang="en-US" dirty="0"/>
              <a:t>custom-graphics</a:t>
            </a:r>
          </a:p>
          <a:p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equations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group</a:t>
            </a:r>
          </a:p>
          <a:p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layout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</a:t>
            </a:r>
          </a:p>
          <a:p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property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swing-</a:t>
            </a:r>
            <a:r>
              <a:rPr lang="en-US" dirty="0" err="1"/>
              <a:t>util</a:t>
            </a:r>
            <a:endParaRPr lang="en-US" dirty="0"/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 err="1"/>
              <a:t>vizmap</a:t>
            </a:r>
            <a:endParaRPr lang="en-US" dirty="0"/>
          </a:p>
          <a:p>
            <a:r>
              <a:rPr lang="en-US" dirty="0" err="1"/>
              <a:t>vizmap-gui</a:t>
            </a:r>
            <a:endParaRPr lang="en-US" dirty="0"/>
          </a:p>
          <a:p>
            <a:r>
              <a:rPr lang="en-US" dirty="0" err="1" smtClean="0"/>
              <a:t>webservice</a:t>
            </a:r>
            <a:endParaRPr lang="en-US" dirty="0"/>
          </a:p>
          <a:p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Usually come in sets:</a:t>
            </a:r>
          </a:p>
          <a:p>
            <a:pPr lvl="1"/>
            <a:r>
              <a:rPr lang="en-US" dirty="0" smtClean="0"/>
              <a:t>API (optional)</a:t>
            </a:r>
          </a:p>
          <a:p>
            <a:pPr lvl="2"/>
            <a:r>
              <a:rPr lang="en-US" dirty="0" smtClean="0"/>
              <a:t>No activator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At least one per API bundle</a:t>
            </a:r>
          </a:p>
          <a:p>
            <a:pPr lvl="2"/>
            <a:r>
              <a:rPr lang="en-US" dirty="0" smtClean="0"/>
              <a:t>No exports</a:t>
            </a:r>
          </a:p>
          <a:p>
            <a:r>
              <a:rPr lang="en-US" dirty="0" smtClean="0"/>
              <a:t>Separate API so we can keep implementation modular</a:t>
            </a:r>
          </a:p>
          <a:p>
            <a:pPr lvl="1"/>
            <a:r>
              <a:rPr lang="en-US" dirty="0" smtClean="0"/>
              <a:t>Desktop application</a:t>
            </a:r>
          </a:p>
          <a:p>
            <a:pPr lvl="1"/>
            <a:r>
              <a:rPr lang="en-US" dirty="0" smtClean="0"/>
              <a:t>Console application, for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701178" y="3585009"/>
            <a:ext cx="1974340" cy="1436080"/>
            <a:chOff x="5701178" y="3585009"/>
            <a:chExt cx="1974340" cy="1436080"/>
          </a:xfrm>
        </p:grpSpPr>
        <p:sp>
          <p:nvSpPr>
            <p:cNvPr id="15" name="Rounded Rectangle 14"/>
            <p:cNvSpPr/>
            <p:nvPr/>
          </p:nvSpPr>
          <p:spPr>
            <a:xfrm>
              <a:off x="5701178" y="3921310"/>
              <a:ext cx="1974340" cy="1099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 smtClean="0"/>
                <a:t>Impl</a:t>
              </a:r>
              <a:r>
                <a:rPr lang="en-US" sz="2400" b="1" dirty="0" smtClean="0"/>
                <a:t>. Bundle</a:t>
              </a:r>
              <a:endParaRPr lang="en-US" sz="24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21559" y="4437976"/>
              <a:ext cx="1724950" cy="4618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Activator</a:t>
              </a:r>
              <a:endParaRPr lang="en-US" sz="2400" b="1" dirty="0"/>
            </a:p>
          </p:txBody>
        </p:sp>
        <p:cxnSp>
          <p:nvCxnSpPr>
            <p:cNvPr id="19" name="Straight Arrow Connector 18"/>
            <p:cNvCxnSpPr>
              <a:stCxn id="15" idx="0"/>
              <a:endCxn id="63" idx="2"/>
            </p:cNvCxnSpPr>
            <p:nvPr/>
          </p:nvCxnSpPr>
          <p:spPr>
            <a:xfrm flipV="1">
              <a:off x="6688348" y="3585009"/>
              <a:ext cx="0" cy="336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79950" y="1733218"/>
            <a:ext cx="1974340" cy="1851791"/>
            <a:chOff x="5679950" y="1733218"/>
            <a:chExt cx="1974340" cy="1851791"/>
          </a:xfrm>
        </p:grpSpPr>
        <p:sp>
          <p:nvSpPr>
            <p:cNvPr id="42" name="Rounded Rectangle 41"/>
            <p:cNvSpPr/>
            <p:nvPr/>
          </p:nvSpPr>
          <p:spPr>
            <a:xfrm>
              <a:off x="5679950" y="2582951"/>
              <a:ext cx="1974340" cy="768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API Bundle</a:t>
              </a:r>
              <a:endParaRPr lang="en-US" sz="2400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50871" y="1733218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0"/>
              <a:endCxn id="44" idx="2"/>
            </p:cNvCxnSpPr>
            <p:nvPr/>
          </p:nvCxnSpPr>
          <p:spPr>
            <a:xfrm flipH="1" flipV="1">
              <a:off x="6667119" y="2243996"/>
              <a:ext cx="1" cy="338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093329" y="3074231"/>
              <a:ext cx="1190038" cy="510778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Exports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49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913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Jason Montojo</a:t>
            </a:r>
          </a:p>
          <a:p>
            <a:r>
              <a:rPr lang="en-US" dirty="0" smtClean="0"/>
              <a:t>Bader Lab</a:t>
            </a:r>
          </a:p>
          <a:p>
            <a:r>
              <a:rPr lang="en-US" dirty="0" smtClean="0"/>
              <a:t>University </a:t>
            </a:r>
            <a:r>
              <a:rPr lang="en-US" dirty="0" smtClean="0"/>
              <a:t>of Toronto</a:t>
            </a:r>
          </a:p>
          <a:p>
            <a:endParaRPr lang="en-US" dirty="0" smtClean="0"/>
          </a:p>
          <a:p>
            <a:r>
              <a:rPr lang="en-US" b="1" dirty="0" smtClean="0"/>
              <a:t>10</a:t>
            </a:r>
            <a:r>
              <a:rPr lang="en-US" b="1" baseline="30000" dirty="0" smtClean="0"/>
              <a:t>th</a:t>
            </a:r>
            <a:r>
              <a:rPr lang="en-US" b="1" dirty="0" smtClean="0"/>
              <a:t> Annual </a:t>
            </a:r>
            <a:r>
              <a:rPr lang="en-US" b="1" dirty="0" err="1" smtClean="0"/>
              <a:t>Cytoscape</a:t>
            </a:r>
            <a:r>
              <a:rPr lang="en-US" b="1" dirty="0" smtClean="0"/>
              <a:t> Workshop</a:t>
            </a:r>
          </a:p>
          <a:p>
            <a:r>
              <a:rPr lang="en-US" dirty="0" smtClean="0"/>
              <a:t>October 9-10 2013</a:t>
            </a:r>
          </a:p>
          <a:p>
            <a:r>
              <a:rPr lang="en-US" dirty="0" err="1" smtClean="0"/>
              <a:t>Institut</a:t>
            </a:r>
            <a:r>
              <a:rPr lang="en-US" dirty="0" smtClean="0"/>
              <a:t> Pasteur, Paris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2" y="251189"/>
            <a:ext cx="6011736" cy="21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Nothing should import implementation bundles</a:t>
            </a:r>
          </a:p>
          <a:p>
            <a:r>
              <a:rPr lang="en-US" dirty="0"/>
              <a:t>Unless it’s for 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20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01178" y="3921310"/>
            <a:ext cx="1974340" cy="10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/>
              <a:t>Impl</a:t>
            </a:r>
            <a:r>
              <a:rPr lang="en-US" sz="2400" b="1" dirty="0" smtClean="0"/>
              <a:t>. Bundle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821559" y="4437976"/>
            <a:ext cx="1724950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15" idx="0"/>
            <a:endCxn id="63" idx="2"/>
          </p:cNvCxnSpPr>
          <p:nvPr/>
        </p:nvCxnSpPr>
        <p:spPr>
          <a:xfrm flipV="1">
            <a:off x="6688348" y="3585009"/>
            <a:ext cx="0" cy="33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679950" y="2582951"/>
            <a:ext cx="1974340" cy="76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API Bundle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050871" y="1733218"/>
            <a:ext cx="1232496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H="1" flipV="1">
            <a:off x="6667119" y="2243996"/>
            <a:ext cx="1" cy="33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093329" y="3074231"/>
            <a:ext cx="1190038" cy="510778"/>
          </a:xfrm>
          <a:prstGeom prst="roundRect">
            <a:avLst/>
          </a:prstGeom>
          <a:solidFill>
            <a:srgbClr val="7F7F7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4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Task bundles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work-</a:t>
            </a:r>
            <a:r>
              <a:rPr lang="en-US" b="1" dirty="0" err="1" smtClean="0">
                <a:solidFill>
                  <a:schemeClr val="accent2"/>
                </a:solidFill>
              </a:rPr>
              <a:t>api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rgbClr val="C0504D"/>
                </a:solidFill>
              </a:rPr>
              <a:t>work-swing-</a:t>
            </a:r>
            <a:r>
              <a:rPr lang="en-US" b="1" dirty="0" err="1" smtClean="0">
                <a:solidFill>
                  <a:srgbClr val="C0504D"/>
                </a:solidFill>
              </a:rPr>
              <a:t>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ork-swing-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ork-headless-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VizMapper</a:t>
            </a:r>
            <a:r>
              <a:rPr lang="en-US" dirty="0" smtClean="0"/>
              <a:t> bundles</a:t>
            </a:r>
          </a:p>
          <a:p>
            <a:pPr lvl="1"/>
            <a:r>
              <a:rPr lang="en-US" b="1" dirty="0" err="1" smtClean="0">
                <a:solidFill>
                  <a:srgbClr val="C0504D"/>
                </a:solidFill>
              </a:rPr>
              <a:t>vizmap-api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b="1" dirty="0" err="1" smtClean="0">
                <a:solidFill>
                  <a:srgbClr val="C0504D"/>
                </a:solidFill>
              </a:rPr>
              <a:t>vizmap-gui-api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izmap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-core-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 err="1" smtClean="0"/>
              <a:t>vizmap-gui-impl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izmap-impl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An instance of a Java interface</a:t>
            </a:r>
          </a:p>
          <a:p>
            <a:pPr lvl="1"/>
            <a:r>
              <a:rPr lang="en-US" dirty="0" smtClean="0"/>
              <a:t>The glue behind API and implementation bundles</a:t>
            </a:r>
          </a:p>
          <a:p>
            <a:pPr lvl="1"/>
            <a:r>
              <a:rPr lang="en-US" dirty="0" smtClean="0"/>
              <a:t>Usually registered by a </a:t>
            </a:r>
            <a:r>
              <a:rPr lang="en-US" dirty="0" err="1" smtClean="0">
                <a:cs typeface="Courier"/>
              </a:rPr>
              <a:t>BundleActivator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In Cy3:</a:t>
            </a:r>
          </a:p>
          <a:p>
            <a:pPr lvl="1"/>
            <a:r>
              <a:rPr lang="en-US" dirty="0" smtClean="0">
                <a:cs typeface="Courier"/>
              </a:rPr>
              <a:t>Defined by an API bundle</a:t>
            </a:r>
          </a:p>
          <a:p>
            <a:pPr lvl="1"/>
            <a:r>
              <a:rPr lang="en-US" dirty="0" smtClean="0">
                <a:cs typeface="Courier"/>
              </a:rPr>
              <a:t>Registered by an implementation bundle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679950" y="1733218"/>
            <a:ext cx="1995568" cy="3287871"/>
            <a:chOff x="5679950" y="1733218"/>
            <a:chExt cx="1995568" cy="3287871"/>
          </a:xfrm>
        </p:grpSpPr>
        <p:sp>
          <p:nvSpPr>
            <p:cNvPr id="31" name="Rounded Rectangle 30"/>
            <p:cNvSpPr/>
            <p:nvPr/>
          </p:nvSpPr>
          <p:spPr>
            <a:xfrm>
              <a:off x="5701178" y="3921310"/>
              <a:ext cx="1974340" cy="1099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 smtClean="0"/>
                <a:t>Impl</a:t>
              </a:r>
              <a:r>
                <a:rPr lang="en-US" sz="2400" b="1" dirty="0" smtClean="0"/>
                <a:t>. Bundle</a:t>
              </a:r>
              <a:endParaRPr lang="en-US" sz="2400" b="1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821559" y="4437976"/>
              <a:ext cx="1724950" cy="4618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Activator</a:t>
              </a:r>
              <a:endParaRPr lang="en-US" sz="2400" b="1" dirty="0"/>
            </a:p>
          </p:txBody>
        </p:sp>
        <p:cxnSp>
          <p:nvCxnSpPr>
            <p:cNvPr id="33" name="Straight Arrow Connector 32"/>
            <p:cNvCxnSpPr>
              <a:stCxn id="31" idx="0"/>
              <a:endCxn id="37" idx="2"/>
            </p:cNvCxnSpPr>
            <p:nvPr/>
          </p:nvCxnSpPr>
          <p:spPr>
            <a:xfrm flipV="1">
              <a:off x="6688348" y="3585009"/>
              <a:ext cx="0" cy="336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5679950" y="2582951"/>
              <a:ext cx="1974340" cy="768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API Bundle</a:t>
              </a:r>
              <a:endParaRPr lang="en-US" sz="24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050871" y="1733218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6667119" y="2243996"/>
              <a:ext cx="1" cy="338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6093329" y="3074231"/>
              <a:ext cx="1190038" cy="510778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Exports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01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Arbitrary key-value pairs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interface </a:t>
            </a: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 { … }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400" dirty="0">
                <a:latin typeface="Menlo Regular"/>
                <a:cs typeface="Menlo Regular"/>
              </a:rPr>
              <a:t>c</a:t>
            </a:r>
            <a:r>
              <a:rPr lang="en-US" sz="2400" dirty="0" smtClean="0">
                <a:latin typeface="Menlo Regular"/>
                <a:cs typeface="Menlo Regular"/>
              </a:rPr>
              <a:t>lass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 implements </a:t>
            </a: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{ … }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400" dirty="0" smtClean="0">
                <a:latin typeface="Menlo Regular"/>
                <a:cs typeface="Menlo Regular"/>
              </a:rPr>
              <a:t>(“title”, “My Service”)</a:t>
            </a:r>
            <a:br>
              <a:rPr lang="en-US" sz="2400" dirty="0" smtClean="0">
                <a:latin typeface="Menlo Regular"/>
                <a:cs typeface="Menlo Regular"/>
              </a:rPr>
            </a:br>
            <a:r>
              <a:rPr lang="en-US" sz="2400" dirty="0" smtClean="0">
                <a:latin typeface="Menlo Regular"/>
                <a:cs typeface="Menlo Regular"/>
              </a:rPr>
              <a:t>(“</a:t>
            </a:r>
            <a:r>
              <a:rPr lang="en-US" sz="2400" dirty="0" err="1" smtClean="0">
                <a:latin typeface="Menlo Regular"/>
                <a:cs typeface="Menlo Regular"/>
              </a:rPr>
              <a:t>preferredMenu</a:t>
            </a:r>
            <a:r>
              <a:rPr lang="en-US" sz="2400" dirty="0" smtClean="0">
                <a:latin typeface="Menlo Regular"/>
                <a:cs typeface="Menlo Regular"/>
              </a:rPr>
              <a:t>”, “Apps”)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Cytoscape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as </a:t>
            </a:r>
            <a:r>
              <a:rPr lang="en-US" dirty="0" err="1"/>
              <a:t>OSGi</a:t>
            </a:r>
            <a:r>
              <a:rPr lang="en-US" dirty="0"/>
              <a:t> services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API: Application Programming Interface</a:t>
            </a:r>
          </a:p>
          <a:p>
            <a:pPr lvl="2"/>
            <a:r>
              <a:rPr lang="en-US" dirty="0" smtClean="0"/>
              <a:t>Just fetch and use: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service = </a:t>
            </a:r>
            <a:r>
              <a:rPr lang="en-US" sz="2400" dirty="0" err="1" smtClean="0">
                <a:latin typeface="Menlo Regular"/>
                <a:cs typeface="Menlo Regular"/>
              </a:rPr>
              <a:t>getService</a:t>
            </a:r>
            <a:r>
              <a:rPr lang="en-US" sz="2400" dirty="0" smtClean="0">
                <a:latin typeface="Menlo Regular"/>
                <a:cs typeface="Menlo Regular"/>
              </a:rPr>
              <a:t>(context,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);</a:t>
            </a:r>
          </a:p>
          <a:p>
            <a:pPr marL="457200" lvl="1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SPI: Service Provider Interface</a:t>
            </a:r>
          </a:p>
          <a:p>
            <a:pPr lvl="2"/>
            <a:r>
              <a:rPr lang="en-US" dirty="0" smtClean="0">
                <a:cs typeface="Courier"/>
              </a:rPr>
              <a:t>Implement/extend and register:</a:t>
            </a:r>
          </a:p>
          <a:p>
            <a:pPr marL="457200" lvl="1" indent="0">
              <a:buNone/>
            </a:pPr>
            <a:endParaRPr lang="en-US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registerService</a:t>
            </a:r>
            <a:r>
              <a:rPr lang="en-US" sz="2400" dirty="0" smtClean="0">
                <a:latin typeface="Menlo Regular"/>
                <a:cs typeface="Menlo Regular"/>
              </a:rPr>
              <a:t>(context, new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(),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, properties);</a:t>
            </a:r>
            <a:endParaRPr lang="en-US" sz="2400" dirty="0">
              <a:latin typeface="Menlo Regular"/>
              <a:cs typeface="Menlo Regular"/>
            </a:endParaRPr>
          </a:p>
          <a:p>
            <a:pPr lvl="2"/>
            <a:endParaRPr lang="en-US" dirty="0" smtClean="0">
              <a:cs typeface="Courier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types of services:</a:t>
            </a:r>
          </a:p>
          <a:p>
            <a:pPr lvl="1"/>
            <a:r>
              <a:rPr lang="en-US" dirty="0" smtClean="0"/>
              <a:t>Factories</a:t>
            </a:r>
          </a:p>
          <a:p>
            <a:pPr lvl="2"/>
            <a:r>
              <a:rPr lang="en-US" dirty="0" smtClean="0"/>
              <a:t>Create new instances</a:t>
            </a:r>
          </a:p>
          <a:p>
            <a:pPr lvl="1"/>
            <a:r>
              <a:rPr lang="en-US" dirty="0" smtClean="0"/>
              <a:t>Managers</a:t>
            </a:r>
          </a:p>
          <a:p>
            <a:pPr lvl="2"/>
            <a:r>
              <a:rPr lang="en-US" dirty="0" smtClean="0"/>
              <a:t>Track, provide access to, or operate on collections of objects</a:t>
            </a:r>
          </a:p>
          <a:p>
            <a:pPr lvl="1"/>
            <a:r>
              <a:rPr lang="en-US" dirty="0" smtClean="0"/>
              <a:t>Utilities</a:t>
            </a:r>
          </a:p>
          <a:p>
            <a:pPr lvl="2"/>
            <a:r>
              <a:rPr lang="en-US" dirty="0" smtClean="0"/>
              <a:t>Collections of utility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CyNetworkFactory</a:t>
            </a:r>
            <a:endParaRPr lang="en-US" dirty="0" smtClean="0"/>
          </a:p>
          <a:p>
            <a:pPr lvl="1"/>
            <a:r>
              <a:rPr lang="en-US" dirty="0" err="1" smtClean="0"/>
              <a:t>CyTableFactory</a:t>
            </a:r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CyNetworkViewFactory</a:t>
            </a:r>
            <a:endParaRPr lang="en-US" dirty="0" smtClean="0"/>
          </a:p>
          <a:p>
            <a:r>
              <a:rPr lang="en-US" dirty="0"/>
              <a:t>work-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 smtClean="0"/>
              <a:t>TaskFactory</a:t>
            </a:r>
            <a:r>
              <a:rPr lang="en-US" dirty="0" smtClean="0"/>
              <a:t> and friends (e.g. </a:t>
            </a:r>
            <a:r>
              <a:rPr lang="en-US" dirty="0" err="1" smtClean="0"/>
              <a:t>NetworkViewTaskFactory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6671" y="1840785"/>
            <a:ext cx="2000813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TaskFactory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78432" y="1551344"/>
            <a:ext cx="2482551" cy="1636134"/>
            <a:chOff x="1723020" y="1551344"/>
            <a:chExt cx="2482551" cy="1636134"/>
          </a:xfrm>
        </p:grpSpPr>
        <p:sp>
          <p:nvSpPr>
            <p:cNvPr id="9" name="Rounded Rectangle 8"/>
            <p:cNvSpPr/>
            <p:nvPr/>
          </p:nvSpPr>
          <p:spPr>
            <a:xfrm>
              <a:off x="2160435" y="2608596"/>
              <a:ext cx="2045136" cy="5788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TaskIterator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8" idx="3"/>
              <a:endCxn id="9" idx="0"/>
            </p:cNvCxnSpPr>
            <p:nvPr/>
          </p:nvCxnSpPr>
          <p:spPr>
            <a:xfrm>
              <a:off x="1723020" y="2130226"/>
              <a:ext cx="1459983" cy="4783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550233" y="155134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85950" y="3154874"/>
            <a:ext cx="2532095" cy="1689235"/>
            <a:chOff x="2730538" y="3154874"/>
            <a:chExt cx="2532095" cy="1689235"/>
          </a:xfrm>
        </p:grpSpPr>
        <p:sp>
          <p:nvSpPr>
            <p:cNvPr id="10" name="Rounded Rectangle 9"/>
            <p:cNvSpPr/>
            <p:nvPr/>
          </p:nvSpPr>
          <p:spPr>
            <a:xfrm>
              <a:off x="2730538" y="4265227"/>
              <a:ext cx="904928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Task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Elbow Connector 16"/>
            <p:cNvCxnSpPr>
              <a:stCxn id="9" idx="2"/>
              <a:endCxn id="10" idx="0"/>
            </p:cNvCxnSpPr>
            <p:nvPr/>
          </p:nvCxnSpPr>
          <p:spPr>
            <a:xfrm rot="5400000">
              <a:off x="2644129" y="3726352"/>
              <a:ext cx="1077749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200302" y="3154874"/>
              <a:ext cx="2062331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contains</a:t>
              </a:r>
            </a:p>
            <a:p>
              <a:r>
                <a:rPr lang="en-US" sz="2800" dirty="0" smtClean="0">
                  <a:solidFill>
                    <a:schemeClr val="tx1"/>
                  </a:solidFill>
                </a:rPr>
                <a:t>sequence of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7009" y="2419666"/>
            <a:ext cx="2668942" cy="2713884"/>
            <a:chOff x="696581" y="2419666"/>
            <a:chExt cx="2668942" cy="2713884"/>
          </a:xfrm>
        </p:grpSpPr>
        <p:cxnSp>
          <p:nvCxnSpPr>
            <p:cNvPr id="15" name="Elbow Connector 14"/>
            <p:cNvCxnSpPr>
              <a:stCxn id="8" idx="2"/>
              <a:endCxn id="10" idx="1"/>
            </p:cNvCxnSpPr>
            <p:nvPr/>
          </p:nvCxnSpPr>
          <p:spPr>
            <a:xfrm rot="16200000" flipH="1">
              <a:off x="1288586" y="2477731"/>
              <a:ext cx="2135001" cy="201887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96581" y="4554668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71931" y="2298128"/>
            <a:ext cx="3553344" cy="1616723"/>
            <a:chOff x="4851503" y="2298128"/>
            <a:chExt cx="3553344" cy="1616723"/>
          </a:xfrm>
        </p:grpSpPr>
        <p:sp>
          <p:nvSpPr>
            <p:cNvPr id="11" name="Rounded Rectangle 10"/>
            <p:cNvSpPr/>
            <p:nvPr/>
          </p:nvSpPr>
          <p:spPr>
            <a:xfrm>
              <a:off x="6164294" y="3335969"/>
              <a:ext cx="2240553" cy="5788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TaskManager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Elbow Connector 22"/>
            <p:cNvCxnSpPr>
              <a:stCxn id="9" idx="3"/>
              <a:endCxn id="11" idx="0"/>
            </p:cNvCxnSpPr>
            <p:nvPr/>
          </p:nvCxnSpPr>
          <p:spPr>
            <a:xfrm>
              <a:off x="4851503" y="2898037"/>
              <a:ext cx="2433068" cy="4379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281943" y="2298128"/>
              <a:ext cx="2005256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executed by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891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to run in multiple environments</a:t>
            </a:r>
          </a:p>
          <a:p>
            <a:pPr lvl="1"/>
            <a:r>
              <a:rPr lang="en-US" dirty="0" smtClean="0"/>
              <a:t>Desktop application</a:t>
            </a:r>
          </a:p>
          <a:p>
            <a:pPr lvl="1"/>
            <a:r>
              <a:rPr lang="en-US" dirty="0" smtClean="0"/>
              <a:t>Headless, via scripting</a:t>
            </a:r>
          </a:p>
          <a:p>
            <a:pPr lvl="1"/>
            <a:r>
              <a:rPr lang="en-US" dirty="0" smtClean="0"/>
              <a:t>Programmatically, via an app</a:t>
            </a:r>
          </a:p>
          <a:p>
            <a:r>
              <a:rPr lang="en-US" dirty="0" smtClean="0"/>
              <a:t>Not appropriate to assume task will be run in a particular way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use Swing within tasks if necessary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Tunables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declaring Task parameters that are user-configurable</a:t>
            </a:r>
            <a:endParaRPr lang="en-US" dirty="0"/>
          </a:p>
          <a:p>
            <a:r>
              <a:rPr lang="en-US" dirty="0" err="1" smtClean="0"/>
              <a:t>Cytoscape</a:t>
            </a:r>
            <a:r>
              <a:rPr lang="en-US" dirty="0" smtClean="0"/>
              <a:t> </a:t>
            </a:r>
            <a:r>
              <a:rPr lang="en-US" dirty="0" err="1" smtClean="0"/>
              <a:t>automagically</a:t>
            </a:r>
            <a:r>
              <a:rPr lang="en-US" dirty="0" smtClean="0"/>
              <a:t> </a:t>
            </a:r>
            <a:r>
              <a:rPr lang="en-US" dirty="0"/>
              <a:t>generates a GUI for tasks that have </a:t>
            </a:r>
            <a:r>
              <a:rPr lang="en-US" dirty="0" err="1" smtClean="0"/>
              <a:t>Tunables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model</a:t>
            </a:r>
          </a:p>
          <a:p>
            <a:pPr lvl="1"/>
            <a:r>
              <a:rPr lang="en-US" dirty="0" smtClean="0"/>
              <a:t>Data</a:t>
            </a:r>
            <a:r>
              <a:rPr lang="en-US" dirty="0" smtClean="0"/>
              <a:t>/view model</a:t>
            </a:r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API tour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descriptor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Bundle </a:t>
            </a:r>
            <a:r>
              <a:rPr lang="en-US" dirty="0"/>
              <a:t>activator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CyActivator.java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/>
              <a:t>Build (command line):</a:t>
            </a:r>
            <a:endParaRPr lang="en-US" dirty="0"/>
          </a:p>
          <a:p>
            <a:pPr lvl="1"/>
            <a:r>
              <a:rPr lang="en-US" dirty="0" err="1">
                <a:latin typeface="Menlo Regular"/>
                <a:cs typeface="Menlo Regular"/>
              </a:rPr>
              <a:t>mvn</a:t>
            </a:r>
            <a:r>
              <a:rPr lang="en-US" dirty="0">
                <a:latin typeface="Menlo Regular"/>
                <a:cs typeface="Menlo Regular"/>
              </a:rPr>
              <a:t> clean </a:t>
            </a:r>
            <a:r>
              <a:rPr lang="en-US" dirty="0" smtClean="0">
                <a:latin typeface="Menlo Regular"/>
                <a:cs typeface="Menlo Regular"/>
              </a:rPr>
              <a:t>install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(Cy3 shell):</a:t>
            </a:r>
            <a:endParaRPr lang="en-US" dirty="0"/>
          </a:p>
          <a:p>
            <a:pPr lvl="1"/>
            <a:r>
              <a:rPr lang="en-US" dirty="0">
                <a:latin typeface="Menlo Regular"/>
                <a:cs typeface="Menlo Regular"/>
              </a:rPr>
              <a:t>install </a:t>
            </a:r>
            <a:r>
              <a:rPr lang="en-US" dirty="0" err="1">
                <a:latin typeface="Menlo Regular"/>
                <a:cs typeface="Menlo Regular"/>
              </a:rPr>
              <a:t>mvn:com.example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 smtClean="0">
                <a:latin typeface="Menlo Regular"/>
                <a:cs typeface="Menlo Regular"/>
              </a:rPr>
              <a:t>HelloWorldService</a:t>
            </a:r>
            <a:endParaRPr lang="en-US" dirty="0">
              <a:latin typeface="Menlo Regular"/>
              <a:cs typeface="Menlo Regular"/>
            </a:endParaRPr>
          </a:p>
          <a:p>
            <a:pPr lvl="1"/>
            <a:r>
              <a:rPr lang="en-US" dirty="0">
                <a:latin typeface="Menlo Regular"/>
                <a:cs typeface="Menlo Regular"/>
              </a:rPr>
              <a:t>start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 smtClean="0">
                <a:latin typeface="Menlo Regular"/>
                <a:cs typeface="Menlo Regular"/>
              </a:rPr>
              <a:t>»</a:t>
            </a:r>
          </a:p>
          <a:p>
            <a:pPr lvl="1"/>
            <a:endParaRPr lang="fr-FR" b="1" dirty="0" smtClean="0">
              <a:latin typeface="Menlo Regular"/>
              <a:cs typeface="Menlo Regular"/>
            </a:endParaRPr>
          </a:p>
          <a:p>
            <a:r>
              <a:rPr lang="fr-FR" dirty="0" err="1" smtClean="0">
                <a:cs typeface="Menlo Regular"/>
              </a:rPr>
              <a:t>Redeploy</a:t>
            </a:r>
            <a:r>
              <a:rPr lang="fr-FR" dirty="0" smtClean="0">
                <a:cs typeface="Menlo Regular"/>
              </a:rPr>
              <a:t> (Cy3 </a:t>
            </a:r>
            <a:r>
              <a:rPr lang="fr-FR" dirty="0" err="1" smtClean="0">
                <a:cs typeface="Menlo Regular"/>
              </a:rPr>
              <a:t>shell</a:t>
            </a:r>
            <a:r>
              <a:rPr lang="fr-FR" dirty="0" smtClean="0">
                <a:cs typeface="Menlo Regular"/>
              </a:rPr>
              <a:t>):</a:t>
            </a:r>
          </a:p>
          <a:p>
            <a:pPr lvl="1"/>
            <a:r>
              <a:rPr lang="fr-FR" dirty="0">
                <a:latin typeface="Menlo Regular"/>
                <a:cs typeface="Menlo Regular"/>
              </a:rPr>
              <a:t>u</a:t>
            </a:r>
            <a:r>
              <a:rPr lang="fr-FR" dirty="0" smtClean="0">
                <a:latin typeface="Menlo Regular"/>
                <a:cs typeface="Menlo Regular"/>
              </a:rPr>
              <a:t>pdate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 smtClean="0">
                <a:latin typeface="Menlo Regular"/>
                <a:cs typeface="Menlo Regular"/>
              </a:rPr>
              <a:t>»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public interface 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public </a:t>
            </a:r>
            <a:r>
              <a:rPr lang="en-US" sz="2000" dirty="0">
                <a:latin typeface="Menlo Regular"/>
                <a:cs typeface="Menlo Regular"/>
              </a:rPr>
              <a:t>interface </a:t>
            </a:r>
            <a:r>
              <a:rPr lang="en-US" sz="2000" b="1" dirty="0" err="1">
                <a:solidFill>
                  <a:schemeClr val="accent2"/>
                </a:solidFill>
                <a:latin typeface="Menlo Regular"/>
                <a:cs typeface="Menlo Regular"/>
              </a:rPr>
              <a:t>NodeView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Cytoscape</a:t>
            </a:r>
            <a:r>
              <a:rPr lang="en-US" dirty="0" smtClean="0"/>
              <a:t> gives you the objects your task needs to operate 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err="1"/>
              <a:t>NetworkViewTaskFactory</a:t>
            </a:r>
            <a:r>
              <a:rPr lang="en-US" dirty="0"/>
              <a:t> provides </a:t>
            </a:r>
            <a:r>
              <a:rPr lang="en-US" dirty="0" err="1"/>
              <a:t>CyNetworkView</a:t>
            </a:r>
            <a:endParaRPr lang="en-US" dirty="0"/>
          </a:p>
          <a:p>
            <a:pPr lvl="2"/>
            <a:r>
              <a:rPr lang="en-US" dirty="0" err="1" smtClean="0"/>
              <a:t>NodeViewTaskFactory</a:t>
            </a:r>
            <a:r>
              <a:rPr lang="en-US" dirty="0" smtClean="0"/>
              <a:t> provides View&lt;</a:t>
            </a:r>
            <a:r>
              <a:rPr lang="en-US" dirty="0" err="1" smtClean="0"/>
              <a:t>CyNode</a:t>
            </a:r>
            <a:r>
              <a:rPr lang="en-US" dirty="0" smtClean="0"/>
              <a:t>&gt; and </a:t>
            </a:r>
            <a:r>
              <a:rPr lang="en-US" dirty="0" err="1" smtClean="0"/>
              <a:t>CyNetworkView</a:t>
            </a:r>
            <a:endParaRPr lang="en-US" dirty="0" smtClean="0"/>
          </a:p>
          <a:p>
            <a:r>
              <a:rPr lang="en-US" dirty="0" smtClean="0"/>
              <a:t>Your task should not query </a:t>
            </a:r>
            <a:r>
              <a:rPr lang="en-US" dirty="0" err="1" smtClean="0"/>
              <a:t>Cytoscape</a:t>
            </a:r>
            <a:r>
              <a:rPr lang="en-US" dirty="0" smtClean="0"/>
              <a:t> for the current selection; e.g. </a:t>
            </a:r>
            <a:r>
              <a:rPr lang="en-US" dirty="0" err="1" smtClean="0"/>
              <a:t>CyNetwork</a:t>
            </a:r>
            <a:r>
              <a:rPr lang="en-US" dirty="0" smtClean="0"/>
              <a:t>(View)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node, highlight the nodes that can be reached by following outgoing edges</a:t>
            </a:r>
          </a:p>
          <a:p>
            <a:r>
              <a:rPr lang="en-US" dirty="0" smtClean="0"/>
              <a:t>Highlight edges using locked </a:t>
            </a:r>
            <a:r>
              <a:rPr lang="en-US" dirty="0" err="1" smtClean="0"/>
              <a:t>VisualProperties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CyNetworkManager</a:t>
            </a:r>
            <a:endParaRPr lang="en-US" dirty="0" smtClean="0"/>
          </a:p>
          <a:p>
            <a:pPr lvl="1"/>
            <a:r>
              <a:rPr lang="en-US" dirty="0" err="1" smtClean="0"/>
              <a:t>CyTableManager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izmap-api</a:t>
            </a:r>
            <a:endParaRPr lang="en-US" dirty="0" smtClean="0"/>
          </a:p>
          <a:p>
            <a:pPr lvl="1"/>
            <a:r>
              <a:rPr lang="en-US" dirty="0" err="1" smtClean="0"/>
              <a:t>VisualMappingManager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1297" y="1275703"/>
            <a:ext cx="1907776" cy="1055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/>
              <a:t>VisualStyle</a:t>
            </a:r>
            <a:endParaRPr lang="en-US" sz="2800" dirty="0" smtClean="0"/>
          </a:p>
          <a:p>
            <a:pPr algn="ctr"/>
            <a:r>
              <a:rPr lang="en-US" sz="2800" dirty="0" smtClean="0"/>
              <a:t>Factory</a:t>
            </a:r>
            <a:endParaRPr lang="en-US" sz="28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362031" y="2826404"/>
            <a:ext cx="3330530" cy="2269269"/>
            <a:chOff x="3208759" y="2935894"/>
            <a:chExt cx="3330530" cy="2269269"/>
          </a:xfrm>
        </p:grpSpPr>
        <p:sp>
          <p:nvSpPr>
            <p:cNvPr id="13" name="Rounded Rectangle 12"/>
            <p:cNvSpPr/>
            <p:nvPr/>
          </p:nvSpPr>
          <p:spPr>
            <a:xfrm>
              <a:off x="3208759" y="4149555"/>
              <a:ext cx="2509510" cy="105560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Function</a:t>
              </a:r>
              <a:endParaRPr lang="en-US" sz="2800" dirty="0"/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3856871" y="3542538"/>
              <a:ext cx="1213661" cy="37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463514" y="2974916"/>
              <a:ext cx="2075775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/>
                <a:t>contains</a:t>
              </a:r>
            </a:p>
            <a:p>
              <a:r>
                <a:rPr lang="en-US" sz="2800" dirty="0" smtClean="0"/>
                <a:t>collection of</a:t>
              </a:r>
              <a:endParaRPr lang="en-US" sz="2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45116" y="2247522"/>
            <a:ext cx="4408331" cy="868430"/>
            <a:chOff x="991844" y="2357012"/>
            <a:chExt cx="4408331" cy="868430"/>
          </a:xfrm>
        </p:grpSpPr>
        <p:sp>
          <p:nvSpPr>
            <p:cNvPr id="9" name="Rounded Rectangle 8"/>
            <p:cNvSpPr/>
            <p:nvPr/>
          </p:nvSpPr>
          <p:spPr>
            <a:xfrm>
              <a:off x="3527598" y="2357012"/>
              <a:ext cx="1872577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VisualStyle</a:t>
              </a:r>
              <a:endParaRPr lang="en-US" sz="2800" dirty="0"/>
            </a:p>
          </p:txBody>
        </p:sp>
        <p:cxnSp>
          <p:nvCxnSpPr>
            <p:cNvPr id="10" name="Elbow Connector 9"/>
            <p:cNvCxnSpPr>
              <a:stCxn id="7" idx="2"/>
              <a:endCxn id="9" idx="1"/>
            </p:cNvCxnSpPr>
            <p:nvPr/>
          </p:nvCxnSpPr>
          <p:spPr>
            <a:xfrm rot="16200000" flipH="1">
              <a:off x="2487403" y="1606258"/>
              <a:ext cx="205652" cy="187473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91844" y="2646560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53447" y="1958081"/>
            <a:ext cx="3158167" cy="2478137"/>
            <a:chOff x="5400175" y="2275602"/>
            <a:chExt cx="3158167" cy="2478137"/>
          </a:xfrm>
        </p:grpSpPr>
        <p:sp>
          <p:nvSpPr>
            <p:cNvPr id="20" name="Rounded Rectangle 19"/>
            <p:cNvSpPr/>
            <p:nvPr/>
          </p:nvSpPr>
          <p:spPr>
            <a:xfrm>
              <a:off x="6686105" y="3221405"/>
              <a:ext cx="1641969" cy="1532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Visual</a:t>
              </a:r>
            </a:p>
            <a:p>
              <a:pPr algn="ctr"/>
              <a:r>
                <a:rPr lang="en-US" sz="2800" dirty="0" smtClean="0"/>
                <a:t>Mapping</a:t>
              </a:r>
            </a:p>
            <a:p>
              <a:pPr algn="ctr"/>
              <a:r>
                <a:rPr lang="en-US" sz="2800" dirty="0" smtClean="0"/>
                <a:t>Manager</a:t>
              </a:r>
              <a:endParaRPr lang="en-US" sz="2800" dirty="0"/>
            </a:p>
          </p:txBody>
        </p:sp>
        <p:cxnSp>
          <p:nvCxnSpPr>
            <p:cNvPr id="21" name="Elbow Connector 20"/>
            <p:cNvCxnSpPr>
              <a:stCxn id="9" idx="3"/>
              <a:endCxn id="20" idx="0"/>
            </p:cNvCxnSpPr>
            <p:nvPr/>
          </p:nvCxnSpPr>
          <p:spPr>
            <a:xfrm>
              <a:off x="5400175" y="2854484"/>
              <a:ext cx="2106915" cy="3669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55837" y="2275602"/>
              <a:ext cx="2102505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/>
                <a:t>r</a:t>
              </a:r>
              <a:r>
                <a:rPr lang="en-US" sz="2800" dirty="0" smtClean="0"/>
                <a:t>egistered to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0819" y="3921034"/>
            <a:ext cx="2922159" cy="2207481"/>
            <a:chOff x="297547" y="4030524"/>
            <a:chExt cx="2922159" cy="2207481"/>
          </a:xfrm>
        </p:grpSpPr>
        <p:sp>
          <p:nvSpPr>
            <p:cNvPr id="11" name="Rounded Rectangle 10"/>
            <p:cNvSpPr/>
            <p:nvPr/>
          </p:nvSpPr>
          <p:spPr>
            <a:xfrm>
              <a:off x="991843" y="403052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  <p:cxnSp>
          <p:nvCxnSpPr>
            <p:cNvPr id="17" name="Elbow Connector 16"/>
            <p:cNvCxnSpPr>
              <a:stCxn id="23" idx="0"/>
              <a:endCxn id="13" idx="1"/>
            </p:cNvCxnSpPr>
            <p:nvPr/>
          </p:nvCxnSpPr>
          <p:spPr>
            <a:xfrm rot="5400000" flipH="1" flipV="1">
              <a:off x="2178291" y="4140982"/>
              <a:ext cx="505038" cy="157779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297547" y="5182397"/>
              <a:ext cx="2688733" cy="1055608"/>
            </a:xfrm>
            <a:prstGeom prst="roundRect">
              <a:avLst/>
            </a:prstGeom>
            <a:solidFill>
              <a:srgbClr val="EBF1DE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err="1" smtClean="0"/>
                <a:t>FunctionFactory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8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node, highlight the nodes that can be reached by following outgoing edges</a:t>
            </a:r>
          </a:p>
          <a:p>
            <a:r>
              <a:rPr lang="en-US" dirty="0"/>
              <a:t>Highlight edges </a:t>
            </a:r>
            <a:r>
              <a:rPr lang="en-US" dirty="0" smtClean="0"/>
              <a:t>using a custom </a:t>
            </a:r>
            <a:r>
              <a:rPr lang="en-US" dirty="0" err="1" smtClean="0"/>
              <a:t>VisualStyle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Map “reachable” column to </a:t>
            </a:r>
            <a:r>
              <a:rPr lang="en-US" dirty="0" err="1" smtClean="0"/>
              <a:t>VisualProperties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Sample apps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://github.com/cytoscape/cytoscape-</a:t>
            </a:r>
            <a:r>
              <a:rPr lang="en-US" dirty="0" smtClean="0">
                <a:hlinkClick r:id="rId2"/>
              </a:rPr>
              <a:t>samples</a:t>
            </a:r>
            <a:endParaRPr lang="en-US" dirty="0" smtClean="0"/>
          </a:p>
          <a:p>
            <a:pPr lvl="1"/>
            <a:r>
              <a:rPr lang="en-US" dirty="0" smtClean="0"/>
              <a:t>Can use as template for your own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Real app example:</a:t>
            </a:r>
          </a:p>
          <a:p>
            <a:pPr lvl="1"/>
            <a:r>
              <a:rPr lang="en-US" dirty="0" smtClean="0"/>
              <a:t>SIREN: </a:t>
            </a:r>
            <a:r>
              <a:rPr lang="en-US" dirty="0" err="1" smtClean="0"/>
              <a:t>SIgning</a:t>
            </a:r>
            <a:r>
              <a:rPr lang="en-US" dirty="0" smtClean="0"/>
              <a:t> of </a:t>
            </a:r>
            <a:r>
              <a:rPr lang="en-US" dirty="0" err="1" smtClean="0"/>
              <a:t>REgulatory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>
                <a:hlinkClick r:id="rId3"/>
              </a:rPr>
              <a:t>http://baderlab.org/PegahKhosravi/</a:t>
            </a:r>
            <a:r>
              <a:rPr lang="en-US" dirty="0" smtClean="0">
                <a:hlinkClick r:id="rId3"/>
              </a:rPr>
              <a:t>SIREN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https://github.com/BaderLab/</a:t>
            </a:r>
            <a:r>
              <a:rPr lang="en-US" dirty="0" smtClean="0">
                <a:hlinkClick r:id="rId4"/>
              </a:rPr>
              <a:t>SirenApp</a:t>
            </a:r>
            <a:endParaRPr lang="en-US" dirty="0" smtClean="0"/>
          </a:p>
          <a:p>
            <a:r>
              <a:rPr lang="en-US" dirty="0" smtClean="0"/>
              <a:t>Some apps on app store link to their source code (e.g. </a:t>
            </a:r>
            <a:r>
              <a:rPr lang="en-US" dirty="0" err="1" smtClean="0"/>
              <a:t>DynNetwork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3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chianti.ucsd.edu</a:t>
            </a:r>
            <a:r>
              <a:rPr lang="en-US" dirty="0"/>
              <a:t>/cytoscape-3.0.2/API</a:t>
            </a:r>
            <a:r>
              <a:rPr lang="en-US" dirty="0" smtClean="0"/>
              <a:t>/</a:t>
            </a:r>
          </a:p>
          <a:p>
            <a:r>
              <a:rPr lang="en-US" dirty="0"/>
              <a:t>app-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Simple </a:t>
            </a:r>
            <a:r>
              <a:rPr lang="en-US" dirty="0"/>
              <a:t>app API (to help Cy2 </a:t>
            </a:r>
            <a:r>
              <a:rPr lang="en-US" dirty="0" smtClean="0"/>
              <a:t>plugin developers</a:t>
            </a:r>
            <a:r>
              <a:rPr lang="en-US" dirty="0" smtClean="0"/>
              <a:t>; </a:t>
            </a:r>
            <a:r>
              <a:rPr lang="en-US" dirty="0"/>
              <a:t>not meant for bundle apps)</a:t>
            </a:r>
          </a:p>
          <a:p>
            <a:r>
              <a:rPr lang="en-US" dirty="0"/>
              <a:t>core-task-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Commonly </a:t>
            </a:r>
            <a:r>
              <a:rPr lang="en-US" dirty="0"/>
              <a:t>used high-level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loading networks/styles/tables, applying </a:t>
            </a:r>
            <a:r>
              <a:rPr lang="en-US" dirty="0" smtClean="0"/>
              <a:t>layouts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/>
              <a:t>Multigraph</a:t>
            </a:r>
            <a:endParaRPr lang="en-US" dirty="0"/>
          </a:p>
          <a:p>
            <a:pPr lvl="1"/>
            <a:r>
              <a:rPr lang="en-US" dirty="0"/>
              <a:t>Directed or undirected</a:t>
            </a:r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</a:p>
          <a:p>
            <a:pPr lvl="1"/>
            <a:r>
              <a:rPr lang="en-US" dirty="0" smtClean="0"/>
              <a:t>Session-unique identifier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911615" y="4456127"/>
            <a:ext cx="1007281" cy="1007281"/>
            <a:chOff x="5911615" y="4456127"/>
            <a:chExt cx="1007281" cy="1007281"/>
          </a:xfrm>
        </p:grpSpPr>
        <p:sp>
          <p:nvSpPr>
            <p:cNvPr id="47" name="Rectangle 46"/>
            <p:cNvSpPr/>
            <p:nvPr/>
          </p:nvSpPr>
          <p:spPr>
            <a:xfrm>
              <a:off x="5911615" y="4729843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164084" y="487765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Network</a:t>
            </a:r>
            <a:r>
              <a:rPr lang="en-US" dirty="0"/>
              <a:t>, table model</a:t>
            </a:r>
          </a:p>
          <a:p>
            <a:r>
              <a:rPr lang="en-US" dirty="0"/>
              <a:t>event-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model</a:t>
            </a:r>
          </a:p>
          <a:p>
            <a:r>
              <a:rPr lang="en-US" dirty="0"/>
              <a:t>work-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  <a:r>
              <a:rPr lang="en-US" dirty="0"/>
              <a:t>, </a:t>
            </a:r>
            <a:r>
              <a:rPr lang="en-US" dirty="0" err="1"/>
              <a:t>TaskFactory</a:t>
            </a:r>
            <a:endParaRPr lang="en-US" dirty="0"/>
          </a:p>
          <a:p>
            <a:r>
              <a:rPr lang="en-US" dirty="0"/>
              <a:t>layout-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Defining </a:t>
            </a:r>
            <a:r>
              <a:rPr lang="en-US" dirty="0"/>
              <a:t>layouts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1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presentation-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Visual </a:t>
            </a:r>
            <a:r>
              <a:rPr lang="en-US" dirty="0"/>
              <a:t>property definitions</a:t>
            </a:r>
          </a:p>
          <a:p>
            <a:r>
              <a:rPr lang="en-US" dirty="0" err="1"/>
              <a:t>viewmodel-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visual properties</a:t>
            </a:r>
          </a:p>
          <a:p>
            <a:r>
              <a:rPr lang="en-US" dirty="0" err="1"/>
              <a:t>vizmap-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Visual mapping</a:t>
            </a:r>
          </a:p>
          <a:p>
            <a:r>
              <a:rPr lang="en-US" dirty="0"/>
              <a:t>swing-</a:t>
            </a:r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dirty="0" smtClean="0"/>
              <a:t>GUI </a:t>
            </a:r>
            <a:r>
              <a:rPr lang="en-US" dirty="0"/>
              <a:t>utilities; e.g. file load/save dialog; color chooser dialog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4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equations-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Defining </a:t>
            </a:r>
            <a:r>
              <a:rPr lang="en-US" dirty="0" err="1"/>
              <a:t>CyTable</a:t>
            </a:r>
            <a:r>
              <a:rPr lang="en-US" dirty="0"/>
              <a:t> equations (like Excel functions)</a:t>
            </a:r>
          </a:p>
          <a:p>
            <a:r>
              <a:rPr lang="en-US" dirty="0"/>
              <a:t>group-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err="1" smtClean="0"/>
              <a:t>CyGroups</a:t>
            </a:r>
            <a:r>
              <a:rPr lang="en-US" dirty="0" smtClean="0"/>
              <a:t> (</a:t>
            </a:r>
            <a:r>
              <a:rPr lang="en-US" dirty="0" err="1" smtClean="0"/>
              <a:t>a.k.a</a:t>
            </a:r>
            <a:r>
              <a:rPr lang="en-US" dirty="0" smtClean="0"/>
              <a:t> </a:t>
            </a:r>
            <a:r>
              <a:rPr lang="en-US" dirty="0" err="1" smtClean="0"/>
              <a:t>metanodes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io-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Defining </a:t>
            </a:r>
            <a:r>
              <a:rPr lang="en-US" dirty="0"/>
              <a:t>importers/exporters; reading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(swing-)application-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Accessing s</a:t>
            </a:r>
            <a:r>
              <a:rPr lang="en-US" dirty="0" smtClean="0"/>
              <a:t>ystem-level state and events (e.g. UI panels, toolbar, menus, main </a:t>
            </a:r>
            <a:r>
              <a:rPr lang="en-US" dirty="0" err="1" smtClean="0"/>
              <a:t>JFrame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Access</a:t>
            </a:r>
            <a:r>
              <a:rPr lang="en-US" dirty="0"/>
              <a:t>/define system properties; Access session-level properties</a:t>
            </a:r>
          </a:p>
          <a:p>
            <a:r>
              <a:rPr lang="en-US" dirty="0"/>
              <a:t>service-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AbstractCyActivator</a:t>
            </a:r>
            <a:r>
              <a:rPr lang="en-US" dirty="0" smtClean="0"/>
              <a:t>; service </a:t>
            </a:r>
            <a:r>
              <a:rPr lang="en-US" dirty="0"/>
              <a:t>(un)registration; service listener registration</a:t>
            </a:r>
          </a:p>
          <a:p>
            <a:r>
              <a:rPr lang="en-US" dirty="0"/>
              <a:t>session-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current session file name; take snapshot of current session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1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Bundles should minimize what they export</a:t>
            </a:r>
          </a:p>
          <a:p>
            <a:pPr lvl="1"/>
            <a:r>
              <a:rPr lang="en-US" dirty="0" smtClean="0"/>
              <a:t>Don’t make something API unless someone asks for it and you’re ready to commit to it long term</a:t>
            </a:r>
          </a:p>
          <a:p>
            <a:r>
              <a:rPr lang="en-US" dirty="0" smtClean="0"/>
              <a:t>Bundle activators should do as little work as possible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deally, just register services</a:t>
            </a:r>
          </a:p>
          <a:p>
            <a:pPr lvl="1"/>
            <a:r>
              <a:rPr lang="en-US" dirty="0" smtClean="0"/>
              <a:t>Do expensive initialization as lazily as possible</a:t>
            </a:r>
          </a:p>
          <a:p>
            <a:pPr lvl="2"/>
            <a:r>
              <a:rPr lang="en-US" dirty="0" smtClean="0"/>
              <a:t>E.g. during menu activation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logging sparingly, especially when log messages are dynamically constructed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Multigraph</a:t>
            </a:r>
            <a:endParaRPr lang="en-US" dirty="0" smtClean="0"/>
          </a:p>
          <a:p>
            <a:pPr lvl="1"/>
            <a:r>
              <a:rPr lang="en-US" dirty="0" smtClean="0"/>
              <a:t>Directed or undirected</a:t>
            </a:r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  <a:endParaRPr lang="en-US" dirty="0"/>
          </a:p>
          <a:p>
            <a:pPr lvl="1"/>
            <a:r>
              <a:rPr lang="en-US" dirty="0"/>
              <a:t>Session-unique </a:t>
            </a:r>
            <a:r>
              <a:rPr lang="en-US" dirty="0" smtClean="0"/>
              <a:t>identifier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Internal Storage 13"/>
          <p:cNvSpPr/>
          <p:nvPr/>
        </p:nvSpPr>
        <p:spPr>
          <a:xfrm>
            <a:off x="4495800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6" name="Internal Storage 15"/>
          <p:cNvSpPr/>
          <p:nvPr/>
        </p:nvSpPr>
        <p:spPr>
          <a:xfrm>
            <a:off x="7294328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11615" y="2605794"/>
            <a:ext cx="1007281" cy="2298347"/>
            <a:chOff x="5911615" y="2605794"/>
            <a:chExt cx="1007281" cy="2298347"/>
          </a:xfrm>
        </p:grpSpPr>
        <p:cxnSp>
          <p:nvCxnSpPr>
            <p:cNvPr id="24" name="Straight Arrow Connector 23"/>
            <p:cNvCxnSpPr>
              <a:endCxn id="42" idx="0"/>
            </p:cNvCxnSpPr>
            <p:nvPr/>
          </p:nvCxnSpPr>
          <p:spPr>
            <a:xfrm flipH="1">
              <a:off x="6415256" y="2605794"/>
              <a:ext cx="137944" cy="2134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911615" y="4739910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61215" y="3760663"/>
            <a:ext cx="1240394" cy="978364"/>
            <a:chOff x="7061215" y="3760663"/>
            <a:chExt cx="1240394" cy="978364"/>
          </a:xfrm>
        </p:grpSpPr>
        <p:cxnSp>
          <p:nvCxnSpPr>
            <p:cNvPr id="31" name="Straight Arrow Connector 30"/>
            <p:cNvCxnSpPr>
              <a:endCxn id="44" idx="0"/>
            </p:cNvCxnSpPr>
            <p:nvPr/>
          </p:nvCxnSpPr>
          <p:spPr>
            <a:xfrm>
              <a:off x="7061215" y="3760663"/>
              <a:ext cx="736754" cy="814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294328" y="4574796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95800" y="2113369"/>
            <a:ext cx="2387647" cy="3332731"/>
            <a:chOff x="4495800" y="2113369"/>
            <a:chExt cx="2387647" cy="3332731"/>
          </a:xfrm>
        </p:grpSpPr>
        <p:cxnSp>
          <p:nvCxnSpPr>
            <p:cNvPr id="19" name="Straight Arrow Connector 18"/>
            <p:cNvCxnSpPr>
              <a:stCxn id="8" idx="3"/>
              <a:endCxn id="38" idx="0"/>
            </p:cNvCxnSpPr>
            <p:nvPr/>
          </p:nvCxnSpPr>
          <p:spPr>
            <a:xfrm flipH="1">
              <a:off x="4999441" y="2344140"/>
              <a:ext cx="807926" cy="2221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</p:cNvCxnSpPr>
            <p:nvPr/>
          </p:nvCxnSpPr>
          <p:spPr>
            <a:xfrm flipH="1">
              <a:off x="5331491" y="3416197"/>
              <a:ext cx="1551956" cy="186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495800" y="45656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5800" y="5281869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H="1">
              <a:off x="5331491" y="2113369"/>
              <a:ext cx="1332996" cy="2571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495800" y="47180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4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CyNetworkView</a:t>
            </a:r>
            <a:endParaRPr lang="en-US" dirty="0" smtClean="0"/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CyNode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CyEdge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VisualProperty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NODE_X_LOCATION</a:t>
            </a:r>
          </a:p>
          <a:p>
            <a:pPr lvl="2"/>
            <a:r>
              <a:rPr lang="en-US" dirty="0" smtClean="0"/>
              <a:t>EDGE_WIDTH</a:t>
            </a:r>
          </a:p>
          <a:p>
            <a:pPr lvl="2"/>
            <a:r>
              <a:rPr lang="en-US" dirty="0" smtClean="0"/>
              <a:t>NETWORK_HEIGHT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06006" y="3913063"/>
            <a:ext cx="3393762" cy="2363234"/>
            <a:chOff x="4806006" y="3913063"/>
            <a:chExt cx="3393762" cy="2363234"/>
          </a:xfrm>
        </p:grpSpPr>
        <p:sp>
          <p:nvSpPr>
            <p:cNvPr id="29" name="Rectangle 28"/>
            <p:cNvSpPr/>
            <p:nvPr/>
          </p:nvSpPr>
          <p:spPr>
            <a:xfrm>
              <a:off x="4806006" y="3913063"/>
              <a:ext cx="3393762" cy="2363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1231" y="5216448"/>
              <a:ext cx="700648" cy="700648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2" idx="7"/>
            </p:cNvCxnSpPr>
            <p:nvPr/>
          </p:nvCxnSpPr>
          <p:spPr>
            <a:xfrm flipH="1">
              <a:off x="6459271" y="4783765"/>
              <a:ext cx="624445" cy="535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083716" y="4241130"/>
              <a:ext cx="686671" cy="6866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5364333" y="4094819"/>
              <a:ext cx="799177" cy="688946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63716" y="2113369"/>
            <a:ext cx="1120000" cy="3103079"/>
            <a:chOff x="5963716" y="2113369"/>
            <a:chExt cx="1120000" cy="3103079"/>
          </a:xfrm>
        </p:grpSpPr>
        <p:cxnSp>
          <p:nvCxnSpPr>
            <p:cNvPr id="49" name="Straight Arrow Connector 48"/>
            <p:cNvCxnSpPr>
              <a:stCxn id="26" idx="3"/>
              <a:endCxn id="37" idx="5"/>
            </p:cNvCxnSpPr>
            <p:nvPr/>
          </p:nvCxnSpPr>
          <p:spPr>
            <a:xfrm flipH="1">
              <a:off x="5963716" y="2113369"/>
              <a:ext cx="700771" cy="232592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4"/>
              <a:endCxn id="18" idx="1"/>
            </p:cNvCxnSpPr>
            <p:nvPr/>
          </p:nvCxnSpPr>
          <p:spPr>
            <a:xfrm>
              <a:off x="6055083" y="2446748"/>
              <a:ext cx="1028633" cy="2137718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3"/>
              <a:endCxn id="32" idx="0"/>
            </p:cNvCxnSpPr>
            <p:nvPr/>
          </p:nvCxnSpPr>
          <p:spPr>
            <a:xfrm flipH="1">
              <a:off x="6211555" y="3416197"/>
              <a:ext cx="671892" cy="180025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rgbClr val="9BBB5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2013-10-10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32906</TotalTime>
  <Words>2003</Words>
  <Application>Microsoft Macintosh PowerPoint</Application>
  <PresentationFormat>On-screen Show (4:3)</PresentationFormat>
  <Paragraphs>566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Prerequisites</vt:lpstr>
      <vt:lpstr>Developer Tutorial</vt:lpstr>
      <vt:lpstr>Overview</vt:lpstr>
      <vt:lpstr>Concepts: Data Model</vt:lpstr>
      <vt:lpstr>Concepts: Data Model</vt:lpstr>
      <vt:lpstr>Concepts: View Model</vt:lpstr>
      <vt:lpstr>Concepts: Visual Properties</vt:lpstr>
      <vt:lpstr>Concepts: Visual Properties</vt:lpstr>
      <vt:lpstr>Concepts: Visual Properties</vt:lpstr>
      <vt:lpstr>Concepts: Visual Properties</vt:lpstr>
      <vt:lpstr>Concepts: Visual Styles</vt:lpstr>
      <vt:lpstr>Concepts: Visual Property Precedence</vt:lpstr>
      <vt:lpstr>Architecture</vt:lpstr>
      <vt:lpstr>Anatomy of a Bundle</vt:lpstr>
      <vt:lpstr>Example: HelloWorld</vt:lpstr>
      <vt:lpstr>Example: HelloWorld</vt:lpstr>
      <vt:lpstr>Maven Project Layout</vt:lpstr>
      <vt:lpstr>Core Bundles</vt:lpstr>
      <vt:lpstr>Core Bundles</vt:lpstr>
      <vt:lpstr>Core Bundles</vt:lpstr>
      <vt:lpstr>Core Bundles</vt:lpstr>
      <vt:lpstr>OSGi Services</vt:lpstr>
      <vt:lpstr>OSGi Services</vt:lpstr>
      <vt:lpstr>Cytoscape API</vt:lpstr>
      <vt:lpstr>OSGi Services</vt:lpstr>
      <vt:lpstr>Factories</vt:lpstr>
      <vt:lpstr>Tasks</vt:lpstr>
      <vt:lpstr>Tasks</vt:lpstr>
      <vt:lpstr>Tunables</vt:lpstr>
      <vt:lpstr>Example: HelloWorldService</vt:lpstr>
      <vt:lpstr>Example: HelloWorldService</vt:lpstr>
      <vt:lpstr>Specialized TaskFactories</vt:lpstr>
      <vt:lpstr>Specialized TaskFactories</vt:lpstr>
      <vt:lpstr>Example: ZigZag1</vt:lpstr>
      <vt:lpstr>Managers</vt:lpstr>
      <vt:lpstr>VisualStyles</vt:lpstr>
      <vt:lpstr>Example: ZigZag2</vt:lpstr>
      <vt:lpstr>Sample Code</vt:lpstr>
      <vt:lpstr>API Tour</vt:lpstr>
      <vt:lpstr>API Tour</vt:lpstr>
      <vt:lpstr>API Tour</vt:lpstr>
      <vt:lpstr>API Tour</vt:lpstr>
      <vt:lpstr>API Tour</vt:lpstr>
      <vt:lpstr>Best Practices</vt:lpstr>
      <vt:lpstr>Best Practices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Tutorial</dc:title>
  <dc:creator>Jason Montojo</dc:creator>
  <cp:lastModifiedBy>Jason Montojo</cp:lastModifiedBy>
  <cp:revision>176</cp:revision>
  <dcterms:created xsi:type="dcterms:W3CDTF">2012-11-28T16:19:07Z</dcterms:created>
  <dcterms:modified xsi:type="dcterms:W3CDTF">2013-10-09T22:24:42Z</dcterms:modified>
</cp:coreProperties>
</file>