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ppt/slideLayouts/slideLayout9.xml" ContentType="application/vnd.openxmlformats-officedocument.presentationml.slideLayout+xml"/>
  <Override PartName="/ppt/theme/theme9.xml" ContentType="application/vnd.openxmlformats-officedocument.theme+xml"/>
  <Override PartName="/ppt/slideLayouts/slideLayout10.xml" ContentType="application/vnd.openxmlformats-officedocument.presentationml.slideLayout+xml"/>
  <Override PartName="/ppt/theme/theme10.xml" ContentType="application/vnd.openxmlformats-officedocument.theme+xml"/>
  <Override PartName="/ppt/slideLayouts/slideLayout11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60" r:id="rId7"/>
    <p:sldMasterId id="2147483662" r:id="rId8"/>
    <p:sldMasterId id="2147483664" r:id="rId9"/>
    <p:sldMasterId id="2147483666" r:id="rId10"/>
    <p:sldMasterId id="2147483668" r:id="rId11"/>
  </p:sldMasterIdLst>
  <p:notesMasterIdLst>
    <p:notesMasterId r:id="rId65"/>
  </p:notesMasterIdLst>
  <p:sldIdLst>
    <p:sldId id="256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76" r:id="rId32"/>
    <p:sldId id="277" r:id="rId33"/>
    <p:sldId id="278" r:id="rId34"/>
    <p:sldId id="279" r:id="rId35"/>
    <p:sldId id="280" r:id="rId36"/>
    <p:sldId id="281" r:id="rId37"/>
    <p:sldId id="282" r:id="rId38"/>
    <p:sldId id="283" r:id="rId39"/>
    <p:sldId id="284" r:id="rId40"/>
    <p:sldId id="285" r:id="rId41"/>
    <p:sldId id="286" r:id="rId42"/>
    <p:sldId id="287" r:id="rId43"/>
    <p:sldId id="288" r:id="rId44"/>
    <p:sldId id="289" r:id="rId45"/>
    <p:sldId id="290" r:id="rId46"/>
    <p:sldId id="291" r:id="rId47"/>
    <p:sldId id="292" r:id="rId48"/>
    <p:sldId id="293" r:id="rId49"/>
    <p:sldId id="294" r:id="rId50"/>
    <p:sldId id="295" r:id="rId51"/>
    <p:sldId id="296" r:id="rId52"/>
    <p:sldId id="297" r:id="rId53"/>
    <p:sldId id="298" r:id="rId54"/>
    <p:sldId id="299" r:id="rId55"/>
    <p:sldId id="300" r:id="rId56"/>
    <p:sldId id="301" r:id="rId57"/>
    <p:sldId id="302" r:id="rId58"/>
    <p:sldId id="303" r:id="rId59"/>
    <p:sldId id="304" r:id="rId60"/>
    <p:sldId id="305" r:id="rId61"/>
    <p:sldId id="306" r:id="rId62"/>
    <p:sldId id="307" r:id="rId63"/>
    <p:sldId id="308" r:id="rId6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44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5.xml"/><Relationship Id="rId21" Type="http://schemas.openxmlformats.org/officeDocument/2006/relationships/slide" Target="slides/slide10.xml"/><Relationship Id="rId42" Type="http://schemas.openxmlformats.org/officeDocument/2006/relationships/slide" Target="slides/slide31.xml"/><Relationship Id="rId47" Type="http://schemas.openxmlformats.org/officeDocument/2006/relationships/slide" Target="slides/slide36.xml"/><Relationship Id="rId63" Type="http://schemas.openxmlformats.org/officeDocument/2006/relationships/slide" Target="slides/slide52.xml"/><Relationship Id="rId68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9" Type="http://schemas.openxmlformats.org/officeDocument/2006/relationships/slide" Target="slides/slide18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3.xml"/><Relationship Id="rId32" Type="http://schemas.openxmlformats.org/officeDocument/2006/relationships/slide" Target="slides/slide21.xml"/><Relationship Id="rId37" Type="http://schemas.openxmlformats.org/officeDocument/2006/relationships/slide" Target="slides/slide26.xml"/><Relationship Id="rId40" Type="http://schemas.openxmlformats.org/officeDocument/2006/relationships/slide" Target="slides/slide29.xml"/><Relationship Id="rId45" Type="http://schemas.openxmlformats.org/officeDocument/2006/relationships/slide" Target="slides/slide34.xml"/><Relationship Id="rId53" Type="http://schemas.openxmlformats.org/officeDocument/2006/relationships/slide" Target="slides/slide42.xml"/><Relationship Id="rId58" Type="http://schemas.openxmlformats.org/officeDocument/2006/relationships/slide" Target="slides/slide47.xml"/><Relationship Id="rId66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0.xml"/><Relationship Id="rId19" Type="http://schemas.openxmlformats.org/officeDocument/2006/relationships/slide" Target="slides/slide8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slide" Target="slides/slide16.xml"/><Relationship Id="rId30" Type="http://schemas.openxmlformats.org/officeDocument/2006/relationships/slide" Target="slides/slide19.xml"/><Relationship Id="rId35" Type="http://schemas.openxmlformats.org/officeDocument/2006/relationships/slide" Target="slides/slide24.xml"/><Relationship Id="rId43" Type="http://schemas.openxmlformats.org/officeDocument/2006/relationships/slide" Target="slides/slide32.xml"/><Relationship Id="rId48" Type="http://schemas.openxmlformats.org/officeDocument/2006/relationships/slide" Target="slides/slide37.xml"/><Relationship Id="rId56" Type="http://schemas.openxmlformats.org/officeDocument/2006/relationships/slide" Target="slides/slide45.xml"/><Relationship Id="rId64" Type="http://schemas.openxmlformats.org/officeDocument/2006/relationships/slide" Target="slides/slide53.xml"/><Relationship Id="rId69" Type="http://schemas.openxmlformats.org/officeDocument/2006/relationships/tableStyles" Target="tableStyles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0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slide" Target="slides/slide14.xml"/><Relationship Id="rId33" Type="http://schemas.openxmlformats.org/officeDocument/2006/relationships/slide" Target="slides/slide22.xml"/><Relationship Id="rId38" Type="http://schemas.openxmlformats.org/officeDocument/2006/relationships/slide" Target="slides/slide27.xml"/><Relationship Id="rId46" Type="http://schemas.openxmlformats.org/officeDocument/2006/relationships/slide" Target="slides/slide35.xml"/><Relationship Id="rId59" Type="http://schemas.openxmlformats.org/officeDocument/2006/relationships/slide" Target="slides/slide48.xml"/><Relationship Id="rId67" Type="http://schemas.openxmlformats.org/officeDocument/2006/relationships/viewProps" Target="viewProps.xml"/><Relationship Id="rId20" Type="http://schemas.openxmlformats.org/officeDocument/2006/relationships/slide" Target="slides/slide9.xml"/><Relationship Id="rId41" Type="http://schemas.openxmlformats.org/officeDocument/2006/relationships/slide" Target="slides/slide30.xml"/><Relationship Id="rId54" Type="http://schemas.openxmlformats.org/officeDocument/2006/relationships/slide" Target="slides/slide43.xml"/><Relationship Id="rId62" Type="http://schemas.openxmlformats.org/officeDocument/2006/relationships/slide" Target="slides/slide5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slide" Target="slides/slide17.xml"/><Relationship Id="rId36" Type="http://schemas.openxmlformats.org/officeDocument/2006/relationships/slide" Target="slides/slide25.xml"/><Relationship Id="rId49" Type="http://schemas.openxmlformats.org/officeDocument/2006/relationships/slide" Target="slides/slide38.xml"/><Relationship Id="rId57" Type="http://schemas.openxmlformats.org/officeDocument/2006/relationships/slide" Target="slides/slide46.xml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20.xml"/><Relationship Id="rId44" Type="http://schemas.openxmlformats.org/officeDocument/2006/relationships/slide" Target="slides/slide33.xml"/><Relationship Id="rId52" Type="http://schemas.openxmlformats.org/officeDocument/2006/relationships/slide" Target="slides/slide41.xml"/><Relationship Id="rId60" Type="http://schemas.openxmlformats.org/officeDocument/2006/relationships/slide" Target="slides/slide49.xml"/><Relationship Id="rId65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39" Type="http://schemas.openxmlformats.org/officeDocument/2006/relationships/slide" Target="slides/slide28.xml"/><Relationship Id="rId34" Type="http://schemas.openxmlformats.org/officeDocument/2006/relationships/slide" Target="slides/slide23.xml"/><Relationship Id="rId50" Type="http://schemas.openxmlformats.org/officeDocument/2006/relationships/slide" Target="slides/slide39.xml"/><Relationship Id="rId55" Type="http://schemas.openxmlformats.org/officeDocument/2006/relationships/slide" Target="slides/slide4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Pulse para desplazar la diapositiva</a:t>
            </a: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</a:rPr>
              <a:t>Pulse para editar el formato de las notas</a:t>
            </a:r>
          </a:p>
        </p:txBody>
      </p:sp>
      <p:sp>
        <p:nvSpPr>
          <p:cNvPr id="6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es-ES" sz="1400" b="0" strike="noStrike" spc="-1">
                <a:solidFill>
                  <a:srgbClr val="000000"/>
                </a:solidFill>
                <a:latin typeface="Times New Roman"/>
              </a:rPr>
              <a:t>&lt;cabecera&gt;</a:t>
            </a:r>
          </a:p>
        </p:txBody>
      </p:sp>
      <p:sp>
        <p:nvSpPr>
          <p:cNvPr id="69" name="PlaceHolder 4"/>
          <p:cNvSpPr>
            <a:spLocks noGrp="1"/>
          </p:cNvSpPr>
          <p:nvPr>
            <p:ph type="dt" idx="3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es-E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lang="es-ES" sz="1400" b="0" strike="noStrike" spc="-1">
                <a:solidFill>
                  <a:srgbClr val="000000"/>
                </a:solidFill>
                <a:latin typeface="Times New Roman"/>
              </a:rPr>
              <a:t>&lt;fecha/hora&gt;</a:t>
            </a:r>
          </a:p>
        </p:txBody>
      </p:sp>
      <p:sp>
        <p:nvSpPr>
          <p:cNvPr id="70" name="PlaceHolder 5"/>
          <p:cNvSpPr>
            <a:spLocks noGrp="1"/>
          </p:cNvSpPr>
          <p:nvPr>
            <p:ph type="ftr" idx="3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s-E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s-ES" sz="1400" b="0" strike="noStrike" spc="-1">
                <a:solidFill>
                  <a:srgbClr val="000000"/>
                </a:solidFill>
                <a:latin typeface="Times New Roman"/>
              </a:rPr>
              <a:t>&lt;pie de página&gt;</a:t>
            </a:r>
          </a:p>
        </p:txBody>
      </p:sp>
      <p:sp>
        <p:nvSpPr>
          <p:cNvPr id="71" name="PlaceHolder 6"/>
          <p:cNvSpPr>
            <a:spLocks noGrp="1"/>
          </p:cNvSpPr>
          <p:nvPr>
            <p:ph type="sldNum" idx="3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es-E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613086C8-40D3-4F63-859B-74A14A889AEF}" type="slidenum">
              <a:rPr lang="es-ES" sz="1400" b="0" strike="noStrike" spc="-1">
                <a:solidFill>
                  <a:srgbClr val="000000"/>
                </a:solidFill>
                <a:latin typeface="Times New Roman"/>
              </a:rPr>
              <a:t>‹Nº›</a:t>
            </a:fld>
            <a:endParaRPr lang="es-E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  <a:ln w="0">
            <a:noFill/>
          </a:ln>
        </p:spPr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0">
              <a:lnSpc>
                <a:spcPct val="100000"/>
              </a:lnSpc>
              <a:buNone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</a:rPr>
              <a:t>Pedirles un breve documento markdown?</a:t>
            </a:r>
          </a:p>
        </p:txBody>
      </p:sp>
      <p:sp>
        <p:nvSpPr>
          <p:cNvPr id="195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lang="es-ES" sz="12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17083642-83AF-4354-8C78-A9A43B2E61B8}" type="slidenum">
              <a:rPr lang="es-ES" sz="1200" b="0" strike="noStrike" spc="-1">
                <a:solidFill>
                  <a:srgbClr val="000000"/>
                </a:solidFill>
                <a:latin typeface="Times New Roman"/>
              </a:rPr>
              <a:t>8</a:t>
            </a:fld>
            <a:endParaRPr lang="es-E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23880" y="1709640"/>
            <a:ext cx="7886520" cy="2852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23880" y="4589640"/>
            <a:ext cx="7886520" cy="149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AE19ED8-25FC-4DFE-8944-9F037CA597B2}" type="slidenum">
              <a:t>‹Nº›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lstStyle/>
          <a:p>
            <a:fld id="{A2246E78-FED0-4319-851E-8DECD1BFEFCE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lstStyle/>
          <a:p>
            <a:fld id="{AE00BA8F-870E-424E-B9A1-A1C23C8CCB3A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2074801-AD4C-4363-BDA8-520D7A90C8F1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BE01BF4D-86D8-4173-B5B3-9DD6970A22F1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23880" y="1709640"/>
            <a:ext cx="7886520" cy="2852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23880" y="4589640"/>
            <a:ext cx="7886520" cy="149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E8A0217-1D40-4B4E-869C-5F87E29DDC47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fld id="{6DE499EF-6147-40B6-8008-3E09AA1D6906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23880" y="1709640"/>
            <a:ext cx="7886520" cy="2852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623880" y="4589640"/>
            <a:ext cx="3848400" cy="149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4665240" y="4589640"/>
            <a:ext cx="3848400" cy="149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lstStyle/>
          <a:p>
            <a:fld id="{BCE06066-95CE-4A43-A6BE-EE87B8389DF7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lstStyle/>
          <a:p>
            <a:fld id="{1DA80594-041F-4878-B5E7-F9DC3E9AE1C8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23880" y="1709640"/>
            <a:ext cx="7886520" cy="2852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lstStyle/>
          <a:p>
            <a:fld id="{6CAA71BD-82A9-4A04-822F-C6F2B5B78FF0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lstStyle/>
          <a:p>
            <a:fld id="{E104B6C7-629A-4A61-87B0-A73D1B9D3B02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0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algn="ctr" defTabSz="914400">
              <a:lnSpc>
                <a:spcPct val="90000"/>
              </a:lnSpc>
              <a:buNone/>
            </a:pPr>
            <a:r>
              <a:rPr lang="es-ES" sz="6000" b="0" strike="noStrike" spc="-1">
                <a:solidFill>
                  <a:schemeClr val="dk1"/>
                </a:solidFill>
                <a:latin typeface="Calibri Light"/>
              </a:rPr>
              <a:t>Haga clic para modificar el estilo de título del patrón</a:t>
            </a:r>
            <a:endParaRPr lang="en-US" sz="60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 idx="1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lang="es-E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lang="es-E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 </a:t>
            </a:r>
            <a:endParaRPr lang="es-E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s-E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s-ES" sz="1400" b="0" strike="noStrike" spc="-1">
                <a:solidFill>
                  <a:srgbClr val="000000"/>
                </a:solidFill>
                <a:latin typeface="Times New Roman"/>
              </a:rPr>
              <a:t> 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lang="es-E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514E7349-F6E3-49B8-8792-E57419E7B6D2}" type="slidenum">
              <a:rPr lang="es-E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‹Nº›</a:t>
            </a:fld>
            <a:endParaRPr lang="es-E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Pulse para editar el formato de texto del esquema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Segundo nivel del esquema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Tercer nivel del esquema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Cuarto nivel del esquema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Quinto nivel del esquema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Sexto nivel del esquema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30000" y="457200"/>
            <a:ext cx="2948760" cy="15998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s-ES" sz="3200" b="0" strike="noStrike" spc="-1">
                <a:solidFill>
                  <a:schemeClr val="dk1"/>
                </a:solidFill>
                <a:latin typeface="Calibri Light"/>
              </a:rPr>
              <a:t>Haga clic para modificar el estilo de título del patrón</a:t>
            </a:r>
            <a:endParaRPr lang="en-US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3887280" y="987480"/>
            <a:ext cx="4628880" cy="4873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lang="es-ES" sz="3200" b="0" strike="noStrike" spc="-1">
                <a:solidFill>
                  <a:schemeClr val="dk1"/>
                </a:solidFill>
                <a:latin typeface="Calibri"/>
              </a:rPr>
              <a:t>Haga clic para modificar los estilos de texto del patrón</a:t>
            </a:r>
            <a:endParaRPr lang="en-US" sz="32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Segundo nivel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2400" b="0" strike="noStrike" spc="-1">
                <a:solidFill>
                  <a:schemeClr val="dk1"/>
                </a:solidFill>
                <a:latin typeface="Calibri"/>
              </a:rPr>
              <a:t>Tercer nivel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2000" b="0" strike="noStrike" spc="-1">
                <a:solidFill>
                  <a:schemeClr val="dk1"/>
                </a:solidFill>
                <a:latin typeface="Calibri"/>
              </a:rPr>
              <a:t>Cuarto nivel</a:t>
            </a:r>
            <a:endParaRPr lang="en-US" sz="2000" b="0" strike="noStrike" spc="-1">
              <a:solidFill>
                <a:schemeClr val="dk1"/>
              </a:solidFill>
              <a:latin typeface="Calibri"/>
            </a:endParaRP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2000" b="0" strike="noStrike" spc="-1">
                <a:solidFill>
                  <a:schemeClr val="dk1"/>
                </a:solidFill>
                <a:latin typeface="Calibri"/>
              </a:rPr>
              <a:t>Quinto nivel</a:t>
            </a:r>
            <a:endParaRPr lang="en-US" sz="20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30000" y="2057400"/>
            <a:ext cx="2948760" cy="3811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ES" sz="1600" b="0" strike="noStrike" spc="-1">
                <a:solidFill>
                  <a:schemeClr val="dk1"/>
                </a:solidFill>
                <a:latin typeface="Calibri"/>
              </a:rPr>
              <a:t>Haga clic para modificar los estilos de texto del patrón</a:t>
            </a:r>
            <a:endParaRPr lang="en-US" sz="16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dt" idx="28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lang="es-E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lang="es-E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&lt;fecha/hora&gt;</a:t>
            </a:r>
            <a:endParaRPr lang="es-E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" name="PlaceHolder 5"/>
          <p:cNvSpPr>
            <a:spLocks noGrp="1"/>
          </p:cNvSpPr>
          <p:nvPr>
            <p:ph type="ftr" idx="29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s-E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s-ES" sz="1400" b="0" strike="noStrike" spc="-1">
                <a:solidFill>
                  <a:srgbClr val="000000"/>
                </a:solidFill>
                <a:latin typeface="Times New Roman"/>
              </a:rPr>
              <a:t>&lt;pie de página&gt;</a:t>
            </a:r>
          </a:p>
        </p:txBody>
      </p:sp>
      <p:sp>
        <p:nvSpPr>
          <p:cNvPr id="59" name="PlaceHolder 6"/>
          <p:cNvSpPr>
            <a:spLocks noGrp="1"/>
          </p:cNvSpPr>
          <p:nvPr>
            <p:ph type="sldNum" idx="30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lang="es-E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B9378022-FEAB-47E8-8FFC-DE6B4E06BDC8}" type="slidenum">
              <a:rPr lang="es-E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‹Nº›</a:t>
            </a:fld>
            <a:endParaRPr lang="es-E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30000" y="457200"/>
            <a:ext cx="2948760" cy="15998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s-ES" sz="3200" b="0" strike="noStrike" spc="-1">
                <a:solidFill>
                  <a:schemeClr val="dk1"/>
                </a:solidFill>
                <a:latin typeface="Calibri Light"/>
              </a:rPr>
              <a:t>Haga clic para modificar el estilo de título del patrón</a:t>
            </a:r>
            <a:endParaRPr lang="en-US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3887280" y="987480"/>
            <a:ext cx="4628880" cy="4873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s-ES" sz="3200" b="0" strike="noStrike" spc="-1">
                <a:solidFill>
                  <a:schemeClr val="dk1"/>
                </a:solidFill>
                <a:latin typeface="Calibri"/>
              </a:rPr>
              <a:t>Haga clic en el icono para agregar una imagen</a:t>
            </a:r>
            <a:endParaRPr lang="en-US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30000" y="2057400"/>
            <a:ext cx="2948760" cy="3811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ES" sz="1600" b="0" strike="noStrike" spc="-1">
                <a:solidFill>
                  <a:schemeClr val="dk1"/>
                </a:solidFill>
                <a:latin typeface="Calibri"/>
              </a:rPr>
              <a:t>Haga clic para modificar los estilos de texto del patrón</a:t>
            </a:r>
            <a:endParaRPr lang="en-US" sz="16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dt" idx="31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lang="es-E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lang="es-E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&lt;fecha/hora&gt;</a:t>
            </a:r>
            <a:endParaRPr lang="es-E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" name="PlaceHolder 5"/>
          <p:cNvSpPr>
            <a:spLocks noGrp="1"/>
          </p:cNvSpPr>
          <p:nvPr>
            <p:ph type="ftr" idx="32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s-E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s-ES" sz="1400" b="0" strike="noStrike" spc="-1">
                <a:solidFill>
                  <a:srgbClr val="000000"/>
                </a:solidFill>
                <a:latin typeface="Times New Roman"/>
              </a:rPr>
              <a:t>&lt;pie de página&gt;</a:t>
            </a:r>
          </a:p>
        </p:txBody>
      </p:sp>
      <p:sp>
        <p:nvSpPr>
          <p:cNvPr id="65" name="PlaceHolder 6"/>
          <p:cNvSpPr>
            <a:spLocks noGrp="1"/>
          </p:cNvSpPr>
          <p:nvPr>
            <p:ph type="sldNum" idx="33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lang="es-E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0972E999-CD0C-4686-B815-1E878746A27A}" type="slidenum">
              <a:rPr lang="es-E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‹Nº›</a:t>
            </a:fld>
            <a:endParaRPr lang="es-E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s-ES" sz="4400" b="0" strike="noStrike" spc="-1">
                <a:solidFill>
                  <a:schemeClr val="dk1"/>
                </a:solidFill>
                <a:latin typeface="Calibri Light"/>
              </a:rPr>
              <a:t>Haga clic para modificar el estilo de título del patrón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Haga clic para modificar los estilos de texto del patrón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2400" b="0" strike="noStrike" spc="-1">
                <a:solidFill>
                  <a:schemeClr val="dk1"/>
                </a:solidFill>
                <a:latin typeface="Calibri"/>
              </a:rPr>
              <a:t>Segundo nivel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2000" b="0" strike="noStrike" spc="-1">
                <a:solidFill>
                  <a:schemeClr val="dk1"/>
                </a:solidFill>
                <a:latin typeface="Calibri"/>
              </a:rPr>
              <a:t>Tercer nivel</a:t>
            </a:r>
            <a:endParaRPr lang="en-US" sz="2000" b="0" strike="noStrike" spc="-1">
              <a:solidFill>
                <a:schemeClr val="dk1"/>
              </a:solidFill>
              <a:latin typeface="Calibri"/>
            </a:endParaRP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1800" b="0" strike="noStrike" spc="-1">
                <a:solidFill>
                  <a:schemeClr val="dk1"/>
                </a:solidFill>
                <a:latin typeface="Calibri"/>
              </a:rPr>
              <a:t>Cuarto nivel</a:t>
            </a: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1800" b="0" strike="noStrike" spc="-1">
                <a:solidFill>
                  <a:schemeClr val="dk1"/>
                </a:solidFill>
                <a:latin typeface="Calibri"/>
              </a:rPr>
              <a:t>Quinto nivel</a:t>
            </a: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dt" idx="4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lang="es-E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lang="es-E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&lt;fecha/hora&gt;</a:t>
            </a:r>
            <a:endParaRPr lang="es-E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 type="ftr" idx="5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s-E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s-ES" sz="1400" b="0" strike="noStrike" spc="-1">
                <a:solidFill>
                  <a:srgbClr val="000000"/>
                </a:solidFill>
                <a:latin typeface="Times New Roman"/>
              </a:rPr>
              <a:t>&lt;pie de página&gt;</a:t>
            </a:r>
          </a:p>
        </p:txBody>
      </p:sp>
      <p:sp>
        <p:nvSpPr>
          <p:cNvPr id="11" name="PlaceHolder 5"/>
          <p:cNvSpPr>
            <a:spLocks noGrp="1"/>
          </p:cNvSpPr>
          <p:nvPr>
            <p:ph type="sldNum" idx="6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lang="es-E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F6AA185B-C0F8-43FC-BBA2-3EFF24D40475}" type="slidenum">
              <a:rPr lang="es-E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‹Nº›</a:t>
            </a:fld>
            <a:endParaRPr lang="es-E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543720" y="365040"/>
            <a:ext cx="1971360" cy="581148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s-ES" sz="4400" b="0" strike="noStrike" spc="-1">
                <a:solidFill>
                  <a:schemeClr val="dk1"/>
                </a:solidFill>
                <a:latin typeface="Calibri Light"/>
              </a:rPr>
              <a:t>Haga clic para modificar el estilo de título del patrón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28560" y="365040"/>
            <a:ext cx="5800320" cy="581148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Haga clic para modificar los estilos de texto del patrón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2400" b="0" strike="noStrike" spc="-1">
                <a:solidFill>
                  <a:schemeClr val="dk1"/>
                </a:solidFill>
                <a:latin typeface="Calibri"/>
              </a:rPr>
              <a:t>Segundo nivel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2000" b="0" strike="noStrike" spc="-1">
                <a:solidFill>
                  <a:schemeClr val="dk1"/>
                </a:solidFill>
                <a:latin typeface="Calibri"/>
              </a:rPr>
              <a:t>Tercer nivel</a:t>
            </a:r>
            <a:endParaRPr lang="en-US" sz="2000" b="0" strike="noStrike" spc="-1">
              <a:solidFill>
                <a:schemeClr val="dk1"/>
              </a:solidFill>
              <a:latin typeface="Calibri"/>
            </a:endParaRP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1800" b="0" strike="noStrike" spc="-1">
                <a:solidFill>
                  <a:schemeClr val="dk1"/>
                </a:solidFill>
                <a:latin typeface="Calibri"/>
              </a:rPr>
              <a:t>Cuarto nivel</a:t>
            </a: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1800" b="0" strike="noStrike" spc="-1">
                <a:solidFill>
                  <a:schemeClr val="dk1"/>
                </a:solidFill>
                <a:latin typeface="Calibri"/>
              </a:rPr>
              <a:t>Quinto nivel</a:t>
            </a: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dt" idx="7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lang="es-E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lang="es-E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&lt;fecha/hora&gt;</a:t>
            </a:r>
            <a:endParaRPr lang="es-E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ftr" idx="8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s-E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s-ES" sz="1400" b="0" strike="noStrike" spc="-1">
                <a:solidFill>
                  <a:srgbClr val="000000"/>
                </a:solidFill>
                <a:latin typeface="Times New Roman"/>
              </a:rPr>
              <a:t>&lt;pie de página&gt;</a:t>
            </a:r>
          </a:p>
        </p:txBody>
      </p:sp>
      <p:sp>
        <p:nvSpPr>
          <p:cNvPr id="16" name="PlaceHolder 5"/>
          <p:cNvSpPr>
            <a:spLocks noGrp="1"/>
          </p:cNvSpPr>
          <p:nvPr>
            <p:ph type="sldNum" idx="9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lang="es-E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C82B1D97-4377-44CE-957A-35B73A8E2677}" type="slidenum">
              <a:rPr lang="es-E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‹Nº›</a:t>
            </a:fld>
            <a:endParaRPr lang="es-E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s-ES" sz="4400" b="0" strike="noStrike" spc="-1">
                <a:solidFill>
                  <a:schemeClr val="dk1"/>
                </a:solidFill>
                <a:latin typeface="Calibri Light"/>
              </a:rPr>
              <a:t>Haga clic para modificar el estilo de título del patrón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Haga clic para modificar los estilos de texto del patrón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2400" b="0" strike="noStrike" spc="-1">
                <a:solidFill>
                  <a:schemeClr val="dk1"/>
                </a:solidFill>
                <a:latin typeface="Calibri"/>
              </a:rPr>
              <a:t>Segundo nivel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2000" b="0" strike="noStrike" spc="-1">
                <a:solidFill>
                  <a:schemeClr val="dk1"/>
                </a:solidFill>
                <a:latin typeface="Calibri"/>
              </a:rPr>
              <a:t>Tercer nivel</a:t>
            </a:r>
            <a:endParaRPr lang="en-US" sz="2000" b="0" strike="noStrike" spc="-1">
              <a:solidFill>
                <a:schemeClr val="dk1"/>
              </a:solidFill>
              <a:latin typeface="Calibri"/>
            </a:endParaRP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1800" b="0" strike="noStrike" spc="-1">
                <a:solidFill>
                  <a:schemeClr val="dk1"/>
                </a:solidFill>
                <a:latin typeface="Calibri"/>
              </a:rPr>
              <a:t>Cuarto nivel</a:t>
            </a: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1800" b="0" strike="noStrike" spc="-1">
                <a:solidFill>
                  <a:schemeClr val="dk1"/>
                </a:solidFill>
                <a:latin typeface="Calibri"/>
              </a:rPr>
              <a:t>Quinto nivel</a:t>
            </a: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dt" idx="10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lang="es-E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lang="es-E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&lt;fecha/hora&gt;</a:t>
            </a:r>
            <a:endParaRPr lang="es-E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ftr" idx="11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s-E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s-ES" sz="1400" b="0" strike="noStrike" spc="-1">
                <a:solidFill>
                  <a:srgbClr val="000000"/>
                </a:solidFill>
                <a:latin typeface="Times New Roman"/>
              </a:rPr>
              <a:t>&lt;pie de página&gt;</a:t>
            </a:r>
          </a:p>
        </p:txBody>
      </p:sp>
      <p:sp>
        <p:nvSpPr>
          <p:cNvPr id="21" name="PlaceHolder 5"/>
          <p:cNvSpPr>
            <a:spLocks noGrp="1"/>
          </p:cNvSpPr>
          <p:nvPr>
            <p:ph type="sldNum" idx="12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lang="es-E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C8AFE2A1-9A60-4567-93C9-8DE75FB1E774}" type="slidenum">
              <a:rPr lang="es-E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‹Nº›</a:t>
            </a:fld>
            <a:endParaRPr lang="es-E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23880" y="1709640"/>
            <a:ext cx="7886520" cy="2852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s-ES" sz="6000" b="0" strike="noStrike" spc="-1">
                <a:solidFill>
                  <a:schemeClr val="dk1"/>
                </a:solidFill>
                <a:latin typeface="Calibri Light"/>
              </a:rPr>
              <a:t>Haga clic para modificar el estilo de título del patrón</a:t>
            </a:r>
            <a:endParaRPr lang="en-US" sz="60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23880" y="4589640"/>
            <a:ext cx="7886520" cy="14997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ES" sz="2400" b="0" strike="noStrike" spc="-1">
                <a:solidFill>
                  <a:schemeClr val="dk1"/>
                </a:solidFill>
                <a:latin typeface="Calibri"/>
              </a:rPr>
              <a:t>Haga clic para modificar los estilos de texto del patrón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dt" idx="13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lang="es-E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lang="es-E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&lt;fecha/hora&gt;</a:t>
            </a:r>
            <a:endParaRPr lang="es-E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ftr" idx="14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s-E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s-ES" sz="1400" b="0" strike="noStrike" spc="-1">
                <a:solidFill>
                  <a:srgbClr val="000000"/>
                </a:solidFill>
                <a:latin typeface="Times New Roman"/>
              </a:rPr>
              <a:t>&lt;pie de página&gt;</a:t>
            </a:r>
          </a:p>
        </p:txBody>
      </p:sp>
      <p:sp>
        <p:nvSpPr>
          <p:cNvPr id="28" name="PlaceHolder 5"/>
          <p:cNvSpPr>
            <a:spLocks noGrp="1"/>
          </p:cNvSpPr>
          <p:nvPr>
            <p:ph type="sldNum" idx="15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lang="es-E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A67D4C1B-3195-437E-819D-346A704F171D}" type="slidenum">
              <a:rPr lang="es-E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‹Nº›</a:t>
            </a:fld>
            <a:endParaRPr lang="es-E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s-ES" sz="4400" b="0" strike="noStrike" spc="-1">
                <a:solidFill>
                  <a:schemeClr val="dk1"/>
                </a:solidFill>
                <a:latin typeface="Calibri Light"/>
              </a:rPr>
              <a:t>Haga clic para modificar el estilo de título del patrón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858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Haga clic para modificar los estilos de texto del patrón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2400" b="0" strike="noStrike" spc="-1">
                <a:solidFill>
                  <a:schemeClr val="dk1"/>
                </a:solidFill>
                <a:latin typeface="Calibri"/>
              </a:rPr>
              <a:t>Segundo nivel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2000" b="0" strike="noStrike" spc="-1">
                <a:solidFill>
                  <a:schemeClr val="dk1"/>
                </a:solidFill>
                <a:latin typeface="Calibri"/>
              </a:rPr>
              <a:t>Tercer nivel</a:t>
            </a:r>
            <a:endParaRPr lang="en-US" sz="2000" b="0" strike="noStrike" spc="-1">
              <a:solidFill>
                <a:schemeClr val="dk1"/>
              </a:solidFill>
              <a:latin typeface="Calibri"/>
            </a:endParaRP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1800" b="0" strike="noStrike" spc="-1">
                <a:solidFill>
                  <a:schemeClr val="dk1"/>
                </a:solidFill>
                <a:latin typeface="Calibri"/>
              </a:rPr>
              <a:t>Cuarto nivel</a:t>
            </a: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1800" b="0" strike="noStrike" spc="-1">
                <a:solidFill>
                  <a:schemeClr val="dk1"/>
                </a:solidFill>
                <a:latin typeface="Calibri"/>
              </a:rPr>
              <a:t>Quinto nivel</a:t>
            </a: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29240" y="1825560"/>
            <a:ext cx="38858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Haga clic para modificar los estilos de texto del patrón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2400" b="0" strike="noStrike" spc="-1">
                <a:solidFill>
                  <a:schemeClr val="dk1"/>
                </a:solidFill>
                <a:latin typeface="Calibri"/>
              </a:rPr>
              <a:t>Segundo nivel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2000" b="0" strike="noStrike" spc="-1">
                <a:solidFill>
                  <a:schemeClr val="dk1"/>
                </a:solidFill>
                <a:latin typeface="Calibri"/>
              </a:rPr>
              <a:t>Tercer nivel</a:t>
            </a:r>
            <a:endParaRPr lang="en-US" sz="2000" b="0" strike="noStrike" spc="-1">
              <a:solidFill>
                <a:schemeClr val="dk1"/>
              </a:solidFill>
              <a:latin typeface="Calibri"/>
            </a:endParaRP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1800" b="0" strike="noStrike" spc="-1">
                <a:solidFill>
                  <a:schemeClr val="dk1"/>
                </a:solidFill>
                <a:latin typeface="Calibri"/>
              </a:rPr>
              <a:t>Cuarto nivel</a:t>
            </a: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1800" b="0" strike="noStrike" spc="-1">
                <a:solidFill>
                  <a:schemeClr val="dk1"/>
                </a:solidFill>
                <a:latin typeface="Calibri"/>
              </a:rPr>
              <a:t>Quinto nivel</a:t>
            </a: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dt" idx="16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lang="es-E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lang="es-E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&lt;fecha/hora&gt;</a:t>
            </a:r>
            <a:endParaRPr lang="es-E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ftr" idx="17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s-E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s-ES" sz="1400" b="0" strike="noStrike" spc="-1">
                <a:solidFill>
                  <a:srgbClr val="000000"/>
                </a:solidFill>
                <a:latin typeface="Times New Roman"/>
              </a:rPr>
              <a:t>&lt;pie de página&gt;</a:t>
            </a:r>
          </a:p>
        </p:txBody>
      </p:sp>
      <p:sp>
        <p:nvSpPr>
          <p:cNvPr id="34" name="PlaceHolder 6"/>
          <p:cNvSpPr>
            <a:spLocks noGrp="1"/>
          </p:cNvSpPr>
          <p:nvPr>
            <p:ph type="sldNum" idx="18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lang="es-E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1F3B8B70-F3D2-4DFF-8E96-592EBA1E7FB4}" type="slidenum">
              <a:rPr lang="es-E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‹Nº›</a:t>
            </a:fld>
            <a:endParaRPr lang="es-E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3000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s-ES" sz="4400" b="0" strike="noStrike" spc="-1">
                <a:solidFill>
                  <a:schemeClr val="dk1"/>
                </a:solidFill>
                <a:latin typeface="Calibri Light"/>
              </a:rPr>
              <a:t>Haga clic para modificar el estilo de título del patrón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30000" y="1681200"/>
            <a:ext cx="3867840" cy="823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ES" sz="2400" b="1" strike="noStrike" spc="-1">
                <a:solidFill>
                  <a:schemeClr val="dk1"/>
                </a:solidFill>
                <a:latin typeface="Calibri"/>
              </a:rPr>
              <a:t>Haga clic para modificar los estilos de texto del patrón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630000" y="2505240"/>
            <a:ext cx="3867840" cy="3684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Haga clic para modificar los estilos de texto del patrón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2400" b="0" strike="noStrike" spc="-1">
                <a:solidFill>
                  <a:schemeClr val="dk1"/>
                </a:solidFill>
                <a:latin typeface="Calibri"/>
              </a:rPr>
              <a:t>Segundo nivel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2000" b="0" strike="noStrike" spc="-1">
                <a:solidFill>
                  <a:schemeClr val="dk1"/>
                </a:solidFill>
                <a:latin typeface="Calibri"/>
              </a:rPr>
              <a:t>Tercer nivel</a:t>
            </a:r>
            <a:endParaRPr lang="en-US" sz="2000" b="0" strike="noStrike" spc="-1">
              <a:solidFill>
                <a:schemeClr val="dk1"/>
              </a:solidFill>
              <a:latin typeface="Calibri"/>
            </a:endParaRP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1800" b="0" strike="noStrike" spc="-1">
                <a:solidFill>
                  <a:schemeClr val="dk1"/>
                </a:solidFill>
                <a:latin typeface="Calibri"/>
              </a:rPr>
              <a:t>Cuarto nivel</a:t>
            </a: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1800" b="0" strike="noStrike" spc="-1">
                <a:solidFill>
                  <a:schemeClr val="dk1"/>
                </a:solidFill>
                <a:latin typeface="Calibri"/>
              </a:rPr>
              <a:t>Quinto nivel</a:t>
            </a: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4629240" y="1681200"/>
            <a:ext cx="3886920" cy="823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ES" sz="2400" b="1" strike="noStrike" spc="-1">
                <a:solidFill>
                  <a:schemeClr val="dk1"/>
                </a:solidFill>
                <a:latin typeface="Calibri"/>
              </a:rPr>
              <a:t>Haga clic para modificar los estilos de texto del patrón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4629240" y="2505240"/>
            <a:ext cx="3886920" cy="3684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Haga clic para modificar los estilos de texto del patrón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2400" b="0" strike="noStrike" spc="-1">
                <a:solidFill>
                  <a:schemeClr val="dk1"/>
                </a:solidFill>
                <a:latin typeface="Calibri"/>
              </a:rPr>
              <a:t>Segundo nivel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2000" b="0" strike="noStrike" spc="-1">
                <a:solidFill>
                  <a:schemeClr val="dk1"/>
                </a:solidFill>
                <a:latin typeface="Calibri"/>
              </a:rPr>
              <a:t>Tercer nivel</a:t>
            </a:r>
            <a:endParaRPr lang="en-US" sz="2000" b="0" strike="noStrike" spc="-1">
              <a:solidFill>
                <a:schemeClr val="dk1"/>
              </a:solidFill>
              <a:latin typeface="Calibri"/>
            </a:endParaRP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1800" b="0" strike="noStrike" spc="-1">
                <a:solidFill>
                  <a:schemeClr val="dk1"/>
                </a:solidFill>
                <a:latin typeface="Calibri"/>
              </a:rPr>
              <a:t>Cuarto nivel</a:t>
            </a: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1800" b="0" strike="noStrike" spc="-1">
                <a:solidFill>
                  <a:schemeClr val="dk1"/>
                </a:solidFill>
                <a:latin typeface="Calibri"/>
              </a:rPr>
              <a:t>Quinto nivel</a:t>
            </a: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dt" idx="19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lang="es-E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lang="es-E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&lt;fecha/hora&gt;</a:t>
            </a:r>
            <a:endParaRPr lang="es-E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ftr" idx="20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s-E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s-ES" sz="1400" b="0" strike="noStrike" spc="-1">
                <a:solidFill>
                  <a:srgbClr val="000000"/>
                </a:solidFill>
                <a:latin typeface="Times New Roman"/>
              </a:rPr>
              <a:t>&lt;pie de página&gt;</a:t>
            </a:r>
          </a:p>
        </p:txBody>
      </p:sp>
      <p:sp>
        <p:nvSpPr>
          <p:cNvPr id="45" name="PlaceHolder 8"/>
          <p:cNvSpPr>
            <a:spLocks noGrp="1"/>
          </p:cNvSpPr>
          <p:nvPr>
            <p:ph type="sldNum" idx="21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lang="es-E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FD3A5065-3A37-4F47-8F58-41B5206A74C6}" type="slidenum">
              <a:rPr lang="es-E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‹Nº›</a:t>
            </a:fld>
            <a:endParaRPr lang="es-E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s-ES" sz="4400" b="0" strike="noStrike" spc="-1">
                <a:solidFill>
                  <a:schemeClr val="dk1"/>
                </a:solidFill>
                <a:latin typeface="Calibri Light"/>
              </a:rPr>
              <a:t>Haga clic para modificar el estilo de título del patrón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dt" idx="22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lang="es-E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lang="es-E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&lt;fecha/hora&gt;</a:t>
            </a:r>
            <a:endParaRPr lang="es-E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ftr" idx="23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s-E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s-ES" sz="1400" b="0" strike="noStrike" spc="-1">
                <a:solidFill>
                  <a:srgbClr val="000000"/>
                </a:solidFill>
                <a:latin typeface="Times New Roman"/>
              </a:rPr>
              <a:t>&lt;pie de página&gt;</a:t>
            </a:r>
          </a:p>
        </p:txBody>
      </p:sp>
      <p:sp>
        <p:nvSpPr>
          <p:cNvPr id="49" name="PlaceHolder 4"/>
          <p:cNvSpPr>
            <a:spLocks noGrp="1"/>
          </p:cNvSpPr>
          <p:nvPr>
            <p:ph type="sldNum" idx="24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lang="es-E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F7497468-9B9C-4D44-A658-FAC3BB75D46D}" type="slidenum">
              <a:rPr lang="es-E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‹Nº›</a:t>
            </a:fld>
            <a:endParaRPr lang="es-E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dt" idx="25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lang="es-E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lang="es-E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&lt;fecha/hora&gt;</a:t>
            </a:r>
            <a:endParaRPr lang="es-E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ftr" idx="26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s-E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s-ES" sz="1400" b="0" strike="noStrike" spc="-1">
                <a:solidFill>
                  <a:srgbClr val="000000"/>
                </a:solidFill>
                <a:latin typeface="Times New Roman"/>
              </a:rPr>
              <a:t>&lt;pie de página&gt;</a:t>
            </a:r>
          </a:p>
        </p:txBody>
      </p:sp>
      <p:sp>
        <p:nvSpPr>
          <p:cNvPr id="53" name="PlaceHolder 3"/>
          <p:cNvSpPr>
            <a:spLocks noGrp="1"/>
          </p:cNvSpPr>
          <p:nvPr>
            <p:ph type="sldNum" idx="27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lang="es-E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25841305-5EC1-4581-BC1D-76CA29DF1242}" type="slidenum">
              <a:rPr lang="es-E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‹Nº›</a:t>
            </a:fld>
            <a:endParaRPr lang="es-E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oe.es/diario_boe/txt.php?id=BOE-A-2023-18907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infoelectoral.interior.gob.es/opencms/es/elecciones-celebradas/area-de-descargas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algn="ctr" defTabSz="914400">
              <a:lnSpc>
                <a:spcPct val="90000"/>
              </a:lnSpc>
              <a:buNone/>
            </a:pPr>
            <a:r>
              <a:rPr lang="es-ES" sz="6000" b="0" strike="noStrike" spc="-1">
                <a:solidFill>
                  <a:schemeClr val="dk1"/>
                </a:solidFill>
                <a:latin typeface="Calibri Light"/>
              </a:rPr>
              <a:t>Talleres de Análisis Político I</a:t>
            </a:r>
            <a:endParaRPr lang="en-US" sz="60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subTitle"/>
          </p:nvPr>
        </p:nvSpPr>
        <p:spPr>
          <a:xfrm>
            <a:off x="1143000" y="3602160"/>
            <a:ext cx="6857640" cy="32554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ES" sz="2400" b="0" strike="noStrike" spc="-1">
                <a:solidFill>
                  <a:schemeClr val="dk1"/>
                </a:solidFill>
                <a:latin typeface="Calibri"/>
              </a:rPr>
              <a:t>Sesión 2 y 3</a:t>
            </a:r>
            <a:endParaRPr lang="es-ES" sz="2400" b="0" strike="noStrike" spc="-1">
              <a:solidFill>
                <a:srgbClr val="000000"/>
              </a:solidFill>
              <a:latin typeface="Arial"/>
            </a:endParaRPr>
          </a:p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ES" sz="2400" b="0" strike="noStrike" spc="-1">
                <a:solidFill>
                  <a:schemeClr val="dk1"/>
                </a:solidFill>
                <a:latin typeface="Calibri"/>
              </a:rPr>
              <a:t>12-13/11/2024</a:t>
            </a:r>
            <a:endParaRPr lang="es-ES" sz="2400" b="0" strike="noStrike" spc="-1">
              <a:solidFill>
                <a:srgbClr val="000000"/>
              </a:solidFill>
              <a:latin typeface="Arial"/>
            </a:endParaRPr>
          </a:p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ES" sz="2400" b="0" strike="noStrike" spc="-1">
                <a:solidFill>
                  <a:schemeClr val="dk1"/>
                </a:solidFill>
                <a:latin typeface="Calibri"/>
              </a:rPr>
              <a:t>19-20/11/2024</a:t>
            </a:r>
            <a:endParaRPr lang="es-ES" sz="2400" b="0" strike="noStrike" spc="-1">
              <a:solidFill>
                <a:srgbClr val="000000"/>
              </a:solidFill>
              <a:latin typeface="Arial"/>
            </a:endParaRPr>
          </a:p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s-ES" sz="2400" b="0" strike="noStrike" spc="-1">
              <a:solidFill>
                <a:srgbClr val="000000"/>
              </a:solidFill>
              <a:latin typeface="Arial"/>
            </a:endParaRPr>
          </a:p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ES" sz="2400" b="0" strike="noStrike" spc="-1">
                <a:solidFill>
                  <a:schemeClr val="dk1"/>
                </a:solidFill>
                <a:latin typeface="Calibri"/>
              </a:rPr>
              <a:t>Pau Vall-Prat</a:t>
            </a:r>
            <a:endParaRPr lang="es-ES" sz="2400" b="0" strike="noStrike" spc="-1">
              <a:solidFill>
                <a:srgbClr val="000000"/>
              </a:solidFill>
              <a:latin typeface="Arial"/>
            </a:endParaRPr>
          </a:p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ES" sz="2400" b="0" strike="noStrike" spc="-1">
                <a:solidFill>
                  <a:schemeClr val="dk1"/>
                </a:solidFill>
                <a:latin typeface="Calibri"/>
              </a:rPr>
              <a:t>pau.vall@uc3m.es</a:t>
            </a:r>
            <a:endParaRPr lang="es-ES" sz="2400" b="0" strike="noStrike" spc="-1">
              <a:solidFill>
                <a:srgbClr val="000000"/>
              </a:solidFill>
              <a:latin typeface="Arial"/>
            </a:endParaRPr>
          </a:p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s-E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CuadroTexto 4"/>
          <p:cNvSpPr/>
          <p:nvPr/>
        </p:nvSpPr>
        <p:spPr>
          <a:xfrm>
            <a:off x="4572000" y="0"/>
            <a:ext cx="457164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r" defTabSz="457200">
              <a:lnSpc>
                <a:spcPct val="100000"/>
              </a:lnSpc>
            </a:pPr>
            <a:r>
              <a:rPr lang="es-ES" sz="2000" b="0" strike="noStrike" spc="-1">
                <a:solidFill>
                  <a:schemeClr val="dk1">
                    <a:lumMod val="40000"/>
                    <a:lumOff val="60000"/>
                  </a:schemeClr>
                </a:solidFill>
                <a:latin typeface="CMSS10"/>
              </a:rPr>
              <a:t>Master de Análisis Político y Electoral</a:t>
            </a:r>
            <a:endParaRPr lang="es-ES" sz="20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5" name="Picture 2" descr="Departamento de Ciencias Sociales de la Universidad Carlos III de Madrid |  UC3M"/>
          <p:cNvPicPr/>
          <p:nvPr/>
        </p:nvPicPr>
        <p:blipFill>
          <a:blip r:embed="rId2"/>
          <a:srcRect t="28335" b="29792"/>
          <a:stretch/>
        </p:blipFill>
        <p:spPr>
          <a:xfrm>
            <a:off x="0" y="0"/>
            <a:ext cx="2998080" cy="12553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s-ES" sz="4400" b="0" strike="noStrike" spc="-1">
                <a:solidFill>
                  <a:schemeClr val="dk1"/>
                </a:solidFill>
                <a:latin typeface="Calibri Light"/>
              </a:rPr>
              <a:t>Filter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7886520" cy="50320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98192"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Permite reducir el número de filas del marco de datos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Siempre a partir de una condición lógica, la función retiene las observaciones que cumplen con la condición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ES" sz="2800" b="1" strike="noStrike" spc="-1">
                <a:solidFill>
                  <a:schemeClr val="dk1"/>
                </a:solidFill>
                <a:latin typeface="Calibri"/>
              </a:rPr>
              <a:t>Condiciones lógicas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  <a:tabLst>
                <a:tab pos="0" algn="l"/>
              </a:tabLst>
            </a:pPr>
            <a:r>
              <a:rPr lang="es-ES" sz="2400" b="0" strike="noStrike" spc="-1">
                <a:solidFill>
                  <a:schemeClr val="dk1"/>
                </a:solidFill>
                <a:latin typeface="Calibri"/>
              </a:rPr>
              <a:t>Igual: ==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  <a:tabLst>
                <a:tab pos="0" algn="l"/>
              </a:tabLst>
            </a:pPr>
            <a:r>
              <a:rPr lang="es-ES" sz="2400" b="0" strike="noStrike" spc="-1">
                <a:solidFill>
                  <a:schemeClr val="dk1"/>
                </a:solidFill>
                <a:latin typeface="Calibri"/>
              </a:rPr>
              <a:t>Diferente: !=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  <a:tabLst>
                <a:tab pos="0" algn="l"/>
              </a:tabLst>
            </a:pPr>
            <a:r>
              <a:rPr lang="es-ES" sz="2400" b="0" strike="noStrike" spc="-1">
                <a:solidFill>
                  <a:schemeClr val="dk1"/>
                </a:solidFill>
                <a:latin typeface="Calibri"/>
              </a:rPr>
              <a:t>Mayor que: &gt;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  <a:tabLst>
                <a:tab pos="0" algn="l"/>
              </a:tabLst>
            </a:pPr>
            <a:r>
              <a:rPr lang="es-ES" sz="2400" b="0" strike="noStrike" spc="-1">
                <a:solidFill>
                  <a:schemeClr val="dk1"/>
                </a:solidFill>
                <a:latin typeface="Calibri"/>
              </a:rPr>
              <a:t>Mayor que o igual: &gt;= …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  <a:tabLst>
                <a:tab pos="0" algn="l"/>
              </a:tabLst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También se usa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  <a:tabLst>
                <a:tab pos="0" algn="l"/>
              </a:tabLst>
            </a:pPr>
            <a:r>
              <a:rPr lang="es-ES" sz="2400" b="0" strike="noStrike" spc="-1">
                <a:solidFill>
                  <a:schemeClr val="dk1"/>
                </a:solidFill>
                <a:latin typeface="Calibri"/>
              </a:rPr>
              <a:t>%in% para indicar si un vector forma parte de lo que buscamos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s-ES" sz="4400" b="0" i="1" strike="noStrike" spc="-1">
                <a:solidFill>
                  <a:schemeClr val="dk1"/>
                </a:solidFill>
                <a:latin typeface="Calibri Light"/>
              </a:rPr>
              <a:t>Ejercicios (resultados 2023)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514440" indent="-51444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Calibri Light"/>
              <a:buAutoNum type="alphaLcPeriod"/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Selecciona los datos de tu municipio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514440" indent="-51444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Calibri Light"/>
              <a:buAutoNum type="alphaLcPeriod"/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Selecciona los datos del primer municipio de cada provincia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514440" indent="-51444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Calibri Light"/>
              <a:buAutoNum type="alphaLcPeriod"/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Selecciona los datos de dos provincias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514440" indent="-51444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Calibri Light"/>
              <a:buAutoNum type="alphaLcPeriod"/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Selecciona los municipios donde PP saque mejores resultados que PSOE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514440" indent="-51444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Calibri Light"/>
              <a:buAutoNum type="alphaLcPeriod"/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Selecciona los municipios donde PSOE saque mejores resultados que PP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s-ES" sz="4400" b="0" strike="noStrike" spc="-1">
                <a:solidFill>
                  <a:schemeClr val="dk1"/>
                </a:solidFill>
                <a:latin typeface="Calibri Light"/>
              </a:rPr>
              <a:t>Select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Esta función permite reducir el número de columnas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Requiere especificar los nombres de las columnas que se quiere mantener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2400" b="0" strike="noStrike" spc="-1">
                <a:solidFill>
                  <a:schemeClr val="dk1"/>
                </a:solidFill>
                <a:latin typeface="Calibri"/>
              </a:rPr>
              <a:t>df |&gt; select(x1,x2,x3)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2400" b="0" strike="noStrike" spc="-1">
                <a:solidFill>
                  <a:schemeClr val="dk1"/>
                </a:solidFill>
                <a:latin typeface="Calibri"/>
              </a:rPr>
              <a:t>df |&gt; select(c(“x1”, “x2”, “x3”))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También se puede especificar a partir de las columnas que se quieren eliminar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2400" b="0" strike="noStrike" spc="-1">
                <a:solidFill>
                  <a:schemeClr val="dk1"/>
                </a:solidFill>
                <a:latin typeface="Calibri"/>
              </a:rPr>
              <a:t>df |&gt; select(</a:t>
            </a:r>
            <a:r>
              <a:rPr lang="es-ES" sz="2400" b="1" u="sng" strike="noStrike" spc="-1">
                <a:solidFill>
                  <a:schemeClr val="dk1"/>
                </a:solidFill>
                <a:uFillTx/>
                <a:latin typeface="Calibri"/>
              </a:rPr>
              <a:t>-</a:t>
            </a:r>
            <a:r>
              <a:rPr lang="es-ES" sz="2400" b="0" strike="noStrike" spc="-1">
                <a:solidFill>
                  <a:schemeClr val="dk1"/>
                </a:solidFill>
                <a:latin typeface="Calibri"/>
              </a:rPr>
              <a:t>x4)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s-ES" sz="4400" b="0" i="1" strike="noStrike" spc="-1">
                <a:solidFill>
                  <a:schemeClr val="dk1"/>
                </a:solidFill>
                <a:latin typeface="Calibri Light"/>
              </a:rPr>
              <a:t>Ejercicios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514440" indent="-51444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Calibri Light"/>
              <a:buAutoNum type="alphaLcPeriod"/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Queremos trabajar únicamente con datos de participación, selecciona las variables mínimas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514440" indent="-51444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Calibri Light"/>
              <a:buAutoNum type="alphaLcPeriod"/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Elimina la variable de votos al partido animalista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514440" indent="-51444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Calibri Light"/>
              <a:buAutoNum type="alphaLcPeriod"/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Selecciona los datos de los Partidos de ámbito estatal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s-ES" sz="4400" b="0" strike="noStrike" spc="-1">
                <a:solidFill>
                  <a:schemeClr val="dk1"/>
                </a:solidFill>
                <a:latin typeface="Calibri Light"/>
              </a:rPr>
              <a:t>Mutate (1)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Permite añadir nuevas columnas a partir de las columnas ya existentes o a partir de condiciones lógicas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Ejemplos: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2400" b="0" strike="noStrike" spc="-1">
                <a:solidFill>
                  <a:schemeClr val="dk1"/>
                </a:solidFill>
                <a:latin typeface="Calibri"/>
              </a:rPr>
              <a:t>Nueva variable con unidades distintas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914400" indent="0" defTabSz="914400">
              <a:lnSpc>
                <a:spcPct val="90000"/>
              </a:lnSpc>
              <a:spcBef>
                <a:spcPts val="499"/>
              </a:spcBef>
              <a:buNone/>
              <a:tabLst>
                <a:tab pos="0" algn="l"/>
              </a:tabLst>
            </a:pPr>
            <a:r>
              <a:rPr lang="es-ES" sz="2000" b="0" strike="noStrike" spc="-1">
                <a:solidFill>
                  <a:schemeClr val="dk1"/>
                </a:solidFill>
                <a:latin typeface="Calibri"/>
              </a:rPr>
              <a:t>df |&gt; mutate( metros = cm/100)</a:t>
            </a:r>
            <a:endParaRPr lang="en-US" sz="20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  <a:tabLst>
                <a:tab pos="0" algn="l"/>
              </a:tabLst>
            </a:pPr>
            <a:r>
              <a:rPr lang="es-ES" sz="2400" b="0" strike="noStrike" spc="-1">
                <a:solidFill>
                  <a:schemeClr val="dk1"/>
                </a:solidFill>
                <a:latin typeface="Calibri"/>
              </a:rPr>
              <a:t>Nueva variable identificativa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914400" indent="0" defTabSz="914400">
              <a:lnSpc>
                <a:spcPct val="90000"/>
              </a:lnSpc>
              <a:spcBef>
                <a:spcPts val="499"/>
              </a:spcBef>
              <a:buNone/>
              <a:tabLst>
                <a:tab pos="0" algn="l"/>
              </a:tabLst>
            </a:pPr>
            <a:r>
              <a:rPr lang="es-ES" sz="2000" b="0" strike="noStrike" spc="-1">
                <a:solidFill>
                  <a:schemeClr val="dk1"/>
                </a:solidFill>
                <a:latin typeface="Calibri"/>
              </a:rPr>
              <a:t>df |&gt; mutate( id = “datos1”)</a:t>
            </a:r>
            <a:endParaRPr lang="en-US" sz="20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s-ES" sz="4400" b="0" strike="noStrike" spc="-1">
                <a:solidFill>
                  <a:schemeClr val="dk1"/>
                </a:solidFill>
                <a:latin typeface="Calibri Light"/>
              </a:rPr>
              <a:t>Mutate (2): condiciones lógicas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7886520" cy="50320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ES" sz="2800" b="1" strike="noStrike" spc="-1">
                <a:solidFill>
                  <a:schemeClr val="dk1"/>
                </a:solidFill>
                <a:latin typeface="Calibri"/>
              </a:rPr>
              <a:t>if_else()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  <a:tabLst>
                <a:tab pos="0" algn="l"/>
              </a:tabLst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Si se cumple la condición, entonces x, si no y.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  <a:tabLst>
                <a:tab pos="0" algn="l"/>
              </a:tabLst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Nueva variable para distinguir mayores de 40 años de los menores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  <a:tabLst>
                <a:tab pos="0" algn="l"/>
              </a:tabLst>
            </a:pPr>
            <a:r>
              <a:rPr lang="es-ES" sz="2000" b="0" strike="noStrike" spc="-1">
                <a:solidFill>
                  <a:schemeClr val="dk1"/>
                </a:solidFill>
                <a:latin typeface="Calibri"/>
              </a:rPr>
              <a:t>df |&gt; mutate(mayor = if_else(edad&gt;=40, “Mayor”, “Menor”))</a:t>
            </a:r>
            <a:endParaRPr lang="en-US" sz="2000" b="0" strike="noStrike" spc="-1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ES" sz="2800" b="1" strike="noStrike" spc="-1">
                <a:solidFill>
                  <a:schemeClr val="dk1"/>
                </a:solidFill>
                <a:latin typeface="Calibri"/>
              </a:rPr>
              <a:t>case_when()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  <a:tabLst>
                <a:tab pos="0" algn="l"/>
              </a:tabLst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Similar, para múltiples condiciones lógicas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  <a:tabLst>
                <a:tab pos="0" algn="l"/>
              </a:tabLst>
            </a:pPr>
            <a:r>
              <a:rPr lang="es-ES" sz="2400" b="0" strike="noStrike" spc="-1">
                <a:solidFill>
                  <a:schemeClr val="dk1"/>
                </a:solidFill>
                <a:latin typeface="Calibri"/>
              </a:rPr>
              <a:t>Grupos de edad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457200" indent="0" defTabSz="914400">
              <a:lnSpc>
                <a:spcPct val="90000"/>
              </a:lnSpc>
              <a:spcBef>
                <a:spcPts val="499"/>
              </a:spcBef>
              <a:buNone/>
              <a:tabLst>
                <a:tab pos="0" algn="l"/>
              </a:tabLst>
            </a:pPr>
            <a:r>
              <a:rPr lang="es-ES" sz="2000" b="0" strike="noStrike" spc="-1">
                <a:solidFill>
                  <a:schemeClr val="dk1"/>
                </a:solidFill>
                <a:latin typeface="Calibri"/>
              </a:rPr>
              <a:t>df |&gt; mutate( edadcat = case_when( edad&lt;30 ~ “Joven”,</a:t>
            </a:r>
            <a:endParaRPr lang="en-US" sz="2000" b="0" strike="noStrike" spc="-1">
              <a:solidFill>
                <a:schemeClr val="dk1"/>
              </a:solidFill>
              <a:latin typeface="Calibri"/>
            </a:endParaRPr>
          </a:p>
          <a:p>
            <a:pPr marL="457200" indent="0" defTabSz="914400">
              <a:lnSpc>
                <a:spcPct val="90000"/>
              </a:lnSpc>
              <a:spcBef>
                <a:spcPts val="499"/>
              </a:spcBef>
              <a:buNone/>
              <a:tabLst>
                <a:tab pos="0" algn="l"/>
              </a:tabLst>
            </a:pPr>
            <a:r>
              <a:rPr lang="es-ES" sz="2000" b="0" strike="noStrike" spc="-1">
                <a:solidFill>
                  <a:schemeClr val="dk1"/>
                </a:solidFill>
                <a:latin typeface="Calibri"/>
              </a:rPr>
              <a:t>					edad&lt;65 ~ “Adulto”,</a:t>
            </a:r>
            <a:endParaRPr lang="en-US" sz="2000" b="0" strike="noStrike" spc="-1">
              <a:solidFill>
                <a:schemeClr val="dk1"/>
              </a:solidFill>
              <a:latin typeface="Calibri"/>
            </a:endParaRPr>
          </a:p>
          <a:p>
            <a:pPr marL="457200" indent="0" defTabSz="914400">
              <a:lnSpc>
                <a:spcPct val="90000"/>
              </a:lnSpc>
              <a:spcBef>
                <a:spcPts val="499"/>
              </a:spcBef>
              <a:buNone/>
              <a:tabLst>
                <a:tab pos="0" algn="l"/>
              </a:tabLst>
            </a:pPr>
            <a:r>
              <a:rPr lang="es-ES" sz="2000" b="0" strike="noStrike" spc="-1">
                <a:solidFill>
                  <a:schemeClr val="dk1"/>
                </a:solidFill>
                <a:latin typeface="Calibri"/>
              </a:rPr>
              <a:t>					T ~ “Adulto mayor”))</a:t>
            </a:r>
            <a:endParaRPr lang="en-US" sz="20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s-ES" sz="4400" b="0" strike="noStrike" spc="-1">
                <a:solidFill>
                  <a:schemeClr val="dk1"/>
                </a:solidFill>
                <a:latin typeface="Calibri Light"/>
              </a:rPr>
              <a:t>+ Condiciones lógicas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Pueden definirse diferentes condiciones lógicas a la vez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Hay que usar los símbolos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2400" b="0" strike="noStrike" spc="-1">
                <a:solidFill>
                  <a:schemeClr val="dk1"/>
                </a:solidFill>
                <a:latin typeface="Calibri"/>
              </a:rPr>
              <a:t>&amp;: una condición </a:t>
            </a:r>
            <a:r>
              <a:rPr lang="es-ES" sz="2400" b="0" u="sng" strike="noStrike" spc="-1">
                <a:solidFill>
                  <a:schemeClr val="dk1"/>
                </a:solidFill>
                <a:uFillTx/>
                <a:latin typeface="Calibri"/>
              </a:rPr>
              <a:t>y</a:t>
            </a:r>
            <a:r>
              <a:rPr lang="es-ES" sz="2400" b="0" strike="noStrike" spc="-1">
                <a:solidFill>
                  <a:schemeClr val="dk1"/>
                </a:solidFill>
                <a:latin typeface="Calibri"/>
              </a:rPr>
              <a:t> la otra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2400" b="0" strike="noStrike" spc="-1">
                <a:solidFill>
                  <a:schemeClr val="dk1"/>
                </a:solidFill>
                <a:latin typeface="Calibri"/>
              </a:rPr>
              <a:t> | : una condición </a:t>
            </a:r>
            <a:r>
              <a:rPr lang="es-ES" sz="2400" b="0" u="sng" strike="noStrike" spc="-1">
                <a:solidFill>
                  <a:schemeClr val="dk1"/>
                </a:solidFill>
                <a:uFillTx/>
                <a:latin typeface="Calibri"/>
              </a:rPr>
              <a:t>o</a:t>
            </a:r>
            <a:r>
              <a:rPr lang="es-ES" sz="2400" b="0" strike="noStrike" spc="-1">
                <a:solidFill>
                  <a:schemeClr val="dk1"/>
                </a:solidFill>
                <a:latin typeface="Calibri"/>
              </a:rPr>
              <a:t> la otra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ES" sz="2000" b="0" strike="noStrike" spc="-1">
                <a:solidFill>
                  <a:schemeClr val="dk1"/>
                </a:solidFill>
                <a:latin typeface="Calibri"/>
              </a:rPr>
              <a:t>df |&gt; mutate(mayor = if_else(edad&gt;=18 | altura&gt;200, “Mayor”, “Menor”))</a:t>
            </a:r>
            <a:endParaRPr lang="en-US" sz="2000" b="0" strike="noStrike" spc="-1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s-ES" sz="4400" b="0" i="1" strike="noStrike" spc="-1">
                <a:solidFill>
                  <a:schemeClr val="dk1"/>
                </a:solidFill>
                <a:latin typeface="Calibri Light"/>
              </a:rPr>
              <a:t>Ejercicios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628560" y="1415520"/>
            <a:ext cx="7886520" cy="5454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93550"/>
          </a:bodyPr>
          <a:lstStyle/>
          <a:p>
            <a:pPr marL="285840" indent="-285840" defTabSz="914400">
              <a:lnSpc>
                <a:spcPct val="100000"/>
              </a:lnSpc>
              <a:spcBef>
                <a:spcPts val="1001"/>
              </a:spcBef>
              <a:buClr>
                <a:srgbClr val="001489"/>
              </a:buClr>
              <a:buFont typeface="Calibri Light"/>
              <a:buAutoNum type="alphaLcPeriod"/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  <a:ea typeface="Calibri"/>
              </a:rPr>
              <a:t>Crea la variable de participación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85840" indent="-285840" defTabSz="914400">
              <a:lnSpc>
                <a:spcPct val="100000"/>
              </a:lnSpc>
              <a:spcBef>
                <a:spcPts val="1001"/>
              </a:spcBef>
              <a:buClr>
                <a:srgbClr val="001489"/>
              </a:buClr>
              <a:buFont typeface="Calibri Light"/>
              <a:buAutoNum type="alphaLcPeriod"/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  <a:ea typeface="Calibri"/>
              </a:rPr>
              <a:t>Crea una variable que indique la relación de votos entre PP y PSOE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85840" indent="-285840" defTabSz="914400">
              <a:lnSpc>
                <a:spcPct val="100000"/>
              </a:lnSpc>
              <a:spcBef>
                <a:spcPts val="1001"/>
              </a:spcBef>
              <a:buClr>
                <a:srgbClr val="001489"/>
              </a:buClr>
              <a:buFont typeface="Calibri Light"/>
              <a:buAutoNum type="alphaLcPeriod"/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  <a:ea typeface="Calibri"/>
              </a:rPr>
              <a:t>Crea la variable de porcentaje de voto a un partido, elige el que te guste más (o al que nunca votarías)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85840" indent="-285840" defTabSz="914400">
              <a:lnSpc>
                <a:spcPct val="100000"/>
              </a:lnSpc>
              <a:spcBef>
                <a:spcPts val="1001"/>
              </a:spcBef>
              <a:buClr>
                <a:srgbClr val="001489"/>
              </a:buClr>
              <a:buFont typeface="Calibri Light"/>
              <a:buAutoNum type="alphaLcPeriod"/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  <a:ea typeface="Calibri"/>
              </a:rPr>
              <a:t>Categoriza los municipios en base a su población en dos o tres categorías. [Pista: usa if_else()]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85840" indent="-285840" defTabSz="914400">
              <a:lnSpc>
                <a:spcPct val="100000"/>
              </a:lnSpc>
              <a:spcBef>
                <a:spcPts val="1001"/>
              </a:spcBef>
              <a:spcAft>
                <a:spcPts val="799"/>
              </a:spcAft>
              <a:buClr>
                <a:srgbClr val="001489"/>
              </a:buClr>
              <a:buFont typeface="Calibri Light"/>
              <a:buAutoNum type="alphaLcPeriod"/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  <a:ea typeface="Calibri"/>
              </a:rPr>
              <a:t>Calcula el % de apoyo a los principales partidos, ajustado a cada CA. En la mayoría de España esto implica los votos de PSOE, PP, VOX y Podemos; en Catalunya hay que añadirle ERC y JxCat; en el País Vasco PNV y Bildu. [Pista: usa case_when()]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100000"/>
              </a:lnSpc>
              <a:spcBef>
                <a:spcPts val="1001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s-ES" sz="4400" b="0" strike="noStrike" spc="-1">
                <a:solidFill>
                  <a:schemeClr val="dk1"/>
                </a:solidFill>
                <a:latin typeface="Calibri Light"/>
              </a:rPr>
              <a:t>Más mutate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Podemos aplicar un cambio a más de una variable a la vez usando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2400" b="0" strike="noStrike" spc="-1">
                <a:solidFill>
                  <a:schemeClr val="dk1"/>
                </a:solidFill>
                <a:latin typeface="Calibri"/>
              </a:rPr>
              <a:t>mutate_if()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2400" b="0" strike="noStrike" spc="-1">
                <a:solidFill>
                  <a:schemeClr val="dk1"/>
                </a:solidFill>
                <a:latin typeface="Calibri"/>
              </a:rPr>
              <a:t>mutate_at()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2400" b="0" strike="noStrike" spc="-1">
                <a:solidFill>
                  <a:schemeClr val="dk1"/>
                </a:solidFill>
                <a:latin typeface="Calibri"/>
              </a:rPr>
              <a:t>mutate_all()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2400" b="0" strike="noStrike" spc="-1">
                <a:solidFill>
                  <a:schemeClr val="dk1"/>
                </a:solidFill>
                <a:latin typeface="Calibri"/>
              </a:rPr>
              <a:t>across()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499"/>
              </a:spcBef>
              <a:buNone/>
            </a:pP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s-ES" sz="4400" b="0" strike="noStrike" spc="-1">
                <a:solidFill>
                  <a:schemeClr val="dk1"/>
                </a:solidFill>
                <a:latin typeface="Calibri Light"/>
              </a:rPr>
              <a:t>mutate_if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Se hacen cambios en múltiples variables que cumplan con una característica especificada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Es especialmente útil para transformar variables de un tipo a otro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Por ejemplo,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2400" b="0" strike="noStrike" spc="-1">
                <a:solidFill>
                  <a:schemeClr val="dk1"/>
                </a:solidFill>
                <a:latin typeface="Calibri"/>
              </a:rPr>
              <a:t>Estandardizar (=0, sd=1) todas las variables numéricas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457200" indent="0" defTabSz="914400">
              <a:lnSpc>
                <a:spcPct val="90000"/>
              </a:lnSpc>
              <a:spcBef>
                <a:spcPts val="499"/>
              </a:spcBef>
              <a:buNone/>
              <a:tabLst>
                <a:tab pos="0" algn="l"/>
              </a:tabLst>
            </a:pPr>
            <a:r>
              <a:rPr lang="es-ES" sz="2400" b="0" strike="noStrike" spc="-1">
                <a:solidFill>
                  <a:schemeClr val="dk1"/>
                </a:solidFill>
                <a:latin typeface="Calibri"/>
              </a:rPr>
              <a:t>	df |&gt; mutate_if(is.numeric,scale)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  <a:tabLst>
                <a:tab pos="0" algn="l"/>
              </a:tabLst>
            </a:pPr>
            <a:r>
              <a:rPr lang="es-ES" sz="2400" b="0" strike="noStrike" spc="-1">
                <a:solidFill>
                  <a:schemeClr val="dk1"/>
                </a:solidFill>
                <a:latin typeface="Calibri"/>
              </a:rPr>
              <a:t>Convertir variables de tipo factor a carácter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457200" indent="0" defTabSz="914400">
              <a:lnSpc>
                <a:spcPct val="90000"/>
              </a:lnSpc>
              <a:spcBef>
                <a:spcPts val="499"/>
              </a:spcBef>
              <a:buNone/>
              <a:tabLst>
                <a:tab pos="0" algn="l"/>
              </a:tabLst>
            </a:pPr>
            <a:r>
              <a:rPr lang="es-ES" sz="2400" b="0" strike="noStrike" spc="-1">
                <a:solidFill>
                  <a:schemeClr val="dk1"/>
                </a:solidFill>
                <a:latin typeface="Calibri"/>
              </a:rPr>
              <a:t>	df |&gt; m</a:t>
            </a: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utate_if(is.factor, as.character)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23880" y="1709640"/>
            <a:ext cx="7886520" cy="4052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s-ES" sz="6000" b="0" strike="noStrike" spc="-1">
                <a:solidFill>
                  <a:schemeClr val="dk1"/>
                </a:solidFill>
                <a:latin typeface="Calibri Light"/>
              </a:rPr>
              <a:t>Markdown y Quarto</a:t>
            </a:r>
            <a:endParaRPr lang="en-US" sz="60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s-ES" sz="4400" b="0" strike="noStrike" spc="-1">
                <a:solidFill>
                  <a:schemeClr val="dk1"/>
                </a:solidFill>
                <a:latin typeface="Calibri Light"/>
              </a:rPr>
              <a:t>mutate_at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Cambiar diferentes variables especificadas en un vector específico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2400" b="0" strike="noStrike" spc="-1">
                <a:solidFill>
                  <a:schemeClr val="dk1"/>
                </a:solidFill>
                <a:latin typeface="Calibri"/>
              </a:rPr>
              <a:t>Estandardizar una variable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2400" b="0" strike="noStrike" spc="-1">
                <a:solidFill>
                  <a:schemeClr val="dk1"/>
                </a:solidFill>
                <a:latin typeface="Calibri"/>
              </a:rPr>
              <a:t>df |&gt; mutate_at (c("n", "edad"), scale)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2400" b="0" strike="noStrike" spc="-1">
                <a:solidFill>
                  <a:schemeClr val="dk1"/>
                </a:solidFill>
                <a:latin typeface="Calibri"/>
              </a:rPr>
              <a:t>Convertir una escala logarítmica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2400" b="0" strike="noStrike" spc="-1">
                <a:solidFill>
                  <a:schemeClr val="dk1"/>
                </a:solidFill>
                <a:latin typeface="Calibri"/>
              </a:rPr>
              <a:t>df |&gt; mutate_at (c(“pib", “poblacion"), log)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499"/>
              </a:spcBef>
              <a:buNone/>
            </a:pP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s-ES" sz="4400" b="0" strike="noStrike" spc="-1">
                <a:solidFill>
                  <a:schemeClr val="dk1"/>
                </a:solidFill>
                <a:latin typeface="Calibri Light"/>
              </a:rPr>
              <a:t>mutate_all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Nos permite hacer cambios en todas las variables de un marco de datos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	df |&gt; mutate_all(as.character)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s-ES" sz="4400" b="0" strike="noStrike" spc="-1">
                <a:solidFill>
                  <a:schemeClr val="dk1"/>
                </a:solidFill>
                <a:latin typeface="Calibri Light"/>
              </a:rPr>
              <a:t>across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822780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Permite hacer cambios a múltiples variables dentro de la función básica mutate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df |&gt; mutate(across(c(n, edad), round))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df |&gt; mutate(across(where(is.numeric), round))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df |&gt; mutate(across(starts_with(“nombr"), tolower))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s-ES" sz="4400" b="0" i="1" strike="noStrike" spc="-1">
                <a:solidFill>
                  <a:schemeClr val="dk1"/>
                </a:solidFill>
                <a:latin typeface="Calibri Light"/>
              </a:rPr>
              <a:t>Ejercicios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834696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Crea un marco de datos con todos los valores numéricos estandardizados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Crea las variables de apoyo relativo (%) a PP y PSOE y conviértelas en una escala estandardizada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Convierte la variable población a logaritmo de población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Crea un marco de datos con todas las variables en formato carácter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Estandardiza solo las variables que empiezen por “vot”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s-ES" sz="4400" b="0" strike="noStrike" spc="-1">
                <a:solidFill>
                  <a:schemeClr val="dk1"/>
                </a:solidFill>
                <a:latin typeface="Calibri Light"/>
              </a:rPr>
              <a:t>Arrange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7886520" cy="50320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88908"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Sirve para reordenar las variables y que el marco de datos quede dispuesto de un modo específico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Se puede ordenar a partir de distintas variables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Por ejemplo podríamos ordenar por edad y luego por altura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457200" indent="0" defTabSz="914400">
              <a:lnSpc>
                <a:spcPct val="90000"/>
              </a:lnSpc>
              <a:spcBef>
                <a:spcPts val="499"/>
              </a:spcBef>
              <a:buNone/>
              <a:tabLst>
                <a:tab pos="0" algn="l"/>
              </a:tabLst>
            </a:pPr>
            <a:r>
              <a:rPr lang="es-ES" sz="2400" b="0" strike="noStrike" spc="-1">
                <a:solidFill>
                  <a:schemeClr val="dk1"/>
                </a:solidFill>
                <a:latin typeface="Calibri"/>
              </a:rPr>
              <a:t>df |&gt; arrange(edad,cm)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  <a:tabLst>
                <a:tab pos="0" algn="l"/>
              </a:tabLst>
            </a:pPr>
            <a:r>
              <a:rPr lang="es-ES" sz="2400" b="0" strike="noStrike" spc="-1">
                <a:solidFill>
                  <a:schemeClr val="dk1"/>
                </a:solidFill>
                <a:latin typeface="Calibri"/>
              </a:rPr>
              <a:t>Entre todos los individuos con la misma edad, se les ordenaría por altura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  <a:tabLst>
                <a:tab pos="0" algn="l"/>
              </a:tabLst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Por defecto se ordena de menor a mayor o alfabéticamente.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  <a:tabLst>
                <a:tab pos="0" algn="l"/>
              </a:tabLst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Para invertir el orden se puede añadir desc(variable) o – delante de la variable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457200" indent="0" defTabSz="914400">
              <a:lnSpc>
                <a:spcPct val="90000"/>
              </a:lnSpc>
              <a:spcBef>
                <a:spcPts val="499"/>
              </a:spcBef>
              <a:buNone/>
              <a:tabLst>
                <a:tab pos="0" algn="l"/>
              </a:tabLst>
            </a:pPr>
            <a:r>
              <a:rPr lang="es-ES" sz="2400" b="0" strike="noStrike" spc="-1">
                <a:solidFill>
                  <a:schemeClr val="dk1"/>
                </a:solidFill>
                <a:latin typeface="Calibri"/>
              </a:rPr>
              <a:t>df |&gt; arrange(-edad,cm)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s-ES" sz="4400" b="0" i="1" strike="noStrike" spc="-1">
                <a:solidFill>
                  <a:schemeClr val="dk1"/>
                </a:solidFill>
                <a:latin typeface="Calibri Light"/>
              </a:rPr>
              <a:t>Ejercicios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285840" indent="-285840" defTabSz="914400">
              <a:lnSpc>
                <a:spcPct val="107000"/>
              </a:lnSpc>
              <a:spcBef>
                <a:spcPts val="1001"/>
              </a:spcBef>
              <a:buClr>
                <a:srgbClr val="001489"/>
              </a:buClr>
              <a:buFont typeface="Calibri Light"/>
              <a:buAutoNum type="alphaLcPeriod"/>
            </a:pPr>
            <a:r>
              <a:rPr lang="es-ES" sz="3200" b="0" strike="noStrike" spc="-1">
                <a:solidFill>
                  <a:schemeClr val="dk1"/>
                </a:solidFill>
                <a:latin typeface="Calibri"/>
                <a:ea typeface="Calibri"/>
              </a:rPr>
              <a:t>Ordena los municipios de más a menos poblados</a:t>
            </a:r>
            <a:endParaRPr lang="en-US" sz="3200" b="0" strike="noStrike" spc="-1">
              <a:solidFill>
                <a:schemeClr val="dk1"/>
              </a:solidFill>
              <a:latin typeface="Calibri"/>
            </a:endParaRPr>
          </a:p>
          <a:p>
            <a:pPr marL="285840" indent="-285840" defTabSz="914400">
              <a:lnSpc>
                <a:spcPct val="107000"/>
              </a:lnSpc>
              <a:spcBef>
                <a:spcPts val="1001"/>
              </a:spcBef>
              <a:spcAft>
                <a:spcPts val="799"/>
              </a:spcAft>
              <a:buClr>
                <a:srgbClr val="001489"/>
              </a:buClr>
              <a:buFont typeface="Calibri Light"/>
              <a:buAutoNum type="alphaLcPeriod"/>
            </a:pPr>
            <a:r>
              <a:rPr lang="es-ES" sz="3200" b="0" strike="noStrike" spc="-1">
                <a:solidFill>
                  <a:schemeClr val="dk1"/>
                </a:solidFill>
                <a:latin typeface="Calibri"/>
                <a:ea typeface="Calibri"/>
              </a:rPr>
              <a:t>Ordena los municipios en base a los resultados de uno de los partidos (en términos relativos!)</a:t>
            </a:r>
            <a:endParaRPr lang="en-US" sz="32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s-ES" sz="4400" b="0" strike="noStrike" spc="-1">
                <a:solidFill>
                  <a:schemeClr val="dk1"/>
                </a:solidFill>
                <a:latin typeface="Calibri Light"/>
              </a:rPr>
              <a:t>group_by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7886520" cy="50320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Aunque no tiene como consecuencia directa ninguna transformación visible en el marco de datos, group_by() permite agrupar todas las observaciones a partir de los valores en una variable concreta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Es importante, una vez finalizada la agrupación, indicar que se quiere desagrupar, de otro modo los datos seguirán agrupados “invisiblemente”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2400" b="0" strike="noStrike" spc="-1">
                <a:solidFill>
                  <a:schemeClr val="dk1"/>
                </a:solidFill>
                <a:latin typeface="Calibri"/>
              </a:rPr>
              <a:t>Para eso existe la función ungroup()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Es importante para obtener resúmenes de la información.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s-ES" sz="4400" b="0" strike="noStrike" spc="-1">
                <a:solidFill>
                  <a:schemeClr val="dk1"/>
                </a:solidFill>
                <a:latin typeface="Calibri Light"/>
              </a:rPr>
              <a:t>summarise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8126640" cy="50320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Permite obtener valores resumen del marco de datos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Nos permite cambiar el nivel de observación a partir de una variable de agrupación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Es importante tener en cuenta la existencia o no de datos perdidos en la variable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Summarise siempre requiere “crear nuevas variables”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Por ejemplo, el valor de media de una variable en distintos grupos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ES" sz="2400" b="0" strike="noStrike" spc="-1">
                <a:solidFill>
                  <a:schemeClr val="dk1"/>
                </a:solidFill>
                <a:latin typeface="Calibri"/>
              </a:rPr>
              <a:t>df |&gt; group_by(partido) |&gt; summarise( m_alt = mean(altura))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s-ES" sz="4400" b="0" strike="noStrike" spc="-1">
                <a:solidFill>
                  <a:schemeClr val="dk1"/>
                </a:solidFill>
                <a:latin typeface="Calibri Light"/>
              </a:rPr>
              <a:t>Principales funciones en summarise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93550" lnSpcReduction="10000"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Número de casos: n()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Suma: sum()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Media: mean()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2400" b="0" strike="noStrike" spc="-1">
                <a:solidFill>
                  <a:schemeClr val="dk1"/>
                </a:solidFill>
                <a:latin typeface="Calibri"/>
              </a:rPr>
              <a:t>Desviación estándar: sd()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Mediana: median()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Valor máximo: max()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Valor mínimo: min()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Recuerda añadir el argumento </a:t>
            </a:r>
            <a:r>
              <a:rPr lang="es-ES" sz="2800" b="0" strike="noStrike" spc="-1">
                <a:solidFill>
                  <a:schemeClr val="dk1"/>
                </a:solidFill>
                <a:latin typeface="Courier New"/>
              </a:rPr>
              <a:t>na.rm = T </a:t>
            </a: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si es necesario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s-ES" sz="4400" b="0" i="1" strike="noStrike" spc="-1">
                <a:solidFill>
                  <a:schemeClr val="dk1"/>
                </a:solidFill>
                <a:latin typeface="Calibri Light"/>
              </a:rPr>
              <a:t>Ejercicios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93550" lnSpcReduction="20000"/>
          </a:bodyPr>
          <a:lstStyle/>
          <a:p>
            <a:pPr marL="285840" indent="-285840" defTabSz="914400">
              <a:lnSpc>
                <a:spcPct val="107000"/>
              </a:lnSpc>
              <a:spcBef>
                <a:spcPts val="1001"/>
              </a:spcBef>
              <a:buClr>
                <a:srgbClr val="001489"/>
              </a:buClr>
              <a:buFont typeface="Calibri Light"/>
              <a:buAutoNum type="alphaLcPeriod"/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  <a:ea typeface="Calibri"/>
              </a:rPr>
              <a:t>Calcula qué porcentaje de apoyo recibe el PSOE en cada municipio respecto al total de votos al PSOE en la provincia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85840" indent="-285840" defTabSz="914400">
              <a:lnSpc>
                <a:spcPct val="107000"/>
              </a:lnSpc>
              <a:spcBef>
                <a:spcPts val="1001"/>
              </a:spcBef>
              <a:buClr>
                <a:srgbClr val="001489"/>
              </a:buClr>
              <a:buFont typeface="Calibri Light"/>
              <a:buAutoNum type="alphaLcPeriod"/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  <a:ea typeface="Calibri"/>
              </a:rPr>
              <a:t>Agrupa los resultados electorales por provincias </a:t>
            </a:r>
            <a:r>
              <a:rPr lang="es-ES" sz="2800" b="0" strike="noStrike" spc="-1">
                <a:solidFill>
                  <a:schemeClr val="dk1"/>
                </a:solidFill>
                <a:latin typeface="Wingdings"/>
                <a:ea typeface="Calibri"/>
              </a:rPr>
              <a:t></a:t>
            </a:r>
            <a:r>
              <a:rPr lang="es-ES" sz="2800" b="0" strike="noStrike" spc="-1">
                <a:solidFill>
                  <a:schemeClr val="dk1"/>
                </a:solidFill>
                <a:latin typeface="Calibri"/>
                <a:ea typeface="Calibri"/>
              </a:rPr>
              <a:t> Los resultados deberían ser parecidos a los resultados oficiales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107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ca-ES" sz="2000" b="0" u="sng" strike="noStrike" spc="-1">
                <a:solidFill>
                  <a:schemeClr val="dk1"/>
                </a:solidFill>
                <a:uFillTx/>
                <a:latin typeface="Calibri"/>
                <a:ea typeface="Calibri"/>
                <a:hlinkClick r:id="rId2"/>
              </a:rPr>
              <a:t>https://www.boe.es/diario_boe/txt.php?id=BOE-A-2023-18907</a:t>
            </a:r>
            <a:r>
              <a:rPr lang="ca-ES" sz="2000" b="0" strike="noStrike" spc="-1">
                <a:solidFill>
                  <a:schemeClr val="dk1"/>
                </a:solidFill>
                <a:latin typeface="Calibri"/>
                <a:ea typeface="Calibri"/>
              </a:rPr>
              <a:t> </a:t>
            </a:r>
            <a:endParaRPr lang="en-US" sz="2000" b="0" strike="noStrike" spc="-1">
              <a:solidFill>
                <a:schemeClr val="dk1"/>
              </a:solidFill>
              <a:latin typeface="Calibri"/>
            </a:endParaRPr>
          </a:p>
          <a:p>
            <a:pPr marL="285840" indent="-285840" defTabSz="914400">
              <a:lnSpc>
                <a:spcPct val="107000"/>
              </a:lnSpc>
              <a:spcBef>
                <a:spcPts val="1001"/>
              </a:spcBef>
              <a:buClr>
                <a:srgbClr val="001489"/>
              </a:buClr>
              <a:buFont typeface="Calibri Light"/>
              <a:buAutoNum type="alphaLcPeriod"/>
              <a:tabLst>
                <a:tab pos="0" algn="l"/>
              </a:tabLst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  <a:ea typeface="Calibri"/>
              </a:rPr>
              <a:t>Agrupa los resultados por tipología de municipio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107000"/>
              </a:lnSpc>
              <a:spcBef>
                <a:spcPts val="499"/>
              </a:spcBef>
              <a:spcAft>
                <a:spcPts val="799"/>
              </a:spcAft>
              <a:buClr>
                <a:srgbClr val="001489"/>
              </a:buClr>
              <a:buFont typeface="Calibri Light"/>
              <a:buAutoNum type="alphaLcPeriod"/>
              <a:tabLst>
                <a:tab pos="0" algn="l"/>
              </a:tabLst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  <a:ea typeface="Calibri"/>
              </a:rPr>
              <a:t>Obtén el total de censo y votantes 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107000"/>
              </a:lnSpc>
              <a:spcBef>
                <a:spcPts val="499"/>
              </a:spcBef>
              <a:spcAft>
                <a:spcPts val="799"/>
              </a:spcAft>
              <a:buClr>
                <a:srgbClr val="001489"/>
              </a:buClr>
              <a:buFont typeface="Calibri Light"/>
              <a:buAutoNum type="alphaLcPeriod"/>
              <a:tabLst>
                <a:tab pos="0" algn="l"/>
              </a:tabLst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  <a:ea typeface="Calibri"/>
              </a:rPr>
              <a:t>Calcula la participación y los % de apoyo a los partidos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60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s-ES" sz="4400" b="0" strike="noStrike" spc="-1">
                <a:solidFill>
                  <a:schemeClr val="dk1"/>
                </a:solidFill>
                <a:latin typeface="Calibri Light"/>
              </a:rPr>
              <a:t>Markdown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Es un “lenguaje de marcado ligero”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Se trata de texto plano, sin formato, que permite generar texto formatado de forma simple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Facilita la creación de contenido estructurado y controlar en todo momento todos los elementos del documento que se quiere generar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3000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s-ES" sz="4400" b="0" strike="noStrike" spc="-1">
                <a:solidFill>
                  <a:schemeClr val="dk1"/>
                </a:solidFill>
                <a:latin typeface="Calibri Light"/>
              </a:rPr>
              <a:t>Más dplyr (próximas sesiones)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630000" y="1681200"/>
            <a:ext cx="3867840" cy="823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ES" sz="2400" b="1" strike="noStrike" spc="-1">
                <a:solidFill>
                  <a:schemeClr val="dk1"/>
                </a:solidFill>
                <a:latin typeface="Calibri"/>
              </a:rPr>
              <a:t>Combinar bases de datos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/>
          </p:nvPr>
        </p:nvSpPr>
        <p:spPr>
          <a:xfrm>
            <a:off x="630000" y="2505240"/>
            <a:ext cx="3867840" cy="3684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Joins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2400" b="0" strike="noStrike" spc="-1">
                <a:solidFill>
                  <a:schemeClr val="dk1"/>
                </a:solidFill>
                <a:latin typeface="Calibri"/>
              </a:rPr>
              <a:t>inner_join()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2400" b="0" strike="noStrike" spc="-1">
                <a:solidFill>
                  <a:schemeClr val="dk1"/>
                </a:solidFill>
                <a:latin typeface="Calibri"/>
              </a:rPr>
              <a:t>left_join()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2400" b="0" strike="noStrike" spc="-1">
                <a:solidFill>
                  <a:schemeClr val="dk1"/>
                </a:solidFill>
                <a:latin typeface="Calibri"/>
              </a:rPr>
              <a:t>right_join()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2400" b="0" strike="noStrike" spc="-1">
                <a:solidFill>
                  <a:schemeClr val="dk1"/>
                </a:solidFill>
                <a:latin typeface="Calibri"/>
              </a:rPr>
              <a:t>full_join()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499"/>
              </a:spcBef>
              <a:buNone/>
            </a:pP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/>
          </p:nvPr>
        </p:nvSpPr>
        <p:spPr>
          <a:xfrm>
            <a:off x="4629240" y="1681200"/>
            <a:ext cx="3886920" cy="823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ES" sz="2400" b="1" strike="noStrike" spc="-1">
                <a:solidFill>
                  <a:schemeClr val="dk1"/>
                </a:solidFill>
                <a:latin typeface="Calibri"/>
              </a:rPr>
              <a:t>Cambiar la estructura de los datos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35" name="PlaceHolder 5"/>
          <p:cNvSpPr>
            <a:spLocks noGrp="1"/>
          </p:cNvSpPr>
          <p:nvPr>
            <p:ph/>
          </p:nvPr>
        </p:nvSpPr>
        <p:spPr>
          <a:xfrm>
            <a:off x="4629240" y="2505240"/>
            <a:ext cx="3886920" cy="3684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pivot_longer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2400" b="0" strike="noStrike" spc="-1">
                <a:solidFill>
                  <a:schemeClr val="dk1"/>
                </a:solidFill>
                <a:latin typeface="Calibri"/>
              </a:rPr>
              <a:t>= convertir los datos en largos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pivot_wider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2400" b="0" strike="noStrike" spc="-1">
                <a:solidFill>
                  <a:schemeClr val="dk1"/>
                </a:solidFill>
                <a:latin typeface="Calibri"/>
              </a:rPr>
              <a:t>= convertir los datos en amplios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528120" y="3570480"/>
            <a:ext cx="7886520" cy="2852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s-ES" sz="6000" b="0" strike="noStrike" spc="-1">
                <a:solidFill>
                  <a:schemeClr val="dk1"/>
                </a:solidFill>
                <a:latin typeface="Calibri Light"/>
              </a:rPr>
              <a:t>Paquete stringr</a:t>
            </a:r>
            <a:endParaRPr lang="en-US" sz="6000" b="0" strike="noStrike" spc="-1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137" name="Picture 2" descr="Stringr Visual Cheat Sheet · Mara Averick"/>
          <p:cNvPicPr/>
          <p:nvPr/>
        </p:nvPicPr>
        <p:blipFill>
          <a:blip r:embed="rId2"/>
          <a:srcRect l="3140" t="3419" r="55701" b="17680"/>
          <a:stretch/>
        </p:blipFill>
        <p:spPr>
          <a:xfrm>
            <a:off x="5114160" y="806400"/>
            <a:ext cx="3763440" cy="4505040"/>
          </a:xfrm>
          <a:prstGeom prst="rect">
            <a:avLst/>
          </a:prstGeom>
          <a:ln w="0">
            <a:noFill/>
          </a:ln>
        </p:spPr>
      </p:pic>
      <p:pic>
        <p:nvPicPr>
          <p:cNvPr id="138" name="Picture 4"/>
          <p:cNvPicPr/>
          <p:nvPr/>
        </p:nvPicPr>
        <p:blipFill>
          <a:blip r:embed="rId3"/>
          <a:stretch/>
        </p:blipFill>
        <p:spPr>
          <a:xfrm>
            <a:off x="2700720" y="790560"/>
            <a:ext cx="2285640" cy="2638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s-ES" sz="4400" b="0" strike="noStrike" spc="-1">
                <a:solidFill>
                  <a:schemeClr val="dk1"/>
                </a:solidFill>
                <a:latin typeface="Calibri Light"/>
              </a:rPr>
              <a:t>Stringr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628560" y="1371600"/>
            <a:ext cx="7886520" cy="54860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Permite trabajar con variables que contienen texto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2400" b="0" strike="noStrike" spc="-1">
                <a:solidFill>
                  <a:schemeClr val="dk1"/>
                </a:solidFill>
                <a:latin typeface="Calibri"/>
              </a:rPr>
              <a:t>Contar caracteres (también palabras o frases)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2000" b="0" strike="noStrike" spc="-1">
                <a:solidFill>
                  <a:schemeClr val="dk1"/>
                </a:solidFill>
                <a:latin typeface="Calibri"/>
              </a:rPr>
              <a:t>str_length()</a:t>
            </a:r>
            <a:endParaRPr lang="en-US" sz="2000" b="0" strike="noStrike" spc="-1">
              <a:solidFill>
                <a:schemeClr val="dk1"/>
              </a:solidFill>
              <a:latin typeface="Calibri"/>
            </a:endParaRP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2000" b="0" strike="noStrike" spc="-1">
                <a:solidFill>
                  <a:schemeClr val="dk1"/>
                </a:solidFill>
                <a:latin typeface="Calibri"/>
              </a:rPr>
              <a:t>str_count(x, boundary("word"))</a:t>
            </a:r>
            <a:endParaRPr lang="en-US" sz="20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2400" b="0" strike="noStrike" spc="-1">
                <a:solidFill>
                  <a:schemeClr val="dk1"/>
                </a:solidFill>
                <a:latin typeface="Calibri"/>
              </a:rPr>
              <a:t>Combinar palabras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2000" b="0" strike="noStrike" spc="-1">
                <a:solidFill>
                  <a:schemeClr val="dk1"/>
                </a:solidFill>
                <a:latin typeface="Calibri"/>
              </a:rPr>
              <a:t>str_c(x, collapse = “, ") entre palabra y palabra</a:t>
            </a:r>
            <a:endParaRPr lang="en-US" sz="20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2400" b="0" strike="noStrike" spc="-1">
                <a:solidFill>
                  <a:schemeClr val="dk1"/>
                </a:solidFill>
                <a:latin typeface="Calibri"/>
              </a:rPr>
              <a:t>Recortar texto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2000" b="0" strike="noStrike" spc="-1">
                <a:solidFill>
                  <a:schemeClr val="dk1"/>
                </a:solidFill>
                <a:latin typeface="Calibri"/>
              </a:rPr>
              <a:t>str_sub(x,1,2) </a:t>
            </a:r>
            <a:endParaRPr lang="en-US" sz="20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2400" b="0" strike="noStrike" spc="-1">
                <a:solidFill>
                  <a:schemeClr val="dk1"/>
                </a:solidFill>
                <a:latin typeface="Calibri"/>
              </a:rPr>
              <a:t>Detectar patrones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2000" b="0" strike="noStrike" spc="-1">
                <a:solidFill>
                  <a:schemeClr val="dk1"/>
                </a:solidFill>
                <a:latin typeface="Calibri"/>
              </a:rPr>
              <a:t>str_detect(x, pattern = "")</a:t>
            </a:r>
            <a:endParaRPr lang="en-US" sz="2000" b="0" strike="noStrike" spc="-1">
              <a:solidFill>
                <a:schemeClr val="dk1"/>
              </a:solidFill>
              <a:latin typeface="Calibri"/>
            </a:endParaRP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2000" b="0" strike="noStrike" spc="-1">
                <a:solidFill>
                  <a:schemeClr val="dk1"/>
                </a:solidFill>
                <a:latin typeface="Calibri"/>
              </a:rPr>
              <a:t>str_count(x, pattern = "")</a:t>
            </a:r>
            <a:endParaRPr lang="en-US" sz="2000" b="0" strike="noStrike" spc="-1">
              <a:solidFill>
                <a:schemeClr val="dk1"/>
              </a:solidFill>
              <a:latin typeface="Calibri"/>
            </a:endParaRP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2000" b="0" strike="noStrike" spc="-1">
                <a:solidFill>
                  <a:schemeClr val="dk1"/>
                </a:solidFill>
                <a:latin typeface="Calibri"/>
              </a:rPr>
              <a:t>str_extract(x, pattern = "")</a:t>
            </a:r>
            <a:endParaRPr lang="en-US" sz="20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2400" b="0" strike="noStrike" spc="-1">
                <a:solidFill>
                  <a:schemeClr val="dk1"/>
                </a:solidFill>
                <a:latin typeface="Calibri"/>
              </a:rPr>
              <a:t>Reemplazar texto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2000" b="0" strike="noStrike" spc="-1">
                <a:solidFill>
                  <a:schemeClr val="dk1"/>
                </a:solidFill>
                <a:latin typeface="Calibri"/>
              </a:rPr>
              <a:t>str_replace(x, pattern = "", replacement = "")</a:t>
            </a:r>
            <a:endParaRPr lang="en-US" sz="2000" b="0" strike="noStrike" spc="-1">
              <a:solidFill>
                <a:schemeClr val="dk1"/>
              </a:solidFill>
              <a:latin typeface="Calibri"/>
            </a:endParaRP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2000" b="0" strike="noStrike" spc="-1">
                <a:solidFill>
                  <a:schemeClr val="dk1"/>
                </a:solidFill>
                <a:latin typeface="Calibri"/>
              </a:rPr>
              <a:t>str_replace_all(x, pattern = "", replacement = "")</a:t>
            </a:r>
            <a:endParaRPr lang="en-US" sz="20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s-ES" sz="4400" b="0" strike="noStrike" spc="-1">
                <a:solidFill>
                  <a:schemeClr val="dk1"/>
                </a:solidFill>
                <a:latin typeface="Calibri Light"/>
              </a:rPr>
              <a:t>Stringr (cont.)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7886520" cy="50320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2400" b="0" strike="noStrike" spc="-1" dirty="0">
                <a:solidFill>
                  <a:schemeClr val="dk1"/>
                </a:solidFill>
                <a:latin typeface="Calibri"/>
              </a:rPr>
              <a:t>Dividir texto</a:t>
            </a:r>
            <a:endParaRPr lang="en-US" sz="2400" b="0" strike="noStrike" spc="-1" dirty="0">
              <a:solidFill>
                <a:schemeClr val="dk1"/>
              </a:solidFill>
              <a:latin typeface="Calibri"/>
            </a:endParaRP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2000" b="0" strike="noStrike" spc="-1" dirty="0" err="1">
                <a:solidFill>
                  <a:schemeClr val="dk1"/>
                </a:solidFill>
                <a:latin typeface="Calibri"/>
              </a:rPr>
              <a:t>str_split</a:t>
            </a:r>
            <a:r>
              <a:rPr lang="es-ES" sz="2000" b="0" strike="noStrike" spc="-1" dirty="0">
                <a:solidFill>
                  <a:schemeClr val="dk1"/>
                </a:solidFill>
                <a:latin typeface="Calibri"/>
              </a:rPr>
              <a:t>(x, ",")</a:t>
            </a:r>
          </a:p>
          <a:p>
            <a:pPr marL="914400" lvl="2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</a:pPr>
            <a:r>
              <a:rPr lang="es-ES" sz="2000" spc="-1" dirty="0">
                <a:solidFill>
                  <a:schemeClr val="dk1"/>
                </a:solidFill>
                <a:latin typeface="Calibri"/>
              </a:rPr>
              <a:t>Aunque es mejor usar </a:t>
            </a:r>
            <a:r>
              <a:rPr lang="es-ES" sz="2000" spc="-1" dirty="0" err="1">
                <a:solidFill>
                  <a:schemeClr val="dk1"/>
                </a:solidFill>
                <a:latin typeface="Calibri"/>
              </a:rPr>
              <a:t>separate</a:t>
            </a:r>
            <a:r>
              <a:rPr lang="es-ES" sz="2000" spc="-1" dirty="0">
                <a:solidFill>
                  <a:schemeClr val="dk1"/>
                </a:solidFill>
                <a:latin typeface="Calibri"/>
              </a:rPr>
              <a:t>() de </a:t>
            </a:r>
            <a:r>
              <a:rPr lang="es-ES" sz="2000" spc="-1" dirty="0" err="1">
                <a:solidFill>
                  <a:schemeClr val="dk1"/>
                </a:solidFill>
                <a:latin typeface="Calibri"/>
              </a:rPr>
              <a:t>dplyr</a:t>
            </a:r>
            <a:endParaRPr lang="es-ES" sz="2000" spc="-1" dirty="0">
              <a:solidFill>
                <a:schemeClr val="dk1"/>
              </a:solidFill>
              <a:latin typeface="Calibri"/>
            </a:endParaRPr>
          </a:p>
          <a:p>
            <a:pPr marL="914400" lvl="2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</a:pPr>
            <a:r>
              <a:rPr lang="es-ES" sz="2000" spc="-1" dirty="0" err="1">
                <a:solidFill>
                  <a:schemeClr val="dk1"/>
                </a:solidFill>
                <a:latin typeface="Calibri"/>
              </a:rPr>
              <a:t>separate</a:t>
            </a:r>
            <a:r>
              <a:rPr lang="es-ES" sz="2000" spc="-1" dirty="0">
                <a:solidFill>
                  <a:schemeClr val="dk1"/>
                </a:solidFill>
                <a:latin typeface="Calibri"/>
              </a:rPr>
              <a:t>(</a:t>
            </a:r>
            <a:r>
              <a:rPr lang="es-ES" sz="2000" spc="-1" dirty="0" err="1">
                <a:solidFill>
                  <a:schemeClr val="dk1"/>
                </a:solidFill>
                <a:latin typeface="Calibri"/>
              </a:rPr>
              <a:t>x,”,”,c</a:t>
            </a:r>
            <a:r>
              <a:rPr lang="es-ES" sz="2000" spc="-1" dirty="0">
                <a:solidFill>
                  <a:schemeClr val="dk1"/>
                </a:solidFill>
                <a:latin typeface="Calibri"/>
              </a:rPr>
              <a:t>(“var1”, </a:t>
            </a:r>
            <a:r>
              <a:rPr lang="es-ES" sz="2000" spc="-1">
                <a:solidFill>
                  <a:schemeClr val="dk1"/>
                </a:solidFill>
                <a:latin typeface="Calibri"/>
              </a:rPr>
              <a:t>“var2”))</a:t>
            </a:r>
            <a:endParaRPr lang="en-US" sz="2000" b="0" strike="noStrike" spc="-1" dirty="0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2400" b="0" strike="noStrike" spc="-1" dirty="0">
                <a:solidFill>
                  <a:schemeClr val="dk1"/>
                </a:solidFill>
                <a:latin typeface="Calibri"/>
              </a:rPr>
              <a:t>Cambiar el formato del texto</a:t>
            </a:r>
            <a:endParaRPr lang="en-US" sz="2400" b="0" strike="noStrike" spc="-1" dirty="0">
              <a:solidFill>
                <a:schemeClr val="dk1"/>
              </a:solidFill>
              <a:latin typeface="Calibri"/>
            </a:endParaRP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2000" b="0" strike="noStrike" spc="-1" dirty="0" err="1">
                <a:solidFill>
                  <a:schemeClr val="dk1"/>
                </a:solidFill>
                <a:latin typeface="Calibri"/>
              </a:rPr>
              <a:t>str_to_upper</a:t>
            </a:r>
            <a:r>
              <a:rPr lang="es-ES" sz="2000" b="0" strike="noStrike" spc="-1" dirty="0">
                <a:solidFill>
                  <a:schemeClr val="dk1"/>
                </a:solidFill>
                <a:latin typeface="Calibri"/>
              </a:rPr>
              <a:t>(x)</a:t>
            </a:r>
            <a:endParaRPr lang="en-US" sz="2000" b="0" strike="noStrike" spc="-1" dirty="0">
              <a:solidFill>
                <a:schemeClr val="dk1"/>
              </a:solidFill>
              <a:latin typeface="Calibri"/>
            </a:endParaRP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2000" b="0" strike="noStrike" spc="-1" dirty="0" err="1">
                <a:solidFill>
                  <a:schemeClr val="dk1"/>
                </a:solidFill>
                <a:latin typeface="Calibri"/>
              </a:rPr>
              <a:t>str_to_lower</a:t>
            </a:r>
            <a:r>
              <a:rPr lang="es-ES" sz="2000" b="0" strike="noStrike" spc="-1" dirty="0">
                <a:solidFill>
                  <a:schemeClr val="dk1"/>
                </a:solidFill>
                <a:latin typeface="Calibri"/>
              </a:rPr>
              <a:t>(x)</a:t>
            </a:r>
            <a:endParaRPr lang="en-US" sz="2000" b="0" strike="noStrike" spc="-1" dirty="0">
              <a:solidFill>
                <a:schemeClr val="dk1"/>
              </a:solidFill>
              <a:latin typeface="Calibri"/>
            </a:endParaRP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2000" b="0" strike="noStrike" spc="-1" dirty="0" err="1">
                <a:solidFill>
                  <a:schemeClr val="dk1"/>
                </a:solidFill>
                <a:latin typeface="Calibri"/>
              </a:rPr>
              <a:t>str_to_title</a:t>
            </a:r>
            <a:r>
              <a:rPr lang="es-ES" sz="2000" b="0" strike="noStrike" spc="-1" dirty="0">
                <a:solidFill>
                  <a:schemeClr val="dk1"/>
                </a:solidFill>
                <a:latin typeface="Calibri"/>
              </a:rPr>
              <a:t>(x)</a:t>
            </a:r>
            <a:endParaRPr lang="en-US" sz="2000" b="0" strike="noStrike" spc="-1" dirty="0">
              <a:solidFill>
                <a:schemeClr val="dk1"/>
              </a:solidFill>
              <a:latin typeface="Calibri"/>
            </a:endParaRP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2000" b="0" strike="noStrike" spc="-1" dirty="0" err="1">
                <a:solidFill>
                  <a:schemeClr val="dk1"/>
                </a:solidFill>
                <a:latin typeface="Calibri"/>
              </a:rPr>
              <a:t>str_to_sentence</a:t>
            </a:r>
            <a:r>
              <a:rPr lang="es-ES" sz="2000" b="0" strike="noStrike" spc="-1" dirty="0">
                <a:solidFill>
                  <a:schemeClr val="dk1"/>
                </a:solidFill>
                <a:latin typeface="Calibri"/>
              </a:rPr>
              <a:t>(x)</a:t>
            </a:r>
            <a:endParaRPr lang="en-US" sz="2000" b="0" strike="noStrike" spc="-1" dirty="0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2400" b="0" strike="noStrike" spc="-1" dirty="0">
                <a:solidFill>
                  <a:schemeClr val="dk1"/>
                </a:solidFill>
                <a:latin typeface="Calibri"/>
              </a:rPr>
              <a:t>Eliminar espacios blancos de más</a:t>
            </a:r>
            <a:endParaRPr lang="en-US" sz="2400" b="0" strike="noStrike" spc="-1" dirty="0">
              <a:solidFill>
                <a:schemeClr val="dk1"/>
              </a:solidFill>
              <a:latin typeface="Calibri"/>
            </a:endParaRP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2000" b="0" strike="noStrike" spc="-1" dirty="0" err="1">
                <a:solidFill>
                  <a:schemeClr val="dk1"/>
                </a:solidFill>
                <a:latin typeface="Calibri"/>
              </a:rPr>
              <a:t>str_trim</a:t>
            </a:r>
            <a:r>
              <a:rPr lang="es-ES" sz="2000" b="0" strike="noStrike" spc="-1" dirty="0">
                <a:solidFill>
                  <a:schemeClr val="dk1"/>
                </a:solidFill>
                <a:latin typeface="Calibri"/>
              </a:rPr>
              <a:t>(x)</a:t>
            </a:r>
            <a:endParaRPr lang="en-US" sz="2000" b="0" strike="noStrike" spc="-1" dirty="0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2400" b="0" strike="noStrike" spc="-1" dirty="0">
                <a:solidFill>
                  <a:schemeClr val="dk1"/>
                </a:solidFill>
                <a:latin typeface="Calibri"/>
              </a:rPr>
              <a:t>Asegurar la misma longitud de todos los textos</a:t>
            </a:r>
            <a:endParaRPr lang="en-US" sz="2400" b="0" strike="noStrike" spc="-1" dirty="0">
              <a:solidFill>
                <a:schemeClr val="dk1"/>
              </a:solidFill>
              <a:latin typeface="Calibri"/>
            </a:endParaRP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2000" b="0" strike="noStrike" spc="-1" dirty="0" err="1">
                <a:solidFill>
                  <a:schemeClr val="dk1"/>
                </a:solidFill>
                <a:latin typeface="Calibri"/>
              </a:rPr>
              <a:t>str_pad</a:t>
            </a:r>
            <a:r>
              <a:rPr lang="es-ES" sz="2000" b="0" strike="noStrike" spc="-1" dirty="0">
                <a:solidFill>
                  <a:schemeClr val="dk1"/>
                </a:solidFill>
                <a:latin typeface="Calibri"/>
              </a:rPr>
              <a:t>(x, 3)</a:t>
            </a:r>
            <a:endParaRPr lang="en-US" sz="2000" b="0" strike="noStrike" spc="-1" dirty="0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628560" y="131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s-ES" sz="4400" b="0" strike="noStrike" spc="-1">
                <a:solidFill>
                  <a:schemeClr val="dk1"/>
                </a:solidFill>
                <a:latin typeface="Calibri Light"/>
              </a:rPr>
              <a:t>Regular Expressions (regexp)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145" name="Picture 2"/>
          <p:cNvPicPr/>
          <p:nvPr/>
        </p:nvPicPr>
        <p:blipFill>
          <a:blip r:embed="rId2"/>
          <a:srcRect l="24729" b="39381"/>
          <a:stretch/>
        </p:blipFill>
        <p:spPr>
          <a:xfrm>
            <a:off x="0" y="1057680"/>
            <a:ext cx="9313920" cy="57945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s-ES" sz="4400" b="0" i="1" strike="noStrike" spc="-1">
                <a:solidFill>
                  <a:schemeClr val="dk1"/>
                </a:solidFill>
                <a:latin typeface="Calibri Light"/>
              </a:rPr>
              <a:t>Ejercicios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628560" y="1415520"/>
            <a:ext cx="7886520" cy="5454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94264"/>
          </a:bodyPr>
          <a:lstStyle/>
          <a:p>
            <a:pPr marL="228600" indent="-228600" defTabSz="914400">
              <a:lnSpc>
                <a:spcPct val="10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¿Cuál es el municipio con nombre más corto?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10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¿Cuántos municipios tienen nombres de santxs en España?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10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¿En cuántos municipios el nombre empieza por un santo o santa?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ES" sz="2800" b="0" i="1" strike="noStrike" spc="-1">
                <a:solidFill>
                  <a:schemeClr val="dk1"/>
                </a:solidFill>
                <a:latin typeface="Calibri"/>
              </a:rPr>
              <a:t>Usa los datos de alcaldes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10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  <a:tabLst>
                <a:tab pos="0" algn="l"/>
              </a:tabLst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Separa nombre de apellidos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10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  <a:tabLst>
                <a:tab pos="0" algn="l"/>
              </a:tabLst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Homogeneiza el formato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10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  <a:tabLst>
                <a:tab pos="0" algn="l"/>
              </a:tabLst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¿Cuántos alcaldes se llaman Antonio?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10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  <a:tabLst>
                <a:tab pos="0" algn="l"/>
              </a:tabLst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¿Cuántos alcaldes se apellidan Sánchez?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10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  <a:tabLst>
                <a:tab pos="0" algn="l"/>
              </a:tabLst>
            </a:pPr>
            <a:r>
              <a:rPr lang="es-ES" sz="2400" b="0" strike="noStrike" spc="-1">
                <a:solidFill>
                  <a:schemeClr val="dk1"/>
                </a:solidFill>
                <a:latin typeface="Calibri"/>
              </a:rPr>
              <a:t>Hay más del PP o del PSOE?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23880" y="1709640"/>
            <a:ext cx="7886520" cy="2852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s-ES" sz="6000" b="0" strike="noStrike" spc="-1">
                <a:solidFill>
                  <a:schemeClr val="dk1"/>
                </a:solidFill>
                <a:latin typeface="Calibri Light"/>
              </a:rPr>
              <a:t>Factores</a:t>
            </a:r>
            <a:endParaRPr lang="en-US" sz="60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623880" y="4589640"/>
            <a:ext cx="7886520" cy="14997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s-ES" sz="4400" b="0" strike="noStrike" spc="-1">
                <a:solidFill>
                  <a:schemeClr val="dk1"/>
                </a:solidFill>
                <a:latin typeface="Calibri Light"/>
              </a:rPr>
              <a:t>¿Qué es un factor?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7886520" cy="50320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Usamos variables de tipo factor en variables de tipo categórico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2400" b="0" strike="noStrike" spc="-1">
                <a:solidFill>
                  <a:schemeClr val="dk1"/>
                </a:solidFill>
                <a:latin typeface="Calibri"/>
              </a:rPr>
              <a:t>Menos importante en variables nominales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2400" b="0" strike="noStrike" spc="-1">
                <a:solidFill>
                  <a:schemeClr val="dk1"/>
                </a:solidFill>
                <a:latin typeface="Calibri"/>
              </a:rPr>
              <a:t>Crucial en variables ordinales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Un factor es una variable que tiene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2400" b="0" strike="noStrike" spc="-1">
                <a:solidFill>
                  <a:schemeClr val="dk1"/>
                </a:solidFill>
                <a:latin typeface="Calibri"/>
              </a:rPr>
              <a:t>Valores numéricos (levels)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2400" b="0" strike="noStrike" spc="-1">
                <a:solidFill>
                  <a:schemeClr val="dk1"/>
                </a:solidFill>
                <a:latin typeface="Calibri"/>
              </a:rPr>
              <a:t>Valores de texto, o etiquetas (labels)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Los valores numéricos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2400" b="0" strike="noStrike" spc="-1">
                <a:solidFill>
                  <a:schemeClr val="dk1"/>
                </a:solidFill>
                <a:latin typeface="Calibri"/>
              </a:rPr>
              <a:t>Están ordenados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2400" b="0" strike="noStrike" spc="-1">
                <a:solidFill>
                  <a:schemeClr val="dk1"/>
                </a:solidFill>
                <a:latin typeface="Calibri"/>
              </a:rPr>
              <a:t>El orden se usa en la representación gráfica/en tablas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2400" b="0" strike="noStrike" spc="-1">
                <a:solidFill>
                  <a:schemeClr val="dk1"/>
                </a:solidFill>
                <a:latin typeface="Calibri"/>
              </a:rPr>
              <a:t>Es relevante a la hora de hacer regresiones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s-ES" sz="4400" b="0" strike="noStrike" spc="-1">
                <a:solidFill>
                  <a:schemeClr val="dk1"/>
                </a:solidFill>
                <a:latin typeface="Calibri Light"/>
              </a:rPr>
              <a:t>Crear un factor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7886520" cy="50320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Cualquier variable o vector numérico o de carácter se puede convertir en factor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2400" b="0" strike="noStrike" spc="-1">
                <a:solidFill>
                  <a:schemeClr val="dk1"/>
                </a:solidFill>
                <a:latin typeface="Calibri"/>
              </a:rPr>
              <a:t>factor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2400" b="0" strike="noStrike" spc="-1">
                <a:solidFill>
                  <a:schemeClr val="dk1"/>
                </a:solidFill>
                <a:latin typeface="Calibri"/>
              </a:rPr>
              <a:t>as.factor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2400" b="0" strike="noStrike" spc="-1">
                <a:solidFill>
                  <a:schemeClr val="dk1"/>
                </a:solidFill>
                <a:latin typeface="Calibri"/>
              </a:rPr>
              <a:t>as_factor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Por defecto usan el orden de menor a menor o alfabético para ordenar las categorías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Puede dar problemas si categorizamos una variable numérica que está en formato carácter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Importante distinguir levels del valor numérico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chemeClr val="dk1"/>
              </a:solidFill>
              <a:latin typeface="Calibri Light"/>
            </a:endParaRPr>
          </a:p>
        </p:txBody>
      </p:sp>
      <p:pic>
        <p:nvPicPr>
          <p:cNvPr id="155" name="Imatge 6"/>
          <p:cNvPicPr/>
          <p:nvPr/>
        </p:nvPicPr>
        <p:blipFill>
          <a:blip r:embed="rId2"/>
          <a:srcRect l="37553" t="14564" r="18085" b="16810"/>
          <a:stretch/>
        </p:blipFill>
        <p:spPr>
          <a:xfrm>
            <a:off x="2127240" y="2702520"/>
            <a:ext cx="4934160" cy="4094640"/>
          </a:xfrm>
          <a:prstGeom prst="rect">
            <a:avLst/>
          </a:prstGeom>
          <a:ln w="0">
            <a:noFill/>
          </a:ln>
        </p:spPr>
      </p:pic>
      <p:pic>
        <p:nvPicPr>
          <p:cNvPr id="156" name="Imatge 12"/>
          <p:cNvPicPr/>
          <p:nvPr/>
        </p:nvPicPr>
        <p:blipFill>
          <a:blip r:embed="rId3"/>
          <a:srcRect l="31325" t="28220" r="10819" b="31264"/>
          <a:stretch/>
        </p:blipFill>
        <p:spPr>
          <a:xfrm>
            <a:off x="2127240" y="433800"/>
            <a:ext cx="5290200" cy="1987200"/>
          </a:xfrm>
          <a:prstGeom prst="rect">
            <a:avLst/>
          </a:prstGeom>
          <a:ln w="0">
            <a:noFill/>
          </a:ln>
        </p:spPr>
      </p:pic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ES" sz="2400" b="0" strike="noStrike" spc="-1">
                <a:solidFill>
                  <a:schemeClr val="dk1"/>
                </a:solidFill>
                <a:latin typeface="Calibri"/>
              </a:rPr>
              <a:t>Si quieres convertir un número que está codificado en un factor debes primero eliminar las etiquetas con as.character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s-ES" sz="4400" b="0" strike="noStrike" spc="-1">
                <a:solidFill>
                  <a:schemeClr val="dk1"/>
                </a:solidFill>
                <a:latin typeface="Calibri Light"/>
              </a:rPr>
              <a:t>Elementos básicos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7886520" cy="4952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Títulos: #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Formato de fuente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2400" b="0" strike="noStrike" spc="-1">
                <a:solidFill>
                  <a:schemeClr val="dk1"/>
                </a:solidFill>
                <a:latin typeface="Calibri"/>
              </a:rPr>
              <a:t>*</a:t>
            </a:r>
            <a:r>
              <a:rPr lang="es-ES" sz="2400" b="0" i="1" strike="noStrike" spc="-1">
                <a:solidFill>
                  <a:schemeClr val="dk1"/>
                </a:solidFill>
                <a:latin typeface="Calibri"/>
              </a:rPr>
              <a:t>cursiva</a:t>
            </a:r>
            <a:r>
              <a:rPr lang="es-ES" sz="2400" b="0" strike="noStrike" spc="-1">
                <a:solidFill>
                  <a:schemeClr val="dk1"/>
                </a:solidFill>
                <a:latin typeface="Calibri"/>
              </a:rPr>
              <a:t>*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2400" b="0" strike="noStrike" spc="-1">
                <a:solidFill>
                  <a:schemeClr val="dk1"/>
                </a:solidFill>
                <a:latin typeface="Calibri"/>
              </a:rPr>
              <a:t>**</a:t>
            </a:r>
            <a:r>
              <a:rPr lang="es-ES" sz="2400" b="1" strike="noStrike" spc="-1">
                <a:solidFill>
                  <a:schemeClr val="dk1"/>
                </a:solidFill>
                <a:latin typeface="Calibri"/>
              </a:rPr>
              <a:t>negrita</a:t>
            </a:r>
            <a:r>
              <a:rPr lang="es-ES" sz="2400" b="0" strike="noStrike" spc="-1">
                <a:solidFill>
                  <a:schemeClr val="dk1"/>
                </a:solidFill>
                <a:latin typeface="Calibri"/>
              </a:rPr>
              <a:t>**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Listas: * o -;: 1. 2. para listas numéricas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Enlaces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2400" b="0" strike="noStrike" spc="-1">
                <a:solidFill>
                  <a:schemeClr val="dk1"/>
                </a:solidFill>
                <a:latin typeface="Calibri"/>
              </a:rPr>
              <a:t>[Texto](url “Título”) 	// “Título” es opcional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Imágenes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2400" b="0" strike="noStrike" spc="-1">
                <a:solidFill>
                  <a:schemeClr val="dk1"/>
                </a:solidFill>
                <a:latin typeface="Calibri"/>
              </a:rPr>
              <a:t>![Texto](url “Título”)	 // “Título” es opcional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Citas: &gt; En un lugar de la Mancha… - Cervantes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s-ES" sz="4400" b="0" strike="noStrike" spc="-1">
                <a:solidFill>
                  <a:schemeClr val="dk1"/>
                </a:solidFill>
                <a:latin typeface="Calibri Light"/>
              </a:rPr>
              <a:t>Paquete forcats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Nos ayuda a gestionar los factores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En general es mejor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fct()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2400" b="0" strike="noStrike" spc="-1">
                <a:solidFill>
                  <a:schemeClr val="dk1"/>
                </a:solidFill>
                <a:latin typeface="Calibri"/>
              </a:rPr>
              <a:t>Convierte variables de tipo carácter en un factor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2400" b="0" strike="noStrike" spc="-1">
                <a:solidFill>
                  <a:schemeClr val="dk1"/>
                </a:solidFill>
                <a:latin typeface="Calibri"/>
              </a:rPr>
              <a:t>Nos obliga a usar el argumento `levels`, para indicar el orden de las categorías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2000" b="0" strike="noStrike" spc="-1">
                <a:solidFill>
                  <a:schemeClr val="dk1"/>
                </a:solidFill>
                <a:latin typeface="Calibri"/>
              </a:rPr>
              <a:t>Hay que especificar todas las categorías</a:t>
            </a:r>
            <a:endParaRPr lang="en-US" sz="2000" b="0" strike="noStrike" spc="-1">
              <a:solidFill>
                <a:schemeClr val="dk1"/>
              </a:solidFill>
              <a:latin typeface="Calibri"/>
            </a:endParaRP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2000" b="0" strike="noStrike" spc="-1">
                <a:solidFill>
                  <a:schemeClr val="dk1"/>
                </a:solidFill>
                <a:latin typeface="Calibri"/>
              </a:rPr>
              <a:t>Si no lo hacemos ordena en el orden de aparición en los datos</a:t>
            </a:r>
            <a:endParaRPr lang="en-US" sz="20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2400" b="0" strike="noStrike" spc="-1">
                <a:solidFill>
                  <a:schemeClr val="dk1"/>
                </a:solidFill>
                <a:latin typeface="Calibri"/>
              </a:rPr>
              <a:t>Alternativamente, hay que especificar las categorías que convertiremos en NA con el argumento `na`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160" name="Picture 2" descr="Introduction to forcats • forcats"/>
          <p:cNvPicPr/>
          <p:nvPr/>
        </p:nvPicPr>
        <p:blipFill>
          <a:blip r:embed="rId2"/>
          <a:stretch/>
        </p:blipFill>
        <p:spPr>
          <a:xfrm>
            <a:off x="6703920" y="50040"/>
            <a:ext cx="2285640" cy="2638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s-ES" sz="4400" b="0" strike="noStrike" spc="-1">
                <a:solidFill>
                  <a:schemeClr val="dk1"/>
                </a:solidFill>
                <a:latin typeface="Calibri Light"/>
              </a:rPr>
              <a:t>fct_relevel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Permite ordenar los </a:t>
            </a:r>
            <a:r>
              <a:rPr lang="es-ES" sz="2800" b="0" i="1" strike="noStrike" spc="-1">
                <a:solidFill>
                  <a:schemeClr val="dk1"/>
                </a:solidFill>
                <a:latin typeface="Calibri"/>
              </a:rPr>
              <a:t>levels</a:t>
            </a: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, niveles, de cada factor de acuerdo con un orden que se defina en el momento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2400" b="0" strike="noStrike" spc="-1">
                <a:solidFill>
                  <a:schemeClr val="dk1"/>
                </a:solidFill>
                <a:latin typeface="Calibri"/>
              </a:rPr>
              <a:t>Se puede indicar solo uno de los niveles, que irá el primero y mantener el orden del resto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457200" indent="0" defTabSz="914400">
              <a:lnSpc>
                <a:spcPct val="90000"/>
              </a:lnSpc>
              <a:spcBef>
                <a:spcPts val="499"/>
              </a:spcBef>
              <a:buNone/>
              <a:tabLst>
                <a:tab pos="0" algn="l"/>
              </a:tabLst>
            </a:pPr>
            <a:r>
              <a:rPr lang="es-ES" sz="2400" b="0" strike="noStrike" spc="-1">
                <a:solidFill>
                  <a:schemeClr val="dk1"/>
                </a:solidFill>
                <a:latin typeface="Calibri"/>
              </a:rPr>
              <a:t>	df &lt;-df |&gt; mutate(var1 = fct_relevel(v1, c("a")))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  <a:tabLst>
                <a:tab pos="0" algn="l"/>
              </a:tabLst>
            </a:pPr>
            <a:r>
              <a:rPr lang="es-ES" sz="2400" b="0" strike="noStrike" spc="-1">
                <a:solidFill>
                  <a:schemeClr val="dk1"/>
                </a:solidFill>
                <a:latin typeface="Calibri"/>
              </a:rPr>
              <a:t>Se pueden indicar todos los niveles en el orden deseado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457200" indent="0" defTabSz="914400">
              <a:lnSpc>
                <a:spcPct val="90000"/>
              </a:lnSpc>
              <a:spcBef>
                <a:spcPts val="499"/>
              </a:spcBef>
              <a:buNone/>
              <a:tabLst>
                <a:tab pos="0" algn="l"/>
              </a:tabLst>
            </a:pPr>
            <a:r>
              <a:rPr lang="es-ES" sz="2400" b="0" strike="noStrike" spc="-1">
                <a:solidFill>
                  <a:schemeClr val="dk1"/>
                </a:solidFill>
                <a:latin typeface="Calibri"/>
              </a:rPr>
              <a:t>	df &lt;-df |&gt; mutate(var1 = fct_relevel(v1, c("a“, “j”, “c”)))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499"/>
              </a:spcBef>
              <a:buNone/>
              <a:tabLst>
                <a:tab pos="0" algn="l"/>
              </a:tabLst>
            </a:pP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s-ES" sz="4400" b="0" strike="noStrike" spc="-1">
                <a:solidFill>
                  <a:schemeClr val="dk1"/>
                </a:solidFill>
                <a:latin typeface="Calibri Light"/>
              </a:rPr>
              <a:t>fct_infreq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/>
          </p:nvPr>
        </p:nvSpPr>
        <p:spPr>
          <a:xfrm>
            <a:off x="628560" y="1352880"/>
            <a:ext cx="8720280" cy="4823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Reordenar un factor según la frecuencia de si mismo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df2 &lt;- df |&gt; mutate(var1 = fct_infreq(var1))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  <a:tabLst>
                <a:tab pos="0" algn="l"/>
              </a:tabLst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Es habitual cuando se quiere graficar algo por orden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165" name="Imatge 4"/>
          <p:cNvPicPr/>
          <p:nvPr/>
        </p:nvPicPr>
        <p:blipFill>
          <a:blip r:embed="rId2"/>
          <a:stretch/>
        </p:blipFill>
        <p:spPr>
          <a:xfrm>
            <a:off x="59400" y="3872160"/>
            <a:ext cx="4567680" cy="2985480"/>
          </a:xfrm>
          <a:prstGeom prst="rect">
            <a:avLst/>
          </a:prstGeom>
          <a:ln w="0">
            <a:noFill/>
          </a:ln>
        </p:spPr>
      </p:pic>
      <p:pic>
        <p:nvPicPr>
          <p:cNvPr id="166" name="Imatge 6"/>
          <p:cNvPicPr/>
          <p:nvPr/>
        </p:nvPicPr>
        <p:blipFill>
          <a:blip r:embed="rId3"/>
          <a:stretch/>
        </p:blipFill>
        <p:spPr>
          <a:xfrm>
            <a:off x="4627440" y="3822480"/>
            <a:ext cx="4634280" cy="30351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s-ES" sz="4400" b="0" strike="noStrike" spc="-1">
                <a:solidFill>
                  <a:schemeClr val="dk1"/>
                </a:solidFill>
                <a:latin typeface="Calibri Light"/>
              </a:rPr>
              <a:t>fct_reorder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7886520" cy="1038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Reordenar un factor según la frecuencia de otro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2400" b="0" strike="noStrike" spc="-1">
                <a:solidFill>
                  <a:schemeClr val="dk1"/>
                </a:solidFill>
                <a:latin typeface="Calibri"/>
              </a:rPr>
              <a:t>df2 &lt;- df |&gt; mutate(var1 = fct_reorder(var1, var2))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69" name="Títol 1"/>
          <p:cNvSpPr/>
          <p:nvPr/>
        </p:nvSpPr>
        <p:spPr>
          <a:xfrm>
            <a:off x="628560" y="2999520"/>
            <a:ext cx="7886520" cy="1325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s-ES" sz="4400" b="0" strike="noStrike" spc="-1">
                <a:solidFill>
                  <a:schemeClr val="dk1"/>
                </a:solidFill>
                <a:latin typeface="Calibri Light"/>
              </a:rPr>
              <a:t>fct_lump</a:t>
            </a:r>
            <a:endParaRPr lang="es-E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Contenidor de contingut 2"/>
          <p:cNvSpPr/>
          <p:nvPr/>
        </p:nvSpPr>
        <p:spPr>
          <a:xfrm>
            <a:off x="628560" y="4460040"/>
            <a:ext cx="7886520" cy="2332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rmAutofit fontScale="87480"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Disminuir el número de categorías</a:t>
            </a:r>
            <a:endParaRPr lang="es-ES" sz="28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2400" b="0" strike="noStrike" spc="-1">
                <a:solidFill>
                  <a:schemeClr val="dk1"/>
                </a:solidFill>
                <a:latin typeface="Calibri"/>
              </a:rPr>
              <a:t>Convierte las categorías menos frecuentes en la categoría “otros”</a:t>
            </a:r>
            <a:endParaRPr lang="es-ES" sz="24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2400" b="0" strike="noStrike" spc="-1">
                <a:solidFill>
                  <a:schemeClr val="dk1"/>
                </a:solidFill>
                <a:latin typeface="Calibri"/>
              </a:rPr>
              <a:t>Argumento `n` para indicar número de categorías: las más frecuentes </a:t>
            </a:r>
            <a:endParaRPr lang="es-ES" sz="24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2400" b="0" strike="noStrike" spc="-1">
                <a:solidFill>
                  <a:schemeClr val="dk1"/>
                </a:solidFill>
                <a:latin typeface="Calibri"/>
              </a:rPr>
              <a:t>`prop` para conservar los que representen más de x %</a:t>
            </a:r>
            <a:endParaRPr lang="es-ES" sz="2400" b="0" strike="noStrike" spc="-1">
              <a:solidFill>
                <a:srgbClr val="000000"/>
              </a:solidFill>
              <a:latin typeface="Arial"/>
            </a:endParaRPr>
          </a:p>
          <a:p>
            <a:pPr marL="914400" defTabSz="914400">
              <a:lnSpc>
                <a:spcPct val="90000"/>
              </a:lnSpc>
              <a:spcBef>
                <a:spcPts val="499"/>
              </a:spcBef>
              <a:tabLst>
                <a:tab pos="0" algn="l"/>
              </a:tabLst>
            </a:pPr>
            <a:r>
              <a:rPr lang="es-ES" sz="2000" b="0" strike="noStrike" spc="-1">
                <a:solidFill>
                  <a:schemeClr val="dk1"/>
                </a:solidFill>
                <a:latin typeface="Calibri"/>
              </a:rPr>
              <a:t>df2 &lt;- df |&gt; mutate(var1 = fct_lump(var1, n=3))</a:t>
            </a:r>
            <a:endParaRPr lang="es-ES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s-ES" sz="4400" b="0" strike="noStrike" spc="-1">
                <a:solidFill>
                  <a:schemeClr val="dk1"/>
                </a:solidFill>
                <a:latin typeface="Calibri Light"/>
              </a:rPr>
              <a:t>fct_recode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Permite cambiar los nombres de los </a:t>
            </a:r>
            <a:r>
              <a:rPr lang="es-ES" sz="2800" b="0" i="1" strike="noStrike" spc="-1">
                <a:solidFill>
                  <a:schemeClr val="dk1"/>
                </a:solidFill>
                <a:latin typeface="Calibri"/>
              </a:rPr>
              <a:t>levels </a:t>
            </a: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de una variable factor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fr-FR" sz="2400" b="0" strike="noStrike" spc="-1">
                <a:solidFill>
                  <a:schemeClr val="dk1"/>
                </a:solidFill>
                <a:latin typeface="Calibri"/>
              </a:rPr>
              <a:t>Df |&gt; mutate(var1 = fct_recode(var1, PP = "Partido Popular", PSOE = "Partido Socialista Obrero Español")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s-ES" sz="4400" b="0" i="1" strike="noStrike" spc="-1">
                <a:solidFill>
                  <a:schemeClr val="dk1"/>
                </a:solidFill>
                <a:latin typeface="Calibri Light"/>
              </a:rPr>
              <a:t>Ejercicio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Crea una variable numérica con if_else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2400" b="0" strike="noStrike" spc="-1">
                <a:solidFill>
                  <a:schemeClr val="dk1"/>
                </a:solidFill>
                <a:latin typeface="Calibri"/>
              </a:rPr>
              <a:t>Conviértela en factor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2400" b="0" strike="noStrike" spc="-1">
                <a:solidFill>
                  <a:schemeClr val="dk1"/>
                </a:solidFill>
                <a:latin typeface="Calibri"/>
              </a:rPr>
              <a:t>Cámbiale las etiquetas/nombres a los levels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Crea una variable de tipo </a:t>
            </a:r>
            <a:r>
              <a:rPr lang="es-ES" sz="2800" b="0" i="1" strike="noStrike" spc="-1">
                <a:solidFill>
                  <a:schemeClr val="dk1"/>
                </a:solidFill>
                <a:latin typeface="Calibri"/>
              </a:rPr>
              <a:t>carácter</a:t>
            </a: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 con case_when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2400" b="0" strike="noStrike" spc="-1">
                <a:solidFill>
                  <a:schemeClr val="dk1"/>
                </a:solidFill>
                <a:latin typeface="Calibri"/>
              </a:rPr>
              <a:t>Conviértela en factor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2400" b="0" strike="noStrike" spc="-1">
                <a:solidFill>
                  <a:schemeClr val="dk1"/>
                </a:solidFill>
                <a:latin typeface="Calibri"/>
              </a:rPr>
              <a:t>Cambia el orden en el que aparecen los levels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623880" y="1709640"/>
            <a:ext cx="7886520" cy="2852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s-ES" sz="6000" b="0" strike="noStrike" spc="-1">
                <a:solidFill>
                  <a:schemeClr val="dk1"/>
                </a:solidFill>
                <a:latin typeface="Calibri Light"/>
              </a:rPr>
              <a:t>Más gestión de datos</a:t>
            </a:r>
            <a:endParaRPr lang="en-US" sz="60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/>
          </p:nvPr>
        </p:nvSpPr>
        <p:spPr>
          <a:xfrm>
            <a:off x="623880" y="4589640"/>
            <a:ext cx="7886520" cy="14997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s-ES" sz="4400" b="0" strike="noStrike" spc="-1">
                <a:solidFill>
                  <a:schemeClr val="dk1"/>
                </a:solidFill>
                <a:latin typeface="Calibri Light"/>
              </a:rPr>
              <a:t>Combinar bases de datos (1)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Es habitual en R trabajar con más de un marco de datos a la vez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Para unir estos distintos marcos de datos se usan unas funciones específicas del paquete dplyr …_join()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Para que funcionen, debe haber una (o más) variables que sean comunes en ambos marcos de datos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2400" b="0" strike="noStrike" spc="-1">
                <a:solidFill>
                  <a:schemeClr val="dk1"/>
                </a:solidFill>
                <a:latin typeface="Calibri"/>
              </a:rPr>
              <a:t>Conocidas como claves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2400" b="0" i="1" strike="noStrike" spc="-1">
                <a:solidFill>
                  <a:schemeClr val="dk1"/>
                </a:solidFill>
                <a:latin typeface="Calibri"/>
              </a:rPr>
              <a:t>Primary key</a:t>
            </a:r>
            <a:r>
              <a:rPr lang="es-ES" sz="2400" b="0" strike="noStrike" spc="-1">
                <a:solidFill>
                  <a:schemeClr val="dk1"/>
                </a:solidFill>
                <a:latin typeface="Calibri"/>
              </a:rPr>
              <a:t> vs. </a:t>
            </a:r>
            <a:r>
              <a:rPr lang="es-ES" sz="2400" b="0" i="1" strike="noStrike" spc="-1">
                <a:solidFill>
                  <a:schemeClr val="dk1"/>
                </a:solidFill>
                <a:latin typeface="Calibri"/>
              </a:rPr>
              <a:t>Foreign key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s-ES" sz="4400" b="0" strike="noStrike" spc="-1">
                <a:solidFill>
                  <a:schemeClr val="dk1"/>
                </a:solidFill>
                <a:latin typeface="Calibri Light"/>
              </a:rPr>
              <a:t>Combinar bases de datos (2)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Es recomendable trabajar con marcos de datos donde </a:t>
            </a:r>
            <a:r>
              <a:rPr lang="es-ES" sz="2800" b="0" i="1" strike="noStrike" spc="-1">
                <a:solidFill>
                  <a:schemeClr val="dk1"/>
                </a:solidFill>
                <a:latin typeface="Calibri"/>
              </a:rPr>
              <a:t>foreign key </a:t>
            </a: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identifique la unidad de observación de la base de datos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El objetivo final es tener una base de datos ampliada con un número mayor de variables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Funciones: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n-GB" sz="2400" b="0" strike="noStrike" spc="-1">
                <a:solidFill>
                  <a:schemeClr val="dk1"/>
                </a:solidFill>
                <a:latin typeface="Calibri"/>
              </a:rPr>
              <a:t>left_join(), inner_join(), right_join(), full_join()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n-GB" sz="2400" b="0" strike="noStrike" spc="-1">
                <a:solidFill>
                  <a:schemeClr val="dk1"/>
                </a:solidFill>
                <a:latin typeface="Calibri"/>
              </a:rPr>
              <a:t>Varían en función de qué observaciones conservan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s-ES" sz="4400" b="0" strike="noStrike" spc="-1">
                <a:solidFill>
                  <a:schemeClr val="dk1"/>
                </a:solidFill>
                <a:latin typeface="Calibri Light"/>
              </a:rPr>
              <a:t>…_join()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Principales argumentos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2400" b="0" strike="noStrike" spc="-1">
                <a:solidFill>
                  <a:schemeClr val="dk1"/>
                </a:solidFill>
                <a:latin typeface="Calibri"/>
              </a:rPr>
              <a:t>x = : indica una de las bases de datos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2400" b="0" strike="noStrike" spc="-1">
                <a:solidFill>
                  <a:schemeClr val="dk1"/>
                </a:solidFill>
                <a:latin typeface="Calibri"/>
              </a:rPr>
              <a:t>y = : indica la otra base de datos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2400" b="0" strike="noStrike" spc="-1">
                <a:solidFill>
                  <a:schemeClr val="dk1"/>
                </a:solidFill>
                <a:latin typeface="Calibri"/>
              </a:rPr>
              <a:t>by = : indica la(s) variable(s) que permiten unir las bases de datos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2400" b="0" strike="noStrike" spc="-1">
                <a:solidFill>
                  <a:schemeClr val="dk1"/>
                </a:solidFill>
                <a:latin typeface="Calibri"/>
              </a:rPr>
              <a:t>keep = : T o F, para indicar si se quieren preservar la(s) variable(s) especificadas en el argumento by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Si no se especifica by = , R detecta las variables comunes entre marcos de datos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s-ES" sz="4400" b="0" strike="noStrike" spc="-1">
                <a:solidFill>
                  <a:schemeClr val="dk1"/>
                </a:solidFill>
                <a:latin typeface="Calibri Light"/>
              </a:rPr>
              <a:t>Combinación de texto y código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En el texto se puede incorporar una marca de código entre acentos graves: `code`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Se pueden incrustar resultados de código (</a:t>
            </a:r>
            <a:r>
              <a:rPr lang="es-ES" sz="2800" b="0" u="sng" strike="noStrike" spc="-1">
                <a:solidFill>
                  <a:schemeClr val="dk1"/>
                </a:solidFill>
                <a:uFillTx/>
                <a:latin typeface="Calibri"/>
              </a:rPr>
              <a:t>chunk</a:t>
            </a: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) usando: 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```{r }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code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```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  <a:tabLst>
                <a:tab pos="0" algn="l"/>
              </a:tabLst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Se puede incrustar código de R, Python, etc. Hay que indicarlo entre {}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864000" lvl="1" indent="-324000" defTabSz="9144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pos="0" algn="l"/>
              </a:tabLst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Principal ventaja de Quarto respecto Markdown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  <a:tabLst>
                <a:tab pos="3946680" algn="l"/>
              </a:tabLst>
            </a:pPr>
            <a:r>
              <a:rPr lang="es-ES" sz="4400" b="0" strike="noStrike" spc="-1">
                <a:solidFill>
                  <a:schemeClr val="dk1"/>
                </a:solidFill>
                <a:latin typeface="Calibri Light"/>
              </a:rPr>
              <a:t>left_join()	right_join()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38858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96763"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lang="en-GB" sz="2800" b="0" strike="noStrike" spc="-1">
                <a:solidFill>
                  <a:schemeClr val="dk1"/>
                </a:solidFill>
                <a:latin typeface="Calibri"/>
              </a:rPr>
              <a:t>Seguramente, la más usada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Añade la información de los datos </a:t>
            </a:r>
            <a:r>
              <a:rPr lang="es-ES" sz="2800" b="0" i="1" strike="noStrike" spc="-1">
                <a:solidFill>
                  <a:schemeClr val="dk1"/>
                </a:solidFill>
                <a:latin typeface="Calibri"/>
              </a:rPr>
              <a:t>y</a:t>
            </a: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 al marco de datos </a:t>
            </a:r>
            <a:r>
              <a:rPr lang="es-ES" sz="2800" b="0" i="1" strike="noStrike" spc="-1">
                <a:solidFill>
                  <a:schemeClr val="dk1"/>
                </a:solidFill>
                <a:latin typeface="Calibri"/>
              </a:rPr>
              <a:t>x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Se mantienen todas las observaciones de x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2400" b="0" strike="noStrike" spc="-1">
                <a:solidFill>
                  <a:schemeClr val="dk1"/>
                </a:solidFill>
                <a:latin typeface="Calibri"/>
              </a:rPr>
              <a:t>Solo se trae información de las variables en </a:t>
            </a:r>
            <a:r>
              <a:rPr lang="es-ES" sz="2400" b="0" i="1" strike="noStrike" spc="-1">
                <a:solidFill>
                  <a:schemeClr val="dk1"/>
                </a:solidFill>
                <a:latin typeface="Calibri"/>
              </a:rPr>
              <a:t>y</a:t>
            </a:r>
            <a:r>
              <a:rPr lang="es-ES" sz="2400" b="0" strike="noStrike" spc="-1">
                <a:solidFill>
                  <a:schemeClr val="dk1"/>
                </a:solidFill>
                <a:latin typeface="Calibri"/>
              </a:rPr>
              <a:t> para las que se encuentra un </a:t>
            </a:r>
            <a:r>
              <a:rPr lang="es-ES" sz="2400" b="0" i="1" strike="noStrike" spc="-1">
                <a:solidFill>
                  <a:schemeClr val="dk1"/>
                </a:solidFill>
                <a:latin typeface="Calibri"/>
              </a:rPr>
              <a:t>match </a:t>
            </a:r>
            <a:r>
              <a:rPr lang="es-ES" sz="2400" b="0" strike="noStrike" spc="-1">
                <a:solidFill>
                  <a:schemeClr val="dk1"/>
                </a:solidFill>
                <a:latin typeface="Calibri"/>
              </a:rPr>
              <a:t> en x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/>
          </p:nvPr>
        </p:nvSpPr>
        <p:spPr>
          <a:xfrm>
            <a:off x="4629240" y="1825560"/>
            <a:ext cx="38858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Similar a left_join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lang="en-US" sz="14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Añade información de los datos x al marco de datos y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Se mantienen las observaciones de y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  <a:tabLst>
                <a:tab pos="3946680" algn="l"/>
              </a:tabLst>
            </a:pPr>
            <a:r>
              <a:rPr lang="es-ES" sz="4400" b="0" strike="noStrike" spc="-1">
                <a:solidFill>
                  <a:schemeClr val="dk1"/>
                </a:solidFill>
                <a:latin typeface="Calibri Light"/>
              </a:rPr>
              <a:t>inner_join()	full_join()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38858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Combina toda la información de x e y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Se mantienen solo las observaciones de x e y que tienen match en ambos marcos de datos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/>
          </p:nvPr>
        </p:nvSpPr>
        <p:spPr>
          <a:xfrm>
            <a:off x="4629240" y="1825560"/>
            <a:ext cx="38858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Combina toda la información de x e y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Se mantienen TODAS las observaciones de x e y, aunque no haya </a:t>
            </a:r>
            <a:r>
              <a:rPr lang="es-ES" sz="2800" b="0" i="1" strike="noStrike" spc="-1">
                <a:solidFill>
                  <a:schemeClr val="dk1"/>
                </a:solidFill>
                <a:latin typeface="Calibri"/>
              </a:rPr>
              <a:t>match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s-ES" sz="4400" b="0" i="1" strike="noStrike" spc="-1">
                <a:solidFill>
                  <a:schemeClr val="dk1"/>
                </a:solidFill>
                <a:latin typeface="Calibri Light"/>
              </a:rPr>
              <a:t>Ejercicios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lang="es-ES" sz="2800" b="0" strike="noStrike" spc="-1" dirty="0">
                <a:solidFill>
                  <a:schemeClr val="dk1"/>
                </a:solidFill>
                <a:latin typeface="Calibri"/>
              </a:rPr>
              <a:t>Combinad la base de datos electoral con los datos de los alcaldes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lang="es-ES" sz="2800" b="0" strike="noStrike" spc="-1" dirty="0">
                <a:solidFill>
                  <a:schemeClr val="dk1"/>
                </a:solidFill>
                <a:latin typeface="Calibri"/>
              </a:rPr>
              <a:t>Combinad la base de datos de resultados electorales con información sociodemográfica a nivel municipal del INE</a:t>
            </a:r>
            <a:endParaRPr lang="en-US" sz="2800" b="0" strike="noStrike" spc="-1" dirty="0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2400" b="0" strike="noStrike" spc="-1" dirty="0" err="1">
                <a:solidFill>
                  <a:schemeClr val="dk1"/>
                </a:solidFill>
                <a:latin typeface="Calibri"/>
              </a:rPr>
              <a:t>Provad</a:t>
            </a:r>
            <a:r>
              <a:rPr lang="es-ES" sz="2400" b="0" strike="noStrike" spc="-1" dirty="0">
                <a:solidFill>
                  <a:schemeClr val="dk1"/>
                </a:solidFill>
                <a:latin typeface="Calibri"/>
              </a:rPr>
              <a:t> con distintos tipos de </a:t>
            </a:r>
            <a:r>
              <a:rPr lang="es-ES" sz="2400" b="0" strike="noStrike" spc="-1" dirty="0" err="1">
                <a:solidFill>
                  <a:schemeClr val="dk1"/>
                </a:solidFill>
                <a:latin typeface="Calibri"/>
              </a:rPr>
              <a:t>join</a:t>
            </a:r>
            <a:r>
              <a:rPr lang="es-ES" sz="2400" b="0" strike="noStrike" spc="-1" dirty="0">
                <a:solidFill>
                  <a:schemeClr val="dk1"/>
                </a:solidFill>
                <a:latin typeface="Calibri"/>
              </a:rPr>
              <a:t>()</a:t>
            </a:r>
            <a:endParaRPr lang="en-US" sz="2400" b="0" strike="noStrike" spc="-1" dirty="0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2400" b="0" strike="noStrike" spc="-1" dirty="0">
                <a:solidFill>
                  <a:schemeClr val="dk1"/>
                </a:solidFill>
                <a:latin typeface="Calibri"/>
              </a:rPr>
              <a:t>¿Por qué los resultados son distintos?</a:t>
            </a:r>
            <a:endParaRPr lang="en-US" sz="2400" b="0" strike="noStrike" spc="-1" dirty="0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lang="es-ES" sz="2800" b="0" strike="noStrike" spc="-1" dirty="0">
                <a:solidFill>
                  <a:schemeClr val="dk1"/>
                </a:solidFill>
                <a:latin typeface="Calibri"/>
              </a:rPr>
              <a:t>Combinad datos de censo y votantes </a:t>
            </a:r>
            <a:r>
              <a:rPr lang="es-ES" sz="2800" b="0" i="1" strike="noStrike" spc="-1" dirty="0">
                <a:solidFill>
                  <a:schemeClr val="dk1"/>
                </a:solidFill>
                <a:latin typeface="Calibri"/>
              </a:rPr>
              <a:t>a nivel provincial </a:t>
            </a:r>
            <a:r>
              <a:rPr lang="es-ES" sz="2800" b="0" strike="noStrike" spc="-1" dirty="0">
                <a:solidFill>
                  <a:schemeClr val="dk1"/>
                </a:solidFill>
                <a:latin typeface="Calibri"/>
              </a:rPr>
              <a:t>con información a nivel provincial sobre votos por correo</a:t>
            </a:r>
            <a:endParaRPr lang="en-US" sz="2800" b="0" strike="noStrike" spc="-1" dirty="0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lang="en-US" sz="2800" b="0" strike="noStrike" spc="-1" dirty="0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623880" y="1709640"/>
            <a:ext cx="7886520" cy="2852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s-ES" sz="6000" b="0" strike="noStrike" spc="-1">
                <a:solidFill>
                  <a:schemeClr val="dk1"/>
                </a:solidFill>
                <a:latin typeface="Calibri Light"/>
              </a:rPr>
              <a:t>Ejercicio 2 – Lluís Orriols</a:t>
            </a:r>
            <a:endParaRPr lang="en-US" sz="60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/>
          </p:nvPr>
        </p:nvSpPr>
        <p:spPr>
          <a:xfrm>
            <a:off x="623880" y="4589640"/>
            <a:ext cx="7886520" cy="14997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ES" sz="2400" b="0" strike="noStrike" spc="-1">
                <a:solidFill>
                  <a:schemeClr val="dk1"/>
                </a:solidFill>
                <a:latin typeface="Calibri"/>
              </a:rPr>
              <a:t>¡Vamos a poner en práctica lo que hemos visto!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s-ES" sz="4400" b="0" strike="noStrike" spc="-1">
                <a:solidFill>
                  <a:schemeClr val="dk1"/>
                </a:solidFill>
                <a:latin typeface="Calibri Light"/>
              </a:rPr>
              <a:t>Opciones de chunk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8406000" cy="50320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En el inicio del chunk, dentro de {} se puede indicar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  <a:tabLst>
                <a:tab pos="0" algn="l"/>
              </a:tabLst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Etiqueta: después de r, es un id único del chunk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  <a:tabLst>
                <a:tab pos="0" algn="l"/>
              </a:tabLst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Elementos que queremos visualizar del código, hay que indicar si queremos que salgan (TRUE) o no (FALSE)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  <a:tabLst>
                <a:tab pos="0" algn="l"/>
              </a:tabLst>
            </a:pPr>
            <a:r>
              <a:rPr lang="es-ES" sz="2400" b="0" strike="noStrike" spc="-1">
                <a:solidFill>
                  <a:schemeClr val="dk1"/>
                </a:solidFill>
                <a:latin typeface="Calibri"/>
              </a:rPr>
              <a:t>include: incluir los contenidos del chunk en el output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  <a:tabLst>
                <a:tab pos="0" algn="l"/>
              </a:tabLst>
            </a:pPr>
            <a:r>
              <a:rPr lang="es-ES" sz="2400" b="0" strike="noStrike" spc="-1">
                <a:solidFill>
                  <a:schemeClr val="dk1"/>
                </a:solidFill>
                <a:latin typeface="Calibri"/>
              </a:rPr>
              <a:t>message: mensajes de la consola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  <a:tabLst>
                <a:tab pos="0" algn="l"/>
              </a:tabLst>
            </a:pPr>
            <a:r>
              <a:rPr lang="es-ES" sz="2400" b="0" strike="noStrike" spc="-1">
                <a:solidFill>
                  <a:schemeClr val="dk1"/>
                </a:solidFill>
                <a:latin typeface="Calibri"/>
              </a:rPr>
              <a:t>warning: avisos de la consola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  <a:tabLst>
                <a:tab pos="0" algn="l"/>
              </a:tabLst>
            </a:pPr>
            <a:r>
              <a:rPr lang="es-ES" sz="2400" b="0" strike="noStrike" spc="-1">
                <a:solidFill>
                  <a:schemeClr val="dk1"/>
                </a:solidFill>
                <a:latin typeface="Calibri"/>
              </a:rPr>
              <a:t>echo: muestra el código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  <a:tabLst>
                <a:tab pos="0" algn="l"/>
              </a:tabLst>
            </a:pPr>
            <a:r>
              <a:rPr lang="es-ES" sz="2400" b="0" strike="noStrike" spc="-1">
                <a:solidFill>
                  <a:schemeClr val="dk1"/>
                </a:solidFill>
                <a:latin typeface="Calibri"/>
              </a:rPr>
              <a:t>eval: muestra el resultado del código (tabla, gráfico, etc.)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  <a:tabLst>
                <a:tab pos="0" algn="l"/>
              </a:tabLst>
            </a:pPr>
            <a:r>
              <a:rPr lang="es-ES" sz="2400" b="0" strike="noStrike" spc="-1">
                <a:solidFill>
                  <a:schemeClr val="dk1"/>
                </a:solidFill>
                <a:latin typeface="Calibri"/>
              </a:rPr>
              <a:t>…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  <a:tabLst>
                <a:tab pos="0" algn="l"/>
              </a:tabLst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Por defecto todas las opciones suelen estar activadas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s-ES" sz="4400" b="0" strike="noStrike" spc="-1">
                <a:solidFill>
                  <a:schemeClr val="dk1"/>
                </a:solidFill>
                <a:latin typeface="Calibri Light"/>
              </a:rPr>
              <a:t>Quarto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7886520" cy="50320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90336"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Es un formato que usa el lenguaje Markdown para generar ficheros de todo tipo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Requiere que los paquetes knitr y quarto estén instalados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Todas las opciones de formateado del fichero se establecen en el YAML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---</a:t>
            </a: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title: "Untitled"</a:t>
            </a: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author: “Nombre"</a:t>
            </a: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format: html</a:t>
            </a: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editor: visual</a:t>
            </a: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---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s-ES" sz="4400" b="0" strike="noStrike" spc="-1">
                <a:solidFill>
                  <a:schemeClr val="dk1"/>
                </a:solidFill>
                <a:latin typeface="Calibri Light"/>
              </a:rPr>
              <a:t>Ejercicios in-class hoy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7886520" cy="50320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Elaborar un fichero Quarto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Trabajar con los resultados electorales de las elecciones al Congreso de 2023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Fuente: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ES" sz="2000" b="0" u="sng" strike="noStrike" spc="-1">
                <a:solidFill>
                  <a:schemeClr val="dk1"/>
                </a:solidFill>
                <a:uFillTx/>
                <a:latin typeface="Calibri"/>
                <a:hlinkClick r:id="rId3"/>
              </a:rPr>
              <a:t>https://infoelectoral.interior.gob.es/opencms/es/elecciones-celebradas/area-de-descargas/</a:t>
            </a:r>
            <a:r>
              <a:rPr lang="es-ES" sz="2000" b="0" strike="noStrike" spc="-1">
                <a:solidFill>
                  <a:schemeClr val="dk1"/>
                </a:solidFill>
                <a:latin typeface="Calibri"/>
              </a:rPr>
              <a:t> </a:t>
            </a:r>
            <a:endParaRPr lang="en-US" sz="20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23880" y="1709640"/>
            <a:ext cx="7886520" cy="4052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s-ES" sz="6000" b="0" strike="noStrike" spc="-1">
                <a:solidFill>
                  <a:schemeClr val="dk1"/>
                </a:solidFill>
                <a:latin typeface="Calibri Light"/>
              </a:rPr>
              <a:t>Paquete dplyr</a:t>
            </a:r>
            <a:endParaRPr lang="en-US" sz="6000" b="0" strike="noStrike" spc="-1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90" name="Picture 2" descr="Top 10: Manipulación de datos con dplyr - Máxima Formación"/>
          <p:cNvPicPr/>
          <p:nvPr/>
        </p:nvPicPr>
        <p:blipFill>
          <a:blip r:embed="rId2"/>
          <a:stretch/>
        </p:blipFill>
        <p:spPr>
          <a:xfrm>
            <a:off x="633240" y="634680"/>
            <a:ext cx="7886520" cy="38588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Personalizado 1">
      <a:dk1>
        <a:srgbClr val="001489"/>
      </a:dk1>
      <a:lt1>
        <a:srgbClr val="FFFFFF"/>
      </a:lt1>
      <a:dk2>
        <a:srgbClr val="000000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Tema de Office">
  <a:themeElements>
    <a:clrScheme name="Personalizado 1">
      <a:dk1>
        <a:srgbClr val="001489"/>
      </a:dk1>
      <a:lt1>
        <a:srgbClr val="FFFFFF"/>
      </a:lt1>
      <a:dk2>
        <a:srgbClr val="000000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Tema de Office">
  <a:themeElements>
    <a:clrScheme name="Personalizado 1">
      <a:dk1>
        <a:srgbClr val="001489"/>
      </a:dk1>
      <a:lt1>
        <a:srgbClr val="FFFFFF"/>
      </a:lt1>
      <a:dk2>
        <a:srgbClr val="000000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Personalizado 1">
      <a:dk1>
        <a:srgbClr val="001489"/>
      </a:dk1>
      <a:lt1>
        <a:srgbClr val="FFFFFF"/>
      </a:lt1>
      <a:dk2>
        <a:srgbClr val="000000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Personalizado 1">
      <a:dk1>
        <a:srgbClr val="001489"/>
      </a:dk1>
      <a:lt1>
        <a:srgbClr val="FFFFFF"/>
      </a:lt1>
      <a:dk2>
        <a:srgbClr val="000000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Personalizado 1">
      <a:dk1>
        <a:srgbClr val="001489"/>
      </a:dk1>
      <a:lt1>
        <a:srgbClr val="FFFFFF"/>
      </a:lt1>
      <a:dk2>
        <a:srgbClr val="000000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e Office">
  <a:themeElements>
    <a:clrScheme name="Personalizado 1">
      <a:dk1>
        <a:srgbClr val="001489"/>
      </a:dk1>
      <a:lt1>
        <a:srgbClr val="FFFFFF"/>
      </a:lt1>
      <a:dk2>
        <a:srgbClr val="000000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Tema de Office">
  <a:themeElements>
    <a:clrScheme name="Personalizado 1">
      <a:dk1>
        <a:srgbClr val="001489"/>
      </a:dk1>
      <a:lt1>
        <a:srgbClr val="FFFFFF"/>
      </a:lt1>
      <a:dk2>
        <a:srgbClr val="000000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Tema de Office">
  <a:themeElements>
    <a:clrScheme name="Personalizado 1">
      <a:dk1>
        <a:srgbClr val="001489"/>
      </a:dk1>
      <a:lt1>
        <a:srgbClr val="FFFFFF"/>
      </a:lt1>
      <a:dk2>
        <a:srgbClr val="000000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Tema de Office">
  <a:themeElements>
    <a:clrScheme name="Personalizado 1">
      <a:dk1>
        <a:srgbClr val="001489"/>
      </a:dk1>
      <a:lt1>
        <a:srgbClr val="FFFFFF"/>
      </a:lt1>
      <a:dk2>
        <a:srgbClr val="000000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Tema de Office">
  <a:themeElements>
    <a:clrScheme name="Personalizado 1">
      <a:dk1>
        <a:srgbClr val="001489"/>
      </a:dk1>
      <a:lt1>
        <a:srgbClr val="FFFFFF"/>
      </a:lt1>
      <a:dk2>
        <a:srgbClr val="000000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4447</TotalTime>
  <Words>2938</Words>
  <Application>Microsoft Office PowerPoint</Application>
  <PresentationFormat>Presentación en pantalla (4:3)</PresentationFormat>
  <Paragraphs>361</Paragraphs>
  <Slides>53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11</vt:i4>
      </vt:variant>
      <vt:variant>
        <vt:lpstr>Títulos de diapositiva</vt:lpstr>
      </vt:variant>
      <vt:variant>
        <vt:i4>53</vt:i4>
      </vt:variant>
    </vt:vector>
  </HeadingPairs>
  <TitlesOfParts>
    <vt:vector size="72" baseType="lpstr">
      <vt:lpstr>Arial</vt:lpstr>
      <vt:lpstr>Calibri</vt:lpstr>
      <vt:lpstr>Calibri Light</vt:lpstr>
      <vt:lpstr>CMSS10</vt:lpstr>
      <vt:lpstr>Courier New</vt:lpstr>
      <vt:lpstr>Symbol</vt:lpstr>
      <vt:lpstr>Times New Roman</vt:lpstr>
      <vt:lpstr>Wingdings</vt:lpstr>
      <vt:lpstr>Tema de Office</vt:lpstr>
      <vt:lpstr>Tema de Office</vt:lpstr>
      <vt:lpstr>Tema de Office</vt:lpstr>
      <vt:lpstr>Tema de Office</vt:lpstr>
      <vt:lpstr>Tema de Office</vt:lpstr>
      <vt:lpstr>Tema de Office</vt:lpstr>
      <vt:lpstr>Tema de Office</vt:lpstr>
      <vt:lpstr>Tema de Office</vt:lpstr>
      <vt:lpstr>Tema de Office</vt:lpstr>
      <vt:lpstr>Tema de Office</vt:lpstr>
      <vt:lpstr>Tema de Office</vt:lpstr>
      <vt:lpstr>Talleres de Análisis Político I</vt:lpstr>
      <vt:lpstr>Markdown y Quarto</vt:lpstr>
      <vt:lpstr>Markdown</vt:lpstr>
      <vt:lpstr>Elementos básicos</vt:lpstr>
      <vt:lpstr>Combinación de texto y código</vt:lpstr>
      <vt:lpstr>Opciones de chunk</vt:lpstr>
      <vt:lpstr>Quarto</vt:lpstr>
      <vt:lpstr>Ejercicios in-class hoy</vt:lpstr>
      <vt:lpstr>Paquete dplyr</vt:lpstr>
      <vt:lpstr>Filter</vt:lpstr>
      <vt:lpstr>Ejercicios (resultados 2023)</vt:lpstr>
      <vt:lpstr>Select</vt:lpstr>
      <vt:lpstr>Ejercicios</vt:lpstr>
      <vt:lpstr>Mutate (1)</vt:lpstr>
      <vt:lpstr>Mutate (2): condiciones lógicas</vt:lpstr>
      <vt:lpstr>+ Condiciones lógicas</vt:lpstr>
      <vt:lpstr>Ejercicios</vt:lpstr>
      <vt:lpstr>Más mutate</vt:lpstr>
      <vt:lpstr>mutate_if</vt:lpstr>
      <vt:lpstr>mutate_at</vt:lpstr>
      <vt:lpstr>mutate_all</vt:lpstr>
      <vt:lpstr>across</vt:lpstr>
      <vt:lpstr>Ejercicios</vt:lpstr>
      <vt:lpstr>Arrange</vt:lpstr>
      <vt:lpstr>Ejercicios</vt:lpstr>
      <vt:lpstr>group_by</vt:lpstr>
      <vt:lpstr>summarise</vt:lpstr>
      <vt:lpstr>Principales funciones en summarise</vt:lpstr>
      <vt:lpstr>Ejercicios</vt:lpstr>
      <vt:lpstr>Más dplyr (próximas sesiones)</vt:lpstr>
      <vt:lpstr>Paquete stringr</vt:lpstr>
      <vt:lpstr>Stringr</vt:lpstr>
      <vt:lpstr>Stringr (cont.)</vt:lpstr>
      <vt:lpstr>Regular Expressions (regexp)</vt:lpstr>
      <vt:lpstr>Ejercicios</vt:lpstr>
      <vt:lpstr>Factores</vt:lpstr>
      <vt:lpstr>¿Qué es un factor?</vt:lpstr>
      <vt:lpstr>Crear un factor</vt:lpstr>
      <vt:lpstr>Presentación de PowerPoint</vt:lpstr>
      <vt:lpstr>Paquete forcats</vt:lpstr>
      <vt:lpstr>fct_relevel</vt:lpstr>
      <vt:lpstr>fct_infreq</vt:lpstr>
      <vt:lpstr>fct_reorder</vt:lpstr>
      <vt:lpstr>fct_recode</vt:lpstr>
      <vt:lpstr>Ejercicio</vt:lpstr>
      <vt:lpstr>Más gestión de datos</vt:lpstr>
      <vt:lpstr>Combinar bases de datos (1)</vt:lpstr>
      <vt:lpstr>Combinar bases de datos (2)</vt:lpstr>
      <vt:lpstr>…_join()</vt:lpstr>
      <vt:lpstr>left_join() right_join()</vt:lpstr>
      <vt:lpstr>inner_join() full_join()</vt:lpstr>
      <vt:lpstr>Ejercicios</vt:lpstr>
      <vt:lpstr>Ejercicio 2 – Lluís Orriols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Talleres de Análisis Político I</dc:title>
  <dc:subject/>
  <dc:creator>VALL PRAT, PAU</dc:creator>
  <dc:description/>
  <cp:lastModifiedBy>PT00A06D</cp:lastModifiedBy>
  <cp:revision>63</cp:revision>
  <dcterms:created xsi:type="dcterms:W3CDTF">2023-10-18T11:23:28Z</dcterms:created>
  <dcterms:modified xsi:type="dcterms:W3CDTF">2024-11-20T17:02:01Z</dcterms:modified>
  <dc:language>es-ES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Presentación en pantalla (4:3)</vt:lpwstr>
  </property>
  <property fmtid="{D5CDD505-2E9C-101B-9397-08002B2CF9AE}" pid="4" name="Slides">
    <vt:i4>53</vt:i4>
  </property>
</Properties>
</file>