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67DC25-1D97-46A4-8365-DF7047C640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1301565-BF72-4233-89CF-57F7BCAE23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A6E39EC-28F9-4F79-BD63-1D43050620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2F8379-E897-4AD4-AE5B-039551FA46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C0DD6E-AC9D-4EF2-BA42-92EBE58370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AFDB84-5073-43B7-BCA3-E15DA635BD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5C964D1-331A-4933-A4E9-66D80D5C40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228B72-9249-4C8A-8BB2-2A64929CD2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E4D3751-8F43-439D-9243-8140094104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2D944CE-C4B7-4BD1-9F10-D1CE961F67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5CD2130-3069-4AAC-B6C9-6D509A7028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BDAED5-AD02-44E3-813E-B47A7B0D9B36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357BAA-43F4-493A-A46D-CF675EF62C2B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en el icono para agregar una imagen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F27516-DC45-4BBB-AD53-7236DA7CFAE2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62256E-57E3-47B5-A4C0-1CE2D9A3A96B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3E4173-7000-452F-9696-4580583AD3CE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BC3D42-6D2B-4CDD-B9C8-8B92C1A44556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EEB408-F3B0-4B9B-9593-52342799FE19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D5CE8B-BA37-446C-A89D-939AF8E49E5B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341F6B-9997-40E3-9D1E-869D906B2BAD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897045D-118A-4BF4-A4EC-FCFB4DE20EA8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231184-4C7A-40C1-944D-1AA96B797F92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Talleres de Análisis Político I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32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Sesión 4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25-26/11/2023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Pau Vall-Prat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pau.vall@uc3m.es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adroTexto 4"/>
          <p:cNvSpPr/>
          <p:nvPr/>
        </p:nvSpPr>
        <p:spPr>
          <a:xfrm>
            <a:off x="4572000" y="0"/>
            <a:ext cx="4571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s-ES" sz="2000" spc="-1" strike="noStrike">
                <a:solidFill>
                  <a:schemeClr val="dk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 descr="Departamento de Ciencias Sociales de la Universidad Carlos III de Madrid |  UC3M"/>
          <p:cNvPicPr/>
          <p:nvPr/>
        </p:nvPicPr>
        <p:blipFill>
          <a:blip r:embed="rId1"/>
          <a:srcRect l="0" t="28335" r="0" b="29792"/>
          <a:stretch/>
        </p:blipFill>
        <p:spPr>
          <a:xfrm>
            <a:off x="0" y="0"/>
            <a:ext cx="2998080" cy="125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pivot_longer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Principales argumentos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data: indicar nombre del objeto con los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cols: indicar los nombres de las variables/columnas que queremos que pasen a ser identificadores de fila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En el ejemplo anterior: r1, r2 y r3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names_to: especificar el nombre nuevo de la variable que identificará valores de columnas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En el ejemplo anterior: "r"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values_to: especificar el nombre de la variable con los valores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En el ejemplo anterior: "valor"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Imatge 4" descr=""/>
          <p:cNvPicPr/>
          <p:nvPr/>
        </p:nvPicPr>
        <p:blipFill>
          <a:blip r:embed="rId1"/>
          <a:stretch/>
        </p:blipFill>
        <p:spPr>
          <a:xfrm>
            <a:off x="165960" y="271080"/>
            <a:ext cx="8811360" cy="6315480"/>
          </a:xfrm>
          <a:prstGeom prst="rect">
            <a:avLst/>
          </a:prstGeom>
          <a:ln w="0">
            <a:noFill/>
          </a:ln>
        </p:spPr>
      </p:pic>
      <p:cxnSp>
        <p:nvCxnSpPr>
          <p:cNvPr id="99" name="Connector de fletxa recta 6"/>
          <p:cNvCxnSpPr/>
          <p:nvPr/>
        </p:nvCxnSpPr>
        <p:spPr>
          <a:xfrm>
            <a:off x="6951240" y="1268640"/>
            <a:ext cx="308160" cy="3219480"/>
          </a:xfrm>
          <a:prstGeom prst="straightConnector1">
            <a:avLst/>
          </a:prstGeom>
          <a:ln w="19050">
            <a:solidFill>
              <a:srgbClr val="4472c4"/>
            </a:solidFill>
            <a:tailEnd len="med" type="triangle" w="med"/>
          </a:ln>
        </p:spPr>
      </p:cxnSp>
      <p:sp>
        <p:nvSpPr>
          <p:cNvPr id="100" name="Rectangle 7"/>
          <p:cNvSpPr/>
          <p:nvPr/>
        </p:nvSpPr>
        <p:spPr>
          <a:xfrm>
            <a:off x="6372720" y="1352880"/>
            <a:ext cx="1109880" cy="112860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E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1" name="Connector de fletxa recta 8"/>
          <p:cNvCxnSpPr>
            <a:stCxn id="100" idx="2"/>
          </p:cNvCxnSpPr>
          <p:nvPr/>
        </p:nvCxnSpPr>
        <p:spPr>
          <a:xfrm>
            <a:off x="6927480" y="2481480"/>
            <a:ext cx="1018440" cy="2006640"/>
          </a:xfrm>
          <a:prstGeom prst="straightConnector1">
            <a:avLst/>
          </a:prstGeom>
          <a:ln w="19050">
            <a:solidFill>
              <a:srgbClr val="4472c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Cómo seleccionar columnas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0017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Según rango de la r1 a la r3 con: r1:r3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Según característica de la columna: starts_with(“…")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Según las posiciones: 2:4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Según un vector: c(r1, r2, r3)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Según la clase de la columna: where(is.numeric)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Combinando criterios con los operadores habituales (! &amp; |)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pivot_wider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Principales argumentos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data: indicar nombre del objeto con los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names_from: especificar el nombre la variable cuyos distintos valores identificarán nuevos nombres de columnas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En el ejemplo anterior: "r"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values_from: especificar el nombre de la variable con los valores que deben rellenar las celdas de las columnas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En el ejemplo anterior: "valor"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8" name="Imatge 4" descr=""/>
          <p:cNvPicPr/>
          <p:nvPr/>
        </p:nvPicPr>
        <p:blipFill>
          <a:blip r:embed="rId1"/>
          <a:stretch/>
        </p:blipFill>
        <p:spPr>
          <a:xfrm>
            <a:off x="0" y="999000"/>
            <a:ext cx="9143640" cy="48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Queremos conocer la posición del PP en el ranquin de partido más votado para cada municipio. Queremos una variable que lo indique.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Recomendación: seleccionad las variables imprescindibles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Pistas: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Reshape wide </a:t>
            </a:r>
            <a:r>
              <a:rPr b="0" lang="es-ES" sz="24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long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Group_by, arrange, mutate  [Pista: row_number()]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Reshape long</a:t>
            </a:r>
            <a:r>
              <a:rPr b="0" lang="es-ES" sz="24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wide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Join!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 (cont.)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Comprobad si el alcalde del municipio se corresponde con la fuerza más votada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3880" y="278352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Gestionar datos perdidos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4" name="Picture 3" descr="Pin page"/>
          <p:cNvPicPr/>
          <p:nvPr/>
        </p:nvPicPr>
        <p:blipFill>
          <a:blip r:embed="rId1"/>
          <a:stretch/>
        </p:blipFill>
        <p:spPr>
          <a:xfrm>
            <a:off x="2633400" y="620280"/>
            <a:ext cx="3867120" cy="35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El problema de los NA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91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Pasan desapercibidos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Antes de afrontar un análisis es clave ser consciente de la magnitud de la tragedia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Pueden sesgar los resultados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Hay que entender qué hay detrás de los NA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Sesgo de no respuesta?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Ocultación de preferencias?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Temas sensibles?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¿Qué hacemos?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Explorar y describir en detalle nuestros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1. No hacer nada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chemeClr val="dk1"/>
                </a:solidFill>
                <a:latin typeface="Calibri"/>
              </a:rPr>
              <a:t>Missing Completely at Random (MCAR)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 están uniformemente distribuidos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No correlacionan con otras variables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La existencia de NAs es aleatoria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No sesgaran los resultados porque la probabilidad de observar NA es igual para todas las unidades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Loops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2. Incorporar NAs en el análisis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válida cuando tenemos NAs del tipo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chemeClr val="dk1"/>
                </a:solidFill>
                <a:latin typeface="Calibri"/>
              </a:rPr>
              <a:t>Missing at Random (MAR)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La probabilidad de observar NA en una variable está relacionada con otra información disponible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Hay varias estrategias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Excluir del modelo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controlando por las variables que afectan la probabilidad de NA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Imputar valores a las unidades con NA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Asignar un valor a partir de otra información disponible.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Estrategias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347320" cy="483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Excluir del análisis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Todas las observaciones con algún NA en alguna variable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Las observaciones con NA en las variables relevantes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Imputación simple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Media/Mediana: asignar el valor medi(an)o de la variable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Interpolar o asignar el anterior/siguiente valor: válido para datos panel, p.ej.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Usar na.approx() del paquete ‘zoo’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Hot Deck: remplazar con un valor aleatorio a partir de un subconjunto de datos muy parecido al de la observación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Estrategias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3473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Imputación predictiva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 partir de modelos de regresión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Modelos de regresión estocástica: ídem + error term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Imputación de matching: calcula un promedio de k valores en observaciones muy parecidas a la que tiene NA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Imputación múltiple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Similar a alguna anterior pero generando varias bases de datos, analizándolas por separado y combinando los resultados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Paquetes: mice &amp; Amelia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3. Asumir la derrota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chemeClr val="dk1"/>
                </a:solidFill>
                <a:latin typeface="Calibri"/>
              </a:rPr>
              <a:t>Missing Not at Random (MNAR)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Los NAs dependen de otra información que no es observada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No se puede hacer casi nada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Recoger nuevos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Análisis de sensitividad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Lo más importante es ser transparente y explicar el problema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Ejercicio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La semana que viene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Repaso de regresión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Interpretar interacciones!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¿Qué es un loop?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Una forma de repetir varias veces las mismas órdenes sin tener que repetir el mismo código una y otra vez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parece un poco a la creación de una función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Hay funciones como mutate_if() o across() que funcionan con una lógica similar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2 tipos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Indicando nº de repeticiones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30000" y="2505240"/>
            <a:ext cx="3867840" cy="385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2 apartados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for (x in vector)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x es el nombre del objeto que se usará en el loop para cada elemento del vector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{}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Contiene el código que se repetirá cada vez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29240" y="1681200"/>
            <a:ext cx="38847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Hasta cumplir una condición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2 apartados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while (x &lt; 0.5)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x es el nombre del objeto que se verificará si cumple la condición lógica indicada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Cuando la condición se cumple, el loop se para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{}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Contiene el código que se repetirá cada vez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Ejemplo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Queremos saber cuanto es el valor al cuadrado de todos los números del 1 al 25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Creamos un vector. </a:t>
            </a:r>
            <a:r>
              <a:rPr b="0" lang="es-ES" sz="2000" spc="-1" strike="noStrike">
                <a:solidFill>
                  <a:schemeClr val="dk1"/>
                </a:solidFill>
                <a:latin typeface="Courier New"/>
              </a:rPr>
              <a:t>numeros &lt;- 1:25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Definimos un loop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ourier New"/>
              </a:rPr>
              <a:t>for (i in números){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ourier New"/>
              </a:rPr>
              <a:t>x &lt;- i^2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ourier New"/>
              </a:rPr>
              <a:t>print(paste(i,"al cuadrado es igual a:",x))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También podríamos buscar el primer número que, al azar supere el 0.5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Ejercicio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Haz un loop para guardar en formato .csv o .rds y por separado los resultados electorales en cada CA en las elecciones de 2023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Modificar la estructura de una base de datos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El paquete tidyr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3920" y="365040"/>
            <a:ext cx="82911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Datos tidy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Imatge 4" descr=""/>
          <p:cNvPicPr/>
          <p:nvPr/>
        </p:nvPicPr>
        <p:blipFill>
          <a:blip r:embed="rId1"/>
          <a:stretch/>
        </p:blipFill>
        <p:spPr>
          <a:xfrm>
            <a:off x="2948400" y="0"/>
            <a:ext cx="6195240" cy="345600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4040" y="3001680"/>
            <a:ext cx="8440200" cy="3855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En la filosofía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tidy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 cada fila debe representar una observación y, si es posible, contener una única pieza de información.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Muchas veces la estructura de los datos no es esta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En una encuesta panel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Fila: individuo y columnas variables para cada ola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Fila: individuo </a:t>
            </a:r>
            <a:r>
              <a:rPr b="0" lang="es-ES" sz="2400" spc="-1" strike="noStrike" u="sng">
                <a:solidFill>
                  <a:schemeClr val="dk1"/>
                </a:solidFill>
                <a:uFillTx/>
                <a:latin typeface="Calibri"/>
              </a:rPr>
              <a:t>y ola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: columnas variables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Idealmente, </a:t>
            </a:r>
            <a:r>
              <a:rPr b="0" i="1" lang="es-ES" sz="2400" spc="-1" strike="noStrike">
                <a:solidFill>
                  <a:schemeClr val="dk1"/>
                </a:solidFill>
                <a:latin typeface="Calibri"/>
              </a:rPr>
              <a:t>con filosofía tidy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Fila: individuo,</a:t>
            </a:r>
            <a:r>
              <a:rPr b="0" lang="es-ES" sz="2400" spc="-1" strike="noStrike" u="sng">
                <a:solidFill>
                  <a:schemeClr val="dk1"/>
                </a:solidFill>
                <a:uFillTx/>
                <a:latin typeface="Calibri"/>
              </a:rPr>
              <a:t> ola y pregunta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: una única columna con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-1692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Reestructurar los datos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8560" y="1007640"/>
            <a:ext cx="8430840" cy="58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A veces nos puede interesar tener los datos en formato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usa el paquete tidyr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Especialmente las funciones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pivot_longer(): de wide a long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pivot_wider(): de long a wide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QuadreDeText 4"/>
          <p:cNvSpPr/>
          <p:nvPr/>
        </p:nvSpPr>
        <p:spPr>
          <a:xfrm>
            <a:off x="168120" y="1370160"/>
            <a:ext cx="897552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lvl="1" marL="914400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Ancho (wide)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Una fila, una unidad/observación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Largo (long)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Una fila, un dato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Taula 5"/>
          <p:cNvGraphicFramePr/>
          <p:nvPr/>
        </p:nvGraphicFramePr>
        <p:xfrm>
          <a:off x="1701360" y="2735640"/>
          <a:ext cx="2198520" cy="1372680"/>
        </p:xfrm>
        <a:graphic>
          <a:graphicData uri="http://schemas.openxmlformats.org/drawingml/2006/table">
            <a:tbl>
              <a:tblPr/>
              <a:tblGrid>
                <a:gridCol w="549720"/>
                <a:gridCol w="549720"/>
                <a:gridCol w="549720"/>
                <a:gridCol w="549720"/>
              </a:tblGrid>
              <a:tr h="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id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r1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r2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r3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ula 6"/>
          <p:cNvGraphicFramePr/>
          <p:nvPr/>
        </p:nvGraphicFramePr>
        <p:xfrm>
          <a:off x="6190920" y="2287440"/>
          <a:ext cx="2113200" cy="3202920"/>
        </p:xfrm>
        <a:graphic>
          <a:graphicData uri="http://schemas.openxmlformats.org/drawingml/2006/table">
            <a:tbl>
              <a:tblPr/>
              <a:tblGrid>
                <a:gridCol w="620280"/>
                <a:gridCol w="624960"/>
                <a:gridCol w="867600"/>
              </a:tblGrid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id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valor</a:t>
                      </a:r>
                      <a:endParaRPr b="0" lang="es-E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r3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r1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28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r3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b="0" lang="es-E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Fletxa: esquerra i dreta 8"/>
          <p:cNvSpPr/>
          <p:nvPr/>
        </p:nvSpPr>
        <p:spPr>
          <a:xfrm>
            <a:off x="4264200" y="3256560"/>
            <a:ext cx="1455120" cy="399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E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6677</TotalTime>
  <Application>LibreOffice/24.2.3.2$Windows_X86_64 LibreOffice_project/433d9c2ded56988e8a90e6b2e771ee4e6a5ab2ba</Application>
  <AppVersion>15.0000</AppVersion>
  <Words>1063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2023-10-18T11:23:28Z</dcterms:created>
  <dc:creator>VALL PRAT, PAU</dc:creator>
  <dc:description/>
  <dc:language>es-ES</dc:language>
  <cp:lastModifiedBy/>
  <dcterms:modified xsi:type="dcterms:W3CDTF">2024-11-25T17:15:20Z</dcterms:modified>
  <cp:revision>68</cp:revision>
  <dc:subject/>
  <dc:title>Talleres de Análisis Político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24</vt:i4>
  </property>
</Properties>
</file>