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8724900" y="365125"/>
            <a:ext cx="2628900" cy="5811838"/>
          </a:xfrm>
          <a:prstGeom prst="rect">
            <a:avLst/>
          </a:prstGeom>
        </p:spPr>
        <p:txBody>
          <a:bodyPr/>
          <a:lstStyle/>
          <a:p>
            <a:pPr/>
            <a:r>
              <a:t>Title Text</a:t>
            </a:r>
          </a:p>
        </p:txBody>
      </p:sp>
      <p:sp>
        <p:nvSpPr>
          <p:cNvPr id="102"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xfrm>
            <a:off x="1524000" y="2524419"/>
            <a:ext cx="9144000" cy="1809162"/>
          </a:xfrm>
          <a:prstGeom prst="rect">
            <a:avLst/>
          </a:prstGeom>
        </p:spPr>
        <p:txBody>
          <a:bodyPr/>
          <a:lstStyle>
            <a:lvl1pPr defTabSz="896111">
              <a:defRPr sz="5880"/>
            </a:lvl1pPr>
          </a:lstStyle>
          <a:p>
            <a:pPr/>
            <a:r>
              <a:t>Incentives to cheat in economic announcements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prstGeom prst="rect">
            <a:avLst/>
          </a:prstGeom>
        </p:spPr>
        <p:txBody>
          <a:bodyPr/>
          <a:lstStyle/>
          <a:p>
            <a:pPr algn="ctr">
              <a:defRPr sz="3600"/>
            </a:pPr>
            <a:r>
              <a:t>Study will focus on the Futures Markets</a:t>
            </a:r>
            <a:br/>
            <a:r>
              <a:rPr sz="1600"/>
              <a:t>in particular Equities (ES-mini), Short Term Rates(2 Year TU) , long Term Rates (Ultra-Bond UB)</a:t>
            </a:r>
          </a:p>
        </p:txBody>
      </p:sp>
      <p:sp>
        <p:nvSpPr>
          <p:cNvPr id="140" name="Content Placeholder 2"/>
          <p:cNvSpPr txBox="1"/>
          <p:nvPr>
            <p:ph type="body" idx="1"/>
          </p:nvPr>
        </p:nvSpPr>
        <p:spPr>
          <a:xfrm>
            <a:off x="838200" y="1848885"/>
            <a:ext cx="10515600" cy="4581843"/>
          </a:xfrm>
          <a:prstGeom prst="rect">
            <a:avLst/>
          </a:prstGeom>
        </p:spPr>
        <p:txBody>
          <a:bodyPr/>
          <a:lstStyle/>
          <a:p>
            <a:pPr marL="155447" indent="-155447" defTabSz="621791">
              <a:lnSpc>
                <a:spcPct val="120000"/>
              </a:lnSpc>
              <a:spcBef>
                <a:spcPts val="600"/>
              </a:spcBef>
              <a:defRPr b="1" sz="1700">
                <a:latin typeface="+mn-lt"/>
                <a:ea typeface="+mn-ea"/>
                <a:cs typeface="+mn-cs"/>
                <a:sym typeface="Helvetica"/>
              </a:defRPr>
            </a:pPr>
            <a:r>
              <a:t>Why Futures</a:t>
            </a:r>
          </a:p>
          <a:p>
            <a:pPr lvl="1" marL="466344" indent="-155447" defTabSz="621791">
              <a:lnSpc>
                <a:spcPct val="120000"/>
              </a:lnSpc>
              <a:spcBef>
                <a:spcPts val="300"/>
              </a:spcBef>
              <a:defRPr sz="1496">
                <a:latin typeface="+mn-lt"/>
                <a:ea typeface="+mn-ea"/>
                <a:cs typeface="+mn-cs"/>
                <a:sym typeface="Helvetica"/>
              </a:defRPr>
            </a:pPr>
            <a:r>
              <a:t>Most liquid of all markets</a:t>
            </a:r>
          </a:p>
          <a:p>
            <a:pPr lvl="1" marL="466344" indent="-155447" defTabSz="621791">
              <a:lnSpc>
                <a:spcPct val="120000"/>
              </a:lnSpc>
              <a:spcBef>
                <a:spcPts val="300"/>
              </a:spcBef>
              <a:defRPr sz="1496">
                <a:latin typeface="+mn-lt"/>
                <a:ea typeface="+mn-ea"/>
                <a:cs typeface="+mn-cs"/>
                <a:sym typeface="Helvetica"/>
              </a:defRPr>
            </a:pPr>
            <a:r>
              <a:t>Leverage: Futures are leveraged products</a:t>
            </a:r>
          </a:p>
          <a:p>
            <a:pPr lvl="1" marL="466344" indent="-155447" defTabSz="621791">
              <a:lnSpc>
                <a:spcPct val="120000"/>
              </a:lnSpc>
              <a:spcBef>
                <a:spcPts val="300"/>
              </a:spcBef>
              <a:defRPr sz="1496">
                <a:latin typeface="+mn-lt"/>
                <a:ea typeface="+mn-ea"/>
                <a:cs typeface="+mn-cs"/>
                <a:sym typeface="Helvetica"/>
              </a:defRPr>
            </a:pPr>
            <a:r>
              <a:t>Trade around the clock from Sunday Night </a:t>
            </a:r>
          </a:p>
          <a:p>
            <a:pPr lvl="2" marL="777240" indent="-155447" defTabSz="621791">
              <a:lnSpc>
                <a:spcPct val="120000"/>
              </a:lnSpc>
              <a:spcBef>
                <a:spcPts val="300"/>
              </a:spcBef>
              <a:defRPr sz="1224">
                <a:latin typeface="+mn-lt"/>
                <a:ea typeface="+mn-ea"/>
                <a:cs typeface="+mn-cs"/>
                <a:sym typeface="Helvetica"/>
              </a:defRPr>
            </a:pPr>
            <a:r>
              <a:t>(6pm EST) to Friday Night (1 hour close at 5pm EST for switch over)</a:t>
            </a:r>
          </a:p>
          <a:p>
            <a:pPr lvl="1" marL="466344" indent="-155447" defTabSz="621791">
              <a:lnSpc>
                <a:spcPct val="120000"/>
              </a:lnSpc>
              <a:spcBef>
                <a:spcPts val="300"/>
              </a:spcBef>
              <a:defRPr sz="1496">
                <a:latin typeface="+mn-lt"/>
                <a:ea typeface="+mn-ea"/>
                <a:cs typeface="+mn-cs"/>
                <a:sym typeface="Helvetica"/>
              </a:defRPr>
            </a:pPr>
            <a:r>
              <a:t>Easiest to express short position (just sell contract)</a:t>
            </a:r>
          </a:p>
          <a:p>
            <a:pPr lvl="2" marL="777240" indent="-155447" defTabSz="621791">
              <a:lnSpc>
                <a:spcPct val="120000"/>
              </a:lnSpc>
              <a:spcBef>
                <a:spcPts val="300"/>
              </a:spcBef>
              <a:defRPr sz="1224">
                <a:latin typeface="+mn-lt"/>
                <a:ea typeface="+mn-ea"/>
                <a:cs typeface="+mn-cs"/>
                <a:sym typeface="Helvetica"/>
              </a:defRPr>
            </a:pPr>
            <a:r>
              <a:t>No special behaviour to go short a market </a:t>
            </a:r>
          </a:p>
          <a:p>
            <a:pPr lvl="2" marL="777240" indent="-155447" defTabSz="621791">
              <a:lnSpc>
                <a:spcPct val="120000"/>
              </a:lnSpc>
              <a:spcBef>
                <a:spcPts val="300"/>
              </a:spcBef>
              <a:defRPr sz="1224">
                <a:latin typeface="+mn-lt"/>
                <a:ea typeface="+mn-ea"/>
                <a:cs typeface="+mn-cs"/>
                <a:sym typeface="Helvetica"/>
              </a:defRPr>
            </a:pPr>
            <a:r>
              <a:t>Short = Betting price of contract will fall</a:t>
            </a:r>
          </a:p>
          <a:p>
            <a:pPr lvl="2" marL="777240" indent="-155447" defTabSz="621791">
              <a:lnSpc>
                <a:spcPct val="120000"/>
              </a:lnSpc>
              <a:spcBef>
                <a:spcPts val="300"/>
              </a:spcBef>
              <a:defRPr sz="1224">
                <a:latin typeface="+mn-lt"/>
                <a:ea typeface="+mn-ea"/>
                <a:cs typeface="+mn-cs"/>
                <a:sym typeface="Helvetica"/>
              </a:defRPr>
            </a:pPr>
            <a:r>
              <a:t>Long = Betting price of contract will rise</a:t>
            </a:r>
          </a:p>
          <a:p>
            <a:pPr lvl="1" marL="466344" indent="-155447" defTabSz="621791">
              <a:lnSpc>
                <a:spcPct val="120000"/>
              </a:lnSpc>
              <a:spcBef>
                <a:spcPts val="300"/>
              </a:spcBef>
              <a:defRPr sz="1496">
                <a:latin typeface="+mn-lt"/>
                <a:ea typeface="+mn-ea"/>
                <a:cs typeface="+mn-cs"/>
                <a:sym typeface="Helvetica"/>
              </a:defRPr>
            </a:pPr>
            <a:r>
              <a:t>Contracts across all markets</a:t>
            </a:r>
          </a:p>
          <a:p>
            <a:pPr lvl="2" marL="777240" indent="-155447" defTabSz="621791">
              <a:lnSpc>
                <a:spcPct val="120000"/>
              </a:lnSpc>
              <a:spcBef>
                <a:spcPts val="300"/>
              </a:spcBef>
              <a:defRPr sz="1224">
                <a:latin typeface="+mn-lt"/>
                <a:ea typeface="+mn-ea"/>
                <a:cs typeface="+mn-cs"/>
                <a:sym typeface="Helvetica"/>
              </a:defRPr>
            </a:pPr>
            <a:r>
              <a:t>Equities (ES-S&amp;P 500, NQ – Nasdaq 100, YM- Dow)</a:t>
            </a:r>
          </a:p>
          <a:p>
            <a:pPr lvl="2" marL="777240" indent="-155447" defTabSz="621791">
              <a:lnSpc>
                <a:spcPct val="120000"/>
              </a:lnSpc>
              <a:spcBef>
                <a:spcPts val="300"/>
              </a:spcBef>
              <a:defRPr sz="1224">
                <a:latin typeface="+mn-lt"/>
                <a:ea typeface="+mn-ea"/>
                <a:cs typeface="+mn-cs"/>
                <a:sym typeface="Helvetica"/>
              </a:defRPr>
            </a:pPr>
            <a:r>
              <a:t>Bond Futures (TU, FV, TY, ZB, UB) (2, 5, 10, 15 30 yr)</a:t>
            </a:r>
          </a:p>
          <a:p>
            <a:pPr lvl="2" marL="777240" indent="-155447" defTabSz="621791">
              <a:lnSpc>
                <a:spcPct val="120000"/>
              </a:lnSpc>
              <a:spcBef>
                <a:spcPts val="300"/>
              </a:spcBef>
              <a:defRPr sz="1224">
                <a:latin typeface="+mn-lt"/>
                <a:ea typeface="+mn-ea"/>
                <a:cs typeface="+mn-cs"/>
                <a:sym typeface="Helvetica"/>
              </a:defRPr>
            </a:pPr>
            <a:r>
              <a:t>Oil, Gasoline, Natural Gas( CL, RB, NG)</a:t>
            </a:r>
          </a:p>
          <a:p>
            <a:pPr lvl="2" marL="777240" indent="-155447" defTabSz="621791">
              <a:lnSpc>
                <a:spcPct val="120000"/>
              </a:lnSpc>
              <a:spcBef>
                <a:spcPts val="300"/>
              </a:spcBef>
              <a:defRPr sz="1224">
                <a:latin typeface="+mn-lt"/>
                <a:ea typeface="+mn-ea"/>
                <a:cs typeface="+mn-cs"/>
                <a:sym typeface="Helvetica"/>
              </a:defRPr>
            </a:pPr>
            <a:r>
              <a:t>Agriculture (Wheat, Corn, Soybeans)</a:t>
            </a:r>
          </a:p>
          <a:p>
            <a:pPr lvl="2" marL="777240" indent="-155447" defTabSz="621791">
              <a:lnSpc>
                <a:spcPct val="120000"/>
              </a:lnSpc>
              <a:spcBef>
                <a:spcPts val="300"/>
              </a:spcBef>
              <a:defRPr sz="1224">
                <a:latin typeface="+mn-lt"/>
                <a:ea typeface="+mn-ea"/>
                <a:cs typeface="+mn-cs"/>
                <a:sym typeface="Helvetica"/>
              </a:defRPr>
            </a:pPr>
            <a:r>
              <a:t>F/X (Euro, Yen, CAD, Swiss, Pound, ADU, NZD, Peso)</a:t>
            </a:r>
          </a:p>
          <a:p>
            <a:pPr lvl="2" marL="777240" indent="-155447" defTabSz="621791">
              <a:lnSpc>
                <a:spcPct val="120000"/>
              </a:lnSpc>
              <a:spcBef>
                <a:spcPts val="300"/>
              </a:spcBef>
              <a:defRPr sz="1224">
                <a:latin typeface="+mn-lt"/>
                <a:ea typeface="+mn-ea"/>
                <a:cs typeface="+mn-cs"/>
                <a:sym typeface="Helvetica"/>
              </a:defRPr>
            </a:pPr>
            <a:r>
              <a:t>Metals (Gold, Sliver , Copper)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Data Source"/>
          <p:cNvSpPr txBox="1"/>
          <p:nvPr>
            <p:ph type="title" idx="4294967295"/>
          </p:nvPr>
        </p:nvSpPr>
        <p:spPr>
          <a:prstGeom prst="rect">
            <a:avLst/>
          </a:prstGeom>
        </p:spPr>
        <p:txBody>
          <a:bodyPr/>
          <a:lstStyle>
            <a:lvl1pPr algn="ctr"/>
          </a:lstStyle>
          <a:p>
            <a:pPr/>
            <a:r>
              <a:t>Data Source</a:t>
            </a:r>
          </a:p>
        </p:txBody>
      </p:sp>
      <p:sp>
        <p:nvSpPr>
          <p:cNvPr id="143" name="Publicly available events calendar…"/>
          <p:cNvSpPr txBox="1"/>
          <p:nvPr>
            <p:ph type="body" sz="half" idx="4294967295"/>
          </p:nvPr>
        </p:nvSpPr>
        <p:spPr>
          <a:xfrm>
            <a:off x="838200" y="2615116"/>
            <a:ext cx="10515600" cy="2024014"/>
          </a:xfrm>
          <a:prstGeom prst="rect">
            <a:avLst/>
          </a:prstGeom>
        </p:spPr>
        <p:txBody>
          <a:bodyPr/>
          <a:lstStyle/>
          <a:p>
            <a:pPr>
              <a:lnSpc>
                <a:spcPct val="120000"/>
              </a:lnSpc>
              <a:defRPr>
                <a:latin typeface="+mn-lt"/>
                <a:ea typeface="+mn-ea"/>
                <a:cs typeface="+mn-cs"/>
                <a:sym typeface="Helvetica"/>
              </a:defRPr>
            </a:pPr>
            <a:r>
              <a:t>Publicly available </a:t>
            </a:r>
            <a:r>
              <a:rPr b="1"/>
              <a:t>events calendar</a:t>
            </a:r>
          </a:p>
          <a:p>
            <a:pPr>
              <a:lnSpc>
                <a:spcPct val="120000"/>
              </a:lnSpc>
              <a:defRPr>
                <a:latin typeface="+mn-lt"/>
                <a:ea typeface="+mn-ea"/>
                <a:cs typeface="+mn-cs"/>
                <a:sym typeface="Helvetica"/>
              </a:defRPr>
            </a:pPr>
            <a:r>
              <a:t>Futures </a:t>
            </a:r>
            <a:r>
              <a:rPr b="1"/>
              <a:t>tick trade data</a:t>
            </a:r>
            <a:r>
              <a:t> from CME</a:t>
            </a:r>
          </a:p>
          <a:p>
            <a:pPr>
              <a:lnSpc>
                <a:spcPct val="120000"/>
              </a:lnSpc>
              <a:defRPr>
                <a:latin typeface="+mn-lt"/>
                <a:ea typeface="+mn-ea"/>
                <a:cs typeface="+mn-cs"/>
                <a:sym typeface="Helvetica"/>
              </a:defRPr>
            </a:pPr>
            <a:r>
              <a:rPr b="1"/>
              <a:t>Twitter</a:t>
            </a:r>
            <a:r>
              <a:t> for President Trump’s communications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Hypothesis Testing Questions that need to be examined"/>
          <p:cNvSpPr txBox="1"/>
          <p:nvPr>
            <p:ph type="title" idx="4294967295"/>
          </p:nvPr>
        </p:nvSpPr>
        <p:spPr>
          <a:prstGeom prst="rect">
            <a:avLst/>
          </a:prstGeom>
        </p:spPr>
        <p:txBody>
          <a:bodyPr/>
          <a:lstStyle/>
          <a:p>
            <a:pPr algn="ctr">
              <a:lnSpc>
                <a:spcPct val="120000"/>
              </a:lnSpc>
            </a:pPr>
            <a:r>
              <a:t>Hypothesis Testing</a:t>
            </a:r>
            <a:br>
              <a:rPr sz="2300"/>
            </a:br>
            <a:r>
              <a:rPr sz="2300"/>
              <a:t>Questions that need to be examined</a:t>
            </a:r>
          </a:p>
        </p:txBody>
      </p:sp>
      <p:sp>
        <p:nvSpPr>
          <p:cNvPr id="146" name="Do announcements present opportunity?…"/>
          <p:cNvSpPr txBox="1"/>
          <p:nvPr>
            <p:ph type="body" sz="half" idx="4294967295"/>
          </p:nvPr>
        </p:nvSpPr>
        <p:spPr>
          <a:xfrm>
            <a:off x="97476" y="3061700"/>
            <a:ext cx="11997048" cy="2024014"/>
          </a:xfrm>
          <a:prstGeom prst="rect">
            <a:avLst/>
          </a:prstGeom>
        </p:spPr>
        <p:txBody>
          <a:bodyPr/>
          <a:lstStyle/>
          <a:p>
            <a:pPr>
              <a:lnSpc>
                <a:spcPct val="150000"/>
              </a:lnSpc>
              <a:buAutoNum type="arabicPeriod" startAt="1"/>
              <a:defRPr>
                <a:latin typeface="Helvetica Light"/>
                <a:ea typeface="Helvetica Light"/>
                <a:cs typeface="Helvetica Light"/>
                <a:sym typeface="Helvetica Light"/>
              </a:defRPr>
            </a:pPr>
            <a:r>
              <a:t> Do announcements present opportunity?</a:t>
            </a:r>
          </a:p>
          <a:p>
            <a:pPr>
              <a:lnSpc>
                <a:spcPct val="150000"/>
              </a:lnSpc>
              <a:buAutoNum type="arabicPeriod" startAt="1"/>
              <a:defRPr>
                <a:latin typeface="Helvetica Light"/>
                <a:ea typeface="Helvetica Light"/>
                <a:cs typeface="Helvetica Light"/>
                <a:sym typeface="Helvetica Light"/>
              </a:defRPr>
            </a:pPr>
            <a:r>
              <a:t> Can pre market movements help in predicting the direction of an event?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Do announcements present opportunity?"/>
          <p:cNvSpPr txBox="1"/>
          <p:nvPr/>
        </p:nvSpPr>
        <p:spPr>
          <a:xfrm>
            <a:off x="2802636" y="842675"/>
            <a:ext cx="6586729"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50000"/>
              </a:lnSpc>
              <a:spcBef>
                <a:spcPts val="1000"/>
              </a:spcBef>
              <a:defRPr sz="2800">
                <a:latin typeface="Helvetica Light"/>
                <a:ea typeface="Helvetica Light"/>
                <a:cs typeface="Helvetica Light"/>
                <a:sym typeface="Helvetica Light"/>
              </a:defRPr>
            </a:lvl1pPr>
          </a:lstStyle>
          <a:p>
            <a:pPr/>
            <a:r>
              <a:t>Do announcements present opportunity?</a:t>
            </a:r>
          </a:p>
        </p:txBody>
      </p:sp>
      <p:sp>
        <p:nvSpPr>
          <p:cNvPr id="149" name="We will start with the premise that there can be no crime without opportunity. To determine “opportunity” we will compare the magnitude of the market movement pre-event compared to post-event ten minute window."/>
          <p:cNvSpPr txBox="1"/>
          <p:nvPr>
            <p:ph type="body" sz="half" idx="4294967295"/>
          </p:nvPr>
        </p:nvSpPr>
        <p:spPr>
          <a:xfrm>
            <a:off x="838200" y="2496692"/>
            <a:ext cx="10515600" cy="2024014"/>
          </a:xfrm>
          <a:prstGeom prst="rect">
            <a:avLst/>
          </a:prstGeom>
        </p:spPr>
        <p:txBody>
          <a:bodyPr/>
          <a:lstStyle/>
          <a:p>
            <a:pPr marL="0" indent="0" algn="ctr" defTabSz="786384">
              <a:lnSpc>
                <a:spcPct val="150000"/>
              </a:lnSpc>
              <a:spcBef>
                <a:spcPts val="800"/>
              </a:spcBef>
              <a:buSzTx/>
              <a:buFontTx/>
              <a:buNone/>
              <a:defRPr sz="2408">
                <a:latin typeface="+mn-lt"/>
                <a:ea typeface="+mn-ea"/>
                <a:cs typeface="+mn-cs"/>
                <a:sym typeface="Helvetica"/>
              </a:defRPr>
            </a:pPr>
            <a:r>
              <a:t>We will start with the premise that there can be no crime without opportunity. To determine “opportunity” we will compare the magnitude of the market movement </a:t>
            </a:r>
            <a:r>
              <a:rPr b="1"/>
              <a:t>pre-event</a:t>
            </a:r>
            <a:r>
              <a:t> compared to </a:t>
            </a:r>
            <a:r>
              <a:rPr b="1"/>
              <a:t>post-event</a:t>
            </a:r>
            <a:r>
              <a:t> ten minute window.</a:t>
            </a:r>
          </a:p>
        </p:txBody>
      </p:sp>
      <p:sp>
        <p:nvSpPr>
          <p:cNvPr id="150"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Screenshot 2019-05-04 16.10.57.png" descr="Screenshot 2019-05-04 16.10.57.png"/>
          <p:cNvPicPr>
            <a:picLocks noChangeAspect="1"/>
          </p:cNvPicPr>
          <p:nvPr/>
        </p:nvPicPr>
        <p:blipFill>
          <a:blip r:embed="rId2">
            <a:extLst/>
          </a:blip>
          <a:stretch>
            <a:fillRect/>
          </a:stretch>
        </p:blipFill>
        <p:spPr>
          <a:xfrm>
            <a:off x="364237" y="2339467"/>
            <a:ext cx="6016013" cy="3550352"/>
          </a:xfrm>
          <a:prstGeom prst="rect">
            <a:avLst/>
          </a:prstGeom>
          <a:ln w="12700">
            <a:miter lim="400000"/>
          </a:ln>
        </p:spPr>
      </p:pic>
      <p:pic>
        <p:nvPicPr>
          <p:cNvPr id="153" name="Image" descr="Image"/>
          <p:cNvPicPr>
            <a:picLocks noChangeAspect="1"/>
          </p:cNvPicPr>
          <p:nvPr/>
        </p:nvPicPr>
        <p:blipFill>
          <a:blip r:embed="rId3">
            <a:extLst/>
          </a:blip>
          <a:stretch>
            <a:fillRect/>
          </a:stretch>
        </p:blipFill>
        <p:spPr>
          <a:xfrm>
            <a:off x="6285177" y="2542705"/>
            <a:ext cx="5542586" cy="3306265"/>
          </a:xfrm>
          <a:prstGeom prst="rect">
            <a:avLst/>
          </a:prstGeom>
          <a:ln w="12700">
            <a:miter lim="400000"/>
          </a:ln>
        </p:spPr>
      </p:pic>
      <p:sp>
        <p:nvSpPr>
          <p:cNvPr id="154" name="Charts comparing pre-event and post-event window  for 9 most important economic announcement"/>
          <p:cNvSpPr txBox="1"/>
          <p:nvPr/>
        </p:nvSpPr>
        <p:spPr>
          <a:xfrm>
            <a:off x="2715150" y="472789"/>
            <a:ext cx="6388126" cy="789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20000"/>
              </a:lnSpc>
              <a:spcBef>
                <a:spcPts val="1000"/>
              </a:spcBef>
              <a:defRPr sz="2100">
                <a:latin typeface="Helvetica Light"/>
                <a:ea typeface="Helvetica Light"/>
                <a:cs typeface="Helvetica Light"/>
                <a:sym typeface="Helvetica Light"/>
              </a:defRPr>
            </a:pPr>
            <a:r>
              <a:t>Charts comparing pre-event and post-event window </a:t>
            </a:r>
            <a:br/>
            <a:r>
              <a:t>for 9 most important economic announcement</a:t>
            </a:r>
          </a:p>
        </p:txBody>
      </p:sp>
      <p:sp>
        <p:nvSpPr>
          <p:cNvPr id="155"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1</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ables comparing pre-event and post-event window  for 9 most important economic announcement"/>
          <p:cNvSpPr txBox="1"/>
          <p:nvPr/>
        </p:nvSpPr>
        <p:spPr>
          <a:xfrm>
            <a:off x="2580539" y="472789"/>
            <a:ext cx="6368657" cy="789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20000"/>
              </a:lnSpc>
              <a:spcBef>
                <a:spcPts val="1000"/>
              </a:spcBef>
              <a:defRPr sz="2100">
                <a:latin typeface="Helvetica Light"/>
                <a:ea typeface="Helvetica Light"/>
                <a:cs typeface="Helvetica Light"/>
                <a:sym typeface="Helvetica Light"/>
              </a:defRPr>
            </a:pPr>
            <a:r>
              <a:t>Tables comparing pre-event and post-event window </a:t>
            </a:r>
            <a:br/>
            <a:r>
              <a:t>for 9 most important economic announcement</a:t>
            </a:r>
          </a:p>
        </p:txBody>
      </p:sp>
      <p:graphicFrame>
        <p:nvGraphicFramePr>
          <p:cNvPr id="158" name="Table"/>
          <p:cNvGraphicFramePr/>
          <p:nvPr/>
        </p:nvGraphicFramePr>
        <p:xfrm>
          <a:off x="408615" y="2084734"/>
          <a:ext cx="5414096" cy="349674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04028"/>
                <a:gridCol w="1038729"/>
                <a:gridCol w="704028"/>
                <a:gridCol w="704028"/>
                <a:gridCol w="704028"/>
                <a:gridCol w="1073354"/>
                <a:gridCol w="473199"/>
              </a:tblGrid>
              <a:tr h="414290">
                <a:tc>
                  <a:txBody>
                    <a:bodyPr/>
                    <a:lstStyle/>
                    <a:p>
                      <a:pPr defTabSz="457200">
                        <a:lnSpc>
                          <a:spcPct val="115000"/>
                        </a:lnSpc>
                        <a:defRPr sz="1800"/>
                      </a:pPr>
                      <a:r>
                        <a:rPr b="1" sz="1000"/>
                        <a:t>Symbol</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N</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Event Max</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 Mean</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No Event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Vol Ratio</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09877">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16.4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2535">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2535">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4290">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2535">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2535">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4290">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4290">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4290">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bl>
          </a:graphicData>
        </a:graphic>
      </p:graphicFrame>
      <p:sp>
        <p:nvSpPr>
          <p:cNvPr id="159" name="Text"/>
          <p:cNvSpPr txBox="1"/>
          <p:nvPr/>
        </p:nvSpPr>
        <p:spPr>
          <a:xfrm>
            <a:off x="751515" y="2084734"/>
            <a:ext cx="12700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p:txBody>
      </p:sp>
      <p:graphicFrame>
        <p:nvGraphicFramePr>
          <p:cNvPr id="160" name="Table"/>
          <p:cNvGraphicFramePr/>
          <p:nvPr/>
        </p:nvGraphicFramePr>
        <p:xfrm>
          <a:off x="6206881" y="2078267"/>
          <a:ext cx="5655424" cy="35023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35483"/>
                <a:gridCol w="1085139"/>
                <a:gridCol w="735483"/>
                <a:gridCol w="735483"/>
                <a:gridCol w="735483"/>
                <a:gridCol w="880168"/>
                <a:gridCol w="735483"/>
              </a:tblGrid>
              <a:tr h="409877">
                <a:tc>
                  <a:txBody>
                    <a:bodyPr/>
                    <a:lstStyle/>
                    <a:p>
                      <a:pPr defTabSz="457200">
                        <a:lnSpc>
                          <a:spcPct val="115000"/>
                        </a:lnSpc>
                        <a:defRPr sz="1800"/>
                      </a:pPr>
                      <a:r>
                        <a:rPr b="1" sz="1000"/>
                        <a:t>Symbol</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N</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Event Max</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Mean</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No Event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VolumeR</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098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41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41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41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6984">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41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6984">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6984">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6984">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bl>
          </a:graphicData>
        </a:graphic>
      </p:graphicFrame>
      <p:sp>
        <p:nvSpPr>
          <p:cNvPr id="161" name="Text"/>
          <p:cNvSpPr txBox="1"/>
          <p:nvPr/>
        </p:nvSpPr>
        <p:spPr>
          <a:xfrm>
            <a:off x="6117981" y="2078267"/>
            <a:ext cx="12700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p:txBody>
      </p:sp>
      <p:sp>
        <p:nvSpPr>
          <p:cNvPr id="162" name="Event Tick Movement TU (Max,Mean), (No Event Mean) and Traded Volume Ratio"/>
          <p:cNvSpPr txBox="1"/>
          <p:nvPr/>
        </p:nvSpPr>
        <p:spPr>
          <a:xfrm>
            <a:off x="6661957" y="5664006"/>
            <a:ext cx="473257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ct val="115000"/>
              </a:lnSpc>
              <a:defRPr sz="1000">
                <a:latin typeface="+mn-lt"/>
                <a:ea typeface="+mn-ea"/>
                <a:cs typeface="+mn-cs"/>
                <a:sym typeface="Helvetica"/>
              </a:defRPr>
            </a:lvl1pPr>
          </a:lstStyle>
          <a:p>
            <a:pPr/>
            <a:r>
              <a:t>Event Tick Movement TU (Max,Mean), (No Event Mean) and Traded Volume Ratio</a:t>
            </a:r>
          </a:p>
        </p:txBody>
      </p:sp>
      <p:sp>
        <p:nvSpPr>
          <p:cNvPr id="163" name="Event Tick Movement UB (Max,Mean), (No Event Mean) and Traded Volume Ratio"/>
          <p:cNvSpPr txBox="1"/>
          <p:nvPr/>
        </p:nvSpPr>
        <p:spPr>
          <a:xfrm>
            <a:off x="738345" y="5664006"/>
            <a:ext cx="474193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ct val="115000"/>
              </a:lnSpc>
              <a:defRPr sz="1000">
                <a:latin typeface="+mn-lt"/>
                <a:ea typeface="+mn-ea"/>
                <a:cs typeface="+mn-cs"/>
                <a:sym typeface="Helvetica"/>
              </a:defRPr>
            </a:lvl1pPr>
          </a:lstStyle>
          <a:p>
            <a:pPr/>
            <a:r>
              <a:t>Event Tick Movement UB (Max,Mean), (No Event Mean) and Traded Volume Ratio</a:t>
            </a:r>
          </a:p>
        </p:txBody>
      </p:sp>
      <p:sp>
        <p:nvSpPr>
          <p:cNvPr id="164"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1</a:t>
            </a:r>
          </a:p>
        </p:txBody>
      </p:sp>
      <p:sp>
        <p:nvSpPr>
          <p:cNvPr id="167" name="Result"/>
          <p:cNvSpPr txBox="1"/>
          <p:nvPr>
            <p:ph type="title" idx="4294967295"/>
          </p:nvPr>
        </p:nvSpPr>
        <p:spPr>
          <a:xfrm>
            <a:off x="578039" y="365125"/>
            <a:ext cx="10515601" cy="1325563"/>
          </a:xfrm>
          <a:prstGeom prst="rect">
            <a:avLst/>
          </a:prstGeom>
        </p:spPr>
        <p:txBody>
          <a:bodyPr/>
          <a:lstStyle>
            <a:lvl1pPr algn="ctr"/>
          </a:lstStyle>
          <a:p>
            <a:pPr/>
            <a:r>
              <a:t>Result</a:t>
            </a:r>
          </a:p>
        </p:txBody>
      </p:sp>
      <p:sp>
        <p:nvSpPr>
          <p:cNvPr id="168" name="Do announcements present opportunity?"/>
          <p:cNvSpPr txBox="1"/>
          <p:nvPr/>
        </p:nvSpPr>
        <p:spPr>
          <a:xfrm>
            <a:off x="1881794" y="2102445"/>
            <a:ext cx="7078103"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50000"/>
              </a:lnSpc>
              <a:spcBef>
                <a:spcPts val="1000"/>
              </a:spcBef>
              <a:defRPr b="1" sz="2800">
                <a:latin typeface="+mn-lt"/>
                <a:ea typeface="+mn-ea"/>
                <a:cs typeface="+mn-cs"/>
                <a:sym typeface="Helvetica"/>
              </a:defRPr>
            </a:lvl1pPr>
          </a:lstStyle>
          <a:p>
            <a:pPr/>
            <a:r>
              <a:t>Do announcements present opportunity?</a:t>
            </a:r>
          </a:p>
        </p:txBody>
      </p:sp>
      <p:sp>
        <p:nvSpPr>
          <p:cNvPr id="169" name="Events present extremely outsized opportunities. It’s possible to make short term trades and gain outsized profits given the time period. The average tick movement across all events is approximately 3.5x larger than the average tick movement in prices across a similar time window without and event while the trading volume is on average 6.5x larger and can be over 20x larger."/>
          <p:cNvSpPr txBox="1"/>
          <p:nvPr/>
        </p:nvSpPr>
        <p:spPr>
          <a:xfrm>
            <a:off x="1881416" y="3037443"/>
            <a:ext cx="8086347" cy="21488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lnSpc>
                <a:spcPct val="115000"/>
              </a:lnSpc>
              <a:defRPr sz="2000">
                <a:latin typeface="Helvetica Light"/>
                <a:ea typeface="Helvetica Light"/>
                <a:cs typeface="Helvetica Light"/>
                <a:sym typeface="Helvetica Light"/>
              </a:defRPr>
            </a:pPr>
            <a:r>
              <a:t>Events present extremely outsized opportunities. It’s possible to make short term trades and gain outsized profits given the time period. The average tick movement across all events is approximately 3.5x larger than the average tick movement in prices across a similar time window without and event while the </a:t>
            </a:r>
            <a:r>
              <a:rPr b="1">
                <a:latin typeface="+mn-lt"/>
                <a:ea typeface="+mn-ea"/>
                <a:cs typeface="+mn-cs"/>
                <a:sym typeface="Helvetica"/>
              </a:rPr>
              <a:t>trading volume is on average 6.5x larger and can be over 20x larger.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an pre market movements help in predicting the direction of an event?"/>
          <p:cNvSpPr txBox="1"/>
          <p:nvPr/>
        </p:nvSpPr>
        <p:spPr>
          <a:xfrm>
            <a:off x="253161" y="590070"/>
            <a:ext cx="11685678" cy="1297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50000"/>
              </a:lnSpc>
              <a:spcBef>
                <a:spcPts val="1000"/>
              </a:spcBef>
              <a:defRPr sz="2800">
                <a:latin typeface="Helvetica Light"/>
                <a:ea typeface="Helvetica Light"/>
                <a:cs typeface="Helvetica Light"/>
                <a:sym typeface="Helvetica Light"/>
              </a:defRPr>
            </a:lvl1pPr>
          </a:lstStyle>
          <a:p>
            <a:pPr/>
            <a:r>
              <a:t> Can pre market movements help in predicting the direction of an event?</a:t>
            </a:r>
          </a:p>
        </p:txBody>
      </p:sp>
      <p:sp>
        <p:nvSpPr>
          <p:cNvPr id="172" name="2"/>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2</a:t>
            </a:r>
          </a:p>
        </p:txBody>
      </p:sp>
      <p:sp>
        <p:nvSpPr>
          <p:cNvPr id="173" name="To test this premise we examine a few different models to determine how much pre-event returns can help in predicting post event returns.  We evaluated the prediction of post-event return using two models and condition on different criteria, all pre-event returns and pre-event returns that were 1 standard deviation greater than the mean pre-event move.…"/>
          <p:cNvSpPr txBox="1"/>
          <p:nvPr>
            <p:ph type="body" idx="4294967295"/>
          </p:nvPr>
        </p:nvSpPr>
        <p:spPr>
          <a:xfrm>
            <a:off x="838200" y="2092215"/>
            <a:ext cx="10515600" cy="3850644"/>
          </a:xfrm>
          <a:prstGeom prst="rect">
            <a:avLst/>
          </a:prstGeom>
        </p:spPr>
        <p:txBody>
          <a:bodyPr/>
          <a:lstStyle/>
          <a:p>
            <a:pPr marL="0" indent="0" algn="ctr" defTabSz="630936">
              <a:lnSpc>
                <a:spcPct val="150000"/>
              </a:lnSpc>
              <a:spcBef>
                <a:spcPts val="600"/>
              </a:spcBef>
              <a:buSzTx/>
              <a:buFontTx/>
              <a:buNone/>
              <a:defRPr sz="1932">
                <a:latin typeface="+mn-lt"/>
                <a:ea typeface="+mn-ea"/>
                <a:cs typeface="+mn-cs"/>
                <a:sym typeface="Helvetica"/>
              </a:defRPr>
            </a:pPr>
            <a:r>
              <a:t>To test this premise we examine a few different models</a:t>
            </a:r>
            <a:r>
              <a:rPr b="1"/>
              <a:t> </a:t>
            </a:r>
            <a:r>
              <a:t>to determine </a:t>
            </a:r>
            <a:r>
              <a:rPr b="1"/>
              <a:t>how much pre-event returns can help in predicting post event returns. </a:t>
            </a:r>
            <a:r>
              <a:t> We evaluated the prediction of post-event return using two models and condition on different criteria, all pre-event returns and pre-event returns that were 1 standard deviation greater than the mean pre-event move.</a:t>
            </a:r>
          </a:p>
          <a:p>
            <a:pPr marL="0" indent="0" algn="ctr" defTabSz="630936">
              <a:lnSpc>
                <a:spcPct val="150000"/>
              </a:lnSpc>
              <a:spcBef>
                <a:spcPts val="600"/>
              </a:spcBef>
              <a:buSzTx/>
              <a:buFontTx/>
              <a:buNone/>
              <a:defRPr sz="1932">
                <a:latin typeface="+mn-lt"/>
                <a:ea typeface="+mn-ea"/>
                <a:cs typeface="+mn-cs"/>
                <a:sym typeface="Helvetica"/>
              </a:defRPr>
            </a:pPr>
          </a:p>
          <a:p>
            <a:pPr marL="0" indent="0" algn="ctr" defTabSz="315468">
              <a:lnSpc>
                <a:spcPct val="150000"/>
              </a:lnSpc>
              <a:spcBef>
                <a:spcPts val="0"/>
              </a:spcBef>
              <a:buSzTx/>
              <a:buFontTx/>
              <a:buNone/>
              <a:defRPr sz="1932">
                <a:latin typeface="+mn-lt"/>
                <a:ea typeface="+mn-ea"/>
                <a:cs typeface="+mn-cs"/>
                <a:sym typeface="Helvetica"/>
              </a:defRPr>
            </a:pPr>
            <a:r>
              <a:t>The first model predicts the post event return using a standard linear regression, the second model is a classification model to just predict the post move direction (up or down).  We choose support vector machine because it has stricter criteria than a simple logistic regression.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2"/>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2</a:t>
            </a:r>
          </a:p>
        </p:txBody>
      </p:sp>
      <p:sp>
        <p:nvSpPr>
          <p:cNvPr id="176" name="Model 1:  linear regression of post-event return on pre-event return"/>
          <p:cNvSpPr txBox="1"/>
          <p:nvPr/>
        </p:nvSpPr>
        <p:spPr>
          <a:xfrm>
            <a:off x="337641" y="2003334"/>
            <a:ext cx="8442694" cy="42164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sz="2200">
                <a:latin typeface="Helvetica Light"/>
                <a:ea typeface="Helvetica Light"/>
                <a:cs typeface="Helvetica Light"/>
                <a:sym typeface="Helvetica Light"/>
              </a:defRPr>
            </a:pPr>
            <a:r>
              <a:rPr b="1">
                <a:latin typeface="+mn-lt"/>
                <a:ea typeface="+mn-ea"/>
                <a:cs typeface="+mn-cs"/>
                <a:sym typeface="Helvetica"/>
              </a:rPr>
              <a:t>Model 1: </a:t>
            </a:r>
            <a:r>
              <a:t> linear regression of post-event return on pre-event return</a:t>
            </a:r>
          </a:p>
        </p:txBody>
      </p:sp>
      <p:sp>
        <p:nvSpPr>
          <p:cNvPr id="177" name="Model 2: support vector machine logistic regression of post-event direction using pre-event return"/>
          <p:cNvSpPr txBox="1"/>
          <p:nvPr/>
        </p:nvSpPr>
        <p:spPr>
          <a:xfrm>
            <a:off x="285321" y="3998634"/>
            <a:ext cx="11857742" cy="774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sz="2100">
                <a:latin typeface="Helvetica Light"/>
                <a:ea typeface="Helvetica Light"/>
                <a:cs typeface="Helvetica Light"/>
                <a:sym typeface="Helvetica Light"/>
              </a:defRPr>
            </a:pPr>
            <a:r>
              <a:rPr b="1">
                <a:latin typeface="+mn-lt"/>
                <a:ea typeface="+mn-ea"/>
                <a:cs typeface="+mn-cs"/>
                <a:sym typeface="Helvetica"/>
              </a:rPr>
              <a:t>Model 2: </a:t>
            </a:r>
            <a:r>
              <a:t>support vector machine logistic regression of post-event direction using pre-event return</a:t>
            </a:r>
          </a:p>
        </p:txBody>
      </p:sp>
      <p:sp>
        <p:nvSpPr>
          <p:cNvPr id="178" name="Models used for Analysis"/>
          <p:cNvSpPr txBox="1"/>
          <p:nvPr>
            <p:ph type="title" idx="4294967295"/>
          </p:nvPr>
        </p:nvSpPr>
        <p:spPr>
          <a:xfrm>
            <a:off x="578039" y="365125"/>
            <a:ext cx="10515601" cy="1325563"/>
          </a:xfrm>
          <a:prstGeom prst="rect">
            <a:avLst/>
          </a:prstGeom>
        </p:spPr>
        <p:txBody>
          <a:bodyPr/>
          <a:lstStyle>
            <a:lvl1pPr algn="ctr"/>
          </a:lstStyle>
          <a:p>
            <a:pPr/>
            <a:r>
              <a:t>Models used for Analysis</a:t>
            </a:r>
          </a:p>
        </p:txBody>
      </p:sp>
      <p:pic>
        <p:nvPicPr>
          <p:cNvPr id="179" name="Image" descr="Image"/>
          <p:cNvPicPr>
            <a:picLocks noChangeAspect="1"/>
          </p:cNvPicPr>
          <p:nvPr/>
        </p:nvPicPr>
        <p:blipFill>
          <a:blip r:embed="rId2">
            <a:extLst/>
          </a:blip>
          <a:stretch>
            <a:fillRect/>
          </a:stretch>
        </p:blipFill>
        <p:spPr>
          <a:xfrm>
            <a:off x="2856453" y="2655809"/>
            <a:ext cx="5785516" cy="1111995"/>
          </a:xfrm>
          <a:prstGeom prst="rect">
            <a:avLst/>
          </a:prstGeom>
          <a:ln w="12700">
            <a:miter lim="400000"/>
          </a:ln>
        </p:spPr>
      </p:pic>
      <p:pic>
        <p:nvPicPr>
          <p:cNvPr id="180" name="Image" descr="Image"/>
          <p:cNvPicPr>
            <a:picLocks noChangeAspect="1"/>
          </p:cNvPicPr>
          <p:nvPr/>
        </p:nvPicPr>
        <p:blipFill>
          <a:blip r:embed="rId3">
            <a:extLst/>
          </a:blip>
          <a:stretch>
            <a:fillRect/>
          </a:stretch>
        </p:blipFill>
        <p:spPr>
          <a:xfrm>
            <a:off x="2773621" y="4732924"/>
            <a:ext cx="5951179" cy="92701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82" name="Table"/>
          <p:cNvGraphicFramePr/>
          <p:nvPr/>
        </p:nvGraphicFramePr>
        <p:xfrm>
          <a:off x="402771" y="2520404"/>
          <a:ext cx="5288999" cy="367271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83993"/>
                <a:gridCol w="1584384"/>
                <a:gridCol w="642721"/>
                <a:gridCol w="582933"/>
                <a:gridCol w="538092"/>
                <a:gridCol w="358728"/>
                <a:gridCol w="433463"/>
                <a:gridCol w="463357"/>
                <a:gridCol w="388622"/>
              </a:tblGrid>
              <a:tr h="165100">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2"/>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3"/>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4"/>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5"/>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6"/>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7"/>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8"/>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9"/>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0"/>
                      <a:srcRect l="0" t="0" r="0" b="0"/>
                      <a:stretch>
                        <a:fillRect/>
                      </a:stretch>
                    </a:blipFill>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0.17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0.47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bl>
          </a:graphicData>
        </a:graphic>
      </p:graphicFrame>
      <p:sp>
        <p:nvSpPr>
          <p:cNvPr id="183" name="Text"/>
          <p:cNvSpPr txBox="1"/>
          <p:nvPr/>
        </p:nvSpPr>
        <p:spPr>
          <a:xfrm>
            <a:off x="3854450" y="1600200"/>
            <a:ext cx="127000" cy="6248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p:txBody>
      </p:sp>
      <p:graphicFrame>
        <p:nvGraphicFramePr>
          <p:cNvPr id="184" name="Table"/>
          <p:cNvGraphicFramePr/>
          <p:nvPr/>
        </p:nvGraphicFramePr>
        <p:xfrm>
          <a:off x="6353785" y="2514086"/>
          <a:ext cx="5410721" cy="27441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0544"/>
                <a:gridCol w="1509119"/>
                <a:gridCol w="815240"/>
                <a:gridCol w="626965"/>
                <a:gridCol w="519922"/>
                <a:gridCol w="443463"/>
                <a:gridCol w="382296"/>
                <a:gridCol w="382296"/>
                <a:gridCol w="428171"/>
              </a:tblGrid>
              <a:tr h="381000">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1"/>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2"/>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3"/>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4"/>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5"/>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6"/>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7"/>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8"/>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9"/>
                      <a:srcRect l="0" t="0" r="0" b="0"/>
                      <a:stretch>
                        <a:fillRect/>
                      </a:stretch>
                    </a:blipFill>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263.3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0.83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0.25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42.8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0.35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0.82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bl>
          </a:graphicData>
        </a:graphic>
      </p:graphicFrame>
      <p:sp>
        <p:nvSpPr>
          <p:cNvPr id="185" name="Text"/>
          <p:cNvSpPr txBox="1"/>
          <p:nvPr/>
        </p:nvSpPr>
        <p:spPr>
          <a:xfrm>
            <a:off x="6371480" y="1635007"/>
            <a:ext cx="12700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p:txBody>
      </p:sp>
      <p:sp>
        <p:nvSpPr>
          <p:cNvPr id="186" name="Predicting TU post return and post move direction,…"/>
          <p:cNvSpPr txBox="1"/>
          <p:nvPr/>
        </p:nvSpPr>
        <p:spPr>
          <a:xfrm>
            <a:off x="7531462" y="5321185"/>
            <a:ext cx="3003127" cy="4191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sz="1000">
                <a:latin typeface="+mn-lt"/>
                <a:ea typeface="+mn-ea"/>
                <a:cs typeface="+mn-cs"/>
                <a:sym typeface="Helvetica"/>
              </a:defRPr>
            </a:pPr>
            <a:r>
              <a:t>Predicting TU post return and post move direction, </a:t>
            </a:r>
          </a:p>
          <a:p>
            <a:pPr defTabSz="457200">
              <a:lnSpc>
                <a:spcPct val="115000"/>
              </a:lnSpc>
              <a:defRPr sz="1000">
                <a:latin typeface="+mn-lt"/>
                <a:ea typeface="+mn-ea"/>
                <a:cs typeface="+mn-cs"/>
                <a:sym typeface="Helvetica"/>
              </a:defRPr>
            </a:pPr>
            <a:r>
              <a:t>using all data and a one standard deviation move.</a:t>
            </a:r>
          </a:p>
        </p:txBody>
      </p:sp>
      <p:sp>
        <p:nvSpPr>
          <p:cNvPr id="187" name="Predicting ES post return and post move direction,…"/>
          <p:cNvSpPr txBox="1"/>
          <p:nvPr/>
        </p:nvSpPr>
        <p:spPr>
          <a:xfrm>
            <a:off x="1523143" y="5321185"/>
            <a:ext cx="3005483" cy="4191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sz="1000">
                <a:latin typeface="+mn-lt"/>
                <a:ea typeface="+mn-ea"/>
                <a:cs typeface="+mn-cs"/>
                <a:sym typeface="Helvetica"/>
              </a:defRPr>
            </a:pPr>
            <a:r>
              <a:t>Predicting ES post return and post move direction, </a:t>
            </a:r>
          </a:p>
          <a:p>
            <a:pPr defTabSz="457200">
              <a:lnSpc>
                <a:spcPct val="115000"/>
              </a:lnSpc>
              <a:defRPr sz="1000">
                <a:latin typeface="+mn-lt"/>
                <a:ea typeface="+mn-ea"/>
                <a:cs typeface="+mn-cs"/>
                <a:sym typeface="Helvetica"/>
              </a:defRPr>
            </a:pPr>
            <a:r>
              <a:t>using all data and a one standard deviation move</a:t>
            </a:r>
          </a:p>
        </p:txBody>
      </p:sp>
      <p:sp>
        <p:nvSpPr>
          <p:cNvPr id="188" name="Tables comparing the two scenarios"/>
          <p:cNvSpPr txBox="1"/>
          <p:nvPr/>
        </p:nvSpPr>
        <p:spPr>
          <a:xfrm>
            <a:off x="3563595" y="472789"/>
            <a:ext cx="4402545"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20000"/>
              </a:lnSpc>
              <a:spcBef>
                <a:spcPts val="1000"/>
              </a:spcBef>
              <a:defRPr sz="2100">
                <a:latin typeface="Helvetica Light"/>
                <a:ea typeface="Helvetica Light"/>
                <a:cs typeface="Helvetica Light"/>
                <a:sym typeface="Helvetica Light"/>
              </a:defRPr>
            </a:lvl1pPr>
          </a:lstStyle>
          <a:p>
            <a:pPr/>
            <a:r>
              <a:t>Tables comparing the two scenarios</a:t>
            </a:r>
          </a:p>
        </p:txBody>
      </p:sp>
      <p:sp>
        <p:nvSpPr>
          <p:cNvPr id="189" name="Scenario 1:…"/>
          <p:cNvSpPr txBox="1"/>
          <p:nvPr/>
        </p:nvSpPr>
        <p:spPr>
          <a:xfrm>
            <a:off x="392531" y="1183192"/>
            <a:ext cx="6246575" cy="4464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b="1" sz="1100">
                <a:latin typeface="+mn-lt"/>
                <a:ea typeface="+mn-ea"/>
                <a:cs typeface="+mn-cs"/>
                <a:sym typeface="Helvetica"/>
              </a:defRPr>
            </a:pPr>
            <a:r>
              <a:t>Scenario 1:</a:t>
            </a:r>
          </a:p>
          <a:p>
            <a:pPr defTabSz="457200">
              <a:lnSpc>
                <a:spcPct val="115000"/>
              </a:lnSpc>
              <a:defRPr sz="1100">
                <a:latin typeface="+mn-lt"/>
                <a:ea typeface="+mn-ea"/>
                <a:cs typeface="+mn-cs"/>
                <a:sym typeface="Helvetica"/>
              </a:defRPr>
            </a:pPr>
            <a:r>
              <a:t>Can we predict the post event market move based on the pre-market move conditioning on all data.</a:t>
            </a:r>
          </a:p>
        </p:txBody>
      </p:sp>
      <p:sp>
        <p:nvSpPr>
          <p:cNvPr id="190" name="Scenario 2:…"/>
          <p:cNvSpPr txBox="1"/>
          <p:nvPr/>
        </p:nvSpPr>
        <p:spPr>
          <a:xfrm>
            <a:off x="400384" y="1740505"/>
            <a:ext cx="3885249" cy="4464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b="1" sz="1100">
                <a:latin typeface="+mn-lt"/>
                <a:ea typeface="+mn-ea"/>
                <a:cs typeface="+mn-cs"/>
                <a:sym typeface="Helvetica"/>
              </a:defRPr>
            </a:pPr>
            <a:r>
              <a:t>Scenario 2:</a:t>
            </a:r>
          </a:p>
          <a:p>
            <a:pPr defTabSz="457200">
              <a:lnSpc>
                <a:spcPct val="115000"/>
              </a:lnSpc>
              <a:defRPr sz="1100">
                <a:latin typeface="+mn-lt"/>
                <a:ea typeface="+mn-ea"/>
                <a:cs typeface="+mn-cs"/>
                <a:sym typeface="Helvetica"/>
              </a:defRPr>
            </a:pPr>
            <a:r>
              <a:t>What is the prediction if we just we larger pre-market moves?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prstGeom prst="rect">
            <a:avLst/>
          </a:prstGeom>
        </p:spPr>
        <p:txBody>
          <a:bodyPr/>
          <a:lstStyle>
            <a:lvl1pPr algn="ctr"/>
          </a:lstStyle>
          <a:p>
            <a:pPr/>
            <a:r>
              <a:t>Hypothesis</a:t>
            </a:r>
          </a:p>
        </p:txBody>
      </p:sp>
      <p:sp>
        <p:nvSpPr>
          <p:cNvPr id="115" name="Content Placeholder 2"/>
          <p:cNvSpPr txBox="1"/>
          <p:nvPr>
            <p:ph type="body" idx="1"/>
          </p:nvPr>
        </p:nvSpPr>
        <p:spPr>
          <a:xfrm>
            <a:off x="838200" y="2378268"/>
            <a:ext cx="10515600" cy="4351339"/>
          </a:xfrm>
          <a:prstGeom prst="rect">
            <a:avLst/>
          </a:prstGeom>
        </p:spPr>
        <p:txBody>
          <a:bodyPr/>
          <a:lstStyle/>
          <a:p>
            <a:pPr marL="0" indent="0" algn="ctr">
              <a:lnSpc>
                <a:spcPct val="120000"/>
              </a:lnSpc>
              <a:buSzTx/>
              <a:buFontTx/>
              <a:buNone/>
              <a:defRPr>
                <a:latin typeface="+mn-lt"/>
                <a:ea typeface="+mn-ea"/>
                <a:cs typeface="+mn-cs"/>
                <a:sym typeface="Helvetica"/>
              </a:defRPr>
            </a:pPr>
            <a:r>
              <a:t>There is a large incentive to “cheat” around financial announcements such as </a:t>
            </a:r>
            <a:r>
              <a:rPr b="1"/>
              <a:t>non-farm payrolls</a:t>
            </a:r>
            <a:r>
              <a:t>, </a:t>
            </a:r>
            <a:r>
              <a:rPr b="1"/>
              <a:t>fed minutes</a:t>
            </a:r>
            <a:r>
              <a:t>, </a:t>
            </a:r>
            <a:r>
              <a:rPr b="1"/>
              <a:t>central</a:t>
            </a:r>
            <a:r>
              <a:t> </a:t>
            </a:r>
            <a:r>
              <a:rPr b="1"/>
              <a:t>bank policy</a:t>
            </a:r>
            <a:r>
              <a:t>, </a:t>
            </a:r>
            <a:r>
              <a:rPr b="1"/>
              <a:t>natural resource data</a:t>
            </a:r>
            <a:r>
              <a:t>, etc.  The individuals familiar with this information have an incentive to leak the information to “financial agents” who can then act on this data before before it is publicly announced.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2"/>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2</a:t>
            </a:r>
          </a:p>
        </p:txBody>
      </p:sp>
      <p:sp>
        <p:nvSpPr>
          <p:cNvPr id="193" name="Result"/>
          <p:cNvSpPr txBox="1"/>
          <p:nvPr>
            <p:ph type="title" idx="4294967295"/>
          </p:nvPr>
        </p:nvSpPr>
        <p:spPr>
          <a:xfrm>
            <a:off x="578039" y="365125"/>
            <a:ext cx="10515601" cy="1325563"/>
          </a:xfrm>
          <a:prstGeom prst="rect">
            <a:avLst/>
          </a:prstGeom>
        </p:spPr>
        <p:txBody>
          <a:bodyPr/>
          <a:lstStyle>
            <a:lvl1pPr algn="ctr"/>
          </a:lstStyle>
          <a:p>
            <a:pPr/>
            <a:r>
              <a:t>Result</a:t>
            </a:r>
          </a:p>
        </p:txBody>
      </p:sp>
      <p:sp>
        <p:nvSpPr>
          <p:cNvPr id="194" name="Can pre market movements help in predicting  the direction of an event?"/>
          <p:cNvSpPr txBox="1"/>
          <p:nvPr/>
        </p:nvSpPr>
        <p:spPr>
          <a:xfrm>
            <a:off x="1871214" y="1940056"/>
            <a:ext cx="7929251" cy="16865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20000"/>
              </a:lnSpc>
              <a:spcBef>
                <a:spcPts val="1000"/>
              </a:spcBef>
              <a:defRPr b="1" sz="2800">
                <a:latin typeface="+mn-lt"/>
                <a:ea typeface="+mn-ea"/>
                <a:cs typeface="+mn-cs"/>
                <a:sym typeface="Helvetica"/>
              </a:defRPr>
            </a:pPr>
            <a:r>
              <a:t>Can pre market movements help in predicting </a:t>
            </a:r>
            <a:br/>
            <a:r>
              <a:t>the direction of an event?</a:t>
            </a:r>
          </a:p>
        </p:txBody>
      </p:sp>
      <p:sp>
        <p:nvSpPr>
          <p:cNvPr id="195" name="We were surprised to find that when the pre-event market move is greater than 1 standard deviation from the mean pre-event market move, the predictive power of the pre-market move is significantly better compared to all market moves. A speculator has much better odds of making a profit when the pre-event movement is larger than usual! This was actually surprising to find. Also the ability to predict post market returns from pre-market returns using all data for each event was close to zero, while the ability to predict post even direction fared better."/>
          <p:cNvSpPr txBox="1"/>
          <p:nvPr/>
        </p:nvSpPr>
        <p:spPr>
          <a:xfrm>
            <a:off x="1881416" y="3055486"/>
            <a:ext cx="8086347" cy="32004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lnSpc>
                <a:spcPct val="115000"/>
              </a:lnSpc>
              <a:defRPr sz="2000">
                <a:latin typeface="Helvetica Light"/>
                <a:ea typeface="Helvetica Light"/>
                <a:cs typeface="Helvetica Light"/>
                <a:sym typeface="Helvetica Light"/>
              </a:defRPr>
            </a:pPr>
            <a:r>
              <a:t>We were surprised to find that when the pre-event market move is greater than 1 standard deviation from the mean pre-event market move, the predictive power of the pre-market move is significantly better compared to all market moves. </a:t>
            </a:r>
            <a:r>
              <a:rPr b="1">
                <a:latin typeface="+mn-lt"/>
                <a:ea typeface="+mn-ea"/>
                <a:cs typeface="+mn-cs"/>
                <a:sym typeface="Helvetica"/>
              </a:rPr>
              <a:t>A speculator has much better odds of making a profit when the pre-event movement is larger than usual! </a:t>
            </a:r>
            <a:r>
              <a:t>This was actually surprising to find. Also the ability to predict post market returns from pre-market returns using all data for each event was close to zero, while the ability to predict post even direction fared better.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Product Tech Stack"/>
          <p:cNvSpPr txBox="1"/>
          <p:nvPr>
            <p:ph type="title" idx="4294967295"/>
          </p:nvPr>
        </p:nvSpPr>
        <p:spPr>
          <a:xfrm>
            <a:off x="578039" y="365125"/>
            <a:ext cx="10515601" cy="1325563"/>
          </a:xfrm>
          <a:prstGeom prst="rect">
            <a:avLst/>
          </a:prstGeom>
        </p:spPr>
        <p:txBody>
          <a:bodyPr/>
          <a:lstStyle>
            <a:lvl1pPr algn="ctr"/>
          </a:lstStyle>
          <a:p>
            <a:pPr/>
            <a:r>
              <a:t>Product Tech Stack</a:t>
            </a:r>
          </a:p>
        </p:txBody>
      </p:sp>
      <p:pic>
        <p:nvPicPr>
          <p:cNvPr id="198" name="Image" descr="Image"/>
          <p:cNvPicPr>
            <a:picLocks noChangeAspect="1"/>
          </p:cNvPicPr>
          <p:nvPr/>
        </p:nvPicPr>
        <p:blipFill>
          <a:blip r:embed="rId2">
            <a:extLst/>
          </a:blip>
          <a:stretch>
            <a:fillRect/>
          </a:stretch>
        </p:blipFill>
        <p:spPr>
          <a:xfrm>
            <a:off x="438831" y="1754416"/>
            <a:ext cx="4334681" cy="4436564"/>
          </a:xfrm>
          <a:prstGeom prst="rect">
            <a:avLst/>
          </a:prstGeom>
          <a:ln w="12700">
            <a:miter lim="400000"/>
          </a:ln>
        </p:spPr>
      </p:pic>
      <p:sp>
        <p:nvSpPr>
          <p:cNvPr id="199" name="The diagram represents the software stack developed for this analysis which could turn into a product to lease to middle-tier financial firms.  Many firms we have encountered do not have any in house capability to split, compress, cache and then deliver tick data to a client program for analysis. The software takes in several GB of raw trade tick data from the CME, splits and compresses it so it can be quickly looked up via data time in a client analysis tool via the cache reader or used as input to simple machine learning framework developed for this project."/>
          <p:cNvSpPr txBox="1"/>
          <p:nvPr/>
        </p:nvSpPr>
        <p:spPr>
          <a:xfrm>
            <a:off x="4831650" y="2105793"/>
            <a:ext cx="6882076" cy="3406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lnSpc>
                <a:spcPct val="115000"/>
              </a:lnSpc>
              <a:defRPr sz="1900">
                <a:latin typeface="Helvetica Light"/>
                <a:ea typeface="Helvetica Light"/>
                <a:cs typeface="Helvetica Light"/>
                <a:sym typeface="Helvetica Light"/>
              </a:defRPr>
            </a:lvl1pPr>
          </a:lstStyle>
          <a:p>
            <a:pPr/>
            <a:r>
              <a:t>The diagram represents the software stack developed for this analysis which could turn into a product to lease to middle-tier financial firms.  Many firms we have encountered do not have any in house capability to split, compress, cache and then deliver tick data to a client program for analysis. The software takes in several GB of raw trade tick data from the CME, splits and compresses it so it can be quickly looked up via data time in a client analysis tool via the cache reader or used as input to simple machine learning framework developed for this project.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roduct Features"/>
          <p:cNvSpPr txBox="1"/>
          <p:nvPr>
            <p:ph type="title" idx="4294967295"/>
          </p:nvPr>
        </p:nvSpPr>
        <p:spPr>
          <a:xfrm>
            <a:off x="578039" y="365125"/>
            <a:ext cx="10515601" cy="1325563"/>
          </a:xfrm>
          <a:prstGeom prst="rect">
            <a:avLst/>
          </a:prstGeom>
        </p:spPr>
        <p:txBody>
          <a:bodyPr/>
          <a:lstStyle>
            <a:lvl1pPr algn="ctr"/>
          </a:lstStyle>
          <a:p>
            <a:pPr/>
            <a:r>
              <a:t>Product Features</a:t>
            </a:r>
          </a:p>
        </p:txBody>
      </p:sp>
      <p:sp>
        <p:nvSpPr>
          <p:cNvPr id="202" name="The software developed has the following features:…"/>
          <p:cNvSpPr txBox="1"/>
          <p:nvPr/>
        </p:nvSpPr>
        <p:spPr>
          <a:xfrm>
            <a:off x="809037" y="2066802"/>
            <a:ext cx="9665058" cy="3952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50000"/>
              </a:lnSpc>
              <a:defRPr sz="1600">
                <a:latin typeface="+mn-lt"/>
                <a:ea typeface="+mn-ea"/>
                <a:cs typeface="+mn-cs"/>
                <a:sym typeface="Helvetica"/>
              </a:defRPr>
            </a:pPr>
            <a:r>
              <a:t>The software developed has the following features:</a:t>
            </a:r>
          </a:p>
          <a:p>
            <a:pPr defTabSz="457200">
              <a:lnSpc>
                <a:spcPct val="150000"/>
              </a:lnSpc>
              <a:defRPr sz="1600">
                <a:latin typeface="+mn-lt"/>
                <a:ea typeface="+mn-ea"/>
                <a:cs typeface="+mn-cs"/>
                <a:sym typeface="Helvetica"/>
              </a:defRPr>
            </a:pP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Create compressed Tick Trade Archive from Raw Exchange Data</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Take exchange tick trade data make it fast to load for any particular date across a range of contracts.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Create Events Repository with Event , Event Date, Market Expectation and Actual Number</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Locate event based on a close date, map the market reaction and expectations and plot</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Show the profit loss of speculators taking long/short positions in contracts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Compare Events based on Tick Movements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Apply Machine Learning </a:t>
            </a:r>
          </a:p>
          <a:p>
            <a:pPr lvl="1" marL="914400" indent="-228600" defTabSz="457200">
              <a:lnSpc>
                <a:spcPct val="150000"/>
              </a:lnSpc>
              <a:buClr>
                <a:srgbClr val="000000"/>
              </a:buClr>
              <a:buSzPct val="100000"/>
              <a:buFont typeface="Arial"/>
              <a:buChar char="•"/>
              <a:defRPr sz="1600">
                <a:latin typeface="+mn-lt"/>
                <a:ea typeface="+mn-ea"/>
                <a:cs typeface="+mn-cs"/>
                <a:sym typeface="Helvetica"/>
              </a:defRPr>
            </a:pPr>
            <a:r>
              <a:t>Assess pre-market moves of post event moves, </a:t>
            </a:r>
          </a:p>
          <a:p>
            <a:pPr lvl="1" marL="914400" indent="-228600" defTabSz="457200">
              <a:lnSpc>
                <a:spcPct val="150000"/>
              </a:lnSpc>
              <a:buClr>
                <a:srgbClr val="000000"/>
              </a:buClr>
              <a:buSzPct val="100000"/>
              <a:buFont typeface="Arial"/>
              <a:buChar char="•"/>
              <a:defRPr sz="1600">
                <a:latin typeface="+mn-lt"/>
                <a:ea typeface="+mn-ea"/>
                <a:cs typeface="+mn-cs"/>
                <a:sym typeface="Helvetica"/>
              </a:defRPr>
            </a:pPr>
            <a:r>
              <a:t>Assess market expectations vs actual on market moves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Applications to Other Markets"/>
          <p:cNvSpPr txBox="1"/>
          <p:nvPr>
            <p:ph type="title" idx="4294967295"/>
          </p:nvPr>
        </p:nvSpPr>
        <p:spPr>
          <a:xfrm>
            <a:off x="578039" y="365125"/>
            <a:ext cx="10515601" cy="1325563"/>
          </a:xfrm>
          <a:prstGeom prst="rect">
            <a:avLst/>
          </a:prstGeom>
        </p:spPr>
        <p:txBody>
          <a:bodyPr/>
          <a:lstStyle>
            <a:lvl1pPr algn="ctr"/>
          </a:lstStyle>
          <a:p>
            <a:pPr/>
            <a:r>
              <a:t>Applications to Other Markets</a:t>
            </a:r>
          </a:p>
        </p:txBody>
      </p:sp>
      <p:sp>
        <p:nvSpPr>
          <p:cNvPr id="205" name="While we focused on US Futures Markets and Macroeconomic Events, the software stack developed can be applied to any exchange traded markets around the world. For instance we could use the methodology on earnings announcements on US Equities, international central banks announcements on their impact  currency valuation and general foreign economic reporting  and its impact on local equities and fixed income markets."/>
          <p:cNvSpPr txBox="1"/>
          <p:nvPr/>
        </p:nvSpPr>
        <p:spPr>
          <a:xfrm>
            <a:off x="1371342" y="2386326"/>
            <a:ext cx="9449315" cy="326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lnSpc>
                <a:spcPct val="150000"/>
              </a:lnSpc>
              <a:defRPr sz="2100">
                <a:latin typeface="+mn-lt"/>
                <a:ea typeface="+mn-ea"/>
                <a:cs typeface="+mn-cs"/>
                <a:sym typeface="Helvetica"/>
              </a:defRPr>
            </a:lvl1pPr>
          </a:lstStyle>
          <a:p>
            <a:pPr/>
            <a:r>
              <a:t>While we focused on US Futures Markets and Macroeconomic Events, the software stack developed can be applied to any exchange traded markets around the world. For instance we could use the methodology on earnings announcements on US Equities, international central banks announcements on their impact  currency valuation and general foreign economic reporting  and its impact on local equities and fixed income markets.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Conclusion"/>
          <p:cNvSpPr txBox="1"/>
          <p:nvPr>
            <p:ph type="title" idx="4294967295"/>
          </p:nvPr>
        </p:nvSpPr>
        <p:spPr>
          <a:xfrm>
            <a:off x="578039" y="365125"/>
            <a:ext cx="10515601" cy="1325563"/>
          </a:xfrm>
          <a:prstGeom prst="rect">
            <a:avLst/>
          </a:prstGeom>
        </p:spPr>
        <p:txBody>
          <a:bodyPr/>
          <a:lstStyle>
            <a:lvl1pPr algn="ctr"/>
          </a:lstStyle>
          <a:p>
            <a:pPr/>
            <a:r>
              <a:t>Conclusion</a:t>
            </a:r>
          </a:p>
        </p:txBody>
      </p:sp>
      <p:sp>
        <p:nvSpPr>
          <p:cNvPr id="208" name="We have shown that economic announcements present outsized opportunity in terms of market volatility and trading volume compared to non-event market periods.  We have shown that higher than average pre-event market moves are better predictors of the post event price direction and returns compared to the average pre-event return.  This lends some credence to the adage that “someone knows something.”   The software developed for this problem, stumbled on the problem of the difficulty in using search engines to answer things from an historical context.and starts to address the issue of its not really easy to use search engines to find things in a historical context.  In addition we have created the genesis of a product that can be used to analyze historical events impact on the markets."/>
          <p:cNvSpPr txBox="1"/>
          <p:nvPr/>
        </p:nvSpPr>
        <p:spPr>
          <a:xfrm>
            <a:off x="1386209" y="2014661"/>
            <a:ext cx="9419582" cy="372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lnSpc>
                <a:spcPct val="150000"/>
              </a:lnSpc>
              <a:defRPr>
                <a:latin typeface="+mn-lt"/>
                <a:ea typeface="+mn-ea"/>
                <a:cs typeface="+mn-cs"/>
                <a:sym typeface="Helvetica"/>
              </a:defRPr>
            </a:pPr>
            <a:r>
              <a:t>We have shown that </a:t>
            </a:r>
            <a:r>
              <a:rPr b="1"/>
              <a:t>economic announcements</a:t>
            </a:r>
            <a:r>
              <a:t> present </a:t>
            </a:r>
            <a:r>
              <a:rPr b="1"/>
              <a:t>outsized opportunity</a:t>
            </a:r>
            <a:r>
              <a:t> in terms of market volatility and trading volume compared to non-event market periods.  We have shown that higher than average </a:t>
            </a:r>
            <a:r>
              <a:rPr b="1"/>
              <a:t>pre-event market moves</a:t>
            </a:r>
            <a:r>
              <a:t> are better predictors of the post event price direction and returns compared to the average pre-event return.  This lends some credence to the adage that “someone knows something.”   The software developed for this problem, stumbled on the problem of the difficulty in using search engines to answer things from an historical context.and starts to address the issue of its not really easy to use search engines to find things in a historical context.  In addition we have created the genesis of a product that can be used to analyze historical events impact on the markets.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838200" y="365125"/>
            <a:ext cx="10515600" cy="854075"/>
          </a:xfrm>
          <a:prstGeom prst="rect">
            <a:avLst/>
          </a:prstGeom>
        </p:spPr>
        <p:txBody>
          <a:bodyPr/>
          <a:lstStyle>
            <a:lvl1pPr algn="ctr">
              <a:defRPr sz="3600"/>
            </a:lvl1pPr>
          </a:lstStyle>
          <a:p>
            <a:pPr/>
            <a:r>
              <a:t>Some fun first …</a:t>
            </a:r>
          </a:p>
        </p:txBody>
      </p:sp>
      <p:sp>
        <p:nvSpPr>
          <p:cNvPr id="118" name="Content Placeholder 2"/>
          <p:cNvSpPr txBox="1"/>
          <p:nvPr>
            <p:ph type="body" idx="1"/>
          </p:nvPr>
        </p:nvSpPr>
        <p:spPr>
          <a:xfrm>
            <a:off x="838200" y="1219200"/>
            <a:ext cx="10515600" cy="5181600"/>
          </a:xfrm>
          <a:prstGeom prst="rect">
            <a:avLst/>
          </a:prstGeom>
        </p:spPr>
        <p:txBody>
          <a:bodyPr/>
          <a:lstStyle/>
          <a:p>
            <a:pPr marL="166878" indent="-166878" defTabSz="667512">
              <a:lnSpc>
                <a:spcPct val="120000"/>
              </a:lnSpc>
              <a:spcBef>
                <a:spcPts val="700"/>
              </a:spcBef>
              <a:defRPr sz="2044">
                <a:latin typeface="+mn-lt"/>
                <a:ea typeface="+mn-ea"/>
                <a:cs typeface="+mn-cs"/>
                <a:sym typeface="Helvetica"/>
              </a:defRPr>
            </a:pPr>
            <a:r>
              <a:t>Four speculators are in Chicago and its 7:00 am, Feb 1 ,2019.</a:t>
            </a:r>
          </a:p>
          <a:p>
            <a:pPr lvl="1" marL="500634" indent="-166878" defTabSz="667512">
              <a:lnSpc>
                <a:spcPct val="120000"/>
              </a:lnSpc>
              <a:spcBef>
                <a:spcPts val="300"/>
              </a:spcBef>
              <a:defRPr sz="1752">
                <a:latin typeface="+mn-lt"/>
                <a:ea typeface="+mn-ea"/>
                <a:cs typeface="+mn-cs"/>
                <a:sym typeface="Helvetica"/>
              </a:defRPr>
            </a:pPr>
            <a:r>
              <a:t>Speculator 1 is “The Awesome one” Everything is great</a:t>
            </a:r>
          </a:p>
          <a:p>
            <a:pPr lvl="1" marL="500634" indent="-166878" defTabSz="667512">
              <a:lnSpc>
                <a:spcPct val="120000"/>
              </a:lnSpc>
              <a:spcBef>
                <a:spcPts val="300"/>
              </a:spcBef>
              <a:defRPr sz="1752">
                <a:latin typeface="+mn-lt"/>
                <a:ea typeface="+mn-ea"/>
                <a:cs typeface="+mn-cs"/>
                <a:sym typeface="Helvetica"/>
              </a:defRPr>
            </a:pPr>
            <a:r>
              <a:t>Speculator 2 is “The Pissed-off one” Everything sucks</a:t>
            </a:r>
          </a:p>
          <a:p>
            <a:pPr lvl="1" marL="500634" indent="-166878" defTabSz="667512">
              <a:lnSpc>
                <a:spcPct val="120000"/>
              </a:lnSpc>
              <a:spcBef>
                <a:spcPts val="300"/>
              </a:spcBef>
              <a:defRPr sz="1752">
                <a:latin typeface="+mn-lt"/>
                <a:ea typeface="+mn-ea"/>
                <a:cs typeface="+mn-cs"/>
                <a:sym typeface="Helvetica"/>
              </a:defRPr>
            </a:pPr>
            <a:r>
              <a:t>Speculator 3 is “The corrupt/cynical-one” F*** all of you</a:t>
            </a:r>
          </a:p>
          <a:p>
            <a:pPr lvl="1" marL="500634" indent="-166878" defTabSz="667512">
              <a:lnSpc>
                <a:spcPct val="120000"/>
              </a:lnSpc>
              <a:spcBef>
                <a:spcPts val="300"/>
              </a:spcBef>
              <a:defRPr sz="1752">
                <a:latin typeface="+mn-lt"/>
                <a:ea typeface="+mn-ea"/>
                <a:cs typeface="+mn-cs"/>
                <a:sym typeface="Helvetica"/>
              </a:defRPr>
            </a:pPr>
            <a:r>
              <a:t>Speculator 4 is “The biased hedger” </a:t>
            </a:r>
          </a:p>
          <a:p>
            <a:pPr marL="166878" indent="-166878" defTabSz="667512">
              <a:lnSpc>
                <a:spcPct val="120000"/>
              </a:lnSpc>
              <a:spcBef>
                <a:spcPts val="700"/>
              </a:spcBef>
              <a:defRPr sz="2044">
                <a:latin typeface="+mn-lt"/>
                <a:ea typeface="+mn-ea"/>
                <a:cs typeface="+mn-cs"/>
                <a:sym typeface="Helvetica"/>
              </a:defRPr>
            </a:pPr>
            <a:r>
              <a:t>Non-farm Payroll number are being released in 30 minutes (from BLS)</a:t>
            </a:r>
          </a:p>
          <a:p>
            <a:pPr marL="166878" indent="-166878" defTabSz="667512">
              <a:lnSpc>
                <a:spcPct val="120000"/>
              </a:lnSpc>
              <a:spcBef>
                <a:spcPts val="700"/>
              </a:spcBef>
              <a:defRPr sz="2044">
                <a:latin typeface="+mn-lt"/>
                <a:ea typeface="+mn-ea"/>
                <a:cs typeface="+mn-cs"/>
                <a:sym typeface="Helvetica"/>
              </a:defRPr>
            </a:pPr>
            <a:r>
              <a:t>If it’s a blowout number </a:t>
            </a:r>
          </a:p>
          <a:p>
            <a:pPr lvl="1" marL="500634" indent="-166878" defTabSz="667512">
              <a:lnSpc>
                <a:spcPct val="120000"/>
              </a:lnSpc>
              <a:spcBef>
                <a:spcPts val="300"/>
              </a:spcBef>
              <a:defRPr sz="1752">
                <a:latin typeface="+mn-lt"/>
                <a:ea typeface="+mn-ea"/>
                <a:cs typeface="+mn-cs"/>
                <a:sym typeface="Helvetica"/>
              </a:defRPr>
            </a:pPr>
            <a:r>
              <a:t>Equity Futures (ES) should take off</a:t>
            </a:r>
          </a:p>
          <a:p>
            <a:pPr lvl="1" marL="500634" indent="-166878" defTabSz="667512">
              <a:lnSpc>
                <a:spcPct val="120000"/>
              </a:lnSpc>
              <a:spcBef>
                <a:spcPts val="300"/>
              </a:spcBef>
              <a:defRPr sz="1752">
                <a:latin typeface="+mn-lt"/>
                <a:ea typeface="+mn-ea"/>
                <a:cs typeface="+mn-cs"/>
                <a:sym typeface="Helvetica"/>
              </a:defRPr>
            </a:pPr>
            <a:r>
              <a:t>Bond Futures (UB) should sell off</a:t>
            </a:r>
          </a:p>
          <a:p>
            <a:pPr marL="166878" indent="-166878" defTabSz="667512">
              <a:lnSpc>
                <a:spcPct val="120000"/>
              </a:lnSpc>
              <a:spcBef>
                <a:spcPts val="700"/>
              </a:spcBef>
              <a:defRPr sz="2044">
                <a:latin typeface="+mn-lt"/>
                <a:ea typeface="+mn-ea"/>
                <a:cs typeface="+mn-cs"/>
                <a:sym typeface="Helvetica"/>
              </a:defRPr>
            </a:pPr>
            <a:r>
              <a:t>If it’s a disappointing number (Mr. Pissed-off will be happy)</a:t>
            </a:r>
          </a:p>
          <a:p>
            <a:pPr lvl="1" marL="500634" indent="-166878" defTabSz="667512">
              <a:lnSpc>
                <a:spcPct val="120000"/>
              </a:lnSpc>
              <a:spcBef>
                <a:spcPts val="300"/>
              </a:spcBef>
              <a:defRPr sz="1752">
                <a:latin typeface="+mn-lt"/>
                <a:ea typeface="+mn-ea"/>
                <a:cs typeface="+mn-cs"/>
                <a:sym typeface="Helvetica"/>
              </a:defRPr>
            </a:pPr>
            <a:r>
              <a:t>Equities should sell</a:t>
            </a:r>
          </a:p>
          <a:p>
            <a:pPr lvl="1" marL="500634" indent="-166878" defTabSz="667512">
              <a:lnSpc>
                <a:spcPct val="120000"/>
              </a:lnSpc>
              <a:spcBef>
                <a:spcPts val="300"/>
              </a:spcBef>
              <a:defRPr sz="1752">
                <a:latin typeface="+mn-lt"/>
                <a:ea typeface="+mn-ea"/>
                <a:cs typeface="+mn-cs"/>
                <a:sym typeface="Helvetica"/>
              </a:defRPr>
            </a:pPr>
            <a:r>
              <a:t>Bond should take off</a:t>
            </a:r>
          </a:p>
          <a:p>
            <a:pPr marL="166878" indent="-166878" defTabSz="667512">
              <a:lnSpc>
                <a:spcPct val="120000"/>
              </a:lnSpc>
              <a:spcBef>
                <a:spcPts val="700"/>
              </a:spcBef>
              <a:defRPr sz="2044">
                <a:latin typeface="+mn-lt"/>
                <a:ea typeface="+mn-ea"/>
                <a:cs typeface="+mn-cs"/>
                <a:sym typeface="Helvetica"/>
              </a:defRPr>
            </a:pPr>
            <a:r>
              <a:t>If its mixed the market will probably jigsaw then pick a direction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prstGeom prst="rect">
            <a:avLst/>
          </a:prstGeom>
        </p:spPr>
        <p:txBody>
          <a:bodyPr/>
          <a:lstStyle>
            <a:lvl1pPr algn="ctr"/>
          </a:lstStyle>
          <a:p>
            <a:pPr/>
            <a:r>
              <a:t>Before the Announcement ….</a:t>
            </a:r>
          </a:p>
        </p:txBody>
      </p:sp>
      <p:sp>
        <p:nvSpPr>
          <p:cNvPr id="121" name="Content Placeholder 2"/>
          <p:cNvSpPr txBox="1"/>
          <p:nvPr>
            <p:ph type="body" idx="1"/>
          </p:nvPr>
        </p:nvSpPr>
        <p:spPr>
          <a:prstGeom prst="rect">
            <a:avLst/>
          </a:prstGeom>
        </p:spPr>
        <p:txBody>
          <a:bodyPr/>
          <a:lstStyle/>
          <a:p>
            <a:pPr lvl="1" marL="534923" indent="-178307" defTabSz="713231">
              <a:lnSpc>
                <a:spcPct val="120000"/>
              </a:lnSpc>
              <a:spcBef>
                <a:spcPts val="300"/>
              </a:spcBef>
              <a:defRPr sz="1871">
                <a:latin typeface="+mn-lt"/>
                <a:ea typeface="+mn-ea"/>
                <a:cs typeface="+mn-cs"/>
                <a:sym typeface="Helvetica"/>
              </a:defRPr>
            </a:pPr>
            <a:r>
              <a:t>Each speculator has $1 million bucks to play with</a:t>
            </a:r>
          </a:p>
          <a:p>
            <a:pPr lvl="1" marL="534923" indent="-178307" defTabSz="713231">
              <a:lnSpc>
                <a:spcPct val="120000"/>
              </a:lnSpc>
              <a:spcBef>
                <a:spcPts val="300"/>
              </a:spcBef>
              <a:defRPr sz="1871">
                <a:latin typeface="+mn-lt"/>
                <a:ea typeface="+mn-ea"/>
                <a:cs typeface="+mn-cs"/>
                <a:sym typeface="Helvetica"/>
              </a:defRPr>
            </a:pPr>
            <a:r>
              <a:t>Each is going to do 50/50 between Equities and Fixed Income</a:t>
            </a:r>
          </a:p>
          <a:p>
            <a:pPr lvl="1" marL="534923" indent="-178307" defTabSz="713231">
              <a:lnSpc>
                <a:spcPct val="120000"/>
              </a:lnSpc>
              <a:spcBef>
                <a:spcPts val="300"/>
              </a:spcBef>
              <a:defRPr sz="1871">
                <a:latin typeface="+mn-lt"/>
                <a:ea typeface="+mn-ea"/>
                <a:cs typeface="+mn-cs"/>
                <a:sym typeface="Helvetica"/>
              </a:defRPr>
            </a:pPr>
            <a:r>
              <a:t>Each speculator must put up $3,500 in margin for each contract (ES or UB)</a:t>
            </a:r>
          </a:p>
          <a:p>
            <a:pPr lvl="1" marL="534923" indent="-178307" defTabSz="713231">
              <a:lnSpc>
                <a:spcPct val="120000"/>
              </a:lnSpc>
              <a:spcBef>
                <a:spcPts val="300"/>
              </a:spcBef>
              <a:defRPr sz="1871">
                <a:latin typeface="+mn-lt"/>
                <a:ea typeface="+mn-ea"/>
                <a:cs typeface="+mn-cs"/>
                <a:sym typeface="Helvetica"/>
              </a:defRPr>
            </a:pPr>
            <a:r>
              <a:t>$3,500 margin/contract on $1 million = 1000000/3500 = 284 (rounding to even)</a:t>
            </a:r>
          </a:p>
          <a:p>
            <a:pPr lvl="1" marL="534923" indent="-178307" defTabSz="713231">
              <a:lnSpc>
                <a:spcPct val="120000"/>
              </a:lnSpc>
              <a:spcBef>
                <a:spcPts val="300"/>
              </a:spcBef>
              <a:defRPr sz="1871">
                <a:latin typeface="+mn-lt"/>
                <a:ea typeface="+mn-ea"/>
                <a:cs typeface="+mn-cs"/>
                <a:sym typeface="Helvetica"/>
              </a:defRPr>
            </a:pPr>
            <a:r>
              <a:t>So each speculator can take exposure of :</a:t>
            </a:r>
          </a:p>
          <a:p>
            <a:pPr lvl="1" marL="0" indent="356615" defTabSz="713231">
              <a:lnSpc>
                <a:spcPct val="120000"/>
              </a:lnSpc>
              <a:spcBef>
                <a:spcPts val="300"/>
              </a:spcBef>
              <a:buSzTx/>
              <a:buNone/>
              <a:defRPr sz="1871">
                <a:latin typeface="+mn-lt"/>
                <a:ea typeface="+mn-ea"/>
                <a:cs typeface="+mn-cs"/>
                <a:sym typeface="Helvetica"/>
              </a:defRPr>
            </a:pPr>
            <a:r>
              <a:t>	142 ES contracts </a:t>
            </a:r>
          </a:p>
          <a:p>
            <a:pPr lvl="1" marL="0" indent="356615" defTabSz="713231">
              <a:lnSpc>
                <a:spcPct val="120000"/>
              </a:lnSpc>
              <a:spcBef>
                <a:spcPts val="300"/>
              </a:spcBef>
              <a:buSzTx/>
              <a:buNone/>
              <a:defRPr sz="1871">
                <a:latin typeface="+mn-lt"/>
                <a:ea typeface="+mn-ea"/>
                <a:cs typeface="+mn-cs"/>
                <a:sym typeface="Helvetica"/>
              </a:defRPr>
            </a:pPr>
            <a:r>
              <a:t>		</a:t>
            </a:r>
            <a:r>
              <a:rPr b="1"/>
              <a:t>Market Exposure</a:t>
            </a:r>
            <a:r>
              <a:t> = Price*50*N*Contracts</a:t>
            </a:r>
          </a:p>
          <a:p>
            <a:pPr lvl="1" marL="0" indent="356615" defTabSz="713231">
              <a:lnSpc>
                <a:spcPct val="120000"/>
              </a:lnSpc>
              <a:spcBef>
                <a:spcPts val="300"/>
              </a:spcBef>
              <a:buSzTx/>
              <a:buNone/>
              <a:defRPr sz="1871">
                <a:latin typeface="+mn-lt"/>
                <a:ea typeface="+mn-ea"/>
                <a:cs typeface="+mn-cs"/>
                <a:sym typeface="Helvetica"/>
              </a:defRPr>
            </a:pPr>
            <a:r>
              <a:t>				     =2700*50*142 = </a:t>
            </a:r>
            <a:r>
              <a:rPr b="1"/>
              <a:t>$19,170,000</a:t>
            </a:r>
          </a:p>
          <a:p>
            <a:pPr lvl="1" marL="0" indent="356615" defTabSz="713231">
              <a:lnSpc>
                <a:spcPct val="120000"/>
              </a:lnSpc>
              <a:spcBef>
                <a:spcPts val="300"/>
              </a:spcBef>
              <a:buSzTx/>
              <a:buNone/>
              <a:defRPr sz="1871">
                <a:latin typeface="+mn-lt"/>
                <a:ea typeface="+mn-ea"/>
                <a:cs typeface="+mn-cs"/>
                <a:sym typeface="Helvetica"/>
              </a:defRPr>
            </a:pPr>
            <a:r>
              <a:t>	142 UB Contracts</a:t>
            </a:r>
          </a:p>
          <a:p>
            <a:pPr lvl="1" marL="0" indent="356615" defTabSz="713231">
              <a:lnSpc>
                <a:spcPct val="120000"/>
              </a:lnSpc>
              <a:spcBef>
                <a:spcPts val="300"/>
              </a:spcBef>
              <a:buSzTx/>
              <a:buNone/>
              <a:defRPr sz="1871">
                <a:latin typeface="+mn-lt"/>
                <a:ea typeface="+mn-ea"/>
                <a:cs typeface="+mn-cs"/>
                <a:sym typeface="Helvetica"/>
              </a:defRPr>
            </a:pPr>
            <a:r>
              <a:t>		</a:t>
            </a:r>
            <a:r>
              <a:rPr b="1"/>
              <a:t>Market Exposure </a:t>
            </a:r>
            <a:r>
              <a:t>= Price*1000*Contracts = </a:t>
            </a:r>
          </a:p>
          <a:p>
            <a:pPr lvl="1" marL="0" indent="356615" defTabSz="713231">
              <a:lnSpc>
                <a:spcPct val="120000"/>
              </a:lnSpc>
              <a:spcBef>
                <a:spcPts val="300"/>
              </a:spcBef>
              <a:buSzTx/>
              <a:buNone/>
              <a:defRPr sz="1871">
                <a:latin typeface="+mn-lt"/>
                <a:ea typeface="+mn-ea"/>
                <a:cs typeface="+mn-cs"/>
                <a:sym typeface="Helvetica"/>
              </a:defRPr>
            </a:pPr>
            <a:r>
              <a:t>				     = 161.5 *1000* 142 = </a:t>
            </a:r>
            <a:r>
              <a:rPr b="1"/>
              <a:t>$22,862,000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prstGeom prst="rect">
            <a:avLst/>
          </a:prstGeom>
        </p:spPr>
        <p:txBody>
          <a:bodyPr/>
          <a:lstStyle/>
          <a:p>
            <a:pPr algn="ctr">
              <a:defRPr sz="2700"/>
            </a:pPr>
            <a:r>
              <a:t>Market reaction to Non-farm Payrolls announcement</a:t>
            </a:r>
            <a:br/>
            <a:r>
              <a:rPr sz="1800"/>
              <a:t>announcement at 7:30 am CST (8:30am EST) 2/1/2019</a:t>
            </a:r>
          </a:p>
        </p:txBody>
      </p:sp>
      <p:pic>
        <p:nvPicPr>
          <p:cNvPr id="124" name="Content Placeholder 4" descr="Content Placeholder 4"/>
          <p:cNvPicPr>
            <a:picLocks noChangeAspect="1"/>
          </p:cNvPicPr>
          <p:nvPr/>
        </p:nvPicPr>
        <p:blipFill>
          <a:blip r:embed="rId2">
            <a:extLst/>
          </a:blip>
          <a:stretch>
            <a:fillRect/>
          </a:stretch>
        </p:blipFill>
        <p:spPr>
          <a:xfrm>
            <a:off x="1610239" y="1825625"/>
            <a:ext cx="8971523" cy="435133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prstGeom prst="rect">
            <a:avLst/>
          </a:prstGeom>
        </p:spPr>
        <p:txBody>
          <a:bodyPr/>
          <a:lstStyle/>
          <a:p>
            <a:pPr/>
          </a:p>
        </p:txBody>
      </p:sp>
      <p:pic>
        <p:nvPicPr>
          <p:cNvPr id="127" name="Content Placeholder 4" descr="Content Placeholder 4"/>
          <p:cNvPicPr>
            <a:picLocks noChangeAspect="1"/>
          </p:cNvPicPr>
          <p:nvPr/>
        </p:nvPicPr>
        <p:blipFill>
          <a:blip r:embed="rId2">
            <a:extLst/>
          </a:blip>
          <a:stretch>
            <a:fillRect/>
          </a:stretch>
        </p:blipFill>
        <p:spPr>
          <a:xfrm>
            <a:off x="1560452" y="1825625"/>
            <a:ext cx="9071096" cy="4351338"/>
          </a:xfrm>
          <a:prstGeom prst="rect">
            <a:avLst/>
          </a:prstGeom>
          <a:ln w="12700">
            <a:miter lim="400000"/>
          </a:ln>
        </p:spPr>
      </p:pic>
      <p:pic>
        <p:nvPicPr>
          <p:cNvPr id="128" name="Picture 6" descr="Picture 6"/>
          <p:cNvPicPr>
            <a:picLocks noChangeAspect="1"/>
          </p:cNvPicPr>
          <p:nvPr/>
        </p:nvPicPr>
        <p:blipFill>
          <a:blip r:embed="rId3">
            <a:extLst/>
          </a:blip>
          <a:stretch>
            <a:fillRect/>
          </a:stretch>
        </p:blipFill>
        <p:spPr>
          <a:xfrm>
            <a:off x="505600" y="804050"/>
            <a:ext cx="11480801" cy="5549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Content Placeholder 2"/>
          <p:cNvSpPr txBox="1"/>
          <p:nvPr>
            <p:ph type="body" sz="half" idx="1"/>
          </p:nvPr>
        </p:nvSpPr>
        <p:spPr>
          <a:xfrm>
            <a:off x="640653" y="2499009"/>
            <a:ext cx="10515601" cy="2665174"/>
          </a:xfrm>
          <a:prstGeom prst="rect">
            <a:avLst/>
          </a:prstGeom>
        </p:spPr>
        <p:txBody>
          <a:bodyPr/>
          <a:lstStyle/>
          <a:p>
            <a:pPr marL="185165" indent="-185165" defTabSz="740663">
              <a:lnSpc>
                <a:spcPct val="120000"/>
              </a:lnSpc>
              <a:spcBef>
                <a:spcPts val="800"/>
              </a:spcBef>
              <a:defRPr sz="2268">
                <a:latin typeface="+mn-lt"/>
                <a:ea typeface="+mn-ea"/>
                <a:cs typeface="+mn-cs"/>
                <a:sym typeface="Helvetica"/>
              </a:defRPr>
            </a:pPr>
            <a:r>
              <a:t>Economic Announcements can move markets</a:t>
            </a:r>
          </a:p>
          <a:p>
            <a:pPr marL="185165" indent="-185165" defTabSz="740663">
              <a:lnSpc>
                <a:spcPct val="120000"/>
              </a:lnSpc>
              <a:spcBef>
                <a:spcPts val="800"/>
              </a:spcBef>
              <a:defRPr sz="2268">
                <a:latin typeface="+mn-lt"/>
                <a:ea typeface="+mn-ea"/>
                <a:cs typeface="+mn-cs"/>
                <a:sym typeface="Helvetica"/>
              </a:defRPr>
            </a:pPr>
            <a:r>
              <a:t>The information in the announcement is known to agents preparing the announcement before market participants know</a:t>
            </a:r>
          </a:p>
          <a:p>
            <a:pPr marL="185165" indent="-185165" defTabSz="740663">
              <a:lnSpc>
                <a:spcPct val="120000"/>
              </a:lnSpc>
              <a:spcBef>
                <a:spcPts val="800"/>
              </a:spcBef>
              <a:defRPr b="1" sz="2268">
                <a:latin typeface="+mn-lt"/>
                <a:ea typeface="+mn-ea"/>
                <a:cs typeface="+mn-cs"/>
                <a:sym typeface="Helvetica"/>
              </a:defRPr>
            </a:pPr>
            <a:r>
              <a:t>Are the moves compelling enough in the announcements for market participants to attempt to seek the information before the announcement is made?</a:t>
            </a:r>
          </a:p>
        </p:txBody>
      </p:sp>
      <p:sp>
        <p:nvSpPr>
          <p:cNvPr id="131" name="Food for Thought"/>
          <p:cNvSpPr txBox="1"/>
          <p:nvPr>
            <p:ph type="title"/>
          </p:nvPr>
        </p:nvSpPr>
        <p:spPr>
          <a:prstGeom prst="rect">
            <a:avLst/>
          </a:prstGeom>
        </p:spPr>
        <p:txBody>
          <a:bodyPr/>
          <a:lstStyle>
            <a:lvl1pPr algn="ctr"/>
          </a:lstStyle>
          <a:p>
            <a:pPr/>
            <a:r>
              <a:t>Food for Thought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prstGeom prst="rect">
            <a:avLst/>
          </a:prstGeom>
        </p:spPr>
        <p:txBody>
          <a:bodyPr/>
          <a:lstStyle>
            <a:lvl1pPr algn="ctr"/>
          </a:lstStyle>
          <a:p>
            <a:pPr/>
            <a:r>
              <a:t>Types of Announcements	</a:t>
            </a:r>
          </a:p>
        </p:txBody>
      </p:sp>
      <p:sp>
        <p:nvSpPr>
          <p:cNvPr id="134" name="Content Placeholder 2"/>
          <p:cNvSpPr txBox="1"/>
          <p:nvPr>
            <p:ph type="body" idx="1"/>
          </p:nvPr>
        </p:nvSpPr>
        <p:spPr>
          <a:prstGeom prst="rect">
            <a:avLst/>
          </a:prstGeom>
        </p:spPr>
        <p:txBody>
          <a:bodyPr/>
          <a:lstStyle/>
          <a:p>
            <a:pPr marL="194310" indent="-194310" defTabSz="777240">
              <a:lnSpc>
                <a:spcPct val="120000"/>
              </a:lnSpc>
              <a:spcBef>
                <a:spcPts val="800"/>
              </a:spcBef>
              <a:defRPr sz="2380">
                <a:latin typeface="+mn-lt"/>
                <a:ea typeface="+mn-ea"/>
                <a:cs typeface="+mn-cs"/>
                <a:sym typeface="Helvetica"/>
              </a:defRPr>
            </a:pPr>
            <a:r>
              <a:t>Non-farm Payrolls</a:t>
            </a:r>
          </a:p>
          <a:p>
            <a:pPr marL="194310" indent="-194310" defTabSz="777240">
              <a:lnSpc>
                <a:spcPct val="120000"/>
              </a:lnSpc>
              <a:spcBef>
                <a:spcPts val="800"/>
              </a:spcBef>
              <a:defRPr sz="2380">
                <a:latin typeface="+mn-lt"/>
                <a:ea typeface="+mn-ea"/>
                <a:cs typeface="+mn-cs"/>
                <a:sym typeface="Helvetica"/>
              </a:defRPr>
            </a:pPr>
            <a:r>
              <a:t>Federal Reserve Open Market Committee</a:t>
            </a:r>
          </a:p>
          <a:p>
            <a:pPr marL="194310" indent="-194310" defTabSz="777240">
              <a:lnSpc>
                <a:spcPct val="120000"/>
              </a:lnSpc>
              <a:spcBef>
                <a:spcPts val="800"/>
              </a:spcBef>
              <a:defRPr sz="2380">
                <a:latin typeface="+mn-lt"/>
                <a:ea typeface="+mn-ea"/>
                <a:cs typeface="+mn-cs"/>
                <a:sym typeface="Helvetica"/>
              </a:defRPr>
            </a:pPr>
            <a:r>
              <a:t>ISM (Institute for Supply Management) Survey (Manufacturing)</a:t>
            </a:r>
          </a:p>
          <a:p>
            <a:pPr marL="194310" indent="-194310" defTabSz="777240">
              <a:lnSpc>
                <a:spcPct val="120000"/>
              </a:lnSpc>
              <a:spcBef>
                <a:spcPts val="800"/>
              </a:spcBef>
              <a:defRPr sz="2380">
                <a:latin typeface="+mn-lt"/>
                <a:ea typeface="+mn-ea"/>
                <a:cs typeface="+mn-cs"/>
                <a:sym typeface="Helvetica"/>
              </a:defRPr>
            </a:pPr>
            <a:r>
              <a:t>Durable Goods</a:t>
            </a:r>
          </a:p>
          <a:p>
            <a:pPr marL="194310" indent="-194310" defTabSz="777240">
              <a:lnSpc>
                <a:spcPct val="120000"/>
              </a:lnSpc>
              <a:spcBef>
                <a:spcPts val="800"/>
              </a:spcBef>
              <a:defRPr sz="2380">
                <a:latin typeface="+mn-lt"/>
                <a:ea typeface="+mn-ea"/>
                <a:cs typeface="+mn-cs"/>
                <a:sym typeface="Helvetica"/>
              </a:defRPr>
            </a:pPr>
            <a:r>
              <a:t>CPI</a:t>
            </a:r>
          </a:p>
          <a:p>
            <a:pPr marL="194310" indent="-194310" defTabSz="777240">
              <a:lnSpc>
                <a:spcPct val="120000"/>
              </a:lnSpc>
              <a:spcBef>
                <a:spcPts val="800"/>
              </a:spcBef>
              <a:defRPr sz="2380">
                <a:latin typeface="+mn-lt"/>
                <a:ea typeface="+mn-ea"/>
                <a:cs typeface="+mn-cs"/>
                <a:sym typeface="Helvetica"/>
              </a:defRPr>
            </a:pPr>
            <a:r>
              <a:t>Retail Sales</a:t>
            </a:r>
          </a:p>
          <a:p>
            <a:pPr marL="194310" indent="-194310" defTabSz="777240">
              <a:lnSpc>
                <a:spcPct val="120000"/>
              </a:lnSpc>
              <a:spcBef>
                <a:spcPts val="800"/>
              </a:spcBef>
              <a:defRPr sz="2380">
                <a:latin typeface="+mn-lt"/>
                <a:ea typeface="+mn-ea"/>
                <a:cs typeface="+mn-cs"/>
                <a:sym typeface="Helvetica"/>
              </a:defRPr>
            </a:pPr>
            <a:r>
              <a:t>Consumer Confidence</a:t>
            </a:r>
          </a:p>
          <a:p>
            <a:pPr marL="194310" indent="-194310" defTabSz="777240">
              <a:lnSpc>
                <a:spcPct val="120000"/>
              </a:lnSpc>
              <a:spcBef>
                <a:spcPts val="800"/>
              </a:spcBef>
              <a:defRPr sz="2380">
                <a:latin typeface="+mn-lt"/>
                <a:ea typeface="+mn-ea"/>
                <a:cs typeface="+mn-cs"/>
                <a:sym typeface="Helvetica"/>
              </a:defRPr>
            </a:pPr>
            <a:r>
              <a:t>Company Earnings / IPO’s/ Management Changes/ Dividends etc.</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prstGeom prst="rect">
            <a:avLst/>
          </a:prstGeom>
        </p:spPr>
        <p:txBody>
          <a:bodyPr/>
          <a:lstStyle>
            <a:lvl1pPr algn="ctr"/>
          </a:lstStyle>
          <a:p>
            <a:pPr/>
            <a:r>
              <a:t>Approach</a:t>
            </a:r>
          </a:p>
        </p:txBody>
      </p:sp>
      <p:sp>
        <p:nvSpPr>
          <p:cNvPr id="137" name="Content Placeholder 2"/>
          <p:cNvSpPr txBox="1"/>
          <p:nvPr>
            <p:ph type="body" idx="1"/>
          </p:nvPr>
        </p:nvSpPr>
        <p:spPr>
          <a:xfrm>
            <a:off x="838200" y="1944048"/>
            <a:ext cx="10515600" cy="4351339"/>
          </a:xfrm>
          <a:prstGeom prst="rect">
            <a:avLst/>
          </a:prstGeom>
        </p:spPr>
        <p:txBody>
          <a:bodyPr/>
          <a:lstStyle/>
          <a:p>
            <a:pPr>
              <a:lnSpc>
                <a:spcPct val="120000"/>
              </a:lnSpc>
              <a:defRPr>
                <a:latin typeface="+mn-lt"/>
                <a:ea typeface="+mn-ea"/>
                <a:cs typeface="+mn-cs"/>
                <a:sym typeface="Helvetica"/>
              </a:defRPr>
            </a:pPr>
            <a:r>
              <a:t>Measure the market opportunity for announcements and compare to non-announcement periods</a:t>
            </a:r>
          </a:p>
          <a:p>
            <a:pPr lvl="1" marL="685800" indent="-228600">
              <a:lnSpc>
                <a:spcPct val="120000"/>
              </a:lnSpc>
              <a:spcBef>
                <a:spcPts val="500"/>
              </a:spcBef>
              <a:defRPr sz="2400">
                <a:latin typeface="+mn-lt"/>
                <a:ea typeface="+mn-ea"/>
                <a:cs typeface="+mn-cs"/>
                <a:sym typeface="Helvetica"/>
              </a:defRPr>
            </a:pPr>
            <a:r>
              <a:t>It may be the case that these moves aren’t large enough to even care.</a:t>
            </a:r>
          </a:p>
          <a:p>
            <a:pPr lvl="1" marL="685800" indent="-228600">
              <a:lnSpc>
                <a:spcPct val="120000"/>
              </a:lnSpc>
              <a:spcBef>
                <a:spcPts val="500"/>
              </a:spcBef>
              <a:defRPr sz="2400">
                <a:latin typeface="+mn-lt"/>
                <a:ea typeface="+mn-ea"/>
                <a:cs typeface="+mn-cs"/>
                <a:sym typeface="Helvetica"/>
              </a:defRPr>
            </a:pPr>
            <a:r>
              <a:t>Maybe the market volume is worse </a:t>
            </a:r>
            <a:br/>
          </a:p>
          <a:p>
            <a:pPr>
              <a:lnSpc>
                <a:spcPct val="120000"/>
              </a:lnSpc>
              <a:defRPr>
                <a:latin typeface="+mn-lt"/>
                <a:ea typeface="+mn-ea"/>
                <a:cs typeface="+mn-cs"/>
                <a:sym typeface="Helvetica"/>
              </a:defRPr>
            </a:pPr>
            <a:r>
              <a:t>Pick some time window before the announcement (start and duration) and see if pre-announcement returns offer any insight in to what happened ex-post.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