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5" r:id="rId16"/>
    <p:sldId id="273" r:id="rId17"/>
    <p:sldId id="274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030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1018" userDrawn="1">
          <p15:clr>
            <a:srgbClr val="A4A3A4"/>
          </p15:clr>
        </p15:guide>
        <p15:guide id="5" orient="horz" pos="3886" userDrawn="1">
          <p15:clr>
            <a:srgbClr val="A4A3A4"/>
          </p15:clr>
        </p15:guide>
        <p15:guide id="6" orient="horz" pos="2928" userDrawn="1">
          <p15:clr>
            <a:srgbClr val="A4A3A4"/>
          </p15:clr>
        </p15:guide>
        <p15:guide id="7" orient="horz" pos="3072" userDrawn="1">
          <p15:clr>
            <a:srgbClr val="A4A3A4"/>
          </p15:clr>
        </p15:guide>
        <p15:guide id="8" orient="horz" pos="407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719" userDrawn="1">
          <p15:clr>
            <a:srgbClr val="A4A3A4"/>
          </p15:clr>
        </p15:guide>
        <p15:guide id="11" pos="5365" userDrawn="1">
          <p15:clr>
            <a:srgbClr val="A4A3A4"/>
          </p15:clr>
        </p15:guide>
        <p15:guide id="12" pos="503" userDrawn="1">
          <p15:clr>
            <a:srgbClr val="A4A3A4"/>
          </p15:clr>
        </p15:guide>
        <p15:guide id="13" pos="3744" userDrawn="1">
          <p15:clr>
            <a:srgbClr val="A4A3A4"/>
          </p15:clr>
        </p15:guide>
        <p15:guide id="14" pos="52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1320" y="7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2880"/>
        <p:guide pos="719"/>
        <p:guide pos="5365"/>
        <p:guide pos="503"/>
        <p:guide pos="3744"/>
        <p:guide pos="52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915" y="1600200"/>
            <a:ext cx="4460052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0916" y="4898573"/>
            <a:ext cx="4460052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101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44526" y="4782971"/>
            <a:ext cx="4242112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5943958" y="0"/>
            <a:ext cx="320004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4420" y="646113"/>
            <a:ext cx="1371958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646113"/>
            <a:ext cx="5716489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7030090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244526" y="1709058"/>
            <a:ext cx="72146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5" y="2237097"/>
            <a:ext cx="6173809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4876801"/>
            <a:ext cx="6173809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101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8344881" y="0"/>
            <a:ext cx="799119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244526" y="4782971"/>
            <a:ext cx="6014223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69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417" y="1984248"/>
            <a:ext cx="3601388" cy="4187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89" y="1984248"/>
            <a:ext cx="3601389" cy="4187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244526" y="1709058"/>
            <a:ext cx="72146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69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0"/>
            <a:ext cx="3601388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 b="0" cap="none" baseline="0">
                <a:solidFill>
                  <a:schemeClr val="tx2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743201"/>
            <a:ext cx="3601388" cy="34258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0" y="1828800"/>
            <a:ext cx="3601388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 b="0" cap="none" baseline="0">
                <a:solidFill>
                  <a:schemeClr val="tx2"/>
                </a:solidFill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4990" y="2743201"/>
            <a:ext cx="3601388" cy="34258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244526" y="1709058"/>
            <a:ext cx="72146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244526" y="1709058"/>
            <a:ext cx="721468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685801"/>
            <a:ext cx="3086904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001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2" y="685800"/>
            <a:ext cx="3944376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2895600"/>
            <a:ext cx="3086904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350"/>
              </a:spcBef>
              <a:buNone/>
              <a:defRPr sz="15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244526" y="2743200"/>
            <a:ext cx="292731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7" y="685800"/>
            <a:ext cx="3086904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001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520621" y="-50118"/>
            <a:ext cx="4630354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107" y="2895600"/>
            <a:ext cx="3086904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5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44526" y="2743200"/>
            <a:ext cx="292731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81201"/>
            <a:ext cx="7374270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4672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616" y="6400800"/>
            <a:ext cx="116179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068" y="6400800"/>
            <a:ext cx="80031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799118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799118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67923" indent="-167923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3483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14487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5491" indent="-131004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5304" indent="-129813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497" indent="-130337" algn="l" defTabSz="685983" rtl="0" eaLnBrk="1" latinLnBrk="0" hangingPunct="1">
        <a:spcBef>
          <a:spcPts val="4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35834" indent="-130337" algn="l" defTabSz="685983" rtl="0" eaLnBrk="1" latinLnBrk="0" hangingPunct="1">
        <a:spcBef>
          <a:spcPts val="4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66171" indent="-130337" algn="l" defTabSz="685983" rtl="0" eaLnBrk="1" latinLnBrk="0" hangingPunct="1">
        <a:spcBef>
          <a:spcPts val="4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508" indent="-130337" algn="l" defTabSz="685983" rtl="0" eaLnBrk="1" latinLnBrk="0" hangingPunct="1">
        <a:spcBef>
          <a:spcPts val="45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5E49-B65A-49E2-9B7D-B2651D7B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600200"/>
            <a:ext cx="5029200" cy="3048000"/>
          </a:xfrm>
        </p:spPr>
        <p:txBody>
          <a:bodyPr>
            <a:normAutofit/>
          </a:bodyPr>
          <a:lstStyle/>
          <a:p>
            <a:r>
              <a:rPr lang="en-US" sz="4400" dirty="0"/>
              <a:t>Incentives to cheat in economic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98F7E-6D21-4455-AA86-8874E4BC7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Reynolds</a:t>
            </a:r>
          </a:p>
          <a:p>
            <a:r>
              <a:rPr lang="en-US" dirty="0"/>
              <a:t>Jing Xia</a:t>
            </a:r>
          </a:p>
          <a:p>
            <a:r>
              <a:rPr lang="en-US" dirty="0"/>
              <a:t>Yash Goel</a:t>
            </a:r>
          </a:p>
          <a:p>
            <a:r>
              <a:rPr lang="en-US" dirty="0" err="1"/>
              <a:t>Sakada</a:t>
            </a:r>
            <a:r>
              <a:rPr lang="en-US" dirty="0"/>
              <a:t> Lim</a:t>
            </a:r>
          </a:p>
        </p:txBody>
      </p:sp>
    </p:spTree>
    <p:extLst>
      <p:ext uri="{BB962C8B-B14F-4D97-AF65-F5344CB8AC3E}">
        <p14:creationId xmlns:p14="http://schemas.microsoft.com/office/powerpoint/2010/main" val="8956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Study focus on the Futures Markets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Equities (ES-mini),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Short Term Rates (2 Year TU) ,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Long Term Rates (Ultra-Bond UB)</a:t>
            </a:r>
          </a:p>
        </p:txBody>
      </p:sp>
    </p:spTree>
    <p:extLst>
      <p:ext uri="{BB962C8B-B14F-4D97-AF65-F5344CB8AC3E}">
        <p14:creationId xmlns:p14="http://schemas.microsoft.com/office/powerpoint/2010/main" val="21068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Why Futures?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6" y="1981201"/>
            <a:ext cx="7697093" cy="4724399"/>
          </a:xfrm>
        </p:spPr>
        <p:txBody>
          <a:bodyPr>
            <a:normAutofit/>
          </a:bodyPr>
          <a:lstStyle/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Most liquid of all markets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Leverage: Futures are leveraged products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Trade around the clock from Sunday Night 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Easiest to express short position (just sell contract)</a:t>
            </a:r>
          </a:p>
          <a:p>
            <a:pPr marL="361293" lvl="1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800" dirty="0"/>
              <a:t>No special behavior to go short a market </a:t>
            </a:r>
          </a:p>
          <a:p>
            <a:pPr marL="361293" lvl="1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800" dirty="0"/>
              <a:t>Short = Betting price of contract will fall</a:t>
            </a:r>
          </a:p>
          <a:p>
            <a:pPr marL="361293" lvl="1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800" dirty="0"/>
              <a:t>Long = Betting price of contract will rise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Contracts across all markets</a:t>
            </a:r>
          </a:p>
          <a:p>
            <a:pPr marL="361293" lvl="1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800" dirty="0"/>
              <a:t>Equities, Bond Futures, F/X</a:t>
            </a:r>
          </a:p>
          <a:p>
            <a:pPr marL="361293" lvl="1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800" dirty="0"/>
              <a:t>Oil, Gasoline, Natural Gas, Agriculture, Metals</a:t>
            </a:r>
          </a:p>
        </p:txBody>
      </p:sp>
    </p:spTree>
    <p:extLst>
      <p:ext uri="{BB962C8B-B14F-4D97-AF65-F5344CB8AC3E}">
        <p14:creationId xmlns:p14="http://schemas.microsoft.com/office/powerpoint/2010/main" val="159654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Data 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3200" dirty="0"/>
              <a:t>Publicly available </a:t>
            </a:r>
            <a:r>
              <a:rPr lang="en-US" sz="3200" b="1" dirty="0"/>
              <a:t>events calendar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3200" dirty="0"/>
              <a:t>Futures </a:t>
            </a:r>
            <a:r>
              <a:rPr lang="en-US" sz="3200" b="1" dirty="0"/>
              <a:t>tick trade data</a:t>
            </a:r>
            <a:r>
              <a:rPr lang="en-US" sz="3200" dirty="0"/>
              <a:t> from CME</a:t>
            </a:r>
          </a:p>
        </p:txBody>
      </p:sp>
    </p:spTree>
    <p:extLst>
      <p:ext uri="{BB962C8B-B14F-4D97-AF65-F5344CB8AC3E}">
        <p14:creationId xmlns:p14="http://schemas.microsoft.com/office/powerpoint/2010/main" val="36213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Hypothesis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Do announcements present opportunity?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Can pre market movements help in predicting the direction of an event?</a:t>
            </a:r>
          </a:p>
        </p:txBody>
      </p:sp>
    </p:spTree>
    <p:extLst>
      <p:ext uri="{BB962C8B-B14F-4D97-AF65-F5344CB8AC3E}">
        <p14:creationId xmlns:p14="http://schemas.microsoft.com/office/powerpoint/2010/main" val="22658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Do announcements present opportunity?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We will start with the premise that there can be no crime without opportunity.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“Opportunity”: market movement </a:t>
            </a:r>
            <a:r>
              <a:rPr lang="en-US" sz="2800" b="1" dirty="0"/>
              <a:t>pre-event</a:t>
            </a:r>
            <a:r>
              <a:rPr lang="en-US" sz="2800" dirty="0"/>
              <a:t> compared to </a:t>
            </a:r>
            <a:r>
              <a:rPr lang="en-US" sz="2800" b="1" dirty="0"/>
              <a:t>post-event</a:t>
            </a:r>
            <a:r>
              <a:rPr lang="en-US" sz="2800" dirty="0"/>
              <a:t> ten minute window.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69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For 9 most important economic announcement</a:t>
            </a:r>
          </a:p>
        </p:txBody>
      </p:sp>
      <p:pic>
        <p:nvPicPr>
          <p:cNvPr id="7" name="Screenshot 2019-05-04 16.10.57.png">
            <a:extLst>
              <a:ext uri="{FF2B5EF4-FFF2-40B4-BE49-F238E27FC236}">
                <a16:creationId xmlns:a16="http://schemas.microsoft.com/office/drawing/2014/main" id="{F4A81B8F-A0D7-40CB-909A-F72C69403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6" y="1905000"/>
            <a:ext cx="7374270" cy="4553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17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For 9 most important economic announcement</a:t>
            </a:r>
          </a:p>
        </p:txBody>
      </p:sp>
      <p:pic>
        <p:nvPicPr>
          <p:cNvPr id="7" name="Screenshot 2019-05-04 16.10.57.png" descr="Screenshot 2019-05-04 16.10.57.png">
            <a:extLst>
              <a:ext uri="{FF2B5EF4-FFF2-40B4-BE49-F238E27FC236}">
                <a16:creationId xmlns:a16="http://schemas.microsoft.com/office/drawing/2014/main" id="{F4A81B8F-A0D7-40CB-909A-F72C69403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81075" y="1981200"/>
            <a:ext cx="7096201" cy="41878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52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For 9 most important economic announcement</a:t>
            </a:r>
          </a:p>
        </p:txBody>
      </p:sp>
      <p:pic>
        <p:nvPicPr>
          <p:cNvPr id="7" name="Screenshot 2019-05-04 16.10.57.png">
            <a:extLst>
              <a:ext uri="{FF2B5EF4-FFF2-40B4-BE49-F238E27FC236}">
                <a16:creationId xmlns:a16="http://schemas.microsoft.com/office/drawing/2014/main" id="{F4A81B8F-A0D7-40CB-909A-F72C69403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7" y="1981200"/>
            <a:ext cx="7017436" cy="41878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89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Do announcements present opportunity?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Events present extremely outsized opportunities.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It’s possible to make short term trades and gain outsized profits given the time period.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The average tick movement across all events is approximately 3.5x larger than the average tick movement in prices across a similar time window without an event while the trading volume is </a:t>
            </a:r>
            <a:r>
              <a:rPr lang="en-US" sz="2800" b="1" dirty="0"/>
              <a:t>on average 6.5x larger and can be over 20x larger.</a:t>
            </a:r>
          </a:p>
        </p:txBody>
      </p:sp>
    </p:spTree>
    <p:extLst>
      <p:ext uri="{BB962C8B-B14F-4D97-AF65-F5344CB8AC3E}">
        <p14:creationId xmlns:p14="http://schemas.microsoft.com/office/powerpoint/2010/main" val="13040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Can pre market movements help in predicting the direction of an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We examine two scenarios and compare their predictability.</a:t>
            </a:r>
          </a:p>
          <a:p>
            <a:pPr marL="669187" lvl="1" indent="-457200">
              <a:lnSpc>
                <a:spcPct val="120000"/>
              </a:lnSpc>
              <a:buFont typeface="+mj-lt"/>
              <a:buAutoNum type="arabicPeriod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All pre-event returns</a:t>
            </a:r>
          </a:p>
          <a:p>
            <a:pPr marL="669187" lvl="1" indent="-457200">
              <a:lnSpc>
                <a:spcPct val="120000"/>
              </a:lnSpc>
              <a:buFont typeface="+mj-lt"/>
              <a:buAutoNum type="arabicPeriod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All pre-event returns that were 1 standard deviation greater than the mean pre-event move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In absence of any information, there would no reason to believe that there would be any predictive difference between the 2 scenarios.</a:t>
            </a:r>
          </a:p>
        </p:txBody>
      </p:sp>
    </p:spTree>
    <p:extLst>
      <p:ext uri="{BB962C8B-B14F-4D97-AF65-F5344CB8AC3E}">
        <p14:creationId xmlns:p14="http://schemas.microsoft.com/office/powerpoint/2010/main" val="158884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large incentive to “cheat” around financial announcements such as </a:t>
            </a:r>
            <a:r>
              <a:rPr lang="en-US" sz="2800" b="1" dirty="0"/>
              <a:t>non-farm payrolls</a:t>
            </a:r>
            <a:r>
              <a:rPr lang="en-US" sz="2800" dirty="0"/>
              <a:t>, </a:t>
            </a:r>
            <a:r>
              <a:rPr lang="en-US" sz="2800" b="1" dirty="0"/>
              <a:t>fed minutes</a:t>
            </a:r>
            <a:r>
              <a:rPr lang="en-US" sz="2800" dirty="0"/>
              <a:t>, </a:t>
            </a:r>
            <a:r>
              <a:rPr lang="en-US" sz="2800" b="1" dirty="0"/>
              <a:t>central</a:t>
            </a:r>
            <a:r>
              <a:rPr lang="en-US" sz="2800" dirty="0"/>
              <a:t> </a:t>
            </a:r>
            <a:r>
              <a:rPr lang="en-US" sz="2800" b="1" dirty="0"/>
              <a:t>bank policy</a:t>
            </a:r>
            <a:r>
              <a:rPr lang="en-US" sz="2800" dirty="0"/>
              <a:t>, </a:t>
            </a:r>
            <a:r>
              <a:rPr lang="en-US" sz="2800" b="1" dirty="0"/>
              <a:t>natural resource data</a:t>
            </a:r>
            <a:r>
              <a:rPr lang="en-US" sz="2800" dirty="0"/>
              <a:t>, etc.  The individuals familiar with this information have an incentive to leak the information to “financial agents” who can then act on this data before  it is publicly announced.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21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Predicting post return on 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B437CDC-5C1F-418A-8D15-0D52A03785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654413"/>
                  </p:ext>
                </p:extLst>
              </p:nvPr>
            </p:nvGraphicFramePr>
            <p:xfrm>
              <a:off x="1142107" y="2040569"/>
              <a:ext cx="7613192" cy="443207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918324">
                      <a:extLst>
                        <a:ext uri="{9D8B030D-6E8A-4147-A177-3AD203B41FA5}">
                          <a16:colId xmlns:a16="http://schemas.microsoft.com/office/drawing/2014/main" val="970996722"/>
                        </a:ext>
                      </a:extLst>
                    </a:gridCol>
                    <a:gridCol w="1349446">
                      <a:extLst>
                        <a:ext uri="{9D8B030D-6E8A-4147-A177-3AD203B41FA5}">
                          <a16:colId xmlns:a16="http://schemas.microsoft.com/office/drawing/2014/main" val="168562872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839540393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153304488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381163886"/>
                        </a:ext>
                      </a:extLst>
                    </a:gridCol>
                  </a:tblGrid>
                  <a:tr h="394746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1" i="1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𝑬𝒗𝒆𝒏𝒕</m:t>
                                </m:r>
                              </m:oMath>
                            </m:oMathPara>
                          </a14:m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1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2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extLst>
                      <a:ext uri="{0D108BD9-81ED-4DB2-BD59-A6C34878D82A}">
                        <a16:rowId xmlns:a16="http://schemas.microsoft.com/office/drawing/2014/main" val="2909137490"/>
                      </a:ext>
                    </a:extLst>
                  </a:tr>
                  <a:tr h="394746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244284375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CPI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2712975469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Consumer Confidence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0.63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8093314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Durable Goods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0.66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0.06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233282171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FOMC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0.62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2456650059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Gross Domestic Product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0.78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0.03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389455639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0.56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0.56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585590103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Non-Manufacturing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4231732624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Non-farm Payrolls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0.47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2080952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B437CDC-5C1F-418A-8D15-0D52A03785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654413"/>
                  </p:ext>
                </p:extLst>
              </p:nvPr>
            </p:nvGraphicFramePr>
            <p:xfrm>
              <a:off x="1142107" y="2040569"/>
              <a:ext cx="7613192" cy="443207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918324">
                      <a:extLst>
                        <a:ext uri="{9D8B030D-6E8A-4147-A177-3AD203B41FA5}">
                          <a16:colId xmlns:a16="http://schemas.microsoft.com/office/drawing/2014/main" val="970996722"/>
                        </a:ext>
                      </a:extLst>
                    </a:gridCol>
                    <a:gridCol w="1349446">
                      <a:extLst>
                        <a:ext uri="{9D8B030D-6E8A-4147-A177-3AD203B41FA5}">
                          <a16:colId xmlns:a16="http://schemas.microsoft.com/office/drawing/2014/main" val="168562872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839540393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153304488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381163886"/>
                        </a:ext>
                      </a:extLst>
                    </a:gridCol>
                  </a:tblGrid>
                  <a:tr h="39474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991" marR="26991" marT="26991" marB="26991" anchor="ctr">
                        <a:blipFill>
                          <a:blip r:embed="rId2"/>
                          <a:stretch>
                            <a:fillRect l="-317" t="-4615" r="-297460" b="-47153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1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2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extLst>
                      <a:ext uri="{0D108BD9-81ED-4DB2-BD59-A6C34878D82A}">
                        <a16:rowId xmlns:a16="http://schemas.microsoft.com/office/drawing/2014/main" val="2909137490"/>
                      </a:ext>
                    </a:extLst>
                  </a:tr>
                  <a:tr h="394746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244284375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CPI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2712975469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Consumer Confidence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0.63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8093314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Durable Goods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0.66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0.06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233282171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FOMC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0.62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2456650059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Gross Domestic Product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0.78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0.03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389455639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0.56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0.56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585590103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Non-Manufacturing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0.05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4231732624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Non-farm Payrolls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0.47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20809528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118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Predicting post return on TU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B437CDC-5C1F-418A-8D15-0D52A03785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1596395"/>
                  </p:ext>
                </p:extLst>
              </p:nvPr>
            </p:nvGraphicFramePr>
            <p:xfrm>
              <a:off x="1142107" y="2040569"/>
              <a:ext cx="7613192" cy="443207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918324">
                      <a:extLst>
                        <a:ext uri="{9D8B030D-6E8A-4147-A177-3AD203B41FA5}">
                          <a16:colId xmlns:a16="http://schemas.microsoft.com/office/drawing/2014/main" val="970996722"/>
                        </a:ext>
                      </a:extLst>
                    </a:gridCol>
                    <a:gridCol w="1349446">
                      <a:extLst>
                        <a:ext uri="{9D8B030D-6E8A-4147-A177-3AD203B41FA5}">
                          <a16:colId xmlns:a16="http://schemas.microsoft.com/office/drawing/2014/main" val="168562872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839540393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153304488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381163886"/>
                        </a:ext>
                      </a:extLst>
                    </a:gridCol>
                  </a:tblGrid>
                  <a:tr h="394746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1" i="1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𝑬𝒗𝒆𝒏𝒕</m:t>
                                </m:r>
                              </m:oMath>
                            </m:oMathPara>
                          </a14:m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1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2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extLst>
                      <a:ext uri="{0D108BD9-81ED-4DB2-BD59-A6C34878D82A}">
                        <a16:rowId xmlns:a16="http://schemas.microsoft.com/office/drawing/2014/main" val="2909137490"/>
                      </a:ext>
                    </a:extLst>
                  </a:tr>
                  <a:tr h="394746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244284375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CPI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712975469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Consumer Confidence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1.00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18093314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Durable Goods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33282171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FOMC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0.83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0.25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456650059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Gross Domestic Product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0.78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1389455639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0.35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585590103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Non-Manufacturing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4231732624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Non-farm Payrolls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0.08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0.64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080952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B437CDC-5C1F-418A-8D15-0D52A03785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51596395"/>
                  </p:ext>
                </p:extLst>
              </p:nvPr>
            </p:nvGraphicFramePr>
            <p:xfrm>
              <a:off x="1142107" y="2040569"/>
              <a:ext cx="7613192" cy="443207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918324">
                      <a:extLst>
                        <a:ext uri="{9D8B030D-6E8A-4147-A177-3AD203B41FA5}">
                          <a16:colId xmlns:a16="http://schemas.microsoft.com/office/drawing/2014/main" val="970996722"/>
                        </a:ext>
                      </a:extLst>
                    </a:gridCol>
                    <a:gridCol w="1349446">
                      <a:extLst>
                        <a:ext uri="{9D8B030D-6E8A-4147-A177-3AD203B41FA5}">
                          <a16:colId xmlns:a16="http://schemas.microsoft.com/office/drawing/2014/main" val="168562872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839540393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153304488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381163886"/>
                        </a:ext>
                      </a:extLst>
                    </a:gridCol>
                  </a:tblGrid>
                  <a:tr h="39474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991" marR="26991" marT="26991" marB="26991" anchor="ctr">
                        <a:blipFill>
                          <a:blip r:embed="rId2"/>
                          <a:stretch>
                            <a:fillRect l="-317" t="-4615" r="-297460" b="-47153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1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2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extLst>
                      <a:ext uri="{0D108BD9-81ED-4DB2-BD59-A6C34878D82A}">
                        <a16:rowId xmlns:a16="http://schemas.microsoft.com/office/drawing/2014/main" val="2909137490"/>
                      </a:ext>
                    </a:extLst>
                  </a:tr>
                  <a:tr h="394746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244284375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CPI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712975469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Consumer Confidence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1.00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18093314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Durable Goods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0.60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33282171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FOMC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0.83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0.25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456650059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Gross Domestic Product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0.78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1389455639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0.04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0.35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585590103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Non-Manufacturing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0.73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  <a:endParaRPr lang="en-US" sz="2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4231732624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Non-farm Payrolls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0.50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0.08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0.71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0.64</a:t>
                          </a: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0809528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447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Predicting post return on UB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B437CDC-5C1F-418A-8D15-0D52A03785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0590074"/>
                  </p:ext>
                </p:extLst>
              </p:nvPr>
            </p:nvGraphicFramePr>
            <p:xfrm>
              <a:off x="1142107" y="2040569"/>
              <a:ext cx="7613192" cy="443207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918324">
                      <a:extLst>
                        <a:ext uri="{9D8B030D-6E8A-4147-A177-3AD203B41FA5}">
                          <a16:colId xmlns:a16="http://schemas.microsoft.com/office/drawing/2014/main" val="970996722"/>
                        </a:ext>
                      </a:extLst>
                    </a:gridCol>
                    <a:gridCol w="1349446">
                      <a:extLst>
                        <a:ext uri="{9D8B030D-6E8A-4147-A177-3AD203B41FA5}">
                          <a16:colId xmlns:a16="http://schemas.microsoft.com/office/drawing/2014/main" val="168562872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839540393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153304488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381163886"/>
                        </a:ext>
                      </a:extLst>
                    </a:gridCol>
                  </a:tblGrid>
                  <a:tr h="394746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1" i="1" smtClean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𝑬𝒗𝒆𝒏𝒕</m:t>
                                </m:r>
                              </m:oMath>
                            </m:oMathPara>
                          </a14:m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1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2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extLst>
                      <a:ext uri="{0D108BD9-81ED-4DB2-BD59-A6C34878D82A}">
                        <a16:rowId xmlns:a16="http://schemas.microsoft.com/office/drawing/2014/main" val="2909137490"/>
                      </a:ext>
                    </a:extLst>
                  </a:tr>
                  <a:tr h="394746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244284375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CPI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0.75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0.26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712975469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Consumer Confidence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0.75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0.13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18093314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Durable Goods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0.55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0.63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0.25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33282171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FOMC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0.03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456650059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Gross Domestic Product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0.57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0.03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1389455639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0.54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0.07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585590103"/>
                      </a:ext>
                    </a:extLst>
                  </a:tr>
                  <a:tr h="5532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Non-Manufacturing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0.16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4231732624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Non-farm Payrolls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0.78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0.10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0809528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3B437CDC-5C1F-418A-8D15-0D52A03785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0590074"/>
                  </p:ext>
                </p:extLst>
              </p:nvPr>
            </p:nvGraphicFramePr>
            <p:xfrm>
              <a:off x="1142107" y="2040569"/>
              <a:ext cx="7613192" cy="443207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918324">
                      <a:extLst>
                        <a:ext uri="{9D8B030D-6E8A-4147-A177-3AD203B41FA5}">
                          <a16:colId xmlns:a16="http://schemas.microsoft.com/office/drawing/2014/main" val="970996722"/>
                        </a:ext>
                      </a:extLst>
                    </a:gridCol>
                    <a:gridCol w="1349446">
                      <a:extLst>
                        <a:ext uri="{9D8B030D-6E8A-4147-A177-3AD203B41FA5}">
                          <a16:colId xmlns:a16="http://schemas.microsoft.com/office/drawing/2014/main" val="168562872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839540393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1533044884"/>
                        </a:ext>
                      </a:extLst>
                    </a:gridCol>
                    <a:gridCol w="1448474">
                      <a:extLst>
                        <a:ext uri="{9D8B030D-6E8A-4147-A177-3AD203B41FA5}">
                          <a16:colId xmlns:a16="http://schemas.microsoft.com/office/drawing/2014/main" val="381163886"/>
                        </a:ext>
                      </a:extLst>
                    </a:gridCol>
                  </a:tblGrid>
                  <a:tr h="39474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991" marR="26991" marT="26991" marB="26991" anchor="ctr">
                        <a:blipFill>
                          <a:blip r:embed="rId2"/>
                          <a:stretch>
                            <a:fillRect l="-317" t="-4615" r="-297460" b="-47153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1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Scenario 2</a:t>
                          </a:r>
                        </a:p>
                      </a:txBody>
                      <a:tcPr marL="26991" marR="26991" marT="26991" marB="26991" anchor="ctr"/>
                    </a:tc>
                    <a:tc hMerge="1"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extLst>
                      <a:ext uri="{0D108BD9-81ED-4DB2-BD59-A6C34878D82A}">
                        <a16:rowId xmlns:a16="http://schemas.microsoft.com/office/drawing/2014/main" val="2909137490"/>
                      </a:ext>
                    </a:extLst>
                  </a:tr>
                  <a:tr h="394746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5400" marR="25400" marT="25400" marB="25400" anchor="b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Accuracy</a:t>
                          </a: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1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r</a:t>
                          </a:r>
                          <a:r>
                            <a:rPr lang="en-US" sz="2100" b="1" baseline="30000" dirty="0">
                              <a:effectLst/>
                              <a:latin typeface="+mj-lt"/>
                              <a:ea typeface="Arial" panose="020B0604020202020204" pitchFamily="34" charset="0"/>
                            </a:rPr>
                            <a:t>2</a:t>
                          </a:r>
                          <a:endParaRPr lang="en-US" sz="2100" b="1" dirty="0">
                            <a:effectLst/>
                            <a:latin typeface="+mj-lt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extLst>
                      <a:ext uri="{0D108BD9-81ED-4DB2-BD59-A6C34878D82A}">
                        <a16:rowId xmlns:a16="http://schemas.microsoft.com/office/drawing/2014/main" val="1244284375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CPI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0.75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0.26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712975469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Consumer Confidence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0.01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0.75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0.13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18093314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Durable Goods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0.55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0.63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0.25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332821716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FOMC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0.03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456650059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Gross Domestic Product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0.57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0.03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1389455639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0.54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0.07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585590103"/>
                      </a:ext>
                    </a:extLst>
                  </a:tr>
                  <a:tr h="5574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ISM Non-Manufacturing</a:t>
                          </a:r>
                          <a:endParaRPr lang="en-US" sz="19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0.00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0.67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0.16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4231732624"/>
                      </a:ext>
                    </a:extLst>
                  </a:tr>
                  <a:tr h="3940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Non-farm Payrolls</a:t>
                          </a:r>
                          <a:endParaRPr lang="en-US" sz="19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26991" marR="26991" marT="26991" marB="26991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0.62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0.02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0.78</a:t>
                          </a:r>
                        </a:p>
                      </a:txBody>
                      <a:tcPr marL="25400" marR="25400" marT="25400" marB="25400" anchor="ctr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0.10</a:t>
                          </a:r>
                        </a:p>
                      </a:txBody>
                      <a:tcPr marL="25400" marR="25400" marT="25400" marB="25400" anchor="ctr"/>
                    </a:tc>
                    <a:extLst>
                      <a:ext uri="{0D108BD9-81ED-4DB2-BD59-A6C34878D82A}">
                        <a16:rowId xmlns:a16="http://schemas.microsoft.com/office/drawing/2014/main" val="20809528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49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Can pre market movements help in predicting the direction of an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A speculator has much better odds of making a profit when the pre-event movement is larger than usual.</a:t>
            </a:r>
          </a:p>
        </p:txBody>
      </p:sp>
    </p:spTree>
    <p:extLst>
      <p:ext uri="{BB962C8B-B14F-4D97-AF65-F5344CB8AC3E}">
        <p14:creationId xmlns:p14="http://schemas.microsoft.com/office/powerpoint/2010/main" val="382626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Minimum Viable Product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087FC018-78E7-4956-AD7C-77A53B249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410916" y="1752600"/>
            <a:ext cx="4836651" cy="49503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0664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Product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2D869-C4EC-4691-A892-D62255C2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7" y="1981201"/>
            <a:ext cx="7374270" cy="4495799"/>
          </a:xfrm>
        </p:spPr>
        <p:txBody>
          <a:bodyPr>
            <a:normAutofit/>
          </a:bodyPr>
          <a:lstStyle/>
          <a:p>
            <a:r>
              <a:rPr lang="en-US" dirty="0"/>
              <a:t>Create compressed Tick Trade Archive from Raw Exchange Data</a:t>
            </a:r>
          </a:p>
          <a:p>
            <a:r>
              <a:rPr lang="en-US" dirty="0"/>
              <a:t>Take exchange tick trade data make it fast to load for any particular date across a range of contracts.</a:t>
            </a:r>
          </a:p>
          <a:p>
            <a:r>
              <a:rPr lang="en-US" dirty="0"/>
              <a:t>Create Events Repository with Event , Event Date, Market Expectation and Actual Number</a:t>
            </a:r>
          </a:p>
          <a:p>
            <a:r>
              <a:rPr lang="en-US" dirty="0"/>
              <a:t>Locate event based on a close date, map the market reaction and expectations and plot</a:t>
            </a:r>
          </a:p>
          <a:p>
            <a:r>
              <a:rPr lang="en-US" dirty="0"/>
              <a:t>Show the profit loss of speculators taking long/short positions in contracts</a:t>
            </a:r>
          </a:p>
          <a:p>
            <a:r>
              <a:rPr lang="en-US" dirty="0"/>
              <a:t>Compare Events based on Tick Movements</a:t>
            </a:r>
          </a:p>
          <a:p>
            <a:r>
              <a:rPr lang="en-US" dirty="0"/>
              <a:t>Apply Machine Learning </a:t>
            </a:r>
          </a:p>
          <a:p>
            <a:pPr lvl="1"/>
            <a:r>
              <a:rPr lang="en-US" dirty="0"/>
              <a:t>Assess pre-market moves of post event moves, </a:t>
            </a:r>
          </a:p>
          <a:p>
            <a:pPr lvl="1"/>
            <a:r>
              <a:rPr lang="en-US" dirty="0"/>
              <a:t>Assess market expectations vs actual on market moves</a:t>
            </a:r>
          </a:p>
        </p:txBody>
      </p:sp>
    </p:spTree>
    <p:extLst>
      <p:ext uri="{BB962C8B-B14F-4D97-AF65-F5344CB8AC3E}">
        <p14:creationId xmlns:p14="http://schemas.microsoft.com/office/powerpoint/2010/main" val="283469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To other markets:</a:t>
            </a:r>
          </a:p>
          <a:p>
            <a:pPr lvl="1"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Earnings announcements on US Equities</a:t>
            </a:r>
          </a:p>
          <a:p>
            <a:pPr lvl="1"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International central banks announcements on impacted currency markets</a:t>
            </a:r>
          </a:p>
          <a:p>
            <a:pPr lvl="1"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General foreign economic reporting on local equities and fixed income markets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To non-traditional economic events:</a:t>
            </a:r>
          </a:p>
          <a:p>
            <a:pPr lvl="1"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Twitter for President Trump’s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0887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7" y="381000"/>
            <a:ext cx="7374270" cy="1219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Economic announcements present outsized opportunity in terms of market volatility and trading volume.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“Someone knows something.”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500" dirty="0"/>
              <a:t>A product that can be used to analyze historical events impact on the markets.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48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Some fun first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7" y="1981201"/>
            <a:ext cx="7374270" cy="4495799"/>
          </a:xfrm>
        </p:spPr>
        <p:txBody>
          <a:bodyPr>
            <a:normAutofit fontScale="92500" lnSpcReduction="20000"/>
          </a:bodyPr>
          <a:lstStyle/>
          <a:p>
            <a:pPr marL="125159" indent="-125159" defTabSz="500634">
              <a:lnSpc>
                <a:spcPct val="120000"/>
              </a:lnSpc>
              <a:spcBef>
                <a:spcPts val="525"/>
              </a:spcBef>
              <a:defRPr sz="2044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Four speculators are in Chicago and its 7:00 am, Feb 1 ,2019.</a:t>
            </a:r>
          </a:p>
          <a:p>
            <a:pPr marL="375476" lvl="1" indent="-125159" defTabSz="500634">
              <a:lnSpc>
                <a:spcPct val="120000"/>
              </a:lnSpc>
              <a:spcBef>
                <a:spcPts val="225"/>
              </a:spcBef>
              <a:defRPr sz="1752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Speculator 1 is “The Awesome one” Everything is great</a:t>
            </a:r>
          </a:p>
          <a:p>
            <a:pPr marL="375476" lvl="1" indent="-125159" defTabSz="500634">
              <a:lnSpc>
                <a:spcPct val="120000"/>
              </a:lnSpc>
              <a:spcBef>
                <a:spcPts val="225"/>
              </a:spcBef>
              <a:defRPr sz="1752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Speculator 2 is “The Pissed-off one” Everything sucks</a:t>
            </a:r>
          </a:p>
          <a:p>
            <a:pPr marL="375476" lvl="1" indent="-125159" defTabSz="500634">
              <a:lnSpc>
                <a:spcPct val="120000"/>
              </a:lnSpc>
              <a:spcBef>
                <a:spcPts val="225"/>
              </a:spcBef>
              <a:defRPr sz="1752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Speculator 3 is “The corrupt/cynical-one” F*** all of you</a:t>
            </a:r>
          </a:p>
          <a:p>
            <a:pPr marL="375476" lvl="1" indent="-125159" defTabSz="500634">
              <a:lnSpc>
                <a:spcPct val="120000"/>
              </a:lnSpc>
              <a:spcBef>
                <a:spcPts val="225"/>
              </a:spcBef>
              <a:defRPr sz="1752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Speculator 4 is “The biased hedger” </a:t>
            </a:r>
          </a:p>
          <a:p>
            <a:pPr marL="125159" indent="-125159" defTabSz="500634">
              <a:lnSpc>
                <a:spcPct val="120000"/>
              </a:lnSpc>
              <a:spcBef>
                <a:spcPts val="525"/>
              </a:spcBef>
              <a:defRPr sz="2044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Non-farm Payroll number are being released in 30 minutes (from BLS)</a:t>
            </a:r>
          </a:p>
          <a:p>
            <a:pPr marL="125159" indent="-125159" defTabSz="500634">
              <a:lnSpc>
                <a:spcPct val="120000"/>
              </a:lnSpc>
              <a:spcBef>
                <a:spcPts val="525"/>
              </a:spcBef>
              <a:defRPr sz="2044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If it’s a blowout number </a:t>
            </a:r>
          </a:p>
          <a:p>
            <a:pPr marL="375476" lvl="1" indent="-125159" defTabSz="500634">
              <a:lnSpc>
                <a:spcPct val="120000"/>
              </a:lnSpc>
              <a:spcBef>
                <a:spcPts val="225"/>
              </a:spcBef>
              <a:defRPr sz="1752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Equity Futures (ES) should take off</a:t>
            </a:r>
          </a:p>
          <a:p>
            <a:pPr marL="375476" lvl="1" indent="-125159" defTabSz="500634">
              <a:lnSpc>
                <a:spcPct val="120000"/>
              </a:lnSpc>
              <a:spcBef>
                <a:spcPts val="225"/>
              </a:spcBef>
              <a:defRPr sz="1752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Bond Futures (UB) should sell off</a:t>
            </a:r>
          </a:p>
          <a:p>
            <a:pPr marL="125159" indent="-125159" defTabSz="500634">
              <a:lnSpc>
                <a:spcPct val="120000"/>
              </a:lnSpc>
              <a:spcBef>
                <a:spcPts val="525"/>
              </a:spcBef>
              <a:defRPr sz="2044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If it’s a disappointing number (Mr. Pissed-off will be happy)</a:t>
            </a:r>
          </a:p>
          <a:p>
            <a:pPr marL="375476" lvl="1" indent="-125159" defTabSz="500634">
              <a:lnSpc>
                <a:spcPct val="120000"/>
              </a:lnSpc>
              <a:spcBef>
                <a:spcPts val="225"/>
              </a:spcBef>
              <a:defRPr sz="1752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Equities should sell</a:t>
            </a:r>
          </a:p>
          <a:p>
            <a:pPr marL="375476" lvl="1" indent="-125159" defTabSz="500634">
              <a:lnSpc>
                <a:spcPct val="120000"/>
              </a:lnSpc>
              <a:spcBef>
                <a:spcPts val="225"/>
              </a:spcBef>
              <a:defRPr sz="1752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Bond should take off</a:t>
            </a:r>
          </a:p>
          <a:p>
            <a:pPr marL="125159" indent="-125159" defTabSz="500634">
              <a:lnSpc>
                <a:spcPct val="120000"/>
              </a:lnSpc>
              <a:spcBef>
                <a:spcPts val="525"/>
              </a:spcBef>
              <a:defRPr sz="2044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If its mixed the market will probably jigsaw then pick a direction</a:t>
            </a:r>
          </a:p>
        </p:txBody>
      </p:sp>
    </p:spTree>
    <p:extLst>
      <p:ext uri="{BB962C8B-B14F-4D97-AF65-F5344CB8AC3E}">
        <p14:creationId xmlns:p14="http://schemas.microsoft.com/office/powerpoint/2010/main" val="48342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Before the Announcement 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7" y="1981201"/>
            <a:ext cx="7374270" cy="4495799"/>
          </a:xfrm>
        </p:spPr>
        <p:txBody>
          <a:bodyPr>
            <a:normAutofit lnSpcReduction="10000"/>
          </a:bodyPr>
          <a:lstStyle/>
          <a:p>
            <a:pPr marL="185632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Each speculator has $1 million bucks to play with</a:t>
            </a:r>
          </a:p>
          <a:p>
            <a:pPr marL="185632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Each is going to do 50/50 between Equities and Fixed Income</a:t>
            </a:r>
          </a:p>
          <a:p>
            <a:pPr marL="185632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Each speculator must put up $3,500 in margin for each contract (ES or UB)</a:t>
            </a:r>
          </a:p>
          <a:p>
            <a:pPr marL="185632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$3,500 margin/contract on $1 million = 1000000/3500 = 284 (rounding to even)</a:t>
            </a:r>
          </a:p>
          <a:p>
            <a:pPr marL="185632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So each speculator can take exposure of :</a:t>
            </a:r>
          </a:p>
          <a:p>
            <a:pPr marL="0" indent="51901" defTabSz="534923">
              <a:lnSpc>
                <a:spcPct val="120000"/>
              </a:lnSpc>
              <a:spcBef>
                <a:spcPts val="225"/>
              </a:spcBef>
              <a:buSzTx/>
              <a:buNone/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	142 ES contracts </a:t>
            </a:r>
          </a:p>
          <a:p>
            <a:pPr marL="0" indent="51901" defTabSz="534923">
              <a:lnSpc>
                <a:spcPct val="120000"/>
              </a:lnSpc>
              <a:spcBef>
                <a:spcPts val="225"/>
              </a:spcBef>
              <a:buSzTx/>
              <a:buNone/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		</a:t>
            </a:r>
            <a:r>
              <a:rPr lang="en-US" b="1" dirty="0"/>
              <a:t>Market Exposure </a:t>
            </a:r>
            <a:r>
              <a:rPr lang="en-US" dirty="0"/>
              <a:t>= Price*50*N*Contracts</a:t>
            </a:r>
          </a:p>
          <a:p>
            <a:pPr marL="0" indent="51901" defTabSz="534923">
              <a:lnSpc>
                <a:spcPct val="120000"/>
              </a:lnSpc>
              <a:spcBef>
                <a:spcPts val="225"/>
              </a:spcBef>
              <a:buSzTx/>
              <a:buNone/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				                =2700*50*142 = </a:t>
            </a:r>
            <a:r>
              <a:rPr lang="en-US" b="1" dirty="0"/>
              <a:t>$19,170,000</a:t>
            </a:r>
          </a:p>
          <a:p>
            <a:pPr marL="0" indent="51901" defTabSz="534923">
              <a:lnSpc>
                <a:spcPct val="120000"/>
              </a:lnSpc>
              <a:spcBef>
                <a:spcPts val="225"/>
              </a:spcBef>
              <a:buSzTx/>
              <a:buNone/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	142 UB Contracts</a:t>
            </a:r>
          </a:p>
          <a:p>
            <a:pPr marL="0" indent="51901" defTabSz="534923">
              <a:lnSpc>
                <a:spcPct val="120000"/>
              </a:lnSpc>
              <a:spcBef>
                <a:spcPts val="225"/>
              </a:spcBef>
              <a:buSzTx/>
              <a:buNone/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		</a:t>
            </a:r>
            <a:r>
              <a:rPr lang="en-US" b="1" dirty="0"/>
              <a:t>Market Exposure </a:t>
            </a:r>
            <a:r>
              <a:rPr lang="en-US" dirty="0"/>
              <a:t>= Price*1000*Contracts = </a:t>
            </a:r>
          </a:p>
          <a:p>
            <a:pPr marL="0" indent="51901" defTabSz="534923">
              <a:lnSpc>
                <a:spcPct val="120000"/>
              </a:lnSpc>
              <a:spcBef>
                <a:spcPts val="225"/>
              </a:spcBef>
              <a:buSzTx/>
              <a:buNone/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				                = 161.5 *1000* 142 = </a:t>
            </a:r>
            <a:r>
              <a:rPr lang="en-US" b="1" dirty="0"/>
              <a:t>$22,862,000</a:t>
            </a:r>
          </a:p>
        </p:txBody>
      </p:sp>
    </p:spTree>
    <p:extLst>
      <p:ext uri="{BB962C8B-B14F-4D97-AF65-F5344CB8AC3E}">
        <p14:creationId xmlns:p14="http://schemas.microsoft.com/office/powerpoint/2010/main" val="6021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Market reaction to Non-farm Payrolls announcement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7" y="1981201"/>
            <a:ext cx="7374270" cy="4495799"/>
          </a:xfrm>
        </p:spPr>
        <p:txBody>
          <a:bodyPr>
            <a:normAutofit/>
          </a:bodyPr>
          <a:lstStyle/>
          <a:p>
            <a:pPr marL="401192" lvl="1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000" dirty="0"/>
              <a:t>ES prices around 7:30 am CST (8:30am EST) 2/1/2019</a:t>
            </a:r>
          </a:p>
          <a:p>
            <a:pPr marL="401192" lvl="1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endParaRPr lang="en-US" b="1" dirty="0"/>
          </a:p>
        </p:txBody>
      </p:sp>
      <p:pic>
        <p:nvPicPr>
          <p:cNvPr id="4" name="Content Placeholder 4" descr="Content Placeholder 4">
            <a:extLst>
              <a:ext uri="{FF2B5EF4-FFF2-40B4-BE49-F238E27FC236}">
                <a16:creationId xmlns:a16="http://schemas.microsoft.com/office/drawing/2014/main" id="{B3543A38-401D-4BAB-89DA-7C945A12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107" y="2667000"/>
            <a:ext cx="7370574" cy="35748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650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Market reaction to Non-farm Payrolls announcement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07" y="1981201"/>
            <a:ext cx="7374270" cy="4495799"/>
          </a:xfrm>
        </p:spPr>
        <p:txBody>
          <a:bodyPr>
            <a:normAutofit/>
          </a:bodyPr>
          <a:lstStyle/>
          <a:p>
            <a:pPr marL="401192" lvl="1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000" dirty="0"/>
              <a:t>UB prices around 7:30 am CST (8:30am EST) 2/1/2019</a:t>
            </a:r>
          </a:p>
          <a:p>
            <a:pPr marL="401192" lvl="1" indent="-133730" defTabSz="534923">
              <a:lnSpc>
                <a:spcPct val="120000"/>
              </a:lnSpc>
              <a:spcBef>
                <a:spcPts val="225"/>
              </a:spcBef>
              <a:defRPr sz="1871">
                <a:latin typeface="+mn-lt"/>
                <a:ea typeface="+mn-ea"/>
                <a:cs typeface="+mn-cs"/>
                <a:sym typeface="Helvetica"/>
              </a:defRPr>
            </a:pPr>
            <a:endParaRPr lang="en-US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3543A38-401D-4BAB-89DA-7C945A12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7" y="2675682"/>
            <a:ext cx="7370574" cy="35574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55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Food for Thought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8874" indent="-138874" defTabSz="555497">
              <a:lnSpc>
                <a:spcPct val="120000"/>
              </a:lnSpc>
              <a:spcBef>
                <a:spcPts val="600"/>
              </a:spcBef>
              <a:defRPr sz="2268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Economic Announcements can move markets</a:t>
            </a:r>
          </a:p>
          <a:p>
            <a:pPr marL="138874" indent="-138874" defTabSz="555497">
              <a:lnSpc>
                <a:spcPct val="120000"/>
              </a:lnSpc>
              <a:spcBef>
                <a:spcPts val="600"/>
              </a:spcBef>
              <a:defRPr sz="2268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The information in the announcement is known to agents preparing the announcement before market participants know</a:t>
            </a:r>
          </a:p>
          <a:p>
            <a:pPr marL="138874" indent="-138874" defTabSz="555497">
              <a:lnSpc>
                <a:spcPct val="120000"/>
              </a:lnSpc>
              <a:spcBef>
                <a:spcPts val="600"/>
              </a:spcBef>
              <a:defRPr sz="2268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Are the moves compelling enough in the announcements for market participants to attempt to seek the information before the announcement is made?</a:t>
            </a:r>
          </a:p>
        </p:txBody>
      </p:sp>
    </p:spTree>
    <p:extLst>
      <p:ext uri="{BB962C8B-B14F-4D97-AF65-F5344CB8AC3E}">
        <p14:creationId xmlns:p14="http://schemas.microsoft.com/office/powerpoint/2010/main" val="14946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Types of Announcements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Non-farm Payrolls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Federal Reserve Open Market Committee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ISM (Institute for Supply Management) Survey (Manufacturing)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Durable Goods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CPI (Consumer Price Index)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Retail Sales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Consumer Confidence</a:t>
            </a:r>
          </a:p>
          <a:p>
            <a:pPr marL="145733" indent="-145733" defTabSz="582930">
              <a:lnSpc>
                <a:spcPct val="120000"/>
              </a:lnSpc>
              <a:spcBef>
                <a:spcPts val="600"/>
              </a:spcBef>
              <a:defRPr sz="238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Company Earnings / IPO’s/ Management Changes/ Dividends etc.</a:t>
            </a:r>
          </a:p>
        </p:txBody>
      </p:sp>
    </p:spTree>
    <p:extLst>
      <p:ext uri="{BB962C8B-B14F-4D97-AF65-F5344CB8AC3E}">
        <p14:creationId xmlns:p14="http://schemas.microsoft.com/office/powerpoint/2010/main" val="353016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97A3-C3D8-42E0-917F-EA52DB0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2D41-B343-4FD9-BAE7-0F1B66DA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Measure the market opportunity for announcements and compare to non-announcement periods:</a:t>
            </a:r>
          </a:p>
          <a:p>
            <a:pPr lvl="1"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400" dirty="0"/>
              <a:t>It may be the case that these moves aren’t large enough to even care.</a:t>
            </a:r>
          </a:p>
          <a:p>
            <a:pPr lvl="1"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400" dirty="0"/>
              <a:t>Maybe the market volume is worse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2800" dirty="0"/>
              <a:t>Pick some time window before the announcement (start and duration) and see if pre-announcement returns offer any insight in to what happened ex-post.</a:t>
            </a:r>
          </a:p>
          <a:p>
            <a:pPr>
              <a:lnSpc>
                <a:spcPct val="1200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71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1135</Words>
  <Application>Microsoft Office PowerPoint</Application>
  <PresentationFormat>On-screen Show (4:3)</PresentationFormat>
  <Paragraphs>259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</vt:lpstr>
      <vt:lpstr>Cambria Math</vt:lpstr>
      <vt:lpstr>Currency Symbols 16x9</vt:lpstr>
      <vt:lpstr>Incentives to cheat in economic announcements</vt:lpstr>
      <vt:lpstr>Hypothesis</vt:lpstr>
      <vt:lpstr>Some fun first …</vt:lpstr>
      <vt:lpstr>Before the Announcement ….</vt:lpstr>
      <vt:lpstr>Market reaction to Non-farm Payrolls announcement</vt:lpstr>
      <vt:lpstr>Market reaction to Non-farm Payrolls announcement</vt:lpstr>
      <vt:lpstr>Food for Thought</vt:lpstr>
      <vt:lpstr>Types of Announcements</vt:lpstr>
      <vt:lpstr>Approach</vt:lpstr>
      <vt:lpstr>Study focus on the Futures Markets</vt:lpstr>
      <vt:lpstr>Why Futures?</vt:lpstr>
      <vt:lpstr>Data Source</vt:lpstr>
      <vt:lpstr>Hypothesis Testing</vt:lpstr>
      <vt:lpstr>Do announcements present opportunity?</vt:lpstr>
      <vt:lpstr>For 9 most important economic announcement</vt:lpstr>
      <vt:lpstr>For 9 most important economic announcement</vt:lpstr>
      <vt:lpstr>For 9 most important economic announcement</vt:lpstr>
      <vt:lpstr>Do announcements present opportunity?</vt:lpstr>
      <vt:lpstr>Can pre market movements help in predicting the direction of an event?</vt:lpstr>
      <vt:lpstr>Predicting post return on ES</vt:lpstr>
      <vt:lpstr>Predicting post return on TU</vt:lpstr>
      <vt:lpstr>Predicting post return on UB</vt:lpstr>
      <vt:lpstr>Can pre market movements help in predicting the direction of an event?</vt:lpstr>
      <vt:lpstr>Minimum Viable Product</vt:lpstr>
      <vt:lpstr>Product Features</vt:lpstr>
      <vt:lpstr>Scalability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Incentives to cheat in economic announcements</dc:title>
  <dc:creator>Jing Xia</dc:creator>
  <cp:lastModifiedBy>Jing Xia</cp:lastModifiedBy>
  <cp:revision>23</cp:revision>
  <dcterms:created xsi:type="dcterms:W3CDTF">2019-05-08T16:09:04Z</dcterms:created>
  <dcterms:modified xsi:type="dcterms:W3CDTF">2019-05-08T19:39:29Z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