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null)"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80" r:id="rId4"/>
    <p:sldId id="281" r:id="rId5"/>
    <p:sldId id="282" r:id="rId6"/>
    <p:sldId id="260" r:id="rId7"/>
    <p:sldId id="261" r:id="rId8"/>
    <p:sldId id="283" r:id="rId9"/>
    <p:sldId id="284" r:id="rId10"/>
    <p:sldId id="285" r:id="rId11"/>
    <p:sldId id="286" r:id="rId12"/>
    <p:sldId id="262" r:id="rId13"/>
    <p:sldId id="263" r:id="rId14"/>
    <p:sldId id="264" r:id="rId15"/>
    <p:sldId id="287" r:id="rId16"/>
    <p:sldId id="288" r:id="rId17"/>
    <p:sldId id="289"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9109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itle Text"/>
          <p:cNvSpPr txBox="1">
            <a:spLocks noGrp="1"/>
          </p:cNvSpPr>
          <p:nvPr>
            <p:ph type="title"/>
          </p:nvPr>
        </p:nvSpPr>
        <p:spPr>
          <a:prstGeom prst="rect">
            <a:avLst/>
          </a:prstGeom>
        </p:spPr>
        <p:txBody>
          <a:bodyPr/>
          <a:lstStyle/>
          <a:p>
            <a:r>
              <a:t>Title Text</a:t>
            </a:r>
          </a:p>
        </p:txBody>
      </p:sp>
      <p:sp>
        <p:nvSpPr>
          <p:cNvPr id="9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itle Text"/>
          <p:cNvSpPr txBox="1">
            <a:spLocks noGrp="1"/>
          </p:cNvSpPr>
          <p:nvPr>
            <p:ph type="title"/>
          </p:nvPr>
        </p:nvSpPr>
        <p:spPr>
          <a:xfrm>
            <a:off x="8724900" y="365125"/>
            <a:ext cx="2628900" cy="5811838"/>
          </a:xfrm>
          <a:prstGeom prst="rect">
            <a:avLst/>
          </a:prstGeom>
        </p:spPr>
        <p:txBody>
          <a:bodyPr/>
          <a:lstStyle/>
          <a:p>
            <a:r>
              <a:t>Title Text</a:t>
            </a:r>
          </a:p>
        </p:txBody>
      </p:sp>
      <p:sp>
        <p:nvSpPr>
          <p:cNvPr id="102" name="Body Level One…"/>
          <p:cNvSpPr txBox="1">
            <a:spLocks noGrp="1"/>
          </p:cNvSpPr>
          <p:nvPr>
            <p:ph type="body" idx="1"/>
          </p:nvPr>
        </p:nvSpPr>
        <p:spPr>
          <a:xfrm>
            <a:off x="838200" y="365125"/>
            <a:ext cx="7734300"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rrpanix/SocialNetwork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null)"/><Relationship Id="rId2" Type="http://schemas.openxmlformats.org/officeDocument/2006/relationships/image" Target="../media/image7.(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ctrTitle"/>
          </p:nvPr>
        </p:nvSpPr>
        <p:spPr>
          <a:xfrm>
            <a:off x="1410985" y="716167"/>
            <a:ext cx="9144000" cy="1809162"/>
          </a:xfrm>
          <a:prstGeom prst="rect">
            <a:avLst/>
          </a:prstGeom>
        </p:spPr>
        <p:txBody>
          <a:bodyPr/>
          <a:lstStyle>
            <a:lvl1pPr defTabSz="896111">
              <a:defRPr sz="5880"/>
            </a:lvl1pPr>
          </a:lstStyle>
          <a:p>
            <a:r>
              <a:rPr dirty="0"/>
              <a:t>Incentives to cheat in economic announcements</a:t>
            </a:r>
          </a:p>
        </p:txBody>
      </p:sp>
      <p:sp>
        <p:nvSpPr>
          <p:cNvPr id="2" name="TextBox 1">
            <a:extLst>
              <a:ext uri="{FF2B5EF4-FFF2-40B4-BE49-F238E27FC236}">
                <a16:creationId xmlns:a16="http://schemas.microsoft.com/office/drawing/2014/main" id="{67AE4E98-74BE-BD4D-AF3B-20EA7E67F05C}"/>
              </a:ext>
            </a:extLst>
          </p:cNvPr>
          <p:cNvSpPr txBox="1"/>
          <p:nvPr/>
        </p:nvSpPr>
        <p:spPr>
          <a:xfrm>
            <a:off x="1859622" y="3390472"/>
            <a:ext cx="5763803" cy="23083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Social Networks</a:t>
            </a:r>
          </a:p>
          <a:p>
            <a:pPr marL="0" marR="0" indent="0" algn="l" defTabSz="914400" rtl="0" fontAlgn="auto" latinLnBrk="0" hangingPunct="0">
              <a:lnSpc>
                <a:spcPct val="100000"/>
              </a:lnSpc>
              <a:spcBef>
                <a:spcPts val="0"/>
              </a:spcBef>
              <a:spcAft>
                <a:spcPts val="0"/>
              </a:spcAft>
              <a:buClrTx/>
              <a:buSzTx/>
              <a:buFontTx/>
              <a:buNone/>
              <a:tabLst/>
            </a:pPr>
            <a:r>
              <a:rPr lang="en-US" dirty="0"/>
              <a:t>Spring 2019</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John Reynolds</a:t>
            </a:r>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Jing Xia</a:t>
            </a:r>
          </a:p>
          <a:p>
            <a:pPr marL="0" marR="0" indent="0" algn="l" defTabSz="914400" rtl="0" fontAlgn="auto" latinLnBrk="0" hangingPunct="0">
              <a:lnSpc>
                <a:spcPct val="100000"/>
              </a:lnSpc>
              <a:spcBef>
                <a:spcPts val="0"/>
              </a:spcBef>
              <a:spcAft>
                <a:spcPts val="0"/>
              </a:spcAft>
              <a:buClrTx/>
              <a:buSzTx/>
              <a:buFontTx/>
              <a:buNone/>
              <a:tabLst/>
            </a:pPr>
            <a:r>
              <a:rPr lang="en-US" dirty="0" err="1"/>
              <a:t>Yash</a:t>
            </a:r>
            <a:r>
              <a:rPr lang="en-US" dirty="0"/>
              <a:t> </a:t>
            </a:r>
            <a:r>
              <a:rPr lang="en-US" dirty="0" err="1"/>
              <a:t>Goel</a:t>
            </a:r>
            <a:endParaRPr lang="en-US" dirty="0"/>
          </a:p>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mj-lt"/>
                <a:ea typeface="+mj-ea"/>
                <a:cs typeface="+mj-cs"/>
                <a:sym typeface="Calibri"/>
              </a:rPr>
              <a:t>Sadaka</a:t>
            </a:r>
            <a:r>
              <a:rPr kumimoji="0" lang="en-US" sz="1800" b="0" i="0" u="none" strike="noStrike" cap="none" spc="0" normalizeH="0" baseline="0" dirty="0">
                <a:ln>
                  <a:noFill/>
                </a:ln>
                <a:solidFill>
                  <a:srgbClr val="000000"/>
                </a:solidFill>
                <a:effectLst/>
                <a:uFillTx/>
                <a:latin typeface="+mj-lt"/>
                <a:ea typeface="+mj-ea"/>
                <a:cs typeface="+mj-cs"/>
                <a:sym typeface="Calibri"/>
              </a:rPr>
              <a:t> Lim</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3" name="TextBox 2">
            <a:extLst>
              <a:ext uri="{FF2B5EF4-FFF2-40B4-BE49-F238E27FC236}">
                <a16:creationId xmlns:a16="http://schemas.microsoft.com/office/drawing/2014/main" id="{1D638699-4016-0E4F-8536-8543ACDA6B2D}"/>
              </a:ext>
            </a:extLst>
          </p:cNvPr>
          <p:cNvSpPr txBox="1"/>
          <p:nvPr/>
        </p:nvSpPr>
        <p:spPr>
          <a:xfrm>
            <a:off x="1952090" y="5568593"/>
            <a:ext cx="86919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dirty="0">
                <a:hlinkClick r:id="rId3"/>
              </a:rPr>
              <a:t>https://github.com/jrrpanix/SocialNetworks</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A9A9-46CB-474A-954D-A50D440DA5FC}"/>
              </a:ext>
            </a:extLst>
          </p:cNvPr>
          <p:cNvSpPr>
            <a:spLocks noGrp="1"/>
          </p:cNvSpPr>
          <p:nvPr>
            <p:ph type="title"/>
          </p:nvPr>
        </p:nvSpPr>
        <p:spPr>
          <a:xfrm>
            <a:off x="838200" y="365126"/>
            <a:ext cx="10515600" cy="816402"/>
          </a:xfrm>
        </p:spPr>
        <p:txBody>
          <a:bodyPr>
            <a:normAutofit/>
          </a:bodyPr>
          <a:lstStyle/>
          <a:p>
            <a:r>
              <a:rPr lang="en-US" sz="2800" dirty="0"/>
              <a:t>The next month … March 2019 NFP, Profit Loss</a:t>
            </a:r>
            <a:br>
              <a:rPr lang="en-US" sz="2800" dirty="0"/>
            </a:br>
            <a:r>
              <a:rPr lang="en-US" sz="2200" dirty="0"/>
              <a:t>our corrupt friend knows it will be bad ES will sell hard so its pure short on ES</a:t>
            </a:r>
          </a:p>
        </p:txBody>
      </p:sp>
      <p:sp>
        <p:nvSpPr>
          <p:cNvPr id="3" name="Text Placeholder 2">
            <a:extLst>
              <a:ext uri="{FF2B5EF4-FFF2-40B4-BE49-F238E27FC236}">
                <a16:creationId xmlns:a16="http://schemas.microsoft.com/office/drawing/2014/main" id="{3D0AFA46-33C7-A941-8A50-73AA1AF0489A}"/>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04696AA1-D6F5-BA43-B5E2-F1F133CCF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335640"/>
            <a:ext cx="11455400" cy="4849260"/>
          </a:xfrm>
          <a:prstGeom prst="rect">
            <a:avLst/>
          </a:prstGeom>
        </p:spPr>
      </p:pic>
    </p:spTree>
    <p:extLst>
      <p:ext uri="{BB962C8B-B14F-4D97-AF65-F5344CB8AC3E}">
        <p14:creationId xmlns:p14="http://schemas.microsoft.com/office/powerpoint/2010/main" val="33717776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8E90-E813-6C4E-9882-FFDCA78A51B3}"/>
              </a:ext>
            </a:extLst>
          </p:cNvPr>
          <p:cNvSpPr>
            <a:spLocks noGrp="1"/>
          </p:cNvSpPr>
          <p:nvPr>
            <p:ph type="title"/>
          </p:nvPr>
        </p:nvSpPr>
        <p:spPr>
          <a:xfrm>
            <a:off x="838200" y="365125"/>
            <a:ext cx="10515600" cy="549275"/>
          </a:xfrm>
        </p:spPr>
        <p:txBody>
          <a:bodyPr>
            <a:normAutofit/>
          </a:bodyPr>
          <a:lstStyle/>
          <a:p>
            <a:r>
              <a:rPr lang="en-US" sz="2800" dirty="0"/>
              <a:t>NFP Mar 2019 – Massive miss, market sells off</a:t>
            </a:r>
          </a:p>
        </p:txBody>
      </p:sp>
      <p:sp>
        <p:nvSpPr>
          <p:cNvPr id="3" name="Text Placeholder 2">
            <a:extLst>
              <a:ext uri="{FF2B5EF4-FFF2-40B4-BE49-F238E27FC236}">
                <a16:creationId xmlns:a16="http://schemas.microsoft.com/office/drawing/2014/main" id="{04EF491C-50BC-034C-B580-4605954F07E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5B4E336-2976-9A4B-A37D-BBC446E73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50" y="914400"/>
            <a:ext cx="11442700" cy="5289550"/>
          </a:xfrm>
          <a:prstGeom prst="rect">
            <a:avLst/>
          </a:prstGeom>
        </p:spPr>
      </p:pic>
    </p:spTree>
    <p:extLst>
      <p:ext uri="{BB962C8B-B14F-4D97-AF65-F5344CB8AC3E}">
        <p14:creationId xmlns:p14="http://schemas.microsoft.com/office/powerpoint/2010/main" val="16217094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ontent Placeholder 2"/>
          <p:cNvSpPr txBox="1">
            <a:spLocks noGrp="1"/>
          </p:cNvSpPr>
          <p:nvPr>
            <p:ph type="body" sz="half" idx="1"/>
          </p:nvPr>
        </p:nvSpPr>
        <p:spPr>
          <a:xfrm>
            <a:off x="640653" y="2499009"/>
            <a:ext cx="10515601" cy="2665174"/>
          </a:xfrm>
          <a:prstGeom prst="rect">
            <a:avLst/>
          </a:prstGeom>
        </p:spPr>
        <p:txBody>
          <a:bodyPr>
            <a:normAutofit lnSpcReduction="10000"/>
          </a:bodyPr>
          <a:lstStyle/>
          <a:p>
            <a:pPr marL="185165" indent="-185165" defTabSz="740663">
              <a:lnSpc>
                <a:spcPct val="120000"/>
              </a:lnSpc>
              <a:spcBef>
                <a:spcPts val="800"/>
              </a:spcBef>
              <a:defRPr sz="2268">
                <a:latin typeface="+mn-lt"/>
                <a:ea typeface="+mn-ea"/>
                <a:cs typeface="+mn-cs"/>
                <a:sym typeface="Helvetica"/>
              </a:defRPr>
            </a:pPr>
            <a:r>
              <a:t>Economic Announcements can move markets</a:t>
            </a:r>
          </a:p>
          <a:p>
            <a:pPr marL="185165" indent="-185165" defTabSz="740663">
              <a:lnSpc>
                <a:spcPct val="120000"/>
              </a:lnSpc>
              <a:spcBef>
                <a:spcPts val="800"/>
              </a:spcBef>
              <a:defRPr sz="2268">
                <a:latin typeface="+mn-lt"/>
                <a:ea typeface="+mn-ea"/>
                <a:cs typeface="+mn-cs"/>
                <a:sym typeface="Helvetica"/>
              </a:defRPr>
            </a:pPr>
            <a:r>
              <a:t>The information in the announcement is known to agents preparing the announcement before market participants know</a:t>
            </a:r>
          </a:p>
          <a:p>
            <a:pPr marL="185165" indent="-185165" defTabSz="740663">
              <a:lnSpc>
                <a:spcPct val="120000"/>
              </a:lnSpc>
              <a:spcBef>
                <a:spcPts val="800"/>
              </a:spcBef>
              <a:defRPr sz="2268" b="1">
                <a:latin typeface="+mn-lt"/>
                <a:ea typeface="+mn-ea"/>
                <a:cs typeface="+mn-cs"/>
                <a:sym typeface="Helvetica"/>
              </a:defRPr>
            </a:pPr>
            <a:r>
              <a:t>Are the moves compelling enough in the announcements for market participants to attempt to seek the information before the announcement is made?</a:t>
            </a:r>
          </a:p>
        </p:txBody>
      </p:sp>
      <p:sp>
        <p:nvSpPr>
          <p:cNvPr id="131" name="Food for Thought"/>
          <p:cNvSpPr txBox="1">
            <a:spLocks noGrp="1"/>
          </p:cNvSpPr>
          <p:nvPr>
            <p:ph type="title"/>
          </p:nvPr>
        </p:nvSpPr>
        <p:spPr>
          <a:xfrm>
            <a:off x="838200" y="365125"/>
            <a:ext cx="10515600" cy="929419"/>
          </a:xfrm>
          <a:prstGeom prst="rect">
            <a:avLst/>
          </a:prstGeom>
        </p:spPr>
        <p:txBody>
          <a:bodyPr/>
          <a:lstStyle>
            <a:lvl1pPr algn="ctr"/>
          </a:lstStyle>
          <a:p>
            <a:r>
              <a:rPr lang="en-US" dirty="0"/>
              <a:t>Initial thoughts</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prstGeom prst="rect">
            <a:avLst/>
          </a:prstGeom>
        </p:spPr>
        <p:txBody>
          <a:bodyPr/>
          <a:lstStyle>
            <a:lvl1pPr algn="ctr"/>
          </a:lstStyle>
          <a:p>
            <a:r>
              <a:t>Types of Announcements	</a:t>
            </a:r>
          </a:p>
        </p:txBody>
      </p:sp>
      <p:sp>
        <p:nvSpPr>
          <p:cNvPr id="134" name="Content Placeholder 2"/>
          <p:cNvSpPr txBox="1">
            <a:spLocks noGrp="1"/>
          </p:cNvSpPr>
          <p:nvPr>
            <p:ph type="body" idx="1"/>
          </p:nvPr>
        </p:nvSpPr>
        <p:spPr>
          <a:prstGeom prst="rect">
            <a:avLst/>
          </a:prstGeom>
        </p:spPr>
        <p:txBody>
          <a:bodyPr/>
          <a:lstStyle/>
          <a:p>
            <a:pPr marL="194310" indent="-194310" defTabSz="777240">
              <a:lnSpc>
                <a:spcPct val="120000"/>
              </a:lnSpc>
              <a:spcBef>
                <a:spcPts val="800"/>
              </a:spcBef>
              <a:defRPr sz="2380">
                <a:latin typeface="+mn-lt"/>
                <a:ea typeface="+mn-ea"/>
                <a:cs typeface="+mn-cs"/>
                <a:sym typeface="Helvetica"/>
              </a:defRPr>
            </a:pPr>
            <a:r>
              <a:t>Non-farm Payrolls</a:t>
            </a:r>
          </a:p>
          <a:p>
            <a:pPr marL="194310" indent="-194310" defTabSz="777240">
              <a:lnSpc>
                <a:spcPct val="120000"/>
              </a:lnSpc>
              <a:spcBef>
                <a:spcPts val="800"/>
              </a:spcBef>
              <a:defRPr sz="2380">
                <a:latin typeface="+mn-lt"/>
                <a:ea typeface="+mn-ea"/>
                <a:cs typeface="+mn-cs"/>
                <a:sym typeface="Helvetica"/>
              </a:defRPr>
            </a:pPr>
            <a:r>
              <a:t>Federal Reserve Open Market Committee</a:t>
            </a:r>
          </a:p>
          <a:p>
            <a:pPr marL="194310" indent="-194310" defTabSz="777240">
              <a:lnSpc>
                <a:spcPct val="120000"/>
              </a:lnSpc>
              <a:spcBef>
                <a:spcPts val="800"/>
              </a:spcBef>
              <a:defRPr sz="2380">
                <a:latin typeface="+mn-lt"/>
                <a:ea typeface="+mn-ea"/>
                <a:cs typeface="+mn-cs"/>
                <a:sym typeface="Helvetica"/>
              </a:defRPr>
            </a:pPr>
            <a:r>
              <a:t>ISM (Institute for Supply Management) Survey (Manufacturing)</a:t>
            </a:r>
          </a:p>
          <a:p>
            <a:pPr marL="194310" indent="-194310" defTabSz="777240">
              <a:lnSpc>
                <a:spcPct val="120000"/>
              </a:lnSpc>
              <a:spcBef>
                <a:spcPts val="800"/>
              </a:spcBef>
              <a:defRPr sz="2380">
                <a:latin typeface="+mn-lt"/>
                <a:ea typeface="+mn-ea"/>
                <a:cs typeface="+mn-cs"/>
                <a:sym typeface="Helvetica"/>
              </a:defRPr>
            </a:pPr>
            <a:r>
              <a:t>Durable Goods</a:t>
            </a:r>
          </a:p>
          <a:p>
            <a:pPr marL="194310" indent="-194310" defTabSz="777240">
              <a:lnSpc>
                <a:spcPct val="120000"/>
              </a:lnSpc>
              <a:spcBef>
                <a:spcPts val="800"/>
              </a:spcBef>
              <a:defRPr sz="2380">
                <a:latin typeface="+mn-lt"/>
                <a:ea typeface="+mn-ea"/>
                <a:cs typeface="+mn-cs"/>
                <a:sym typeface="Helvetica"/>
              </a:defRPr>
            </a:pPr>
            <a:r>
              <a:t>CPI</a:t>
            </a:r>
          </a:p>
          <a:p>
            <a:pPr marL="194310" indent="-194310" defTabSz="777240">
              <a:lnSpc>
                <a:spcPct val="120000"/>
              </a:lnSpc>
              <a:spcBef>
                <a:spcPts val="800"/>
              </a:spcBef>
              <a:defRPr sz="2380">
                <a:latin typeface="+mn-lt"/>
                <a:ea typeface="+mn-ea"/>
                <a:cs typeface="+mn-cs"/>
                <a:sym typeface="Helvetica"/>
              </a:defRPr>
            </a:pPr>
            <a:r>
              <a:t>Retail Sales</a:t>
            </a:r>
          </a:p>
          <a:p>
            <a:pPr marL="194310" indent="-194310" defTabSz="777240">
              <a:lnSpc>
                <a:spcPct val="120000"/>
              </a:lnSpc>
              <a:spcBef>
                <a:spcPts val="800"/>
              </a:spcBef>
              <a:defRPr sz="2380">
                <a:latin typeface="+mn-lt"/>
                <a:ea typeface="+mn-ea"/>
                <a:cs typeface="+mn-cs"/>
                <a:sym typeface="Helvetica"/>
              </a:defRPr>
            </a:pPr>
            <a:r>
              <a:t>Consumer Confidence</a:t>
            </a:r>
          </a:p>
          <a:p>
            <a:pPr marL="194310" indent="-194310" defTabSz="777240">
              <a:lnSpc>
                <a:spcPct val="120000"/>
              </a:lnSpc>
              <a:spcBef>
                <a:spcPts val="800"/>
              </a:spcBef>
              <a:defRPr sz="2380">
                <a:latin typeface="+mn-lt"/>
                <a:ea typeface="+mn-ea"/>
                <a:cs typeface="+mn-cs"/>
                <a:sym typeface="Helvetica"/>
              </a:defRPr>
            </a:pPr>
            <a:r>
              <a:t>Company Earnings / IPO’s/ Management Changes/ Dividends etc.</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prstGeom prst="rect">
            <a:avLst/>
          </a:prstGeom>
        </p:spPr>
        <p:txBody>
          <a:bodyPr/>
          <a:lstStyle>
            <a:lvl1pPr algn="ctr"/>
          </a:lstStyle>
          <a:p>
            <a:r>
              <a:t>Approach</a:t>
            </a:r>
          </a:p>
        </p:txBody>
      </p:sp>
      <p:sp>
        <p:nvSpPr>
          <p:cNvPr id="137" name="Content Placeholder 2"/>
          <p:cNvSpPr txBox="1">
            <a:spLocks noGrp="1"/>
          </p:cNvSpPr>
          <p:nvPr>
            <p:ph type="body" idx="1"/>
          </p:nvPr>
        </p:nvSpPr>
        <p:spPr>
          <a:xfrm>
            <a:off x="838200" y="1944048"/>
            <a:ext cx="10515600" cy="4351339"/>
          </a:xfrm>
          <a:prstGeom prst="rect">
            <a:avLst/>
          </a:prstGeom>
        </p:spPr>
        <p:txBody>
          <a:bodyPr/>
          <a:lstStyle/>
          <a:p>
            <a:pPr>
              <a:lnSpc>
                <a:spcPct val="120000"/>
              </a:lnSpc>
              <a:defRPr>
                <a:latin typeface="+mn-lt"/>
                <a:ea typeface="+mn-ea"/>
                <a:cs typeface="+mn-cs"/>
                <a:sym typeface="Helvetica"/>
              </a:defRPr>
            </a:pPr>
            <a:r>
              <a:t>Measure the market opportunity for announcements and compare to non-announcement periods</a:t>
            </a:r>
          </a:p>
          <a:p>
            <a:pPr marL="685800" lvl="1" indent="-228600">
              <a:lnSpc>
                <a:spcPct val="120000"/>
              </a:lnSpc>
              <a:spcBef>
                <a:spcPts val="500"/>
              </a:spcBef>
              <a:defRPr sz="2400">
                <a:latin typeface="+mn-lt"/>
                <a:ea typeface="+mn-ea"/>
                <a:cs typeface="+mn-cs"/>
                <a:sym typeface="Helvetica"/>
              </a:defRPr>
            </a:pPr>
            <a:r>
              <a:t>It may be the case that these moves aren’t large enough to even care.</a:t>
            </a:r>
          </a:p>
          <a:p>
            <a:pPr marL="685800" lvl="1" indent="-228600">
              <a:lnSpc>
                <a:spcPct val="120000"/>
              </a:lnSpc>
              <a:spcBef>
                <a:spcPts val="500"/>
              </a:spcBef>
              <a:defRPr sz="2400">
                <a:latin typeface="+mn-lt"/>
                <a:ea typeface="+mn-ea"/>
                <a:cs typeface="+mn-cs"/>
                <a:sym typeface="Helvetica"/>
              </a:defRPr>
            </a:pPr>
            <a:r>
              <a:t>Maybe the market volume is worse </a:t>
            </a:r>
            <a:br/>
            <a:endParaRPr/>
          </a:p>
          <a:p>
            <a:pPr>
              <a:lnSpc>
                <a:spcPct val="120000"/>
              </a:lnSpc>
              <a:defRPr>
                <a:latin typeface="+mn-lt"/>
                <a:ea typeface="+mn-ea"/>
                <a:cs typeface="+mn-cs"/>
                <a:sym typeface="Helvetica"/>
              </a:defRPr>
            </a:pPr>
            <a:r>
              <a:t>Pick some time window before the announcement (start and duration) and see if pre-announcement returns offer any insight in to what happened ex-post.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9DFC-8D6E-E041-9D0B-C6935A1D5BD1}"/>
              </a:ext>
            </a:extLst>
          </p:cNvPr>
          <p:cNvSpPr>
            <a:spLocks noGrp="1"/>
          </p:cNvSpPr>
          <p:nvPr>
            <p:ph type="title"/>
          </p:nvPr>
        </p:nvSpPr>
        <p:spPr/>
        <p:txBody>
          <a:bodyPr/>
          <a:lstStyle/>
          <a:p>
            <a:r>
              <a:rPr lang="en-US" dirty="0"/>
              <a:t>Software developed	</a:t>
            </a:r>
          </a:p>
        </p:txBody>
      </p:sp>
      <p:sp>
        <p:nvSpPr>
          <p:cNvPr id="3" name="Text Placeholder 2">
            <a:extLst>
              <a:ext uri="{FF2B5EF4-FFF2-40B4-BE49-F238E27FC236}">
                <a16:creationId xmlns:a16="http://schemas.microsoft.com/office/drawing/2014/main" id="{0C427855-6A16-5A47-ACA7-D676744C6B85}"/>
              </a:ext>
            </a:extLst>
          </p:cNvPr>
          <p:cNvSpPr>
            <a:spLocks noGrp="1"/>
          </p:cNvSpPr>
          <p:nvPr>
            <p:ph type="body" idx="1"/>
          </p:nvPr>
        </p:nvSpPr>
        <p:spPr/>
        <p:txBody>
          <a:bodyPr/>
          <a:lstStyle/>
          <a:p>
            <a:r>
              <a:rPr lang="en-US" dirty="0"/>
              <a:t>We developed software that would map market reactions to economic events with accurate timing of event to reaction.</a:t>
            </a:r>
          </a:p>
          <a:p>
            <a:r>
              <a:rPr lang="en-US" dirty="0"/>
              <a:t>For this project we have tied events to Equity and Fixed Income Futures.</a:t>
            </a:r>
          </a:p>
          <a:p>
            <a:r>
              <a:rPr lang="en-US" dirty="0"/>
              <a:t>The software ties in for pre-planned events the expectations of the event (forecast), the actual event and the tick plot of the futures contract price.</a:t>
            </a:r>
          </a:p>
          <a:p>
            <a:r>
              <a:rPr lang="en-US" dirty="0"/>
              <a:t>The software aligns time zones or prices and forecasts.</a:t>
            </a:r>
          </a:p>
          <a:p>
            <a:r>
              <a:rPr lang="en-US" dirty="0"/>
              <a:t>The software can also look at any window given the times. </a:t>
            </a:r>
          </a:p>
        </p:txBody>
      </p:sp>
    </p:spTree>
    <p:extLst>
      <p:ext uri="{BB962C8B-B14F-4D97-AF65-F5344CB8AC3E}">
        <p14:creationId xmlns:p14="http://schemas.microsoft.com/office/powerpoint/2010/main" val="150214380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03749-E8DC-0245-B047-B841C536BA49}"/>
              </a:ext>
            </a:extLst>
          </p:cNvPr>
          <p:cNvSpPr>
            <a:spLocks noGrp="1"/>
          </p:cNvSpPr>
          <p:nvPr>
            <p:ph type="title"/>
          </p:nvPr>
        </p:nvSpPr>
        <p:spPr>
          <a:xfrm>
            <a:off x="571072" y="30625"/>
            <a:ext cx="10134975" cy="606374"/>
          </a:xfrm>
        </p:spPr>
        <p:txBody>
          <a:bodyPr>
            <a:normAutofit/>
          </a:bodyPr>
          <a:lstStyle/>
          <a:p>
            <a:r>
              <a:rPr lang="en-US" sz="2800" dirty="0"/>
              <a:t>Tariff Man … a non-planned event</a:t>
            </a:r>
          </a:p>
        </p:txBody>
      </p:sp>
      <p:sp>
        <p:nvSpPr>
          <p:cNvPr id="3" name="Text Placeholder 2">
            <a:extLst>
              <a:ext uri="{FF2B5EF4-FFF2-40B4-BE49-F238E27FC236}">
                <a16:creationId xmlns:a16="http://schemas.microsoft.com/office/drawing/2014/main" id="{30EF025E-D837-6345-B39E-8072B6B76F01}"/>
              </a:ext>
            </a:extLst>
          </p:cNvPr>
          <p:cNvSpPr>
            <a:spLocks noGrp="1"/>
          </p:cNvSpPr>
          <p:nvPr>
            <p:ph type="body" idx="1"/>
          </p:nvPr>
        </p:nvSpPr>
        <p:spPr>
          <a:xfrm>
            <a:off x="273121" y="1047963"/>
            <a:ext cx="10515600" cy="4722071"/>
          </a:xfrm>
        </p:spPr>
        <p:txBody>
          <a:bodyPr/>
          <a:lstStyle/>
          <a:p>
            <a:endParaRPr lang="en-US" dirty="0"/>
          </a:p>
        </p:txBody>
      </p:sp>
      <p:pic>
        <p:nvPicPr>
          <p:cNvPr id="5" name="Picture 4">
            <a:extLst>
              <a:ext uri="{FF2B5EF4-FFF2-40B4-BE49-F238E27FC236}">
                <a16:creationId xmlns:a16="http://schemas.microsoft.com/office/drawing/2014/main" id="{2568E8F0-1E38-1E43-B4E6-4857CED50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 y="1119883"/>
            <a:ext cx="5028344" cy="4089115"/>
          </a:xfrm>
          <a:prstGeom prst="rect">
            <a:avLst/>
          </a:prstGeom>
        </p:spPr>
      </p:pic>
      <p:pic>
        <p:nvPicPr>
          <p:cNvPr id="9" name="Picture 8">
            <a:extLst>
              <a:ext uri="{FF2B5EF4-FFF2-40B4-BE49-F238E27FC236}">
                <a16:creationId xmlns:a16="http://schemas.microsoft.com/office/drawing/2014/main" id="{CE822264-36B0-7747-BB4C-BCFF11BB8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139" y="1047964"/>
            <a:ext cx="5321908" cy="4161033"/>
          </a:xfrm>
          <a:prstGeom prst="rect">
            <a:avLst/>
          </a:prstGeom>
        </p:spPr>
      </p:pic>
    </p:spTree>
    <p:extLst>
      <p:ext uri="{BB962C8B-B14F-4D97-AF65-F5344CB8AC3E}">
        <p14:creationId xmlns:p14="http://schemas.microsoft.com/office/powerpoint/2010/main" val="300397166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BE8C-D2BE-6446-9087-262A1FECCF1A}"/>
              </a:ext>
            </a:extLst>
          </p:cNvPr>
          <p:cNvSpPr>
            <a:spLocks noGrp="1"/>
          </p:cNvSpPr>
          <p:nvPr>
            <p:ph type="title"/>
          </p:nvPr>
        </p:nvSpPr>
        <p:spPr>
          <a:xfrm>
            <a:off x="838200" y="1"/>
            <a:ext cx="10515600" cy="1325366"/>
          </a:xfrm>
        </p:spPr>
        <p:txBody>
          <a:bodyPr/>
          <a:lstStyle/>
          <a:p>
            <a:r>
              <a:rPr lang="en-US" sz="2000" dirty="0"/>
              <a:t>Aside – Its not easy to find the market reaction</a:t>
            </a:r>
            <a:r>
              <a:rPr lang="en-US" dirty="0"/>
              <a:t>	</a:t>
            </a:r>
          </a:p>
        </p:txBody>
      </p:sp>
      <p:sp>
        <p:nvSpPr>
          <p:cNvPr id="3" name="Text Placeholder 2">
            <a:extLst>
              <a:ext uri="{FF2B5EF4-FFF2-40B4-BE49-F238E27FC236}">
                <a16:creationId xmlns:a16="http://schemas.microsoft.com/office/drawing/2014/main" id="{FA7F5447-CDF4-C442-9DC9-8B77A4E591EE}"/>
              </a:ext>
            </a:extLst>
          </p:cNvPr>
          <p:cNvSpPr>
            <a:spLocks noGrp="1"/>
          </p:cNvSpPr>
          <p:nvPr>
            <p:ph type="body" idx="1"/>
          </p:nvPr>
        </p:nvSpPr>
        <p:spPr>
          <a:xfrm>
            <a:off x="838200" y="976046"/>
            <a:ext cx="10515600" cy="5200918"/>
          </a:xfrm>
        </p:spPr>
        <p:txBody>
          <a:bodyPr/>
          <a:lstStyle/>
          <a:p>
            <a:pPr marL="0" indent="0">
              <a:buNone/>
            </a:pPr>
            <a:endParaRPr lang="en-US" dirty="0"/>
          </a:p>
        </p:txBody>
      </p:sp>
      <p:pic>
        <p:nvPicPr>
          <p:cNvPr id="5" name="Picture 4">
            <a:extLst>
              <a:ext uri="{FF2B5EF4-FFF2-40B4-BE49-F238E27FC236}">
                <a16:creationId xmlns:a16="http://schemas.microsoft.com/office/drawing/2014/main" id="{C41B1D4C-A576-4647-9152-CCFE0E75D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976046"/>
            <a:ext cx="5682172" cy="5748389"/>
          </a:xfrm>
          <a:prstGeom prst="rect">
            <a:avLst/>
          </a:prstGeom>
        </p:spPr>
      </p:pic>
    </p:spTree>
    <p:extLst>
      <p:ext uri="{BB962C8B-B14F-4D97-AF65-F5344CB8AC3E}">
        <p14:creationId xmlns:p14="http://schemas.microsoft.com/office/powerpoint/2010/main" val="48866504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title"/>
          </p:nvPr>
        </p:nvSpPr>
        <p:spPr>
          <a:prstGeom prst="rect">
            <a:avLst/>
          </a:prstGeom>
        </p:spPr>
        <p:txBody>
          <a:bodyPr/>
          <a:lstStyle/>
          <a:p>
            <a:pPr algn="ctr">
              <a:defRPr sz="3600"/>
            </a:pPr>
            <a:r>
              <a:t>Study will focus on the Futures Markets</a:t>
            </a:r>
            <a:br/>
            <a:r>
              <a:rPr sz="1600"/>
              <a:t>in particular Equities (ES-mini), Short Term Rates(2 Year TU) , long Term Rates (Ultra-Bond UB)</a:t>
            </a:r>
          </a:p>
        </p:txBody>
      </p:sp>
      <p:sp>
        <p:nvSpPr>
          <p:cNvPr id="140" name="Content Placeholder 2"/>
          <p:cNvSpPr txBox="1">
            <a:spLocks noGrp="1"/>
          </p:cNvSpPr>
          <p:nvPr>
            <p:ph type="body" idx="1"/>
          </p:nvPr>
        </p:nvSpPr>
        <p:spPr>
          <a:xfrm>
            <a:off x="838200" y="1848885"/>
            <a:ext cx="10515600" cy="4581843"/>
          </a:xfrm>
          <a:prstGeom prst="rect">
            <a:avLst/>
          </a:prstGeom>
        </p:spPr>
        <p:txBody>
          <a:bodyPr/>
          <a:lstStyle/>
          <a:p>
            <a:pPr marL="155447" indent="-155447" defTabSz="621791">
              <a:lnSpc>
                <a:spcPct val="120000"/>
              </a:lnSpc>
              <a:spcBef>
                <a:spcPts val="600"/>
              </a:spcBef>
              <a:defRPr sz="1700" b="1">
                <a:latin typeface="+mn-lt"/>
                <a:ea typeface="+mn-ea"/>
                <a:cs typeface="+mn-cs"/>
                <a:sym typeface="Helvetica"/>
              </a:defRPr>
            </a:pPr>
            <a:r>
              <a:rPr dirty="0"/>
              <a:t>Why Futures</a:t>
            </a:r>
          </a:p>
          <a:p>
            <a:pPr marL="466344" lvl="1" indent="-155447" defTabSz="621791">
              <a:lnSpc>
                <a:spcPct val="120000"/>
              </a:lnSpc>
              <a:spcBef>
                <a:spcPts val="300"/>
              </a:spcBef>
              <a:defRPr sz="1496">
                <a:latin typeface="+mn-lt"/>
                <a:ea typeface="+mn-ea"/>
                <a:cs typeface="+mn-cs"/>
                <a:sym typeface="Helvetica"/>
              </a:defRPr>
            </a:pPr>
            <a:r>
              <a:rPr dirty="0"/>
              <a:t>Most liquid of all markets</a:t>
            </a:r>
          </a:p>
          <a:p>
            <a:pPr marL="466344" lvl="1" indent="-155447" defTabSz="621791">
              <a:lnSpc>
                <a:spcPct val="120000"/>
              </a:lnSpc>
              <a:spcBef>
                <a:spcPts val="300"/>
              </a:spcBef>
              <a:defRPr sz="1496">
                <a:latin typeface="+mn-lt"/>
                <a:ea typeface="+mn-ea"/>
                <a:cs typeface="+mn-cs"/>
                <a:sym typeface="Helvetica"/>
              </a:defRPr>
            </a:pPr>
            <a:r>
              <a:rPr dirty="0"/>
              <a:t>Leverage: Futures are leveraged products</a:t>
            </a:r>
          </a:p>
          <a:p>
            <a:pPr marL="466344" lvl="1" indent="-155447" defTabSz="621791">
              <a:lnSpc>
                <a:spcPct val="120000"/>
              </a:lnSpc>
              <a:spcBef>
                <a:spcPts val="300"/>
              </a:spcBef>
              <a:defRPr sz="1496">
                <a:latin typeface="+mn-lt"/>
                <a:ea typeface="+mn-ea"/>
                <a:cs typeface="+mn-cs"/>
                <a:sym typeface="Helvetica"/>
              </a:defRPr>
            </a:pPr>
            <a:r>
              <a:rPr dirty="0"/>
              <a:t>Trade around the clock from Sunday Night </a:t>
            </a:r>
          </a:p>
          <a:p>
            <a:pPr marL="777240" lvl="2" indent="-155447" defTabSz="621791">
              <a:lnSpc>
                <a:spcPct val="120000"/>
              </a:lnSpc>
              <a:spcBef>
                <a:spcPts val="300"/>
              </a:spcBef>
              <a:defRPr sz="1224">
                <a:latin typeface="+mn-lt"/>
                <a:ea typeface="+mn-ea"/>
                <a:cs typeface="+mn-cs"/>
                <a:sym typeface="Helvetica"/>
              </a:defRPr>
            </a:pPr>
            <a:r>
              <a:rPr dirty="0"/>
              <a:t>(6pm EST) to Friday Night (1 hour close at 5pm EST for switch over)</a:t>
            </a:r>
          </a:p>
          <a:p>
            <a:pPr marL="466344" lvl="1" indent="-155447" defTabSz="621791">
              <a:lnSpc>
                <a:spcPct val="120000"/>
              </a:lnSpc>
              <a:spcBef>
                <a:spcPts val="300"/>
              </a:spcBef>
              <a:defRPr sz="1496">
                <a:latin typeface="+mn-lt"/>
                <a:ea typeface="+mn-ea"/>
                <a:cs typeface="+mn-cs"/>
                <a:sym typeface="Helvetica"/>
              </a:defRPr>
            </a:pPr>
            <a:r>
              <a:rPr dirty="0"/>
              <a:t>Easiest to express short position (just sell contract)</a:t>
            </a:r>
          </a:p>
          <a:p>
            <a:pPr marL="777240" lvl="2" indent="-155447" defTabSz="621791">
              <a:lnSpc>
                <a:spcPct val="120000"/>
              </a:lnSpc>
              <a:spcBef>
                <a:spcPts val="300"/>
              </a:spcBef>
              <a:defRPr sz="1224">
                <a:latin typeface="+mn-lt"/>
                <a:ea typeface="+mn-ea"/>
                <a:cs typeface="+mn-cs"/>
                <a:sym typeface="Helvetica"/>
              </a:defRPr>
            </a:pPr>
            <a:r>
              <a:rPr dirty="0"/>
              <a:t>No special </a:t>
            </a:r>
            <a:r>
              <a:rPr lang="en-US" dirty="0"/>
              <a:t>behavior</a:t>
            </a:r>
            <a:r>
              <a:rPr dirty="0"/>
              <a:t> to go short a market </a:t>
            </a:r>
          </a:p>
          <a:p>
            <a:pPr marL="777240" lvl="2" indent="-155447" defTabSz="621791">
              <a:lnSpc>
                <a:spcPct val="120000"/>
              </a:lnSpc>
              <a:spcBef>
                <a:spcPts val="300"/>
              </a:spcBef>
              <a:defRPr sz="1224">
                <a:latin typeface="+mn-lt"/>
                <a:ea typeface="+mn-ea"/>
                <a:cs typeface="+mn-cs"/>
                <a:sym typeface="Helvetica"/>
              </a:defRPr>
            </a:pPr>
            <a:r>
              <a:rPr dirty="0"/>
              <a:t>Short = </a:t>
            </a:r>
            <a:r>
              <a:rPr lang="en-US" dirty="0"/>
              <a:t>Sell contracts, b</a:t>
            </a:r>
            <a:r>
              <a:rPr dirty="0"/>
              <a:t>etting price of contract will fall</a:t>
            </a:r>
          </a:p>
          <a:p>
            <a:pPr marL="777240" lvl="2" indent="-155447" defTabSz="621791">
              <a:lnSpc>
                <a:spcPct val="120000"/>
              </a:lnSpc>
              <a:spcBef>
                <a:spcPts val="300"/>
              </a:spcBef>
              <a:defRPr sz="1224">
                <a:latin typeface="+mn-lt"/>
                <a:ea typeface="+mn-ea"/>
                <a:cs typeface="+mn-cs"/>
                <a:sym typeface="Helvetica"/>
              </a:defRPr>
            </a:pPr>
            <a:r>
              <a:rPr dirty="0"/>
              <a:t>Long = </a:t>
            </a:r>
            <a:r>
              <a:rPr lang="en-US" dirty="0"/>
              <a:t>Buy contracts, b</a:t>
            </a:r>
            <a:r>
              <a:rPr dirty="0"/>
              <a:t>etting price of contract will rise</a:t>
            </a:r>
          </a:p>
          <a:p>
            <a:pPr marL="466344" lvl="1" indent="-155447" defTabSz="621791">
              <a:lnSpc>
                <a:spcPct val="120000"/>
              </a:lnSpc>
              <a:spcBef>
                <a:spcPts val="300"/>
              </a:spcBef>
              <a:defRPr sz="1496">
                <a:latin typeface="+mn-lt"/>
                <a:ea typeface="+mn-ea"/>
                <a:cs typeface="+mn-cs"/>
                <a:sym typeface="Helvetica"/>
              </a:defRPr>
            </a:pPr>
            <a:r>
              <a:rPr dirty="0"/>
              <a:t>Contracts across all markets</a:t>
            </a:r>
          </a:p>
          <a:p>
            <a:pPr marL="777240" lvl="2" indent="-155447" defTabSz="621791">
              <a:lnSpc>
                <a:spcPct val="120000"/>
              </a:lnSpc>
              <a:spcBef>
                <a:spcPts val="300"/>
              </a:spcBef>
              <a:defRPr sz="1224">
                <a:latin typeface="+mn-lt"/>
                <a:ea typeface="+mn-ea"/>
                <a:cs typeface="+mn-cs"/>
                <a:sym typeface="Helvetica"/>
              </a:defRPr>
            </a:pPr>
            <a:r>
              <a:rPr dirty="0"/>
              <a:t>Equities (ES-S&amp;P 500, NQ – Nasdaq 100, YM- Dow)</a:t>
            </a:r>
          </a:p>
          <a:p>
            <a:pPr marL="777240" lvl="2" indent="-155447" defTabSz="621791">
              <a:lnSpc>
                <a:spcPct val="120000"/>
              </a:lnSpc>
              <a:spcBef>
                <a:spcPts val="300"/>
              </a:spcBef>
              <a:defRPr sz="1224">
                <a:latin typeface="+mn-lt"/>
                <a:ea typeface="+mn-ea"/>
                <a:cs typeface="+mn-cs"/>
                <a:sym typeface="Helvetica"/>
              </a:defRPr>
            </a:pPr>
            <a:r>
              <a:rPr dirty="0"/>
              <a:t>Bond Futures (TU, FV, TY, ZB, UB) (2, 5, 10, 15 30 </a:t>
            </a:r>
            <a:r>
              <a:rPr dirty="0" err="1"/>
              <a:t>yr</a:t>
            </a:r>
            <a:r>
              <a:rPr dirty="0"/>
              <a:t>)</a:t>
            </a:r>
          </a:p>
          <a:p>
            <a:pPr marL="777240" lvl="2" indent="-155447" defTabSz="621791">
              <a:lnSpc>
                <a:spcPct val="120000"/>
              </a:lnSpc>
              <a:spcBef>
                <a:spcPts val="300"/>
              </a:spcBef>
              <a:defRPr sz="1224">
                <a:latin typeface="+mn-lt"/>
                <a:ea typeface="+mn-ea"/>
                <a:cs typeface="+mn-cs"/>
                <a:sym typeface="Helvetica"/>
              </a:defRPr>
            </a:pPr>
            <a:r>
              <a:rPr dirty="0"/>
              <a:t>Oil, Gasoline, Natural Gas( CL, RB, NG)</a:t>
            </a:r>
          </a:p>
          <a:p>
            <a:pPr marL="777240" lvl="2" indent="-155447" defTabSz="621791">
              <a:lnSpc>
                <a:spcPct val="120000"/>
              </a:lnSpc>
              <a:spcBef>
                <a:spcPts val="300"/>
              </a:spcBef>
              <a:defRPr sz="1224">
                <a:latin typeface="+mn-lt"/>
                <a:ea typeface="+mn-ea"/>
                <a:cs typeface="+mn-cs"/>
                <a:sym typeface="Helvetica"/>
              </a:defRPr>
            </a:pPr>
            <a:r>
              <a:rPr dirty="0"/>
              <a:t>Agriculture (Wheat, Corn, Soybeans)</a:t>
            </a:r>
          </a:p>
          <a:p>
            <a:pPr marL="777240" lvl="2" indent="-155447" defTabSz="621791">
              <a:lnSpc>
                <a:spcPct val="120000"/>
              </a:lnSpc>
              <a:spcBef>
                <a:spcPts val="300"/>
              </a:spcBef>
              <a:defRPr sz="1224">
                <a:latin typeface="+mn-lt"/>
                <a:ea typeface="+mn-ea"/>
                <a:cs typeface="+mn-cs"/>
                <a:sym typeface="Helvetica"/>
              </a:defRPr>
            </a:pPr>
            <a:r>
              <a:rPr dirty="0"/>
              <a:t>F/X (Euro, Yen, CAD, Swiss, Pound, ADU, NZD, Peso)</a:t>
            </a:r>
          </a:p>
          <a:p>
            <a:pPr marL="777240" lvl="2" indent="-155447" defTabSz="621791">
              <a:lnSpc>
                <a:spcPct val="120000"/>
              </a:lnSpc>
              <a:spcBef>
                <a:spcPts val="300"/>
              </a:spcBef>
              <a:defRPr sz="1224">
                <a:latin typeface="+mn-lt"/>
                <a:ea typeface="+mn-ea"/>
                <a:cs typeface="+mn-cs"/>
                <a:sym typeface="Helvetica"/>
              </a:defRPr>
            </a:pPr>
            <a:r>
              <a:rPr dirty="0"/>
              <a:t>Metals (Gold, Sliver , Copper)</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Data Source"/>
          <p:cNvSpPr txBox="1">
            <a:spLocks noGrp="1"/>
          </p:cNvSpPr>
          <p:nvPr>
            <p:ph type="title" idx="4294967295"/>
          </p:nvPr>
        </p:nvSpPr>
        <p:spPr>
          <a:prstGeom prst="rect">
            <a:avLst/>
          </a:prstGeom>
        </p:spPr>
        <p:txBody>
          <a:bodyPr/>
          <a:lstStyle>
            <a:lvl1pPr algn="ctr"/>
          </a:lstStyle>
          <a:p>
            <a:r>
              <a:t>Data Source</a:t>
            </a:r>
          </a:p>
        </p:txBody>
      </p:sp>
      <p:sp>
        <p:nvSpPr>
          <p:cNvPr id="143" name="Publicly available events calendar…"/>
          <p:cNvSpPr txBox="1">
            <a:spLocks noGrp="1"/>
          </p:cNvSpPr>
          <p:nvPr>
            <p:ph type="body" sz="half" idx="4294967295"/>
          </p:nvPr>
        </p:nvSpPr>
        <p:spPr>
          <a:xfrm>
            <a:off x="838200" y="2615116"/>
            <a:ext cx="10515600" cy="2024014"/>
          </a:xfrm>
          <a:prstGeom prst="rect">
            <a:avLst/>
          </a:prstGeom>
        </p:spPr>
        <p:txBody>
          <a:bodyPr/>
          <a:lstStyle/>
          <a:p>
            <a:pPr>
              <a:lnSpc>
                <a:spcPct val="120000"/>
              </a:lnSpc>
              <a:defRPr>
                <a:latin typeface="+mn-lt"/>
                <a:ea typeface="+mn-ea"/>
                <a:cs typeface="+mn-cs"/>
                <a:sym typeface="Helvetica"/>
              </a:defRPr>
            </a:pPr>
            <a:r>
              <a:t>Publicly available </a:t>
            </a:r>
            <a:r>
              <a:rPr b="1"/>
              <a:t>events calendar</a:t>
            </a:r>
          </a:p>
          <a:p>
            <a:pPr>
              <a:lnSpc>
                <a:spcPct val="120000"/>
              </a:lnSpc>
              <a:defRPr>
                <a:latin typeface="+mn-lt"/>
                <a:ea typeface="+mn-ea"/>
                <a:cs typeface="+mn-cs"/>
                <a:sym typeface="Helvetica"/>
              </a:defRPr>
            </a:pPr>
            <a:r>
              <a:t>Futures </a:t>
            </a:r>
            <a:r>
              <a:rPr b="1"/>
              <a:t>tick trade data</a:t>
            </a:r>
            <a:r>
              <a:t> from CME</a:t>
            </a:r>
          </a:p>
          <a:p>
            <a:pPr>
              <a:lnSpc>
                <a:spcPct val="120000"/>
              </a:lnSpc>
              <a:defRPr>
                <a:latin typeface="+mn-lt"/>
                <a:ea typeface="+mn-ea"/>
                <a:cs typeface="+mn-cs"/>
                <a:sym typeface="Helvetica"/>
              </a:defRPr>
            </a:pPr>
            <a:r>
              <a:rPr b="1"/>
              <a:t>Twitter</a:t>
            </a:r>
            <a:r>
              <a:t> for President Trump’s communications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itle 1"/>
          <p:cNvSpPr txBox="1">
            <a:spLocks noGrp="1"/>
          </p:cNvSpPr>
          <p:nvPr>
            <p:ph type="title"/>
          </p:nvPr>
        </p:nvSpPr>
        <p:spPr>
          <a:prstGeom prst="rect">
            <a:avLst/>
          </a:prstGeom>
        </p:spPr>
        <p:txBody>
          <a:bodyPr/>
          <a:lstStyle>
            <a:lvl1pPr algn="ctr"/>
          </a:lstStyle>
          <a:p>
            <a:r>
              <a:t>Hypothesis</a:t>
            </a:r>
          </a:p>
        </p:txBody>
      </p:sp>
      <p:sp>
        <p:nvSpPr>
          <p:cNvPr id="115" name="Content Placeholder 2"/>
          <p:cNvSpPr txBox="1">
            <a:spLocks noGrp="1"/>
          </p:cNvSpPr>
          <p:nvPr>
            <p:ph type="body" idx="1"/>
          </p:nvPr>
        </p:nvSpPr>
        <p:spPr>
          <a:xfrm>
            <a:off x="838200" y="2378268"/>
            <a:ext cx="10515600" cy="4351339"/>
          </a:xfrm>
          <a:prstGeom prst="rect">
            <a:avLst/>
          </a:prstGeom>
        </p:spPr>
        <p:txBody>
          <a:bodyPr/>
          <a:lstStyle/>
          <a:p>
            <a:pPr marL="0" indent="0" algn="ctr">
              <a:lnSpc>
                <a:spcPct val="120000"/>
              </a:lnSpc>
              <a:buSzTx/>
              <a:buFontTx/>
              <a:buNone/>
              <a:defRPr>
                <a:latin typeface="+mn-lt"/>
                <a:ea typeface="+mn-ea"/>
                <a:cs typeface="+mn-cs"/>
                <a:sym typeface="Helvetica"/>
              </a:defRPr>
            </a:pPr>
            <a:r>
              <a:t>There is a large incentive to “cheat” around financial announcements such as </a:t>
            </a:r>
            <a:r>
              <a:rPr b="1"/>
              <a:t>non-farm payrolls</a:t>
            </a:r>
            <a:r>
              <a:t>, </a:t>
            </a:r>
            <a:r>
              <a:rPr b="1"/>
              <a:t>fed minutes</a:t>
            </a:r>
            <a:r>
              <a:t>, </a:t>
            </a:r>
            <a:r>
              <a:rPr b="1"/>
              <a:t>central</a:t>
            </a:r>
            <a:r>
              <a:t> </a:t>
            </a:r>
            <a:r>
              <a:rPr b="1"/>
              <a:t>bank policy</a:t>
            </a:r>
            <a:r>
              <a:t>, </a:t>
            </a:r>
            <a:r>
              <a:rPr b="1"/>
              <a:t>natural resource data</a:t>
            </a:r>
            <a:r>
              <a:t>, etc.  The individuals familiar with this information have an incentive to leak the information to “financial agents” who can then act on this data before before it is publicly announced.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Hypothesis Testing Questions that need to be examined"/>
          <p:cNvSpPr txBox="1">
            <a:spLocks noGrp="1"/>
          </p:cNvSpPr>
          <p:nvPr>
            <p:ph type="title" idx="4294967295"/>
          </p:nvPr>
        </p:nvSpPr>
        <p:spPr>
          <a:prstGeom prst="rect">
            <a:avLst/>
          </a:prstGeom>
        </p:spPr>
        <p:txBody>
          <a:bodyPr/>
          <a:lstStyle/>
          <a:p>
            <a:pPr algn="ctr">
              <a:lnSpc>
                <a:spcPct val="120000"/>
              </a:lnSpc>
            </a:pPr>
            <a:r>
              <a:t>Hypothesis Testing</a:t>
            </a:r>
            <a:br>
              <a:rPr sz="2300"/>
            </a:br>
            <a:r>
              <a:rPr sz="2300"/>
              <a:t>Questions that need to be examined</a:t>
            </a:r>
          </a:p>
        </p:txBody>
      </p:sp>
      <p:sp>
        <p:nvSpPr>
          <p:cNvPr id="146" name="Do announcements present opportunity?…"/>
          <p:cNvSpPr txBox="1">
            <a:spLocks noGrp="1"/>
          </p:cNvSpPr>
          <p:nvPr>
            <p:ph type="body" sz="half" idx="4294967295"/>
          </p:nvPr>
        </p:nvSpPr>
        <p:spPr>
          <a:xfrm>
            <a:off x="97476" y="3061700"/>
            <a:ext cx="11997048" cy="2024014"/>
          </a:xfrm>
          <a:prstGeom prst="rect">
            <a:avLst/>
          </a:prstGeom>
        </p:spPr>
        <p:txBody>
          <a:bodyPr/>
          <a:lstStyle/>
          <a:p>
            <a:pPr>
              <a:lnSpc>
                <a:spcPct val="150000"/>
              </a:lnSpc>
              <a:buAutoNum type="arabicPeriod"/>
              <a:defRPr>
                <a:latin typeface="Helvetica Light"/>
                <a:ea typeface="Helvetica Light"/>
                <a:cs typeface="Helvetica Light"/>
                <a:sym typeface="Helvetica Light"/>
              </a:defRPr>
            </a:pPr>
            <a:r>
              <a:t> Do announcements present opportunity?</a:t>
            </a:r>
          </a:p>
          <a:p>
            <a:pPr>
              <a:lnSpc>
                <a:spcPct val="150000"/>
              </a:lnSpc>
              <a:buAutoNum type="arabicPeriod"/>
              <a:defRPr>
                <a:latin typeface="Helvetica Light"/>
                <a:ea typeface="Helvetica Light"/>
                <a:cs typeface="Helvetica Light"/>
                <a:sym typeface="Helvetica Light"/>
              </a:defRPr>
            </a:pPr>
            <a:r>
              <a:t> Can pre market movements help in predicting the direction of an event?</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Do announcements present opportunity?"/>
          <p:cNvSpPr txBox="1"/>
          <p:nvPr/>
        </p:nvSpPr>
        <p:spPr>
          <a:xfrm>
            <a:off x="2802636" y="842675"/>
            <a:ext cx="6586729"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ct val="150000"/>
              </a:lnSpc>
              <a:spcBef>
                <a:spcPts val="1000"/>
              </a:spcBef>
              <a:defRPr sz="2800">
                <a:latin typeface="Helvetica Light"/>
                <a:ea typeface="Helvetica Light"/>
                <a:cs typeface="Helvetica Light"/>
                <a:sym typeface="Helvetica Light"/>
              </a:defRPr>
            </a:lvl1pPr>
          </a:lstStyle>
          <a:p>
            <a:r>
              <a:t>Do announcements present opportunity?</a:t>
            </a:r>
          </a:p>
        </p:txBody>
      </p:sp>
      <p:sp>
        <p:nvSpPr>
          <p:cNvPr id="149" name="We will start with the premise that there can be no crime without opportunity. To determine “opportunity” we will compare the magnitude of the market movement pre-event compared to post-event ten minute window."/>
          <p:cNvSpPr txBox="1">
            <a:spLocks noGrp="1"/>
          </p:cNvSpPr>
          <p:nvPr>
            <p:ph type="body" sz="half" idx="4294967295"/>
          </p:nvPr>
        </p:nvSpPr>
        <p:spPr>
          <a:xfrm>
            <a:off x="838200" y="2496692"/>
            <a:ext cx="10515600" cy="2024014"/>
          </a:xfrm>
          <a:prstGeom prst="rect">
            <a:avLst/>
          </a:prstGeom>
        </p:spPr>
        <p:txBody>
          <a:bodyPr/>
          <a:lstStyle/>
          <a:p>
            <a:pPr marL="0" indent="0" algn="ctr" defTabSz="786384">
              <a:lnSpc>
                <a:spcPct val="150000"/>
              </a:lnSpc>
              <a:spcBef>
                <a:spcPts val="800"/>
              </a:spcBef>
              <a:buSzTx/>
              <a:buFontTx/>
              <a:buNone/>
              <a:defRPr sz="2408">
                <a:latin typeface="+mn-lt"/>
                <a:ea typeface="+mn-ea"/>
                <a:cs typeface="+mn-cs"/>
                <a:sym typeface="Helvetica"/>
              </a:defRPr>
            </a:pPr>
            <a:r>
              <a:t>We will start with the premise that there can be no crime without opportunity. To determine “opportunity” we will compare the magnitude of the market movement </a:t>
            </a:r>
            <a:r>
              <a:rPr b="1"/>
              <a:t>pre-event</a:t>
            </a:r>
            <a:r>
              <a:t> compared to </a:t>
            </a:r>
            <a:r>
              <a:rPr b="1"/>
              <a:t>post-event</a:t>
            </a:r>
            <a:r>
              <a:t> ten minute window.</a:t>
            </a:r>
          </a:p>
        </p:txBody>
      </p:sp>
      <p:sp>
        <p:nvSpPr>
          <p:cNvPr id="150" name="1"/>
          <p:cNvSpPr txBox="1"/>
          <p:nvPr/>
        </p:nvSpPr>
        <p:spPr>
          <a:xfrm>
            <a:off x="11366154" y="5851026"/>
            <a:ext cx="437144"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5000"/>
            </a:lvl1pPr>
          </a:lstStyle>
          <a:p>
            <a:r>
              <a:t>1</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Screenshot 2019-05-04 16.10.57.png" descr="Screenshot 2019-05-04 16.10.57.png"/>
          <p:cNvPicPr>
            <a:picLocks noChangeAspect="1"/>
          </p:cNvPicPr>
          <p:nvPr/>
        </p:nvPicPr>
        <p:blipFill>
          <a:blip r:embed="rId2">
            <a:extLst/>
          </a:blip>
          <a:stretch>
            <a:fillRect/>
          </a:stretch>
        </p:blipFill>
        <p:spPr>
          <a:xfrm>
            <a:off x="364237" y="2339467"/>
            <a:ext cx="6016013" cy="3550352"/>
          </a:xfrm>
          <a:prstGeom prst="rect">
            <a:avLst/>
          </a:prstGeom>
          <a:ln w="12700">
            <a:miter lim="400000"/>
          </a:ln>
        </p:spPr>
      </p:pic>
      <p:pic>
        <p:nvPicPr>
          <p:cNvPr id="153" name="Image" descr="Image"/>
          <p:cNvPicPr>
            <a:picLocks noChangeAspect="1"/>
          </p:cNvPicPr>
          <p:nvPr/>
        </p:nvPicPr>
        <p:blipFill>
          <a:blip r:embed="rId3">
            <a:extLst/>
          </a:blip>
          <a:stretch>
            <a:fillRect/>
          </a:stretch>
        </p:blipFill>
        <p:spPr>
          <a:xfrm>
            <a:off x="6285177" y="2542705"/>
            <a:ext cx="5542586" cy="3306265"/>
          </a:xfrm>
          <a:prstGeom prst="rect">
            <a:avLst/>
          </a:prstGeom>
          <a:ln w="12700">
            <a:miter lim="400000"/>
          </a:ln>
        </p:spPr>
      </p:pic>
      <p:sp>
        <p:nvSpPr>
          <p:cNvPr id="154" name="Charts comparing pre-event and post-event window  for 9 most important economic announcement"/>
          <p:cNvSpPr txBox="1"/>
          <p:nvPr/>
        </p:nvSpPr>
        <p:spPr>
          <a:xfrm>
            <a:off x="2715150" y="472789"/>
            <a:ext cx="6388126" cy="789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lnSpc>
                <a:spcPct val="120000"/>
              </a:lnSpc>
              <a:spcBef>
                <a:spcPts val="1000"/>
              </a:spcBef>
              <a:defRPr sz="2100">
                <a:latin typeface="Helvetica Light"/>
                <a:ea typeface="Helvetica Light"/>
                <a:cs typeface="Helvetica Light"/>
                <a:sym typeface="Helvetica Light"/>
              </a:defRPr>
            </a:pPr>
            <a:r>
              <a:t>Charts comparing pre-event and post-event window </a:t>
            </a:r>
            <a:br/>
            <a:r>
              <a:t>for 9 most important economic announcement</a:t>
            </a:r>
          </a:p>
        </p:txBody>
      </p:sp>
      <p:sp>
        <p:nvSpPr>
          <p:cNvPr id="155" name="1"/>
          <p:cNvSpPr txBox="1"/>
          <p:nvPr/>
        </p:nvSpPr>
        <p:spPr>
          <a:xfrm>
            <a:off x="11366154" y="5851026"/>
            <a:ext cx="437144"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5000"/>
            </a:lvl1pPr>
          </a:lstStyle>
          <a:p>
            <a:r>
              <a:t>1</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ables comparing pre-event and post-event window  for 9 most important economic announcement"/>
          <p:cNvSpPr txBox="1"/>
          <p:nvPr/>
        </p:nvSpPr>
        <p:spPr>
          <a:xfrm>
            <a:off x="2580539" y="472789"/>
            <a:ext cx="6368657" cy="789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gn="ctr">
              <a:lnSpc>
                <a:spcPct val="120000"/>
              </a:lnSpc>
              <a:spcBef>
                <a:spcPts val="1000"/>
              </a:spcBef>
              <a:defRPr sz="2100">
                <a:latin typeface="Helvetica Light"/>
                <a:ea typeface="Helvetica Light"/>
                <a:cs typeface="Helvetica Light"/>
                <a:sym typeface="Helvetica Light"/>
              </a:defRPr>
            </a:pPr>
            <a:r>
              <a:t>Tables comparing pre-event and post-event window </a:t>
            </a:r>
            <a:br/>
            <a:r>
              <a:t>for 9 most important economic announcement</a:t>
            </a:r>
          </a:p>
        </p:txBody>
      </p:sp>
      <p:graphicFrame>
        <p:nvGraphicFramePr>
          <p:cNvPr id="158" name="Table"/>
          <p:cNvGraphicFramePr/>
          <p:nvPr/>
        </p:nvGraphicFramePr>
        <p:xfrm>
          <a:off x="408615" y="2084734"/>
          <a:ext cx="5401394" cy="3777917"/>
        </p:xfrm>
        <a:graphic>
          <a:graphicData uri="http://schemas.openxmlformats.org/drawingml/2006/table">
            <a:tbl>
              <a:tblPr bandRow="1">
                <a:tableStyleId>{4C3C2611-4C71-4FC5-86AE-919BDF0F9419}</a:tableStyleId>
              </a:tblPr>
              <a:tblGrid>
                <a:gridCol w="704028">
                  <a:extLst>
                    <a:ext uri="{9D8B030D-6E8A-4147-A177-3AD203B41FA5}">
                      <a16:colId xmlns:a16="http://schemas.microsoft.com/office/drawing/2014/main" val="20000"/>
                    </a:ext>
                  </a:extLst>
                </a:gridCol>
                <a:gridCol w="1038729">
                  <a:extLst>
                    <a:ext uri="{9D8B030D-6E8A-4147-A177-3AD203B41FA5}">
                      <a16:colId xmlns:a16="http://schemas.microsoft.com/office/drawing/2014/main" val="20001"/>
                    </a:ext>
                  </a:extLst>
                </a:gridCol>
                <a:gridCol w="704028">
                  <a:extLst>
                    <a:ext uri="{9D8B030D-6E8A-4147-A177-3AD203B41FA5}">
                      <a16:colId xmlns:a16="http://schemas.microsoft.com/office/drawing/2014/main" val="20002"/>
                    </a:ext>
                  </a:extLst>
                </a:gridCol>
                <a:gridCol w="704028">
                  <a:extLst>
                    <a:ext uri="{9D8B030D-6E8A-4147-A177-3AD203B41FA5}">
                      <a16:colId xmlns:a16="http://schemas.microsoft.com/office/drawing/2014/main" val="20003"/>
                    </a:ext>
                  </a:extLst>
                </a:gridCol>
                <a:gridCol w="704028">
                  <a:extLst>
                    <a:ext uri="{9D8B030D-6E8A-4147-A177-3AD203B41FA5}">
                      <a16:colId xmlns:a16="http://schemas.microsoft.com/office/drawing/2014/main" val="20004"/>
                    </a:ext>
                  </a:extLst>
                </a:gridCol>
                <a:gridCol w="1073354">
                  <a:extLst>
                    <a:ext uri="{9D8B030D-6E8A-4147-A177-3AD203B41FA5}">
                      <a16:colId xmlns:a16="http://schemas.microsoft.com/office/drawing/2014/main" val="20005"/>
                    </a:ext>
                  </a:extLst>
                </a:gridCol>
                <a:gridCol w="473199">
                  <a:extLst>
                    <a:ext uri="{9D8B030D-6E8A-4147-A177-3AD203B41FA5}">
                      <a16:colId xmlns:a16="http://schemas.microsoft.com/office/drawing/2014/main" val="20006"/>
                    </a:ext>
                  </a:extLst>
                </a:gridCol>
              </a:tblGrid>
              <a:tr h="414290">
                <a:tc>
                  <a:txBody>
                    <a:bodyPr/>
                    <a:lstStyle/>
                    <a:p>
                      <a:pPr defTabSz="457200">
                        <a:lnSpc>
                          <a:spcPct val="115000"/>
                        </a:lnSpc>
                        <a:defRPr sz="1800"/>
                      </a:pPr>
                      <a:r>
                        <a:rPr sz="1000" b="1"/>
                        <a:t>Symbol</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N</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Event Max</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 Mean</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No Event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Vol Ratio</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0"/>
                  </a:ext>
                </a:extLst>
              </a:tr>
              <a:tr h="409877">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16.4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1"/>
                  </a:ext>
                </a:extLst>
              </a:tr>
              <a:tr h="252535">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2"/>
                  </a:ext>
                </a:extLst>
              </a:tr>
              <a:tr h="252535">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3"/>
                  </a:ext>
                </a:extLst>
              </a:tr>
              <a:tr h="414290">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4"/>
                  </a:ext>
                </a:extLst>
              </a:tr>
              <a:tr h="252535">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5"/>
                  </a:ext>
                </a:extLst>
              </a:tr>
              <a:tr h="252535">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6"/>
                  </a:ext>
                </a:extLst>
              </a:tr>
              <a:tr h="414290">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7"/>
                  </a:ext>
                </a:extLst>
              </a:tr>
              <a:tr h="414290">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8"/>
                  </a:ext>
                </a:extLst>
              </a:tr>
              <a:tr h="414290">
                <a:tc>
                  <a:txBody>
                    <a:bodyPr/>
                    <a:lstStyle/>
                    <a:p>
                      <a:pPr algn="l" defTabSz="457200">
                        <a:lnSpc>
                          <a:spcPct val="115000"/>
                        </a:lnSpc>
                        <a:defRPr sz="1800"/>
                      </a:pPr>
                      <a:r>
                        <a:rPr sz="1000"/>
                        <a:t>UB</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9"/>
                  </a:ext>
                </a:extLst>
              </a:tr>
            </a:tbl>
          </a:graphicData>
        </a:graphic>
      </p:graphicFrame>
      <p:sp>
        <p:nvSpPr>
          <p:cNvPr id="159" name="Text"/>
          <p:cNvSpPr txBox="1"/>
          <p:nvPr/>
        </p:nvSpPr>
        <p:spPr>
          <a:xfrm>
            <a:off x="751515" y="2084734"/>
            <a:ext cx="127001"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p:txBody>
      </p:sp>
      <p:graphicFrame>
        <p:nvGraphicFramePr>
          <p:cNvPr id="160" name="Table"/>
          <p:cNvGraphicFramePr/>
          <p:nvPr/>
        </p:nvGraphicFramePr>
        <p:xfrm>
          <a:off x="6206881" y="2078267"/>
          <a:ext cx="5642722" cy="3735674"/>
        </p:xfrm>
        <a:graphic>
          <a:graphicData uri="http://schemas.openxmlformats.org/drawingml/2006/table">
            <a:tbl>
              <a:tblPr bandRow="1">
                <a:tableStyleId>{4C3C2611-4C71-4FC5-86AE-919BDF0F9419}</a:tableStyleId>
              </a:tblPr>
              <a:tblGrid>
                <a:gridCol w="735483">
                  <a:extLst>
                    <a:ext uri="{9D8B030D-6E8A-4147-A177-3AD203B41FA5}">
                      <a16:colId xmlns:a16="http://schemas.microsoft.com/office/drawing/2014/main" val="20000"/>
                    </a:ext>
                  </a:extLst>
                </a:gridCol>
                <a:gridCol w="1085139">
                  <a:extLst>
                    <a:ext uri="{9D8B030D-6E8A-4147-A177-3AD203B41FA5}">
                      <a16:colId xmlns:a16="http://schemas.microsoft.com/office/drawing/2014/main" val="20001"/>
                    </a:ext>
                  </a:extLst>
                </a:gridCol>
                <a:gridCol w="735483">
                  <a:extLst>
                    <a:ext uri="{9D8B030D-6E8A-4147-A177-3AD203B41FA5}">
                      <a16:colId xmlns:a16="http://schemas.microsoft.com/office/drawing/2014/main" val="20002"/>
                    </a:ext>
                  </a:extLst>
                </a:gridCol>
                <a:gridCol w="735483">
                  <a:extLst>
                    <a:ext uri="{9D8B030D-6E8A-4147-A177-3AD203B41FA5}">
                      <a16:colId xmlns:a16="http://schemas.microsoft.com/office/drawing/2014/main" val="20003"/>
                    </a:ext>
                  </a:extLst>
                </a:gridCol>
                <a:gridCol w="735483">
                  <a:extLst>
                    <a:ext uri="{9D8B030D-6E8A-4147-A177-3AD203B41FA5}">
                      <a16:colId xmlns:a16="http://schemas.microsoft.com/office/drawing/2014/main" val="20004"/>
                    </a:ext>
                  </a:extLst>
                </a:gridCol>
                <a:gridCol w="880168">
                  <a:extLst>
                    <a:ext uri="{9D8B030D-6E8A-4147-A177-3AD203B41FA5}">
                      <a16:colId xmlns:a16="http://schemas.microsoft.com/office/drawing/2014/main" val="20005"/>
                    </a:ext>
                  </a:extLst>
                </a:gridCol>
                <a:gridCol w="735483">
                  <a:extLst>
                    <a:ext uri="{9D8B030D-6E8A-4147-A177-3AD203B41FA5}">
                      <a16:colId xmlns:a16="http://schemas.microsoft.com/office/drawing/2014/main" val="20006"/>
                    </a:ext>
                  </a:extLst>
                </a:gridCol>
              </a:tblGrid>
              <a:tr h="409877">
                <a:tc>
                  <a:txBody>
                    <a:bodyPr/>
                    <a:lstStyle/>
                    <a:p>
                      <a:pPr defTabSz="457200">
                        <a:lnSpc>
                          <a:spcPct val="115000"/>
                        </a:lnSpc>
                        <a:defRPr sz="1800"/>
                      </a:pPr>
                      <a:r>
                        <a:rPr sz="1000" b="1"/>
                        <a:t>Symbol</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N</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Event Max</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Mean</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No Event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b="1"/>
                        <a:t>VolumeR</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0"/>
                  </a:ext>
                </a:extLst>
              </a:tr>
              <a:tr h="4098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Non-farm Payrolls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17.1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1"/>
                  </a:ext>
                </a:extLst>
              </a:tr>
              <a:tr h="2541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FOMC</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2"/>
                  </a:ext>
                </a:extLst>
              </a:tr>
              <a:tr h="2541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Retail Sales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9.0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3"/>
                  </a:ext>
                </a:extLst>
              </a:tr>
              <a:tr h="2541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CPI</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4"/>
                  </a:ext>
                </a:extLst>
              </a:tr>
              <a:tr h="416984">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Gross Domestic Product</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6.7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5"/>
                  </a:ext>
                </a:extLst>
              </a:tr>
              <a:tr h="254177">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Durable Goods</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56</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6"/>
                  </a:ext>
                </a:extLst>
              </a:tr>
              <a:tr h="416984">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Manufacturing</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10</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4</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2.7</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7"/>
                  </a:ext>
                </a:extLst>
              </a:tr>
              <a:tr h="416984">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ISM Non-Manufacturing</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55</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2.1</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8"/>
                  </a:ext>
                </a:extLst>
              </a:tr>
              <a:tr h="416984">
                <a:tc>
                  <a:txBody>
                    <a:bodyPr/>
                    <a:lstStyle/>
                    <a:p>
                      <a:pPr algn="l" defTabSz="457200">
                        <a:lnSpc>
                          <a:spcPct val="115000"/>
                        </a:lnSpc>
                        <a:defRPr sz="1800"/>
                      </a:pPr>
                      <a:r>
                        <a:rPr sz="1000"/>
                        <a:t>TU</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algn="l" defTabSz="457200">
                        <a:lnSpc>
                          <a:spcPct val="115000"/>
                        </a:lnSpc>
                        <a:defRPr sz="1800"/>
                      </a:pPr>
                      <a:r>
                        <a:rPr sz="1000"/>
                        <a:t>Consumer Confidence</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53</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2</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tc>
                  <a:txBody>
                    <a:bodyPr/>
                    <a:lstStyle/>
                    <a:p>
                      <a:pPr defTabSz="457200">
                        <a:lnSpc>
                          <a:spcPct val="115000"/>
                        </a:lnSpc>
                        <a:defRPr sz="1800"/>
                      </a:pPr>
                      <a:r>
                        <a:rPr sz="1000"/>
                        <a:t>1.8</a:t>
                      </a:r>
                    </a:p>
                  </a:txBody>
                  <a:tcPr marL="50800" marR="50800" marT="50800" marB="50800" anchor="b" horzOverflow="overflow">
                    <a:lnL w="12700">
                      <a:solidFill>
                        <a:srgbClr val="CCCCCC"/>
                      </a:solidFill>
                      <a:miter lim="400000"/>
                    </a:lnL>
                    <a:lnR w="12700">
                      <a:solidFill>
                        <a:srgbClr val="CCCCCC"/>
                      </a:solidFill>
                      <a:miter lim="400000"/>
                    </a:lnR>
                    <a:lnT w="12700">
                      <a:solidFill>
                        <a:srgbClr val="CCCCCC"/>
                      </a:solidFill>
                      <a:miter lim="400000"/>
                    </a:lnT>
                    <a:lnB w="12700">
                      <a:solidFill>
                        <a:srgbClr val="CCCCCC"/>
                      </a:solidFill>
                      <a:miter lim="400000"/>
                    </a:lnB>
                  </a:tcPr>
                </a:tc>
                <a:extLst>
                  <a:ext uri="{0D108BD9-81ED-4DB2-BD59-A6C34878D82A}">
                    <a16:rowId xmlns:a16="http://schemas.microsoft.com/office/drawing/2014/main" val="10009"/>
                  </a:ext>
                </a:extLst>
              </a:tr>
            </a:tbl>
          </a:graphicData>
        </a:graphic>
      </p:graphicFrame>
      <p:sp>
        <p:nvSpPr>
          <p:cNvPr id="161" name="Text"/>
          <p:cNvSpPr txBox="1"/>
          <p:nvPr/>
        </p:nvSpPr>
        <p:spPr>
          <a:xfrm>
            <a:off x="6117981" y="2078267"/>
            <a:ext cx="127001"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p:txBody>
      </p:sp>
      <p:sp>
        <p:nvSpPr>
          <p:cNvPr id="164" name="1"/>
          <p:cNvSpPr txBox="1"/>
          <p:nvPr/>
        </p:nvSpPr>
        <p:spPr>
          <a:xfrm>
            <a:off x="11366154" y="5851026"/>
            <a:ext cx="437144"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5000"/>
            </a:lvl1pPr>
          </a:lstStyle>
          <a:p>
            <a:r>
              <a:t>1</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1"/>
          <p:cNvSpPr txBox="1"/>
          <p:nvPr/>
        </p:nvSpPr>
        <p:spPr>
          <a:xfrm>
            <a:off x="11366154" y="5851026"/>
            <a:ext cx="437144"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5000"/>
            </a:lvl1pPr>
          </a:lstStyle>
          <a:p>
            <a:r>
              <a:t>1</a:t>
            </a:r>
          </a:p>
        </p:txBody>
      </p:sp>
      <p:sp>
        <p:nvSpPr>
          <p:cNvPr id="167" name="Result"/>
          <p:cNvSpPr txBox="1">
            <a:spLocks noGrp="1"/>
          </p:cNvSpPr>
          <p:nvPr>
            <p:ph type="title" idx="4294967295"/>
          </p:nvPr>
        </p:nvSpPr>
        <p:spPr>
          <a:xfrm>
            <a:off x="578039" y="365125"/>
            <a:ext cx="10515601" cy="1325563"/>
          </a:xfrm>
          <a:prstGeom prst="rect">
            <a:avLst/>
          </a:prstGeom>
        </p:spPr>
        <p:txBody>
          <a:bodyPr/>
          <a:lstStyle>
            <a:lvl1pPr algn="ctr"/>
          </a:lstStyle>
          <a:p>
            <a:r>
              <a:t>Result</a:t>
            </a:r>
          </a:p>
        </p:txBody>
      </p:sp>
      <p:sp>
        <p:nvSpPr>
          <p:cNvPr id="168" name="Do announcements present opportunity?"/>
          <p:cNvSpPr txBox="1"/>
          <p:nvPr/>
        </p:nvSpPr>
        <p:spPr>
          <a:xfrm>
            <a:off x="1881794" y="2102445"/>
            <a:ext cx="7078103" cy="523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ct val="150000"/>
              </a:lnSpc>
              <a:spcBef>
                <a:spcPts val="1000"/>
              </a:spcBef>
              <a:defRPr sz="2800" b="1">
                <a:latin typeface="+mn-lt"/>
                <a:ea typeface="+mn-ea"/>
                <a:cs typeface="+mn-cs"/>
                <a:sym typeface="Helvetica"/>
              </a:defRPr>
            </a:lvl1pPr>
          </a:lstStyle>
          <a:p>
            <a:r>
              <a:t>Do announcements present opportunity?</a:t>
            </a:r>
          </a:p>
        </p:txBody>
      </p:sp>
      <p:sp>
        <p:nvSpPr>
          <p:cNvPr id="169" name="Events present extremely outsized opportunities. It’s possible to make short term trades and gain outsized profits given the time period. The average tick movement across all events is approximately 3.5x larger than the average tick movement in prices across a similar time window without and event while the trading volume is on average 6.5x larger and can be over 20x larger."/>
          <p:cNvSpPr txBox="1"/>
          <p:nvPr/>
        </p:nvSpPr>
        <p:spPr>
          <a:xfrm>
            <a:off x="1881416" y="3037443"/>
            <a:ext cx="8086347" cy="21488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defTabSz="457200">
              <a:lnSpc>
                <a:spcPct val="115000"/>
              </a:lnSpc>
              <a:defRPr sz="2000">
                <a:latin typeface="Helvetica Light"/>
                <a:ea typeface="Helvetica Light"/>
                <a:cs typeface="Helvetica Light"/>
                <a:sym typeface="Helvetica Light"/>
              </a:defRPr>
            </a:pPr>
            <a:r>
              <a:t>Events present extremely outsized opportunities. It’s possible to make short term trades and gain outsized profits given the time period. The average tick movement across all events is approximately 3.5x larger than the average tick movement in prices across a similar time window without and event while the </a:t>
            </a:r>
            <a:r>
              <a:rPr b="1">
                <a:latin typeface="+mn-lt"/>
                <a:ea typeface="+mn-ea"/>
                <a:cs typeface="+mn-cs"/>
                <a:sym typeface="Helvetica"/>
              </a:rPr>
              <a:t>trading volume is on average 6.5x larger and can be over 20x larger.</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an pre market movements help in predicting the direction of an event?"/>
          <p:cNvSpPr txBox="1"/>
          <p:nvPr/>
        </p:nvSpPr>
        <p:spPr>
          <a:xfrm>
            <a:off x="253161" y="590070"/>
            <a:ext cx="11685678" cy="1297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nSpc>
                <a:spcPct val="150000"/>
              </a:lnSpc>
              <a:spcBef>
                <a:spcPts val="1000"/>
              </a:spcBef>
              <a:defRPr sz="2800">
                <a:latin typeface="Helvetica Light"/>
                <a:ea typeface="Helvetica Light"/>
                <a:cs typeface="Helvetica Light"/>
                <a:sym typeface="Helvetica Light"/>
              </a:defRPr>
            </a:lvl1pPr>
          </a:lstStyle>
          <a:p>
            <a:r>
              <a:t> Can pre market movements help in predicting the direction of an event?</a:t>
            </a:r>
          </a:p>
        </p:txBody>
      </p:sp>
      <p:sp>
        <p:nvSpPr>
          <p:cNvPr id="172" name="2"/>
          <p:cNvSpPr txBox="1"/>
          <p:nvPr/>
        </p:nvSpPr>
        <p:spPr>
          <a:xfrm>
            <a:off x="11366154" y="5851026"/>
            <a:ext cx="437144"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5000"/>
            </a:lvl1pPr>
          </a:lstStyle>
          <a:p>
            <a:r>
              <a:t>2</a:t>
            </a:r>
          </a:p>
        </p:txBody>
      </p:sp>
      <p:sp>
        <p:nvSpPr>
          <p:cNvPr id="173" name="To test this premise we examine a few different models to determine how much pre-event returns can help in predicting post event returns.  We evaluated the prediction of post-event return using two models and condition on different criteria, all pre-event returns and pre-event returns that were 1 standard deviation greater than the mean pre-event move.…"/>
          <p:cNvSpPr txBox="1">
            <a:spLocks noGrp="1"/>
          </p:cNvSpPr>
          <p:nvPr>
            <p:ph type="body" idx="4294967295"/>
          </p:nvPr>
        </p:nvSpPr>
        <p:spPr>
          <a:xfrm>
            <a:off x="838200" y="2092215"/>
            <a:ext cx="10515600" cy="3850644"/>
          </a:xfrm>
          <a:prstGeom prst="rect">
            <a:avLst/>
          </a:prstGeom>
        </p:spPr>
        <p:txBody>
          <a:bodyPr/>
          <a:lstStyle/>
          <a:p>
            <a:pPr marL="0" indent="0" algn="ctr" defTabSz="630936">
              <a:lnSpc>
                <a:spcPct val="150000"/>
              </a:lnSpc>
              <a:spcBef>
                <a:spcPts val="600"/>
              </a:spcBef>
              <a:buSzTx/>
              <a:buFontTx/>
              <a:buNone/>
              <a:defRPr sz="1932">
                <a:latin typeface="+mn-lt"/>
                <a:ea typeface="+mn-ea"/>
                <a:cs typeface="+mn-cs"/>
                <a:sym typeface="Helvetica"/>
              </a:defRPr>
            </a:pPr>
            <a:r>
              <a:t>To test this premise we examine a few different models</a:t>
            </a:r>
            <a:r>
              <a:rPr b="1"/>
              <a:t> </a:t>
            </a:r>
            <a:r>
              <a:t>to determine </a:t>
            </a:r>
            <a:r>
              <a:rPr b="1"/>
              <a:t>how much pre-event returns can help in predicting post event returns. </a:t>
            </a:r>
            <a:r>
              <a:t> We evaluated the prediction of post-event return using two models and condition on different criteria, all pre-event returns and pre-event returns that were 1 standard deviation greater than the mean pre-event move.</a:t>
            </a:r>
          </a:p>
          <a:p>
            <a:pPr marL="0" indent="0" algn="ctr" defTabSz="630936">
              <a:lnSpc>
                <a:spcPct val="150000"/>
              </a:lnSpc>
              <a:spcBef>
                <a:spcPts val="600"/>
              </a:spcBef>
              <a:buSzTx/>
              <a:buFontTx/>
              <a:buNone/>
              <a:defRPr sz="1932">
                <a:latin typeface="+mn-lt"/>
                <a:ea typeface="+mn-ea"/>
                <a:cs typeface="+mn-cs"/>
                <a:sym typeface="Helvetica"/>
              </a:defRPr>
            </a:pPr>
            <a:endParaRPr/>
          </a:p>
          <a:p>
            <a:pPr marL="0" indent="0" algn="ctr" defTabSz="315468">
              <a:lnSpc>
                <a:spcPct val="150000"/>
              </a:lnSpc>
              <a:spcBef>
                <a:spcPts val="0"/>
              </a:spcBef>
              <a:buSzTx/>
              <a:buFontTx/>
              <a:buNone/>
              <a:defRPr sz="1932">
                <a:latin typeface="+mn-lt"/>
                <a:ea typeface="+mn-ea"/>
                <a:cs typeface="+mn-cs"/>
                <a:sym typeface="Helvetica"/>
              </a:defRPr>
            </a:pPr>
            <a:r>
              <a:t>The first model predicts the post event return using a standard linear regression, the second model is a classification model to just predict the post move direction (up or down).  We choose support vector machine because it has stricter criteria than a simple logistic regression.</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2"/>
          <p:cNvSpPr txBox="1"/>
          <p:nvPr/>
        </p:nvSpPr>
        <p:spPr>
          <a:xfrm>
            <a:off x="11366154" y="5851026"/>
            <a:ext cx="437144"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5000"/>
            </a:lvl1pPr>
          </a:lstStyle>
          <a:p>
            <a:r>
              <a:t>2</a:t>
            </a:r>
          </a:p>
        </p:txBody>
      </p:sp>
      <p:sp>
        <p:nvSpPr>
          <p:cNvPr id="176" name="Model 1:  linear regression of post-event return on pre-event return"/>
          <p:cNvSpPr txBox="1"/>
          <p:nvPr/>
        </p:nvSpPr>
        <p:spPr>
          <a:xfrm>
            <a:off x="337641" y="2003334"/>
            <a:ext cx="8442694" cy="421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ct val="115000"/>
              </a:lnSpc>
              <a:defRPr sz="2200">
                <a:latin typeface="Helvetica Light"/>
                <a:ea typeface="Helvetica Light"/>
                <a:cs typeface="Helvetica Light"/>
                <a:sym typeface="Helvetica Light"/>
              </a:defRPr>
            </a:pPr>
            <a:r>
              <a:rPr b="1">
                <a:latin typeface="+mn-lt"/>
                <a:ea typeface="+mn-ea"/>
                <a:cs typeface="+mn-cs"/>
                <a:sym typeface="Helvetica"/>
              </a:rPr>
              <a:t>Model 1: </a:t>
            </a:r>
            <a:r>
              <a:t> linear regression of post-event return on pre-event return</a:t>
            </a:r>
          </a:p>
        </p:txBody>
      </p:sp>
      <p:sp>
        <p:nvSpPr>
          <p:cNvPr id="177" name="Model 2: support vector machine logistic regression of post-event direction using pre-event return"/>
          <p:cNvSpPr txBox="1"/>
          <p:nvPr/>
        </p:nvSpPr>
        <p:spPr>
          <a:xfrm>
            <a:off x="285321" y="3998634"/>
            <a:ext cx="11857742" cy="7740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ct val="115000"/>
              </a:lnSpc>
              <a:defRPr sz="2100">
                <a:latin typeface="Helvetica Light"/>
                <a:ea typeface="Helvetica Light"/>
                <a:cs typeface="Helvetica Light"/>
                <a:sym typeface="Helvetica Light"/>
              </a:defRPr>
            </a:pPr>
            <a:r>
              <a:rPr b="1">
                <a:latin typeface="+mn-lt"/>
                <a:ea typeface="+mn-ea"/>
                <a:cs typeface="+mn-cs"/>
                <a:sym typeface="Helvetica"/>
              </a:rPr>
              <a:t>Model 2: </a:t>
            </a:r>
            <a:r>
              <a:t>support vector machine logistic regression of post-event direction using pre-event return</a:t>
            </a:r>
          </a:p>
        </p:txBody>
      </p:sp>
      <p:sp>
        <p:nvSpPr>
          <p:cNvPr id="178" name="Models used for Analysis"/>
          <p:cNvSpPr txBox="1">
            <a:spLocks noGrp="1"/>
          </p:cNvSpPr>
          <p:nvPr>
            <p:ph type="title" idx="4294967295"/>
          </p:nvPr>
        </p:nvSpPr>
        <p:spPr>
          <a:xfrm>
            <a:off x="578039" y="365125"/>
            <a:ext cx="10515601" cy="1325563"/>
          </a:xfrm>
          <a:prstGeom prst="rect">
            <a:avLst/>
          </a:prstGeom>
        </p:spPr>
        <p:txBody>
          <a:bodyPr/>
          <a:lstStyle>
            <a:lvl1pPr algn="ctr"/>
          </a:lstStyle>
          <a:p>
            <a:r>
              <a:t>Models used for Analysis</a:t>
            </a:r>
          </a:p>
        </p:txBody>
      </p:sp>
      <p:pic>
        <p:nvPicPr>
          <p:cNvPr id="179" name="Image" descr="Image"/>
          <p:cNvPicPr>
            <a:picLocks noChangeAspect="1"/>
          </p:cNvPicPr>
          <p:nvPr/>
        </p:nvPicPr>
        <p:blipFill>
          <a:blip r:embed="rId2">
            <a:extLst/>
          </a:blip>
          <a:stretch>
            <a:fillRect/>
          </a:stretch>
        </p:blipFill>
        <p:spPr>
          <a:xfrm>
            <a:off x="2856453" y="2655809"/>
            <a:ext cx="5785516" cy="1111995"/>
          </a:xfrm>
          <a:prstGeom prst="rect">
            <a:avLst/>
          </a:prstGeom>
          <a:ln w="12700">
            <a:miter lim="400000"/>
          </a:ln>
        </p:spPr>
      </p:pic>
      <p:pic>
        <p:nvPicPr>
          <p:cNvPr id="180" name="Image" descr="Image"/>
          <p:cNvPicPr>
            <a:picLocks noChangeAspect="1"/>
          </p:cNvPicPr>
          <p:nvPr/>
        </p:nvPicPr>
        <p:blipFill>
          <a:blip r:embed="rId3">
            <a:extLst/>
          </a:blip>
          <a:stretch>
            <a:fillRect/>
          </a:stretch>
        </p:blipFill>
        <p:spPr>
          <a:xfrm>
            <a:off x="2773621" y="4732924"/>
            <a:ext cx="5951179" cy="927012"/>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
          <p:cNvSpPr txBox="1"/>
          <p:nvPr/>
        </p:nvSpPr>
        <p:spPr>
          <a:xfrm>
            <a:off x="3854450" y="1600200"/>
            <a:ext cx="127000" cy="624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p:txBody>
      </p:sp>
      <p:sp>
        <p:nvSpPr>
          <p:cNvPr id="185" name="Text"/>
          <p:cNvSpPr txBox="1"/>
          <p:nvPr/>
        </p:nvSpPr>
        <p:spPr>
          <a:xfrm>
            <a:off x="6371480" y="1635007"/>
            <a:ext cx="127001"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00">
                <a:latin typeface="+mn-lt"/>
                <a:ea typeface="+mn-ea"/>
                <a:cs typeface="+mn-cs"/>
                <a:sym typeface="Helvetica"/>
              </a:defRPr>
            </a:pPr>
            <a:endParaRPr/>
          </a:p>
        </p:txBody>
      </p:sp>
      <p:sp>
        <p:nvSpPr>
          <p:cNvPr id="188" name="Tables comparing the two scenarios"/>
          <p:cNvSpPr txBox="1"/>
          <p:nvPr/>
        </p:nvSpPr>
        <p:spPr>
          <a:xfrm>
            <a:off x="3563595" y="472789"/>
            <a:ext cx="4402545"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lnSpc>
                <a:spcPct val="120000"/>
              </a:lnSpc>
              <a:spcBef>
                <a:spcPts val="1000"/>
              </a:spcBef>
              <a:defRPr sz="2100">
                <a:latin typeface="Helvetica Light"/>
                <a:ea typeface="Helvetica Light"/>
                <a:cs typeface="Helvetica Light"/>
                <a:sym typeface="Helvetica Light"/>
              </a:defRPr>
            </a:lvl1pPr>
          </a:lstStyle>
          <a:p>
            <a:r>
              <a:t>Tables comparing the two scenarios</a:t>
            </a:r>
          </a:p>
        </p:txBody>
      </p:sp>
      <p:sp>
        <p:nvSpPr>
          <p:cNvPr id="189" name="Scenario 1:…"/>
          <p:cNvSpPr txBox="1"/>
          <p:nvPr/>
        </p:nvSpPr>
        <p:spPr>
          <a:xfrm>
            <a:off x="392531" y="1183192"/>
            <a:ext cx="4984696" cy="4816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ct val="115000"/>
              </a:lnSpc>
              <a:defRPr sz="1100" b="1">
                <a:latin typeface="+mn-lt"/>
                <a:ea typeface="+mn-ea"/>
                <a:cs typeface="+mn-cs"/>
                <a:sym typeface="Helvetica"/>
              </a:defRPr>
            </a:pPr>
            <a:r>
              <a:rPr dirty="0"/>
              <a:t>Scenario 1:</a:t>
            </a:r>
          </a:p>
          <a:p>
            <a:pPr defTabSz="457200">
              <a:lnSpc>
                <a:spcPct val="115000"/>
              </a:lnSpc>
              <a:defRPr sz="1100">
                <a:latin typeface="+mn-lt"/>
                <a:ea typeface="+mn-ea"/>
                <a:cs typeface="+mn-cs"/>
                <a:sym typeface="Helvetica"/>
              </a:defRPr>
            </a:pPr>
            <a:r>
              <a:rPr lang="en-US" dirty="0"/>
              <a:t>What is the relation of </a:t>
            </a:r>
            <a:r>
              <a:rPr dirty="0"/>
              <a:t>post event market move based on the pre-market move.</a:t>
            </a:r>
          </a:p>
        </p:txBody>
      </p:sp>
      <p:sp>
        <p:nvSpPr>
          <p:cNvPr id="190" name="Scenario 2:…"/>
          <p:cNvSpPr txBox="1"/>
          <p:nvPr/>
        </p:nvSpPr>
        <p:spPr>
          <a:xfrm>
            <a:off x="7191602" y="1261436"/>
            <a:ext cx="3142846" cy="4816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ct val="115000"/>
              </a:lnSpc>
              <a:defRPr sz="1100" b="1">
                <a:latin typeface="+mn-lt"/>
                <a:ea typeface="+mn-ea"/>
                <a:cs typeface="+mn-cs"/>
                <a:sym typeface="Helvetica"/>
              </a:defRPr>
            </a:pPr>
            <a:r>
              <a:rPr dirty="0"/>
              <a:t>Scenario 2:</a:t>
            </a:r>
          </a:p>
          <a:p>
            <a:pPr defTabSz="457200">
              <a:lnSpc>
                <a:spcPct val="115000"/>
              </a:lnSpc>
              <a:defRPr sz="1100">
                <a:latin typeface="+mn-lt"/>
                <a:ea typeface="+mn-ea"/>
                <a:cs typeface="+mn-cs"/>
                <a:sym typeface="Helvetica"/>
              </a:defRPr>
            </a:pPr>
            <a:r>
              <a:rPr dirty="0"/>
              <a:t>What is the </a:t>
            </a:r>
            <a:r>
              <a:rPr lang="en-US" dirty="0"/>
              <a:t>relation on </a:t>
            </a:r>
            <a:r>
              <a:rPr dirty="0"/>
              <a:t>larger pre-market moves?</a:t>
            </a:r>
          </a:p>
        </p:txBody>
      </p:sp>
      <p:graphicFrame>
        <p:nvGraphicFramePr>
          <p:cNvPr id="2" name="Table 1">
            <a:extLst>
              <a:ext uri="{FF2B5EF4-FFF2-40B4-BE49-F238E27FC236}">
                <a16:creationId xmlns:a16="http://schemas.microsoft.com/office/drawing/2014/main" id="{EAC27B83-7865-5B40-A513-8AA72A7E33C0}"/>
              </a:ext>
            </a:extLst>
          </p:cNvPr>
          <p:cNvGraphicFramePr>
            <a:graphicFrameLocks noGrp="1"/>
          </p:cNvGraphicFramePr>
          <p:nvPr>
            <p:extLst>
              <p:ext uri="{D42A27DB-BD31-4B8C-83A1-F6EECF244321}">
                <p14:modId xmlns:p14="http://schemas.microsoft.com/office/powerpoint/2010/main" val="1420332956"/>
              </p:ext>
            </p:extLst>
          </p:nvPr>
        </p:nvGraphicFramePr>
        <p:xfrm>
          <a:off x="476463" y="2225040"/>
          <a:ext cx="4979117" cy="3107247"/>
        </p:xfrm>
        <a:graphic>
          <a:graphicData uri="http://schemas.openxmlformats.org/drawingml/2006/table">
            <a:tbl>
              <a:tblPr>
                <a:tableStyleId>{3C2FFA5D-87B4-456A-9821-1D502468CF0F}</a:tableStyleId>
              </a:tblPr>
              <a:tblGrid>
                <a:gridCol w="1901117">
                  <a:extLst>
                    <a:ext uri="{9D8B030D-6E8A-4147-A177-3AD203B41FA5}">
                      <a16:colId xmlns:a16="http://schemas.microsoft.com/office/drawing/2014/main" val="2696506697"/>
                    </a:ext>
                  </a:extLst>
                </a:gridCol>
                <a:gridCol w="694058">
                  <a:extLst>
                    <a:ext uri="{9D8B030D-6E8A-4147-A177-3AD203B41FA5}">
                      <a16:colId xmlns:a16="http://schemas.microsoft.com/office/drawing/2014/main" val="1099086957"/>
                    </a:ext>
                  </a:extLst>
                </a:gridCol>
                <a:gridCol w="422471">
                  <a:extLst>
                    <a:ext uri="{9D8B030D-6E8A-4147-A177-3AD203B41FA5}">
                      <a16:colId xmlns:a16="http://schemas.microsoft.com/office/drawing/2014/main" val="2779843519"/>
                    </a:ext>
                  </a:extLst>
                </a:gridCol>
                <a:gridCol w="422471">
                  <a:extLst>
                    <a:ext uri="{9D8B030D-6E8A-4147-A177-3AD203B41FA5}">
                      <a16:colId xmlns:a16="http://schemas.microsoft.com/office/drawing/2014/main" val="2453525925"/>
                    </a:ext>
                  </a:extLst>
                </a:gridCol>
                <a:gridCol w="694058">
                  <a:extLst>
                    <a:ext uri="{9D8B030D-6E8A-4147-A177-3AD203B41FA5}">
                      <a16:colId xmlns:a16="http://schemas.microsoft.com/office/drawing/2014/main" val="1053738361"/>
                    </a:ext>
                  </a:extLst>
                </a:gridCol>
                <a:gridCol w="422471">
                  <a:extLst>
                    <a:ext uri="{9D8B030D-6E8A-4147-A177-3AD203B41FA5}">
                      <a16:colId xmlns:a16="http://schemas.microsoft.com/office/drawing/2014/main" val="617504928"/>
                    </a:ext>
                  </a:extLst>
                </a:gridCol>
                <a:gridCol w="422471">
                  <a:extLst>
                    <a:ext uri="{9D8B030D-6E8A-4147-A177-3AD203B41FA5}">
                      <a16:colId xmlns:a16="http://schemas.microsoft.com/office/drawing/2014/main" val="1184007624"/>
                    </a:ext>
                  </a:extLst>
                </a:gridCol>
              </a:tblGrid>
              <a:tr h="229192">
                <a:tc>
                  <a:txBody>
                    <a:bodyPr/>
                    <a:lstStyle/>
                    <a:p>
                      <a:pPr algn="l" fontAlgn="b"/>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E[</a:t>
                      </a:r>
                      <a:r>
                        <a:rPr lang="en-US" sz="1200" b="0" i="0" u="none" strike="noStrike" dirty="0" err="1">
                          <a:effectLst/>
                          <a:latin typeface="Arial Narrow" panose="020B0604020202020204" pitchFamily="34" charset="0"/>
                          <a:ea typeface="+mn-ea"/>
                          <a:cs typeface="Arial Narrow" panose="020B0604020202020204" pitchFamily="34" charset="0"/>
                        </a:rPr>
                        <a:t>R|dP</a:t>
                      </a:r>
                      <a:r>
                        <a:rPr lang="en-US" sz="1200" b="0" i="0" u="none" strike="noStrike" dirty="0">
                          <a:effectLst/>
                          <a:latin typeface="Arial Narrow" panose="020B0604020202020204" pitchFamily="34" charset="0"/>
                          <a:ea typeface="+mn-ea"/>
                          <a:cs typeface="Arial Narrow" panose="020B0604020202020204" pitchFamily="34" charset="0"/>
                        </a:rPr>
                        <a:t>]</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E[</a:t>
                      </a:r>
                      <a:r>
                        <a:rPr lang="en-US" sz="1200" b="0" i="0" u="none" strike="noStrike" dirty="0" err="1">
                          <a:effectLst/>
                          <a:latin typeface="Arial Narrow" panose="020B0604020202020204" pitchFamily="34" charset="0"/>
                          <a:ea typeface="+mn-ea"/>
                          <a:cs typeface="Arial Narrow" panose="020B0604020202020204" pitchFamily="34" charset="0"/>
                        </a:rPr>
                        <a:t>D|dP</a:t>
                      </a:r>
                      <a:r>
                        <a:rPr lang="en-US" sz="1200" b="0" i="0" u="none" strike="noStrike" dirty="0">
                          <a:effectLst/>
                          <a:latin typeface="Arial Narrow" panose="020B0604020202020204" pitchFamily="34" charset="0"/>
                          <a:ea typeface="+mn-ea"/>
                          <a:cs typeface="Arial Narrow" panose="020B0604020202020204" pitchFamily="34" charset="0"/>
                        </a:rPr>
                        <a:t>]</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l" fontAlgn="b"/>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3159782483"/>
                  </a:ext>
                </a:extLst>
              </a:tr>
              <a:tr h="292281">
                <a:tc>
                  <a:txBody>
                    <a:bodyPr/>
                    <a:lstStyle/>
                    <a:p>
                      <a:pPr algn="l" fontAlgn="b"/>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TU</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UB</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ES</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TU</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UB</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ES</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4239669102"/>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Consumer Confidence</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0.10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0.62</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4174023756"/>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CPI</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0.02</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3161174179"/>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Durable Goods</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0.10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0.66</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0.55</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0.66</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3344916405"/>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FOMC</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0.65</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0.52</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0.65</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2691265240"/>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GDP</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0.52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0.57</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781620050"/>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ISM Manufacturing</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0.04</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0.56</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0.54</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0.56</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1453253381"/>
                  </a:ext>
                </a:extLst>
              </a:tr>
              <a:tr h="539807">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ISM Non-Manufacturing</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0.00</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0.71</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0.60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a:effectLst/>
                          <a:latin typeface="Arial Narrow" panose="020B0604020202020204" pitchFamily="34" charset="0"/>
                          <a:ea typeface="+mn-ea"/>
                          <a:cs typeface="Arial Narrow" panose="020B0604020202020204" pitchFamily="34" charset="0"/>
                        </a:rPr>
                        <a:t>0.71</a:t>
                      </a:r>
                      <a:endParaRPr lang="en-US" sz="1200" b="0" i="0" u="none" strike="noStrike">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3668016510"/>
                  </a:ext>
                </a:extLst>
              </a:tr>
              <a:tr h="292281">
                <a:tc>
                  <a:txBody>
                    <a:bodyPr/>
                    <a:lstStyle/>
                    <a:p>
                      <a:pPr algn="l" fontAlgn="b"/>
                      <a:r>
                        <a:rPr lang="en-US" sz="1200" b="0" i="0" u="none" strike="noStrike" dirty="0">
                          <a:effectLst/>
                          <a:latin typeface="Arial Narrow" panose="020B0604020202020204" pitchFamily="34" charset="0"/>
                          <a:ea typeface="+mn-ea"/>
                          <a:cs typeface="Arial Narrow" panose="020B0604020202020204" pitchFamily="34" charset="0"/>
                        </a:rPr>
                        <a:t>Non-farm Payrolls</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0.08</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0.00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0.5</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0.62</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tc>
                  <a:txBody>
                    <a:bodyPr/>
                    <a:lstStyle/>
                    <a:p>
                      <a:pPr algn="r" fontAlgn="b"/>
                      <a:r>
                        <a:rPr lang="en-US" sz="1200" b="0" i="0" u="none" strike="noStrike" dirty="0">
                          <a:effectLst/>
                          <a:latin typeface="Arial Narrow" panose="020B0604020202020204" pitchFamily="34" charset="0"/>
                          <a:ea typeface="+mn-ea"/>
                          <a:cs typeface="Arial Narrow" panose="020B0604020202020204" pitchFamily="34" charset="0"/>
                        </a:rPr>
                        <a:t>0.50</a:t>
                      </a:r>
                      <a:endParaRPr lang="en-US" sz="1200" b="0" i="0" u="none" strike="noStrike" dirty="0">
                        <a:solidFill>
                          <a:srgbClr val="000000"/>
                        </a:solidFill>
                        <a:effectLst/>
                        <a:latin typeface="Arial Narrow" panose="020B0604020202020204" pitchFamily="34" charset="0"/>
                        <a:ea typeface="+mn-ea"/>
                        <a:cs typeface="Arial Narrow" panose="020B0604020202020204" pitchFamily="34" charset="0"/>
                      </a:endParaRPr>
                    </a:p>
                  </a:txBody>
                  <a:tcPr marL="9525" marR="9525" marT="9525" marB="0" anchor="b"/>
                </a:tc>
                <a:extLst>
                  <a:ext uri="{0D108BD9-81ED-4DB2-BD59-A6C34878D82A}">
                    <a16:rowId xmlns:a16="http://schemas.microsoft.com/office/drawing/2014/main" val="1228613229"/>
                  </a:ext>
                </a:extLst>
              </a:tr>
            </a:tbl>
          </a:graphicData>
        </a:graphic>
      </p:graphicFrame>
      <p:graphicFrame>
        <p:nvGraphicFramePr>
          <p:cNvPr id="3" name="Table 2">
            <a:extLst>
              <a:ext uri="{FF2B5EF4-FFF2-40B4-BE49-F238E27FC236}">
                <a16:creationId xmlns:a16="http://schemas.microsoft.com/office/drawing/2014/main" id="{0226150F-857C-2B46-8ECC-39D170E234CD}"/>
              </a:ext>
            </a:extLst>
          </p:cNvPr>
          <p:cNvGraphicFramePr>
            <a:graphicFrameLocks noGrp="1"/>
          </p:cNvGraphicFramePr>
          <p:nvPr>
            <p:extLst>
              <p:ext uri="{D42A27DB-BD31-4B8C-83A1-F6EECF244321}">
                <p14:modId xmlns:p14="http://schemas.microsoft.com/office/powerpoint/2010/main" val="2574987942"/>
              </p:ext>
            </p:extLst>
          </p:nvPr>
        </p:nvGraphicFramePr>
        <p:xfrm>
          <a:off x="6112124" y="2259848"/>
          <a:ext cx="4840127" cy="3072442"/>
        </p:xfrm>
        <a:graphic>
          <a:graphicData uri="http://schemas.openxmlformats.org/drawingml/2006/table">
            <a:tbl>
              <a:tblPr>
                <a:tableStyleId>{3C2FFA5D-87B4-456A-9821-1D502468CF0F}</a:tableStyleId>
              </a:tblPr>
              <a:tblGrid>
                <a:gridCol w="1830025">
                  <a:extLst>
                    <a:ext uri="{9D8B030D-6E8A-4147-A177-3AD203B41FA5}">
                      <a16:colId xmlns:a16="http://schemas.microsoft.com/office/drawing/2014/main" val="4019514712"/>
                    </a:ext>
                  </a:extLst>
                </a:gridCol>
                <a:gridCol w="664474">
                  <a:extLst>
                    <a:ext uri="{9D8B030D-6E8A-4147-A177-3AD203B41FA5}">
                      <a16:colId xmlns:a16="http://schemas.microsoft.com/office/drawing/2014/main" val="788452622"/>
                    </a:ext>
                  </a:extLst>
                </a:gridCol>
                <a:gridCol w="403041">
                  <a:extLst>
                    <a:ext uri="{9D8B030D-6E8A-4147-A177-3AD203B41FA5}">
                      <a16:colId xmlns:a16="http://schemas.microsoft.com/office/drawing/2014/main" val="1269153972"/>
                    </a:ext>
                  </a:extLst>
                </a:gridCol>
                <a:gridCol w="406672">
                  <a:extLst>
                    <a:ext uri="{9D8B030D-6E8A-4147-A177-3AD203B41FA5}">
                      <a16:colId xmlns:a16="http://schemas.microsoft.com/office/drawing/2014/main" val="659125557"/>
                    </a:ext>
                  </a:extLst>
                </a:gridCol>
                <a:gridCol w="664474">
                  <a:extLst>
                    <a:ext uri="{9D8B030D-6E8A-4147-A177-3AD203B41FA5}">
                      <a16:colId xmlns:a16="http://schemas.microsoft.com/office/drawing/2014/main" val="2402245615"/>
                    </a:ext>
                  </a:extLst>
                </a:gridCol>
                <a:gridCol w="403041">
                  <a:extLst>
                    <a:ext uri="{9D8B030D-6E8A-4147-A177-3AD203B41FA5}">
                      <a16:colId xmlns:a16="http://schemas.microsoft.com/office/drawing/2014/main" val="2315683698"/>
                    </a:ext>
                  </a:extLst>
                </a:gridCol>
                <a:gridCol w="468400">
                  <a:extLst>
                    <a:ext uri="{9D8B030D-6E8A-4147-A177-3AD203B41FA5}">
                      <a16:colId xmlns:a16="http://schemas.microsoft.com/office/drawing/2014/main" val="969624208"/>
                    </a:ext>
                  </a:extLst>
                </a:gridCol>
              </a:tblGrid>
              <a:tr h="283256">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200" u="none" strike="noStrike">
                          <a:effectLst/>
                        </a:rPr>
                        <a:t>E[R|dP &gt; s]</a:t>
                      </a:r>
                      <a:endParaRPr lang="en-U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l" fontAlgn="b"/>
                      <a:r>
                        <a:rPr lang="en-US" sz="1200" u="none" strike="noStrike">
                          <a:effectLst/>
                        </a:rPr>
                        <a:t>E[D|dp &gt; s]</a:t>
                      </a:r>
                      <a:endParaRPr lang="en-US" sz="12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4359669"/>
                  </a:ext>
                </a:extLst>
              </a:tr>
              <a:tr h="283256">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TU</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UB</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ES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TU</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UB</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ES</a:t>
                      </a:r>
                      <a:endParaRPr lang="en-US"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1875442"/>
                  </a:ext>
                </a:extLst>
              </a:tr>
              <a:tr h="283256">
                <a:tc>
                  <a:txBody>
                    <a:bodyPr/>
                    <a:lstStyle/>
                    <a:p>
                      <a:pPr algn="l" fontAlgn="b"/>
                      <a:r>
                        <a:rPr lang="en-US" sz="1200" u="none" strike="noStrike">
                          <a:effectLst/>
                        </a:rPr>
                        <a:t>Consumer Confidence</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0.13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0.17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1922501"/>
                  </a:ext>
                </a:extLst>
              </a:tr>
              <a:tr h="283256">
                <a:tc>
                  <a:txBody>
                    <a:bodyPr/>
                    <a:lstStyle/>
                    <a:p>
                      <a:pPr algn="l" fontAlgn="b"/>
                      <a:r>
                        <a:rPr lang="en-US" sz="1200" u="none" strike="noStrike">
                          <a:effectLst/>
                        </a:rPr>
                        <a:t>CPI</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0.26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90561348"/>
                  </a:ext>
                </a:extLst>
              </a:tr>
              <a:tr h="283256">
                <a:tc>
                  <a:txBody>
                    <a:bodyPr/>
                    <a:lstStyle/>
                    <a:p>
                      <a:pPr algn="l" fontAlgn="b"/>
                      <a:r>
                        <a:rPr lang="en-US" sz="1200" u="none" strike="noStrike">
                          <a:effectLst/>
                        </a:rPr>
                        <a:t>Durable Goods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0.71</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45721219"/>
                  </a:ext>
                </a:extLst>
              </a:tr>
              <a:tr h="283256">
                <a:tc>
                  <a:txBody>
                    <a:bodyPr/>
                    <a:lstStyle/>
                    <a:p>
                      <a:pPr algn="l" fontAlgn="b"/>
                      <a:r>
                        <a:rPr lang="en-US" sz="1200" u="none" strike="noStrike">
                          <a:effectLst/>
                        </a:rPr>
                        <a:t>FOMC</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0.25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0.83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0.75</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88366339"/>
                  </a:ext>
                </a:extLst>
              </a:tr>
              <a:tr h="283256">
                <a:tc>
                  <a:txBody>
                    <a:bodyPr/>
                    <a:lstStyle/>
                    <a:p>
                      <a:pPr algn="l" fontAlgn="b"/>
                      <a:r>
                        <a:rPr lang="en-US" sz="1200" u="none" strike="noStrike">
                          <a:effectLst/>
                        </a:rPr>
                        <a:t>GDP</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0.03</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6540225"/>
                  </a:ext>
                </a:extLst>
              </a:tr>
              <a:tr h="283256">
                <a:tc>
                  <a:txBody>
                    <a:bodyPr/>
                    <a:lstStyle/>
                    <a:p>
                      <a:pPr algn="l" fontAlgn="b"/>
                      <a:r>
                        <a:rPr lang="en-US" sz="1200" u="none" strike="noStrike">
                          <a:effectLst/>
                        </a:rPr>
                        <a:t>ISM Manufacturing</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0.35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0.56</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05335376"/>
                  </a:ext>
                </a:extLst>
              </a:tr>
              <a:tr h="523138">
                <a:tc>
                  <a:txBody>
                    <a:bodyPr/>
                    <a:lstStyle/>
                    <a:p>
                      <a:pPr algn="l" fontAlgn="b"/>
                      <a:r>
                        <a:rPr lang="en-US" sz="1200" u="none" strike="noStrike">
                          <a:effectLst/>
                        </a:rPr>
                        <a:t>ISM Non-Manufacturing</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0.16</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0.05</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0.67</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1479885"/>
                  </a:ext>
                </a:extLst>
              </a:tr>
              <a:tr h="283256">
                <a:tc>
                  <a:txBody>
                    <a:bodyPr/>
                    <a:lstStyle/>
                    <a:p>
                      <a:pPr algn="l" fontAlgn="b"/>
                      <a:r>
                        <a:rPr lang="en-US" sz="1200" u="none" strike="noStrike">
                          <a:effectLst/>
                        </a:rPr>
                        <a:t>Non-farm Payrolls</a:t>
                      </a:r>
                      <a:endParaRPr lang="en-US" sz="12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0.64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0.10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0.71</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0.78</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0.6</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4845547"/>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2"/>
          <p:cNvSpPr txBox="1"/>
          <p:nvPr/>
        </p:nvSpPr>
        <p:spPr>
          <a:xfrm>
            <a:off x="11366154" y="5851026"/>
            <a:ext cx="437144"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5000"/>
            </a:lvl1pPr>
          </a:lstStyle>
          <a:p>
            <a:r>
              <a:t>2</a:t>
            </a:r>
          </a:p>
        </p:txBody>
      </p:sp>
      <p:sp>
        <p:nvSpPr>
          <p:cNvPr id="193" name="Result"/>
          <p:cNvSpPr txBox="1">
            <a:spLocks noGrp="1"/>
          </p:cNvSpPr>
          <p:nvPr>
            <p:ph type="title" idx="4294967295"/>
          </p:nvPr>
        </p:nvSpPr>
        <p:spPr>
          <a:xfrm>
            <a:off x="578039" y="365125"/>
            <a:ext cx="10515601" cy="826677"/>
          </a:xfrm>
          <a:prstGeom prst="rect">
            <a:avLst/>
          </a:prstGeom>
        </p:spPr>
        <p:txBody>
          <a:bodyPr/>
          <a:lstStyle>
            <a:lvl1pPr algn="ctr"/>
          </a:lstStyle>
          <a:p>
            <a:r>
              <a:rPr dirty="0"/>
              <a:t>Result</a:t>
            </a:r>
          </a:p>
        </p:txBody>
      </p:sp>
      <p:sp>
        <p:nvSpPr>
          <p:cNvPr id="194" name="Can pre market movements help in predicting  the direction of an event?"/>
          <p:cNvSpPr txBox="1"/>
          <p:nvPr/>
        </p:nvSpPr>
        <p:spPr>
          <a:xfrm>
            <a:off x="1959963" y="1368925"/>
            <a:ext cx="6690291" cy="9787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lnSpc>
                <a:spcPct val="120000"/>
              </a:lnSpc>
              <a:spcBef>
                <a:spcPts val="1000"/>
              </a:spcBef>
              <a:defRPr sz="2800" b="1">
                <a:latin typeface="+mn-lt"/>
                <a:ea typeface="+mn-ea"/>
                <a:cs typeface="+mn-cs"/>
                <a:sym typeface="Helvetica"/>
              </a:defRPr>
            </a:pPr>
            <a:r>
              <a:rPr lang="en-US" sz="2400" dirty="0"/>
              <a:t>Do</a:t>
            </a:r>
            <a:r>
              <a:rPr sz="2400" dirty="0"/>
              <a:t> pre market movements help in predicting </a:t>
            </a:r>
            <a:br>
              <a:rPr sz="2400" dirty="0"/>
            </a:br>
            <a:r>
              <a:rPr sz="2400" dirty="0"/>
              <a:t>the direction of an event?</a:t>
            </a:r>
          </a:p>
        </p:txBody>
      </p:sp>
      <p:sp>
        <p:nvSpPr>
          <p:cNvPr id="195" name="We were surprised to find that when the pre-event market move is greater than 1 standard deviation from the mean pre-event market move, the predictive power of the pre-market move is significantly better compared to all market moves. A speculator has much better odds of making a profit when the pre-event movement is larger than usual! This was actually surprising to find. Also the ability to predict post market returns from pre-market returns using all data for each event was close to zero, while the ability to predict post even direction fared better."/>
          <p:cNvSpPr txBox="1"/>
          <p:nvPr/>
        </p:nvSpPr>
        <p:spPr>
          <a:xfrm>
            <a:off x="1881416" y="3055486"/>
            <a:ext cx="8086347" cy="3200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just" defTabSz="457200">
              <a:lnSpc>
                <a:spcPct val="115000"/>
              </a:lnSpc>
              <a:defRPr sz="2000">
                <a:latin typeface="Helvetica Light"/>
                <a:ea typeface="Helvetica Light"/>
                <a:cs typeface="Helvetica Light"/>
                <a:sym typeface="Helvetica Light"/>
              </a:defRPr>
            </a:pPr>
            <a:r>
              <a:rPr dirty="0"/>
              <a:t>We were surprised to find that when the pre-event market move is greater than 1 standard deviation from the mean pre-event market move, the predictive power of the pre-market move is significantly better compared to all market moves. </a:t>
            </a:r>
            <a:r>
              <a:rPr b="1" dirty="0">
                <a:latin typeface="+mn-lt"/>
                <a:ea typeface="+mn-ea"/>
                <a:cs typeface="+mn-cs"/>
                <a:sym typeface="Helvetica"/>
              </a:rPr>
              <a:t>A speculator has much better odds of making a profit when the pre-event movement is larger than usual! </a:t>
            </a:r>
            <a:r>
              <a:rPr dirty="0"/>
              <a:t>This was actually surprising to find. Also the ability to predict post market returns from pre-market returns using all data for each event was close to zero, while the ability to predict post even direction fared better.</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oduct Tech Stack"/>
          <p:cNvSpPr txBox="1">
            <a:spLocks noGrp="1"/>
          </p:cNvSpPr>
          <p:nvPr>
            <p:ph type="title" idx="4294967295"/>
          </p:nvPr>
        </p:nvSpPr>
        <p:spPr>
          <a:xfrm>
            <a:off x="578039" y="365125"/>
            <a:ext cx="10515601" cy="1325563"/>
          </a:xfrm>
          <a:prstGeom prst="rect">
            <a:avLst/>
          </a:prstGeom>
        </p:spPr>
        <p:txBody>
          <a:bodyPr/>
          <a:lstStyle>
            <a:lvl1pPr algn="ctr"/>
          </a:lstStyle>
          <a:p>
            <a:r>
              <a:t>Product Tech Stack</a:t>
            </a:r>
          </a:p>
        </p:txBody>
      </p:sp>
      <p:pic>
        <p:nvPicPr>
          <p:cNvPr id="198" name="Image" descr="Image"/>
          <p:cNvPicPr>
            <a:picLocks noChangeAspect="1"/>
          </p:cNvPicPr>
          <p:nvPr/>
        </p:nvPicPr>
        <p:blipFill>
          <a:blip r:embed="rId2">
            <a:extLst/>
          </a:blip>
          <a:stretch>
            <a:fillRect/>
          </a:stretch>
        </p:blipFill>
        <p:spPr>
          <a:xfrm>
            <a:off x="438831" y="1754416"/>
            <a:ext cx="4334681" cy="4436564"/>
          </a:xfrm>
          <a:prstGeom prst="rect">
            <a:avLst/>
          </a:prstGeom>
          <a:ln w="12700">
            <a:miter lim="400000"/>
          </a:ln>
        </p:spPr>
      </p:pic>
      <p:sp>
        <p:nvSpPr>
          <p:cNvPr id="199" name="The diagram represents the software stack developed for this analysis which could turn into a product to lease to middle-tier financial firms.  Many firms we have encountered do not have any in house capability to split, compress, cache and then deliver tick data to a client program for analysis. The software takes in several GB of raw trade tick data from the CME, splits and compresses it so it can be quickly looked up via data time in a client analysis tool via the cache reader or used as input to simple machine learning framework developed for this project."/>
          <p:cNvSpPr txBox="1"/>
          <p:nvPr/>
        </p:nvSpPr>
        <p:spPr>
          <a:xfrm>
            <a:off x="4831650" y="2105793"/>
            <a:ext cx="6882076" cy="3406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just" defTabSz="457200">
              <a:lnSpc>
                <a:spcPct val="115000"/>
              </a:lnSpc>
              <a:defRPr sz="1900">
                <a:latin typeface="Helvetica Light"/>
                <a:ea typeface="Helvetica Light"/>
                <a:cs typeface="Helvetica Light"/>
                <a:sym typeface="Helvetica Light"/>
              </a:defRPr>
            </a:lvl1pPr>
          </a:lstStyle>
          <a:p>
            <a:r>
              <a:t>The diagram represents the software stack developed for this analysis which could turn into a product to lease to middle-tier financial firms.  Many firms we have encountered do not have any in house capability to split, compress, cache and then deliver tick data to a client program for analysis. The software takes in several GB of raw trade tick data from the CME, splits and compresses it so it can be quickly looked up via data time in a client analysis tool via the cache reader or used as input to simple machine learning framework developed for this project.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97A3-C3D8-42E0-917F-EA52DB017FF8}"/>
              </a:ext>
            </a:extLst>
          </p:cNvPr>
          <p:cNvSpPr>
            <a:spLocks noGrp="1"/>
          </p:cNvSpPr>
          <p:nvPr>
            <p:ph type="title"/>
          </p:nvPr>
        </p:nvSpPr>
        <p:spPr>
          <a:xfrm>
            <a:off x="2514600" y="381000"/>
            <a:ext cx="7374270" cy="1219200"/>
          </a:xfrm>
        </p:spPr>
        <p:txBody>
          <a:bodyPr/>
          <a:lstStyle/>
          <a:p>
            <a:r>
              <a:rPr lang="en-US" sz="3600" dirty="0">
                <a:solidFill>
                  <a:schemeClr val="tx2"/>
                </a:solidFill>
              </a:rPr>
              <a:t>Some fun first …</a:t>
            </a:r>
            <a:br>
              <a:rPr lang="en-US" sz="3600" dirty="0">
                <a:solidFill>
                  <a:schemeClr val="tx2"/>
                </a:solidFill>
              </a:rPr>
            </a:br>
            <a:r>
              <a:rPr lang="en-US" sz="3600" dirty="0">
                <a:solidFill>
                  <a:schemeClr val="tx2"/>
                </a:solidFill>
              </a:rPr>
              <a:t>	</a:t>
            </a:r>
            <a:r>
              <a:rPr lang="en-US" sz="2000" dirty="0">
                <a:solidFill>
                  <a:schemeClr val="tx2"/>
                </a:solidFill>
              </a:rPr>
              <a:t>showing corrupt incentives</a:t>
            </a:r>
          </a:p>
        </p:txBody>
      </p:sp>
      <p:sp>
        <p:nvSpPr>
          <p:cNvPr id="3" name="Content Placeholder 2">
            <a:extLst>
              <a:ext uri="{FF2B5EF4-FFF2-40B4-BE49-F238E27FC236}">
                <a16:creationId xmlns:a16="http://schemas.microsoft.com/office/drawing/2014/main" id="{852C2D41-B343-4FD9-BAE7-0F1B66DA869A}"/>
              </a:ext>
            </a:extLst>
          </p:cNvPr>
          <p:cNvSpPr>
            <a:spLocks noGrp="1"/>
          </p:cNvSpPr>
          <p:nvPr>
            <p:ph idx="1"/>
          </p:nvPr>
        </p:nvSpPr>
        <p:spPr>
          <a:xfrm>
            <a:off x="2666107" y="1981202"/>
            <a:ext cx="7374270" cy="4495799"/>
          </a:xfrm>
        </p:spPr>
        <p:txBody>
          <a:bodyPr>
            <a:normAutofit fontScale="92500" lnSpcReduction="20000"/>
          </a:bodyPr>
          <a:lstStyle/>
          <a:p>
            <a:pPr marL="125159" indent="-125159" defTabSz="500634">
              <a:lnSpc>
                <a:spcPct val="120000"/>
              </a:lnSpc>
              <a:spcBef>
                <a:spcPts val="525"/>
              </a:spcBef>
              <a:defRPr sz="2044">
                <a:latin typeface="+mn-lt"/>
                <a:ea typeface="+mn-ea"/>
                <a:cs typeface="+mn-cs"/>
                <a:sym typeface="Helvetica"/>
              </a:defRPr>
            </a:pPr>
            <a:r>
              <a:rPr lang="en-US" dirty="0"/>
              <a:t>Four speculators are in Chicago and its 7:00 am, Feb 1 ,2019.</a:t>
            </a:r>
          </a:p>
          <a:p>
            <a:pPr marL="375476" lvl="1" indent="-125159" defTabSz="500634">
              <a:lnSpc>
                <a:spcPct val="120000"/>
              </a:lnSpc>
              <a:spcBef>
                <a:spcPts val="225"/>
              </a:spcBef>
              <a:defRPr sz="1752">
                <a:latin typeface="+mn-lt"/>
                <a:ea typeface="+mn-ea"/>
                <a:cs typeface="+mn-cs"/>
                <a:sym typeface="Helvetica"/>
              </a:defRPr>
            </a:pPr>
            <a:r>
              <a:rPr lang="en-US" dirty="0"/>
              <a:t>Speculator 1 is “The Awesome one” Everything is great</a:t>
            </a:r>
          </a:p>
          <a:p>
            <a:pPr marL="375476" lvl="1" indent="-125159" defTabSz="500634">
              <a:lnSpc>
                <a:spcPct val="120000"/>
              </a:lnSpc>
              <a:spcBef>
                <a:spcPts val="225"/>
              </a:spcBef>
              <a:defRPr sz="1752">
                <a:latin typeface="+mn-lt"/>
                <a:ea typeface="+mn-ea"/>
                <a:cs typeface="+mn-cs"/>
                <a:sym typeface="Helvetica"/>
              </a:defRPr>
            </a:pPr>
            <a:r>
              <a:rPr lang="en-US" dirty="0"/>
              <a:t>Speculator 2 is “The Pissed-off one” Everything sucks</a:t>
            </a:r>
          </a:p>
          <a:p>
            <a:pPr marL="375476" lvl="1" indent="-125159" defTabSz="500634">
              <a:lnSpc>
                <a:spcPct val="120000"/>
              </a:lnSpc>
              <a:spcBef>
                <a:spcPts val="225"/>
              </a:spcBef>
              <a:defRPr sz="1752">
                <a:latin typeface="+mn-lt"/>
                <a:ea typeface="+mn-ea"/>
                <a:cs typeface="+mn-cs"/>
                <a:sym typeface="Helvetica"/>
              </a:defRPr>
            </a:pPr>
            <a:r>
              <a:rPr lang="en-US" dirty="0"/>
              <a:t>Speculator 3 is “The corrupt/cynical-one” F*** all of you</a:t>
            </a:r>
          </a:p>
          <a:p>
            <a:pPr marL="375476" lvl="1" indent="-125159" defTabSz="500634">
              <a:lnSpc>
                <a:spcPct val="120000"/>
              </a:lnSpc>
              <a:spcBef>
                <a:spcPts val="225"/>
              </a:spcBef>
              <a:defRPr sz="1752">
                <a:latin typeface="+mn-lt"/>
                <a:ea typeface="+mn-ea"/>
                <a:cs typeface="+mn-cs"/>
                <a:sym typeface="Helvetica"/>
              </a:defRPr>
            </a:pPr>
            <a:r>
              <a:rPr lang="en-US" dirty="0"/>
              <a:t>Speculator 4 is “The biased hedger” </a:t>
            </a:r>
          </a:p>
          <a:p>
            <a:pPr marL="125159" indent="-125159" defTabSz="500634">
              <a:lnSpc>
                <a:spcPct val="120000"/>
              </a:lnSpc>
              <a:spcBef>
                <a:spcPts val="525"/>
              </a:spcBef>
              <a:defRPr sz="2044">
                <a:latin typeface="+mn-lt"/>
                <a:ea typeface="+mn-ea"/>
                <a:cs typeface="+mn-cs"/>
                <a:sym typeface="Helvetica"/>
              </a:defRPr>
            </a:pPr>
            <a:r>
              <a:rPr lang="en-US" dirty="0"/>
              <a:t>Non-farm Payroll number are being released in 30 minutes (from BLS)</a:t>
            </a:r>
          </a:p>
          <a:p>
            <a:pPr marL="125159" indent="-125159" defTabSz="500634">
              <a:lnSpc>
                <a:spcPct val="120000"/>
              </a:lnSpc>
              <a:spcBef>
                <a:spcPts val="525"/>
              </a:spcBef>
              <a:defRPr sz="2044">
                <a:latin typeface="+mn-lt"/>
                <a:ea typeface="+mn-ea"/>
                <a:cs typeface="+mn-cs"/>
                <a:sym typeface="Helvetica"/>
              </a:defRPr>
            </a:pPr>
            <a:r>
              <a:rPr lang="en-US" dirty="0"/>
              <a:t>If it’s a blowout number </a:t>
            </a:r>
          </a:p>
          <a:p>
            <a:pPr marL="375476" lvl="1" indent="-125159" defTabSz="500634">
              <a:lnSpc>
                <a:spcPct val="120000"/>
              </a:lnSpc>
              <a:spcBef>
                <a:spcPts val="225"/>
              </a:spcBef>
              <a:defRPr sz="1752">
                <a:latin typeface="+mn-lt"/>
                <a:ea typeface="+mn-ea"/>
                <a:cs typeface="+mn-cs"/>
                <a:sym typeface="Helvetica"/>
              </a:defRPr>
            </a:pPr>
            <a:r>
              <a:rPr lang="en-US" dirty="0"/>
              <a:t>Equity Futures (ES) should take off</a:t>
            </a:r>
          </a:p>
          <a:p>
            <a:pPr marL="375476" lvl="1" indent="-125159" defTabSz="500634">
              <a:lnSpc>
                <a:spcPct val="120000"/>
              </a:lnSpc>
              <a:spcBef>
                <a:spcPts val="225"/>
              </a:spcBef>
              <a:defRPr sz="1752">
                <a:latin typeface="+mn-lt"/>
                <a:ea typeface="+mn-ea"/>
                <a:cs typeface="+mn-cs"/>
                <a:sym typeface="Helvetica"/>
              </a:defRPr>
            </a:pPr>
            <a:r>
              <a:rPr lang="en-US" dirty="0"/>
              <a:t>Bond Futures (UB) should sell off</a:t>
            </a:r>
          </a:p>
          <a:p>
            <a:pPr marL="125159" indent="-125159" defTabSz="500634">
              <a:lnSpc>
                <a:spcPct val="120000"/>
              </a:lnSpc>
              <a:spcBef>
                <a:spcPts val="525"/>
              </a:spcBef>
              <a:defRPr sz="2044">
                <a:latin typeface="+mn-lt"/>
                <a:ea typeface="+mn-ea"/>
                <a:cs typeface="+mn-cs"/>
                <a:sym typeface="Helvetica"/>
              </a:defRPr>
            </a:pPr>
            <a:r>
              <a:rPr lang="en-US" dirty="0"/>
              <a:t>If it’s a disappointing number (Mr. Pissed-off will be happy)</a:t>
            </a:r>
          </a:p>
          <a:p>
            <a:pPr marL="375476" lvl="1" indent="-125159" defTabSz="500634">
              <a:lnSpc>
                <a:spcPct val="120000"/>
              </a:lnSpc>
              <a:spcBef>
                <a:spcPts val="225"/>
              </a:spcBef>
              <a:defRPr sz="1752">
                <a:latin typeface="+mn-lt"/>
                <a:ea typeface="+mn-ea"/>
                <a:cs typeface="+mn-cs"/>
                <a:sym typeface="Helvetica"/>
              </a:defRPr>
            </a:pPr>
            <a:r>
              <a:rPr lang="en-US" dirty="0"/>
              <a:t>Equities should sell</a:t>
            </a:r>
          </a:p>
          <a:p>
            <a:pPr marL="375476" lvl="1" indent="-125159" defTabSz="500634">
              <a:lnSpc>
                <a:spcPct val="120000"/>
              </a:lnSpc>
              <a:spcBef>
                <a:spcPts val="225"/>
              </a:spcBef>
              <a:defRPr sz="1752">
                <a:latin typeface="+mn-lt"/>
                <a:ea typeface="+mn-ea"/>
                <a:cs typeface="+mn-cs"/>
                <a:sym typeface="Helvetica"/>
              </a:defRPr>
            </a:pPr>
            <a:r>
              <a:rPr lang="en-US" dirty="0"/>
              <a:t>Bond should take off</a:t>
            </a:r>
          </a:p>
          <a:p>
            <a:pPr marL="125159" indent="-125159" defTabSz="500634">
              <a:lnSpc>
                <a:spcPct val="120000"/>
              </a:lnSpc>
              <a:spcBef>
                <a:spcPts val="525"/>
              </a:spcBef>
              <a:defRPr sz="2044">
                <a:latin typeface="+mn-lt"/>
                <a:ea typeface="+mn-ea"/>
                <a:cs typeface="+mn-cs"/>
                <a:sym typeface="Helvetica"/>
              </a:defRPr>
            </a:pPr>
            <a:r>
              <a:rPr lang="en-US" dirty="0"/>
              <a:t>If its mixed the market will probably jigsaw then pick a direction</a:t>
            </a:r>
          </a:p>
        </p:txBody>
      </p:sp>
    </p:spTree>
    <p:extLst>
      <p:ext uri="{BB962C8B-B14F-4D97-AF65-F5344CB8AC3E}">
        <p14:creationId xmlns:p14="http://schemas.microsoft.com/office/powerpoint/2010/main" val="420983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roduct Features"/>
          <p:cNvSpPr txBox="1">
            <a:spLocks noGrp="1"/>
          </p:cNvSpPr>
          <p:nvPr>
            <p:ph type="title" idx="4294967295"/>
          </p:nvPr>
        </p:nvSpPr>
        <p:spPr>
          <a:xfrm>
            <a:off x="578039" y="365125"/>
            <a:ext cx="10515601" cy="1325563"/>
          </a:xfrm>
          <a:prstGeom prst="rect">
            <a:avLst/>
          </a:prstGeom>
        </p:spPr>
        <p:txBody>
          <a:bodyPr/>
          <a:lstStyle>
            <a:lvl1pPr algn="ctr"/>
          </a:lstStyle>
          <a:p>
            <a:r>
              <a:t>Product Features</a:t>
            </a:r>
          </a:p>
        </p:txBody>
      </p:sp>
      <p:sp>
        <p:nvSpPr>
          <p:cNvPr id="202" name="The software developed has the following features:…"/>
          <p:cNvSpPr txBox="1"/>
          <p:nvPr/>
        </p:nvSpPr>
        <p:spPr>
          <a:xfrm>
            <a:off x="809037" y="2066802"/>
            <a:ext cx="9665058" cy="3952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lnSpc>
                <a:spcPct val="150000"/>
              </a:lnSpc>
              <a:defRPr sz="1600">
                <a:latin typeface="+mn-lt"/>
                <a:ea typeface="+mn-ea"/>
                <a:cs typeface="+mn-cs"/>
                <a:sym typeface="Helvetica"/>
              </a:defRPr>
            </a:pPr>
            <a:r>
              <a:t>The software developed has the following features:</a:t>
            </a:r>
          </a:p>
          <a:p>
            <a:pPr defTabSz="457200">
              <a:lnSpc>
                <a:spcPct val="150000"/>
              </a:lnSpc>
              <a:defRPr sz="1600">
                <a:latin typeface="+mn-lt"/>
                <a:ea typeface="+mn-ea"/>
                <a:cs typeface="+mn-cs"/>
                <a:sym typeface="Helvetica"/>
              </a:defRPr>
            </a:pPr>
            <a:endParaRP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Create compressed Tick Trade Archive from Raw Exchange Data</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Take exchange tick trade data make it fast to load for any particular date across a range of contracts.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Create Events Repository with Event , Event Date, Market Expectation and Actual Number</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Locate event based on a close date, map the market reaction and expectations and plot</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Show the profit loss of speculators taking long/short positions in contracts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Compare Events based on Tick Movements</a:t>
            </a:r>
          </a:p>
          <a:p>
            <a:pPr marL="457200" indent="-228600" defTabSz="457200">
              <a:lnSpc>
                <a:spcPct val="150000"/>
              </a:lnSpc>
              <a:buClr>
                <a:srgbClr val="000000"/>
              </a:buClr>
              <a:buSzPct val="100000"/>
              <a:buFont typeface="Arial"/>
              <a:buChar char="•"/>
              <a:defRPr sz="1600">
                <a:latin typeface="+mn-lt"/>
                <a:ea typeface="+mn-ea"/>
                <a:cs typeface="+mn-cs"/>
                <a:sym typeface="Helvetica"/>
              </a:defRPr>
            </a:pPr>
            <a:r>
              <a:t>Apply Machine Learning </a:t>
            </a:r>
          </a:p>
          <a:p>
            <a:pPr marL="914400" lvl="1" indent="-228600" defTabSz="457200">
              <a:lnSpc>
                <a:spcPct val="150000"/>
              </a:lnSpc>
              <a:buClr>
                <a:srgbClr val="000000"/>
              </a:buClr>
              <a:buSzPct val="100000"/>
              <a:buFont typeface="Arial"/>
              <a:buChar char="•"/>
              <a:defRPr sz="1600">
                <a:latin typeface="+mn-lt"/>
                <a:ea typeface="+mn-ea"/>
                <a:cs typeface="+mn-cs"/>
                <a:sym typeface="Helvetica"/>
              </a:defRPr>
            </a:pPr>
            <a:r>
              <a:t>Assess pre-market moves of post event moves, </a:t>
            </a:r>
          </a:p>
          <a:p>
            <a:pPr marL="914400" lvl="1" indent="-228600" defTabSz="457200">
              <a:lnSpc>
                <a:spcPct val="150000"/>
              </a:lnSpc>
              <a:buClr>
                <a:srgbClr val="000000"/>
              </a:buClr>
              <a:buSzPct val="100000"/>
              <a:buFont typeface="Arial"/>
              <a:buChar char="•"/>
              <a:defRPr sz="1600">
                <a:latin typeface="+mn-lt"/>
                <a:ea typeface="+mn-ea"/>
                <a:cs typeface="+mn-cs"/>
                <a:sym typeface="Helvetica"/>
              </a:defRPr>
            </a:pPr>
            <a:r>
              <a:t>Assess market expectations vs actual on market moves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Applications to Other Markets"/>
          <p:cNvSpPr txBox="1">
            <a:spLocks noGrp="1"/>
          </p:cNvSpPr>
          <p:nvPr>
            <p:ph type="title" idx="4294967295"/>
          </p:nvPr>
        </p:nvSpPr>
        <p:spPr>
          <a:xfrm>
            <a:off x="578039" y="365125"/>
            <a:ext cx="10515601" cy="1325563"/>
          </a:xfrm>
          <a:prstGeom prst="rect">
            <a:avLst/>
          </a:prstGeom>
        </p:spPr>
        <p:txBody>
          <a:bodyPr/>
          <a:lstStyle>
            <a:lvl1pPr algn="ctr"/>
          </a:lstStyle>
          <a:p>
            <a:r>
              <a:t>Applications to Other Markets</a:t>
            </a:r>
          </a:p>
        </p:txBody>
      </p:sp>
      <p:sp>
        <p:nvSpPr>
          <p:cNvPr id="205" name="While we focused on US Futures Markets and Macroeconomic Events, the software stack developed can be applied to any exchange traded markets around the world. For instance we could use the methodology on earnings announcements on US Equities, international central banks announcements on their impact  currency valuation and general foreign economic reporting  and its impact on local equities and fixed income markets."/>
          <p:cNvSpPr txBox="1"/>
          <p:nvPr/>
        </p:nvSpPr>
        <p:spPr>
          <a:xfrm>
            <a:off x="1371342" y="2386326"/>
            <a:ext cx="9449315" cy="3266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defTabSz="457200">
              <a:lnSpc>
                <a:spcPct val="150000"/>
              </a:lnSpc>
              <a:defRPr sz="2100">
                <a:latin typeface="+mn-lt"/>
                <a:ea typeface="+mn-ea"/>
                <a:cs typeface="+mn-cs"/>
                <a:sym typeface="Helvetica"/>
              </a:defRPr>
            </a:lvl1pPr>
          </a:lstStyle>
          <a:p>
            <a:r>
              <a:t>While we focused on US Futures Markets and Macroeconomic Events, the software stack developed can be applied to any exchange traded markets around the world. For instance we could use the methodology on earnings announcements on US Equities, international central banks announcements on their impact  currency valuation and general foreign economic reporting  and its impact on local equities and fixed income markets.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onclusion"/>
          <p:cNvSpPr txBox="1">
            <a:spLocks noGrp="1"/>
          </p:cNvSpPr>
          <p:nvPr>
            <p:ph type="title" idx="4294967295"/>
          </p:nvPr>
        </p:nvSpPr>
        <p:spPr>
          <a:xfrm>
            <a:off x="578039" y="365125"/>
            <a:ext cx="10515601" cy="682839"/>
          </a:xfrm>
          <a:prstGeom prst="rect">
            <a:avLst/>
          </a:prstGeom>
        </p:spPr>
        <p:txBody>
          <a:bodyPr>
            <a:normAutofit fontScale="90000"/>
          </a:bodyPr>
          <a:lstStyle>
            <a:lvl1pPr algn="ctr"/>
          </a:lstStyle>
          <a:p>
            <a:r>
              <a:rPr dirty="0"/>
              <a:t>Conclusion</a:t>
            </a:r>
          </a:p>
        </p:txBody>
      </p:sp>
      <p:sp>
        <p:nvSpPr>
          <p:cNvPr id="208" name="We have shown that economic announcements present outsized opportunity in terms of market volatility and trading volume compared to non-event market periods.  We have shown that higher than average pre-event market moves are better predictors of the post event price direction and returns compared to the average pre-event return.  This lends some credence to the adage that “someone knows something.”   The software developed for this problem, stumbled on the problem of the difficulty in using search engines to answer things from an historical context.and starts to address the issue of its not really easy to use search engines to find things in a historical context.  In addition we have created the genesis of a product that can be used to analyze historical events impact on the markets."/>
          <p:cNvSpPr txBox="1"/>
          <p:nvPr/>
        </p:nvSpPr>
        <p:spPr>
          <a:xfrm>
            <a:off x="934948" y="1047965"/>
            <a:ext cx="9953036" cy="3831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defTabSz="457200">
              <a:lnSpc>
                <a:spcPct val="150000"/>
              </a:lnSpc>
              <a:defRPr>
                <a:latin typeface="+mn-lt"/>
                <a:ea typeface="+mn-ea"/>
                <a:cs typeface="+mn-cs"/>
                <a:sym typeface="Helvetica"/>
              </a:defRPr>
            </a:pPr>
            <a:r>
              <a:rPr dirty="0"/>
              <a:t>We have shown that </a:t>
            </a:r>
            <a:r>
              <a:rPr b="1" dirty="0"/>
              <a:t>economic announcements</a:t>
            </a:r>
            <a:r>
              <a:rPr dirty="0"/>
              <a:t> present </a:t>
            </a:r>
            <a:r>
              <a:rPr b="1" dirty="0"/>
              <a:t>outsized opportunity</a:t>
            </a:r>
            <a:r>
              <a:rPr dirty="0"/>
              <a:t> in terms of market volatility and trading volume compared to non-event market periods.  We have shown that higher than average </a:t>
            </a:r>
            <a:r>
              <a:rPr b="1" dirty="0"/>
              <a:t>pre-event market moves</a:t>
            </a:r>
            <a:r>
              <a:rPr dirty="0"/>
              <a:t> are better predictors of the post event price direction and returns compared to the average pre-event return.  This lends some credence to the adage that “someone knows something.”   The software developed for this problem, stumbled on the problem of the difficulty in using search engines to answer things from an historical </a:t>
            </a:r>
            <a:r>
              <a:rPr dirty="0" err="1"/>
              <a:t>context.and</a:t>
            </a:r>
            <a:r>
              <a:rPr dirty="0"/>
              <a:t> starts to address the issue of its not really easy to use search engines to find things in a historical context.  In addition we have created the genesis of a product that can be used to analyze historical events impact on the markets.</a:t>
            </a:r>
          </a:p>
        </p:txBody>
      </p:sp>
      <p:sp>
        <p:nvSpPr>
          <p:cNvPr id="2" name="TextBox 1">
            <a:extLst>
              <a:ext uri="{FF2B5EF4-FFF2-40B4-BE49-F238E27FC236}">
                <a16:creationId xmlns:a16="http://schemas.microsoft.com/office/drawing/2014/main" id="{115AB857-D404-5F4E-B085-19B150C460CA}"/>
              </a:ext>
            </a:extLst>
          </p:cNvPr>
          <p:cNvSpPr txBox="1"/>
          <p:nvPr/>
        </p:nvSpPr>
        <p:spPr>
          <a:xfrm>
            <a:off x="1140431" y="5044611"/>
            <a:ext cx="932893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We also discovered in doing the course of this work there are no real good sources that map historical events to market reactions and they are not easy to find.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97A3-C3D8-42E0-917F-EA52DB017FF8}"/>
              </a:ext>
            </a:extLst>
          </p:cNvPr>
          <p:cNvSpPr>
            <a:spLocks noGrp="1"/>
          </p:cNvSpPr>
          <p:nvPr>
            <p:ph type="title"/>
          </p:nvPr>
        </p:nvSpPr>
        <p:spPr>
          <a:xfrm>
            <a:off x="2666108" y="381000"/>
            <a:ext cx="7087493" cy="762000"/>
          </a:xfrm>
        </p:spPr>
        <p:txBody>
          <a:bodyPr>
            <a:normAutofit fontScale="90000"/>
          </a:bodyPr>
          <a:lstStyle/>
          <a:p>
            <a:r>
              <a:rPr lang="en-US" dirty="0">
                <a:solidFill>
                  <a:schemeClr val="tx2"/>
                </a:solidFill>
              </a:rPr>
              <a:t>Some Futures Math and Leverage</a:t>
            </a:r>
          </a:p>
        </p:txBody>
      </p:sp>
      <p:sp>
        <p:nvSpPr>
          <p:cNvPr id="3" name="Content Placeholder 2">
            <a:extLst>
              <a:ext uri="{FF2B5EF4-FFF2-40B4-BE49-F238E27FC236}">
                <a16:creationId xmlns:a16="http://schemas.microsoft.com/office/drawing/2014/main" id="{852C2D41-B343-4FD9-BAE7-0F1B66DA869A}"/>
              </a:ext>
            </a:extLst>
          </p:cNvPr>
          <p:cNvSpPr>
            <a:spLocks noGrp="1"/>
          </p:cNvSpPr>
          <p:nvPr>
            <p:ph idx="1"/>
          </p:nvPr>
        </p:nvSpPr>
        <p:spPr>
          <a:xfrm>
            <a:off x="2666107" y="1371601"/>
            <a:ext cx="7374270" cy="5105400"/>
          </a:xfrm>
        </p:spPr>
        <p:txBody>
          <a:bodyPr>
            <a:normAutofit/>
          </a:bodyPr>
          <a:lstStyle/>
          <a:p>
            <a:pPr marL="185632" indent="-133730" defTabSz="534923">
              <a:lnSpc>
                <a:spcPct val="120000"/>
              </a:lnSpc>
              <a:spcBef>
                <a:spcPts val="225"/>
              </a:spcBef>
              <a:defRPr sz="1871">
                <a:latin typeface="+mn-lt"/>
                <a:ea typeface="+mn-ea"/>
                <a:cs typeface="+mn-cs"/>
                <a:sym typeface="Helvetica"/>
              </a:defRPr>
            </a:pPr>
            <a:r>
              <a:rPr lang="en-US" sz="1600" dirty="0"/>
              <a:t>Each speculator </a:t>
            </a:r>
          </a:p>
          <a:p>
            <a:pPr marL="532196" lvl="2" indent="-133730" defTabSz="534923">
              <a:lnSpc>
                <a:spcPct val="120000"/>
              </a:lnSpc>
              <a:spcBef>
                <a:spcPts val="225"/>
              </a:spcBef>
              <a:defRPr sz="1871">
                <a:latin typeface="+mn-lt"/>
                <a:ea typeface="+mn-ea"/>
                <a:cs typeface="+mn-cs"/>
                <a:sym typeface="Helvetica"/>
              </a:defRPr>
            </a:pPr>
            <a:r>
              <a:rPr lang="en-US" sz="1600" dirty="0"/>
              <a:t>$1 million bucks to play with</a:t>
            </a:r>
          </a:p>
          <a:p>
            <a:pPr marL="532196" lvl="2" indent="-133730" defTabSz="534923">
              <a:lnSpc>
                <a:spcPct val="120000"/>
              </a:lnSpc>
              <a:spcBef>
                <a:spcPts val="225"/>
              </a:spcBef>
              <a:defRPr sz="1871">
                <a:latin typeface="+mn-lt"/>
                <a:ea typeface="+mn-ea"/>
                <a:cs typeface="+mn-cs"/>
                <a:sym typeface="Helvetica"/>
              </a:defRPr>
            </a:pPr>
            <a:r>
              <a:rPr lang="en-US" sz="1600" dirty="0"/>
              <a:t>Will take long or short positions in ES and UB Futures</a:t>
            </a:r>
          </a:p>
          <a:p>
            <a:pPr marL="532196" lvl="2" indent="-133730" defTabSz="534923">
              <a:lnSpc>
                <a:spcPct val="120000"/>
              </a:lnSpc>
              <a:spcBef>
                <a:spcPts val="225"/>
              </a:spcBef>
              <a:defRPr sz="1871">
                <a:latin typeface="+mn-lt"/>
                <a:ea typeface="+mn-ea"/>
                <a:cs typeface="+mn-cs"/>
                <a:sym typeface="Helvetica"/>
              </a:defRPr>
            </a:pPr>
            <a:r>
              <a:rPr lang="en-US" sz="1600" dirty="0"/>
              <a:t>ES Margin - $6,300 per contract</a:t>
            </a:r>
          </a:p>
          <a:p>
            <a:pPr marL="793013" lvl="4" indent="-133730" defTabSz="534923">
              <a:lnSpc>
                <a:spcPct val="120000"/>
              </a:lnSpc>
              <a:spcBef>
                <a:spcPts val="225"/>
              </a:spcBef>
              <a:defRPr sz="1871">
                <a:latin typeface="+mn-lt"/>
                <a:ea typeface="+mn-ea"/>
                <a:cs typeface="+mn-cs"/>
                <a:sym typeface="Helvetica"/>
              </a:defRPr>
            </a:pPr>
            <a:r>
              <a:rPr lang="en-US" sz="1600" dirty="0"/>
              <a:t>At a price of 2,700, 1 ES Contract = 2700*50 = $135,000</a:t>
            </a:r>
          </a:p>
          <a:p>
            <a:pPr marL="793013" lvl="4" indent="-133730" defTabSz="534923">
              <a:lnSpc>
                <a:spcPct val="120000"/>
              </a:lnSpc>
              <a:spcBef>
                <a:spcPts val="225"/>
              </a:spcBef>
              <a:defRPr sz="1871">
                <a:latin typeface="+mn-lt"/>
                <a:ea typeface="+mn-ea"/>
                <a:cs typeface="+mn-cs"/>
                <a:sym typeface="Helvetica"/>
              </a:defRPr>
            </a:pPr>
            <a:r>
              <a:rPr lang="en-US" sz="1600" dirty="0"/>
              <a:t>Leverage Ratio =   135000/6300 = 21.4</a:t>
            </a:r>
          </a:p>
          <a:p>
            <a:pPr marL="532196" lvl="2" indent="-133730" defTabSz="534923">
              <a:lnSpc>
                <a:spcPct val="120000"/>
              </a:lnSpc>
              <a:spcBef>
                <a:spcPts val="225"/>
              </a:spcBef>
              <a:defRPr sz="1871">
                <a:latin typeface="+mn-lt"/>
                <a:ea typeface="+mn-ea"/>
                <a:cs typeface="+mn-cs"/>
                <a:sym typeface="Helvetica"/>
              </a:defRPr>
            </a:pPr>
            <a:r>
              <a:rPr lang="en-US" sz="1600" dirty="0"/>
              <a:t>UB Margin = $3,400 per contract</a:t>
            </a:r>
          </a:p>
          <a:p>
            <a:pPr marL="793013" lvl="4" indent="-133730" defTabSz="534923">
              <a:lnSpc>
                <a:spcPct val="120000"/>
              </a:lnSpc>
              <a:spcBef>
                <a:spcPts val="225"/>
              </a:spcBef>
              <a:defRPr sz="1871">
                <a:latin typeface="+mn-lt"/>
                <a:ea typeface="+mn-ea"/>
                <a:cs typeface="+mn-cs"/>
                <a:sym typeface="Helvetica"/>
              </a:defRPr>
            </a:pPr>
            <a:r>
              <a:rPr lang="en-US" sz="1600" dirty="0"/>
              <a:t>At a price of 161, 1 UB Contract = 161*1000 = $161,000</a:t>
            </a:r>
          </a:p>
          <a:p>
            <a:pPr marL="793013" lvl="4" indent="-133730" defTabSz="534923">
              <a:lnSpc>
                <a:spcPct val="120000"/>
              </a:lnSpc>
              <a:spcBef>
                <a:spcPts val="225"/>
              </a:spcBef>
              <a:defRPr sz="1871">
                <a:latin typeface="+mn-lt"/>
                <a:ea typeface="+mn-ea"/>
                <a:cs typeface="+mn-cs"/>
                <a:sym typeface="Helvetica"/>
              </a:defRPr>
            </a:pPr>
            <a:r>
              <a:rPr lang="en-US" sz="1600" dirty="0"/>
              <a:t>Leverage Ratio = 161000/3400  = 47.1</a:t>
            </a:r>
          </a:p>
          <a:p>
            <a:pPr marL="532196" lvl="2" indent="-133730" defTabSz="534923">
              <a:lnSpc>
                <a:spcPct val="120000"/>
              </a:lnSpc>
              <a:spcBef>
                <a:spcPts val="225"/>
              </a:spcBef>
              <a:defRPr sz="1871">
                <a:latin typeface="+mn-lt"/>
                <a:ea typeface="+mn-ea"/>
                <a:cs typeface="+mn-cs"/>
                <a:sym typeface="Helvetica"/>
              </a:defRPr>
            </a:pPr>
            <a:r>
              <a:rPr lang="en-US" sz="1600" dirty="0"/>
              <a:t>50/50 Margin Account Split between ES and UB</a:t>
            </a:r>
          </a:p>
          <a:p>
            <a:pPr marL="793013" lvl="4" indent="-133730" defTabSz="534923">
              <a:lnSpc>
                <a:spcPct val="120000"/>
              </a:lnSpc>
              <a:spcBef>
                <a:spcPts val="225"/>
              </a:spcBef>
              <a:defRPr sz="1871">
                <a:latin typeface="+mn-lt"/>
                <a:ea typeface="+mn-ea"/>
                <a:cs typeface="+mn-cs"/>
                <a:sym typeface="Helvetica"/>
              </a:defRPr>
            </a:pPr>
            <a:r>
              <a:rPr lang="en-US" sz="1600" dirty="0"/>
              <a:t>ES - 500,000/6,300 = 79 Contracts</a:t>
            </a:r>
          </a:p>
          <a:p>
            <a:pPr marL="793013" lvl="4" indent="-133730" defTabSz="534923">
              <a:lnSpc>
                <a:spcPct val="120000"/>
              </a:lnSpc>
              <a:spcBef>
                <a:spcPts val="225"/>
              </a:spcBef>
              <a:defRPr sz="1871">
                <a:latin typeface="+mn-lt"/>
                <a:ea typeface="+mn-ea"/>
                <a:cs typeface="+mn-cs"/>
                <a:sym typeface="Helvetica"/>
              </a:defRPr>
            </a:pPr>
            <a:r>
              <a:rPr lang="en-US" sz="1600" dirty="0"/>
              <a:t>UB – 500,000/3,400 = 147 Contracts</a:t>
            </a:r>
          </a:p>
          <a:p>
            <a:pPr marL="793013" lvl="4" indent="-133730" defTabSz="534923">
              <a:lnSpc>
                <a:spcPct val="120000"/>
              </a:lnSpc>
              <a:spcBef>
                <a:spcPts val="225"/>
              </a:spcBef>
              <a:defRPr sz="1871">
                <a:latin typeface="+mn-lt"/>
                <a:ea typeface="+mn-ea"/>
                <a:cs typeface="+mn-cs"/>
                <a:sym typeface="Helvetica"/>
              </a:defRPr>
            </a:pPr>
            <a:r>
              <a:rPr lang="en-US" sz="1600" dirty="0"/>
              <a:t>Exposure = 79*(135000) + 147*(161000) = $34,333,000</a:t>
            </a:r>
          </a:p>
          <a:p>
            <a:pPr marL="532196" lvl="2" indent="-133730" defTabSz="534923">
              <a:lnSpc>
                <a:spcPct val="120000"/>
              </a:lnSpc>
              <a:spcBef>
                <a:spcPts val="225"/>
              </a:spcBef>
              <a:defRPr sz="1871">
                <a:latin typeface="+mn-lt"/>
                <a:ea typeface="+mn-ea"/>
                <a:cs typeface="+mn-cs"/>
                <a:sym typeface="Helvetica"/>
              </a:defRPr>
            </a:pPr>
            <a:r>
              <a:rPr lang="en-US" sz="1600" dirty="0"/>
              <a:t>On $1 Million speculators can use  futures to get $34,000,000 in exposure</a:t>
            </a:r>
          </a:p>
          <a:p>
            <a:pPr marL="51902" indent="0" defTabSz="534923">
              <a:lnSpc>
                <a:spcPct val="120000"/>
              </a:lnSpc>
              <a:spcBef>
                <a:spcPts val="225"/>
              </a:spcBef>
              <a:buNone/>
              <a:defRPr sz="1871">
                <a:latin typeface="+mn-lt"/>
                <a:ea typeface="+mn-ea"/>
                <a:cs typeface="+mn-cs"/>
                <a:sym typeface="Helvetica"/>
              </a:defRPr>
            </a:pPr>
            <a:r>
              <a:rPr lang="en-US" sz="1400" b="1" dirty="0"/>
              <a:t>	</a:t>
            </a:r>
          </a:p>
        </p:txBody>
      </p:sp>
    </p:spTree>
    <p:extLst>
      <p:ext uri="{BB962C8B-B14F-4D97-AF65-F5344CB8AC3E}">
        <p14:creationId xmlns:p14="http://schemas.microsoft.com/office/powerpoint/2010/main" val="391696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E97A3-C3D8-42E0-917F-EA52DB017FF8}"/>
              </a:ext>
            </a:extLst>
          </p:cNvPr>
          <p:cNvSpPr>
            <a:spLocks noGrp="1"/>
          </p:cNvSpPr>
          <p:nvPr>
            <p:ph type="title"/>
          </p:nvPr>
        </p:nvSpPr>
        <p:spPr>
          <a:xfrm>
            <a:off x="2666108" y="381000"/>
            <a:ext cx="7087493" cy="762000"/>
          </a:xfrm>
        </p:spPr>
        <p:txBody>
          <a:bodyPr>
            <a:normAutofit fontScale="90000"/>
          </a:bodyPr>
          <a:lstStyle/>
          <a:p>
            <a:r>
              <a:rPr lang="en-US" dirty="0">
                <a:solidFill>
                  <a:schemeClr val="tx2"/>
                </a:solidFill>
              </a:rPr>
              <a:t>Pre-Announcement Positioning</a:t>
            </a:r>
            <a:br>
              <a:rPr lang="en-US" dirty="0">
                <a:solidFill>
                  <a:schemeClr val="tx2"/>
                </a:solidFill>
              </a:rPr>
            </a:br>
            <a:r>
              <a:rPr lang="en-US" dirty="0">
                <a:solidFill>
                  <a:schemeClr val="tx2"/>
                </a:solidFill>
              </a:rPr>
              <a:t>		</a:t>
            </a:r>
            <a:r>
              <a:rPr lang="en-US" sz="1300" dirty="0">
                <a:solidFill>
                  <a:schemeClr val="tx2"/>
                </a:solidFill>
              </a:rPr>
              <a:t>For Feb 1, 2019 @ 7:20am CST</a:t>
            </a:r>
            <a:r>
              <a:rPr lang="en-US" dirty="0">
                <a:solidFill>
                  <a:schemeClr val="tx2"/>
                </a:solidFill>
              </a:rPr>
              <a:t>	</a:t>
            </a:r>
          </a:p>
        </p:txBody>
      </p:sp>
      <p:sp>
        <p:nvSpPr>
          <p:cNvPr id="3" name="Content Placeholder 2">
            <a:extLst>
              <a:ext uri="{FF2B5EF4-FFF2-40B4-BE49-F238E27FC236}">
                <a16:creationId xmlns:a16="http://schemas.microsoft.com/office/drawing/2014/main" id="{852C2D41-B343-4FD9-BAE7-0F1B66DA869A}"/>
              </a:ext>
            </a:extLst>
          </p:cNvPr>
          <p:cNvSpPr>
            <a:spLocks noGrp="1"/>
          </p:cNvSpPr>
          <p:nvPr>
            <p:ph idx="1"/>
          </p:nvPr>
        </p:nvSpPr>
        <p:spPr>
          <a:xfrm>
            <a:off x="2666107" y="1371601"/>
            <a:ext cx="7374270" cy="2666143"/>
          </a:xfrm>
        </p:spPr>
        <p:txBody>
          <a:bodyPr>
            <a:normAutofit/>
          </a:bodyPr>
          <a:lstStyle/>
          <a:p>
            <a:pPr marL="51902" indent="0" defTabSz="534923">
              <a:lnSpc>
                <a:spcPct val="120000"/>
              </a:lnSpc>
              <a:spcBef>
                <a:spcPts val="225"/>
              </a:spcBef>
              <a:buNone/>
              <a:defRPr sz="1871">
                <a:latin typeface="+mn-lt"/>
                <a:ea typeface="+mn-ea"/>
                <a:cs typeface="+mn-cs"/>
                <a:sym typeface="Helvetica"/>
              </a:defRPr>
            </a:pPr>
            <a:endParaRPr lang="en-US" sz="1600" dirty="0"/>
          </a:p>
          <a:p>
            <a:pPr marL="51902" indent="0" defTabSz="534923">
              <a:lnSpc>
                <a:spcPct val="120000"/>
              </a:lnSpc>
              <a:spcBef>
                <a:spcPts val="225"/>
              </a:spcBef>
              <a:buNone/>
              <a:defRPr sz="1871">
                <a:latin typeface="+mn-lt"/>
                <a:ea typeface="+mn-ea"/>
                <a:cs typeface="+mn-cs"/>
                <a:sym typeface="Helvetica"/>
              </a:defRPr>
            </a:pPr>
            <a:r>
              <a:rPr lang="en-US" sz="1400" b="1" dirty="0"/>
              <a:t>	</a:t>
            </a:r>
          </a:p>
        </p:txBody>
      </p:sp>
      <p:graphicFrame>
        <p:nvGraphicFramePr>
          <p:cNvPr id="4" name="Table 3">
            <a:extLst>
              <a:ext uri="{FF2B5EF4-FFF2-40B4-BE49-F238E27FC236}">
                <a16:creationId xmlns:a16="http://schemas.microsoft.com/office/drawing/2014/main" id="{FF3E7432-52E1-774D-8C19-0956499D7A4E}"/>
              </a:ext>
            </a:extLst>
          </p:cNvPr>
          <p:cNvGraphicFramePr>
            <a:graphicFrameLocks noGrp="1"/>
          </p:cNvGraphicFramePr>
          <p:nvPr/>
        </p:nvGraphicFramePr>
        <p:xfrm>
          <a:off x="2666107" y="1506857"/>
          <a:ext cx="4127500" cy="2417445"/>
        </p:xfrm>
        <a:graphic>
          <a:graphicData uri="http://schemas.openxmlformats.org/drawingml/2006/table">
            <a:tbl>
              <a:tblPr>
                <a:tableStyleId>{D03447BB-5D67-496B-8E87-E561075AD55C}</a:tableStyleId>
              </a:tblPr>
              <a:tblGrid>
                <a:gridCol w="825500">
                  <a:extLst>
                    <a:ext uri="{9D8B030D-6E8A-4147-A177-3AD203B41FA5}">
                      <a16:colId xmlns:a16="http://schemas.microsoft.com/office/drawing/2014/main" val="1253402345"/>
                    </a:ext>
                  </a:extLst>
                </a:gridCol>
                <a:gridCol w="825500">
                  <a:extLst>
                    <a:ext uri="{9D8B030D-6E8A-4147-A177-3AD203B41FA5}">
                      <a16:colId xmlns:a16="http://schemas.microsoft.com/office/drawing/2014/main" val="385066364"/>
                    </a:ext>
                  </a:extLst>
                </a:gridCol>
                <a:gridCol w="825500">
                  <a:extLst>
                    <a:ext uri="{9D8B030D-6E8A-4147-A177-3AD203B41FA5}">
                      <a16:colId xmlns:a16="http://schemas.microsoft.com/office/drawing/2014/main" val="2729831408"/>
                    </a:ext>
                  </a:extLst>
                </a:gridCol>
                <a:gridCol w="825500">
                  <a:extLst>
                    <a:ext uri="{9D8B030D-6E8A-4147-A177-3AD203B41FA5}">
                      <a16:colId xmlns:a16="http://schemas.microsoft.com/office/drawing/2014/main" val="1537685856"/>
                    </a:ext>
                  </a:extLst>
                </a:gridCol>
                <a:gridCol w="825500">
                  <a:extLst>
                    <a:ext uri="{9D8B030D-6E8A-4147-A177-3AD203B41FA5}">
                      <a16:colId xmlns:a16="http://schemas.microsoft.com/office/drawing/2014/main" val="3970224156"/>
                    </a:ext>
                  </a:extLst>
                </a:gridCol>
              </a:tblGrid>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Symbol</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Contracts</a:t>
                      </a:r>
                      <a:endParaRPr lang="en-US" sz="1200" b="0" i="0" u="none" strike="noStrike">
                        <a:solidFill>
                          <a:srgbClr val="000000"/>
                        </a:solidFill>
                        <a:effectLst/>
                        <a:latin typeface="Calibri" panose="020F0502020204030204" pitchFamily="34" charset="0"/>
                      </a:endParaRPr>
                    </a:p>
                  </a:txBody>
                  <a:tcPr marL="85725" marR="9525" marT="9525" marB="0" anchor="b"/>
                </a:tc>
                <a:tc>
                  <a:txBody>
                    <a:bodyPr/>
                    <a:lstStyle/>
                    <a:p>
                      <a:pPr algn="r" fontAlgn="b"/>
                      <a:r>
                        <a:rPr lang="en-US" sz="1200" u="none" strike="noStrike">
                          <a:effectLst/>
                        </a:rPr>
                        <a:t>Margin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PrePrice</a:t>
                      </a:r>
                      <a:endParaRPr lang="en-US" sz="1200" b="0" i="0" u="none" strike="noStrike">
                        <a:solidFill>
                          <a:srgbClr val="000000"/>
                        </a:solidFill>
                        <a:effectLst/>
                        <a:latin typeface="Calibri" panose="020F0502020204030204" pitchFamily="34" charset="0"/>
                      </a:endParaRPr>
                    </a:p>
                  </a:txBody>
                  <a:tcPr marL="9525" marR="85725" marT="9525" marB="0" anchor="b"/>
                </a:tc>
                <a:extLst>
                  <a:ext uri="{0D108BD9-81ED-4DB2-BD59-A6C34878D82A}">
                    <a16:rowId xmlns:a16="http://schemas.microsoft.com/office/drawing/2014/main" val="2626566265"/>
                  </a:ext>
                </a:extLst>
              </a:tr>
              <a:tr h="268605">
                <a:tc>
                  <a:txBody>
                    <a:bodyPr/>
                    <a:lstStyle/>
                    <a:p>
                      <a:pPr algn="l" fontAlgn="b"/>
                      <a:r>
                        <a:rPr lang="en-US" sz="1200" u="none" strike="noStrike">
                          <a:effectLst/>
                        </a:rPr>
                        <a:t>Optimist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497700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2698.000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0594099"/>
                  </a:ext>
                </a:extLst>
              </a:tr>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499800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161.500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6474032"/>
                  </a:ext>
                </a:extLst>
              </a:tr>
              <a:tr h="268605">
                <a:tc>
                  <a:txBody>
                    <a:bodyPr/>
                    <a:lstStyle/>
                    <a:p>
                      <a:pPr algn="l" fontAlgn="b"/>
                      <a:r>
                        <a:rPr lang="en-US" sz="1200" u="none" strike="noStrike">
                          <a:effectLst/>
                        </a:rPr>
                        <a:t>Pessimist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497700</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2698.000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22561757"/>
                  </a:ext>
                </a:extLst>
              </a:tr>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499800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161.500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788226"/>
                  </a:ext>
                </a:extLst>
              </a:tr>
              <a:tr h="268605">
                <a:tc>
                  <a:txBody>
                    <a:bodyPr/>
                    <a:lstStyle/>
                    <a:p>
                      <a:pPr algn="l" fontAlgn="b"/>
                      <a:r>
                        <a:rPr lang="en-US" sz="1200" u="none" strike="noStrike">
                          <a:effectLst/>
                        </a:rPr>
                        <a:t>Corrupt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497700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2698.000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3170059"/>
                  </a:ext>
                </a:extLst>
              </a:tr>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499800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161.500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9735861"/>
                  </a:ext>
                </a:extLst>
              </a:tr>
              <a:tr h="268605">
                <a:tc>
                  <a:txBody>
                    <a:bodyPr/>
                    <a:lstStyle/>
                    <a:p>
                      <a:pPr algn="l" fontAlgn="b"/>
                      <a:r>
                        <a:rPr lang="en-US" sz="1200" u="none" strike="noStrike">
                          <a:effectLst/>
                        </a:rPr>
                        <a:t>Hedger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ES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79</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497700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2698.000</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38308914"/>
                  </a:ext>
                </a:extLst>
              </a:tr>
              <a:tr h="268605">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UB</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147</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a:effectLst/>
                        </a:rPr>
                        <a:t>499800</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200" u="none" strike="noStrike" dirty="0">
                          <a:effectLst/>
                        </a:rPr>
                        <a:t>161.500</a:t>
                      </a:r>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8737992"/>
                  </a:ext>
                </a:extLst>
              </a:tr>
            </a:tbl>
          </a:graphicData>
        </a:graphic>
      </p:graphicFrame>
      <p:sp>
        <p:nvSpPr>
          <p:cNvPr id="5" name="TextBox 4">
            <a:extLst>
              <a:ext uri="{FF2B5EF4-FFF2-40B4-BE49-F238E27FC236}">
                <a16:creationId xmlns:a16="http://schemas.microsoft.com/office/drawing/2014/main" id="{F165FD6E-0022-AD4F-AC85-FC45A9B8DB81}"/>
              </a:ext>
            </a:extLst>
          </p:cNvPr>
          <p:cNvSpPr txBox="1"/>
          <p:nvPr/>
        </p:nvSpPr>
        <p:spPr>
          <a:xfrm>
            <a:off x="2506894" y="4489807"/>
            <a:ext cx="7736441"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Our corrupt friend has information about the number rules of thumb</a:t>
            </a:r>
          </a:p>
          <a:p>
            <a:pPr marL="285750" lvl="2" indent="-285750">
              <a:buFont typeface="Arial" panose="020B0604020202020204" pitchFamily="34" charset="0"/>
              <a:buChar char="•"/>
            </a:pPr>
            <a:r>
              <a:rPr lang="en-US" dirty="0"/>
              <a:t>Big win – Buy Equities / Short Bonds</a:t>
            </a:r>
          </a:p>
          <a:p>
            <a:pPr marL="285750" lvl="2" indent="-285750">
              <a:buFont typeface="Arial" panose="020B0604020202020204" pitchFamily="34" charset="0"/>
              <a:buChar char="•"/>
            </a:pPr>
            <a:r>
              <a:rPr kumimoji="0" lang="en-US" b="0" i="0" u="none" strike="noStrike" cap="none" spc="0" normalizeH="0" baseline="0" dirty="0">
                <a:ln>
                  <a:noFill/>
                </a:ln>
                <a:solidFill>
                  <a:srgbClr val="000000"/>
                </a:solidFill>
                <a:effectLst/>
                <a:uFillTx/>
                <a:latin typeface="+mj-lt"/>
                <a:ea typeface="+mj-ea"/>
                <a:cs typeface="+mj-cs"/>
                <a:sym typeface="Calibri"/>
              </a:rPr>
              <a:t>Bid </a:t>
            </a:r>
            <a:r>
              <a:rPr lang="en-US" dirty="0"/>
              <a:t>miss – Short Equities Big Time/ Short Bonds </a:t>
            </a:r>
            <a:endParaRPr kumimoji="0" lang="en-US"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378196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prstGeom prst="rect">
            <a:avLst/>
          </a:prstGeom>
        </p:spPr>
        <p:txBody>
          <a:bodyPr/>
          <a:lstStyle/>
          <a:p>
            <a:pPr algn="ctr">
              <a:defRPr sz="2700"/>
            </a:pPr>
            <a:r>
              <a:t>Market reaction to Non-farm Payrolls announcement</a:t>
            </a:r>
            <a:br/>
            <a:r>
              <a:rPr sz="1800"/>
              <a:t>announcement at 7:30 am CST (8:30am EST) 2/1/2019</a:t>
            </a:r>
          </a:p>
        </p:txBody>
      </p:sp>
      <p:pic>
        <p:nvPicPr>
          <p:cNvPr id="124" name="Content Placeholder 4" descr="Content Placeholder 4"/>
          <p:cNvPicPr>
            <a:picLocks noChangeAspect="1"/>
          </p:cNvPicPr>
          <p:nvPr/>
        </p:nvPicPr>
        <p:blipFill>
          <a:blip r:embed="rId2">
            <a:extLst/>
          </a:blip>
          <a:stretch>
            <a:fillRect/>
          </a:stretch>
        </p:blipFill>
        <p:spPr>
          <a:xfrm>
            <a:off x="1610239" y="1825625"/>
            <a:ext cx="8971523" cy="4351338"/>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itle 1"/>
          <p:cNvSpPr txBox="1">
            <a:spLocks noGrp="1"/>
          </p:cNvSpPr>
          <p:nvPr>
            <p:ph type="title"/>
          </p:nvPr>
        </p:nvSpPr>
        <p:spPr>
          <a:prstGeom prst="rect">
            <a:avLst/>
          </a:prstGeom>
        </p:spPr>
        <p:txBody>
          <a:bodyPr/>
          <a:lstStyle/>
          <a:p>
            <a:endParaRPr/>
          </a:p>
        </p:txBody>
      </p:sp>
      <p:pic>
        <p:nvPicPr>
          <p:cNvPr id="127" name="Content Placeholder 4" descr="Content Placeholder 4"/>
          <p:cNvPicPr>
            <a:picLocks noChangeAspect="1"/>
          </p:cNvPicPr>
          <p:nvPr/>
        </p:nvPicPr>
        <p:blipFill>
          <a:blip r:embed="rId2">
            <a:extLst/>
          </a:blip>
          <a:stretch>
            <a:fillRect/>
          </a:stretch>
        </p:blipFill>
        <p:spPr>
          <a:xfrm>
            <a:off x="1560452" y="1825625"/>
            <a:ext cx="9071096" cy="4351338"/>
          </a:xfrm>
          <a:prstGeom prst="rect">
            <a:avLst/>
          </a:prstGeom>
          <a:ln w="12700">
            <a:miter lim="400000"/>
          </a:ln>
        </p:spPr>
      </p:pic>
      <p:pic>
        <p:nvPicPr>
          <p:cNvPr id="128" name="Picture 6" descr="Picture 6"/>
          <p:cNvPicPr>
            <a:picLocks noChangeAspect="1"/>
          </p:cNvPicPr>
          <p:nvPr/>
        </p:nvPicPr>
        <p:blipFill>
          <a:blip r:embed="rId3">
            <a:extLst/>
          </a:blip>
          <a:stretch>
            <a:fillRect/>
          </a:stretch>
        </p:blipFill>
        <p:spPr>
          <a:xfrm>
            <a:off x="505600" y="804050"/>
            <a:ext cx="11480801" cy="554990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F41BC9-FF5A-7C49-838B-D7F59E26071B}"/>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518211A-2DA6-1D40-B7DF-E7755F7EE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 y="673100"/>
            <a:ext cx="11531600" cy="5511800"/>
          </a:xfrm>
          <a:prstGeom prst="rect">
            <a:avLst/>
          </a:prstGeom>
        </p:spPr>
      </p:pic>
      <p:sp>
        <p:nvSpPr>
          <p:cNvPr id="6" name="TextBox 5">
            <a:extLst>
              <a:ext uri="{FF2B5EF4-FFF2-40B4-BE49-F238E27FC236}">
                <a16:creationId xmlns:a16="http://schemas.microsoft.com/office/drawing/2014/main" id="{1D6BB3F4-F2E1-AD4D-8B57-12F4DFA2D929}"/>
              </a:ext>
            </a:extLst>
          </p:cNvPr>
          <p:cNvSpPr txBox="1"/>
          <p:nvPr/>
        </p:nvSpPr>
        <p:spPr>
          <a:xfrm>
            <a:off x="1284270" y="246580"/>
            <a:ext cx="465419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PNL for NFP Feb 2019</a:t>
            </a:r>
          </a:p>
        </p:txBody>
      </p:sp>
    </p:spTree>
    <p:extLst>
      <p:ext uri="{BB962C8B-B14F-4D97-AF65-F5344CB8AC3E}">
        <p14:creationId xmlns:p14="http://schemas.microsoft.com/office/powerpoint/2010/main" val="29428461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F73D-666A-E343-AD7E-19EC402617F2}"/>
              </a:ext>
            </a:extLst>
          </p:cNvPr>
          <p:cNvSpPr>
            <a:spLocks noGrp="1"/>
          </p:cNvSpPr>
          <p:nvPr>
            <p:ph type="title"/>
          </p:nvPr>
        </p:nvSpPr>
        <p:spPr/>
        <p:txBody>
          <a:bodyPr/>
          <a:lstStyle/>
          <a:p>
            <a:r>
              <a:rPr lang="en-US" dirty="0"/>
              <a:t>So what happened?</a:t>
            </a:r>
          </a:p>
        </p:txBody>
      </p:sp>
      <p:sp>
        <p:nvSpPr>
          <p:cNvPr id="3" name="Text Placeholder 2">
            <a:extLst>
              <a:ext uri="{FF2B5EF4-FFF2-40B4-BE49-F238E27FC236}">
                <a16:creationId xmlns:a16="http://schemas.microsoft.com/office/drawing/2014/main" id="{F975BFF8-491F-034E-931D-C8B14C39D698}"/>
              </a:ext>
            </a:extLst>
          </p:cNvPr>
          <p:cNvSpPr>
            <a:spLocks noGrp="1"/>
          </p:cNvSpPr>
          <p:nvPr>
            <p:ph type="body" idx="1"/>
          </p:nvPr>
        </p:nvSpPr>
        <p:spPr/>
        <p:txBody>
          <a:bodyPr/>
          <a:lstStyle/>
          <a:p>
            <a:r>
              <a:rPr lang="en-US" dirty="0"/>
              <a:t>The Non-farm Payroll number for Feb 2019 massively exceeded expectations! Job creation was almost 2x expected (304 v 165).</a:t>
            </a:r>
          </a:p>
          <a:p>
            <a:r>
              <a:rPr lang="en-US" dirty="0"/>
              <a:t>What happened to our friends?</a:t>
            </a:r>
          </a:p>
          <a:p>
            <a:pPr lvl="1"/>
            <a:r>
              <a:rPr lang="en-US" dirty="0"/>
              <a:t>The optimist and corrupt both immediately saw approx. $60K gains on release of the number from their positions. Two hours later the gain was over $200k.</a:t>
            </a:r>
          </a:p>
          <a:p>
            <a:pPr lvl="1"/>
            <a:r>
              <a:rPr lang="en-US" dirty="0"/>
              <a:t>The pessimist was wrong and immediately lost -$60K</a:t>
            </a:r>
          </a:p>
          <a:p>
            <a:pPr lvl="1"/>
            <a:endParaRPr lang="en-US" dirty="0"/>
          </a:p>
        </p:txBody>
      </p:sp>
    </p:spTree>
    <p:extLst>
      <p:ext uri="{BB962C8B-B14F-4D97-AF65-F5344CB8AC3E}">
        <p14:creationId xmlns:p14="http://schemas.microsoft.com/office/powerpoint/2010/main" val="4199049695"/>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232</TotalTime>
  <Words>2127</Words>
  <Application>Microsoft Macintosh PowerPoint</Application>
  <PresentationFormat>Widescreen</PresentationFormat>
  <Paragraphs>462</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Narrow</vt:lpstr>
      <vt:lpstr>Calibri</vt:lpstr>
      <vt:lpstr>Calibri Light</vt:lpstr>
      <vt:lpstr>Helvetica</vt:lpstr>
      <vt:lpstr>Helvetica Light</vt:lpstr>
      <vt:lpstr>Office Theme</vt:lpstr>
      <vt:lpstr>Incentives to cheat in economic announcements</vt:lpstr>
      <vt:lpstr>Hypothesis</vt:lpstr>
      <vt:lpstr>Some fun first …  showing corrupt incentives</vt:lpstr>
      <vt:lpstr>Some Futures Math and Leverage</vt:lpstr>
      <vt:lpstr>Pre-Announcement Positioning   For Feb 1, 2019 @ 7:20am CST </vt:lpstr>
      <vt:lpstr>Market reaction to Non-farm Payrolls announcement announcement at 7:30 am CST (8:30am EST) 2/1/2019</vt:lpstr>
      <vt:lpstr>PowerPoint Presentation</vt:lpstr>
      <vt:lpstr>PowerPoint Presentation</vt:lpstr>
      <vt:lpstr>So what happened?</vt:lpstr>
      <vt:lpstr>The next month … March 2019 NFP, Profit Loss our corrupt friend knows it will be bad ES will sell hard so its pure short on ES</vt:lpstr>
      <vt:lpstr>NFP Mar 2019 – Massive miss, market sells off</vt:lpstr>
      <vt:lpstr>Initial thoughts</vt:lpstr>
      <vt:lpstr>Types of Announcements </vt:lpstr>
      <vt:lpstr>Approach</vt:lpstr>
      <vt:lpstr>Software developed </vt:lpstr>
      <vt:lpstr>Tariff Man … a non-planned event</vt:lpstr>
      <vt:lpstr>Aside – Its not easy to find the market reaction </vt:lpstr>
      <vt:lpstr>Study will focus on the Futures Markets in particular Equities (ES-mini), Short Term Rates(2 Year TU) , long Term Rates (Ultra-Bond UB)</vt:lpstr>
      <vt:lpstr>Data Source</vt:lpstr>
      <vt:lpstr>Hypothesis Testing Questions that need to be examined</vt:lpstr>
      <vt:lpstr>PowerPoint Presentation</vt:lpstr>
      <vt:lpstr>PowerPoint Presentation</vt:lpstr>
      <vt:lpstr>PowerPoint Presentation</vt:lpstr>
      <vt:lpstr>Result</vt:lpstr>
      <vt:lpstr>PowerPoint Presentation</vt:lpstr>
      <vt:lpstr>Models used for Analysis</vt:lpstr>
      <vt:lpstr>PowerPoint Presentation</vt:lpstr>
      <vt:lpstr>Result</vt:lpstr>
      <vt:lpstr>Product Tech Stack</vt:lpstr>
      <vt:lpstr>Product Features</vt:lpstr>
      <vt:lpstr>Applications to Other Markets</vt:lpstr>
      <vt:lpstr>Conclusion</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Incentives to cheat in economic announcements</dc:title>
  <cp:lastModifiedBy>semaj reynolds</cp:lastModifiedBy>
  <cp:revision>20</cp:revision>
  <dcterms:modified xsi:type="dcterms:W3CDTF">2019-05-09T19:16:58Z</dcterms:modified>
</cp:coreProperties>
</file>