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80" r:id="rId4"/>
    <p:sldId id="281" r:id="rId5"/>
    <p:sldId id="282" r:id="rId6"/>
    <p:sldId id="260" r:id="rId7"/>
    <p:sldId id="261" r:id="rId8"/>
    <p:sldId id="283" r:id="rId9"/>
    <p:sldId id="284" r:id="rId10"/>
    <p:sldId id="285" r:id="rId11"/>
    <p:sldId id="286" r:id="rId12"/>
    <p:sldId id="262" r:id="rId13"/>
    <p:sldId id="263" r:id="rId14"/>
    <p:sldId id="264" r:id="rId15"/>
    <p:sldId id="287" r:id="rId16"/>
    <p:sldId id="288" r:id="rId17"/>
    <p:sldId id="289"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9109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null)"/><Relationship Id="rId2" Type="http://schemas.openxmlformats.org/officeDocument/2006/relationships/image" Target="../media/image7.(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xfrm>
            <a:off x="1410985" y="716167"/>
            <a:ext cx="9144000" cy="1809162"/>
          </a:xfrm>
          <a:prstGeom prst="rect">
            <a:avLst/>
          </a:prstGeom>
        </p:spPr>
        <p:txBody>
          <a:bodyPr/>
          <a:lstStyle>
            <a:lvl1pPr defTabSz="896111">
              <a:defRPr sz="5880"/>
            </a:lvl1pPr>
          </a:lstStyle>
          <a:p>
            <a:r>
              <a:rPr dirty="0"/>
              <a:t>Incentives to cheat in economic announcements</a:t>
            </a:r>
          </a:p>
        </p:txBody>
      </p:sp>
      <p:sp>
        <p:nvSpPr>
          <p:cNvPr id="2" name="TextBox 1">
            <a:extLst>
              <a:ext uri="{FF2B5EF4-FFF2-40B4-BE49-F238E27FC236}">
                <a16:creationId xmlns:a16="http://schemas.microsoft.com/office/drawing/2014/main" id="{67AE4E98-74BE-BD4D-AF3B-20EA7E67F05C}"/>
              </a:ext>
            </a:extLst>
          </p:cNvPr>
          <p:cNvSpPr txBox="1"/>
          <p:nvPr/>
        </p:nvSpPr>
        <p:spPr>
          <a:xfrm>
            <a:off x="1859622" y="3390472"/>
            <a:ext cx="5763803"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Social Networks</a:t>
            </a:r>
          </a:p>
          <a:p>
            <a:pPr marL="0" marR="0" indent="0" algn="l" defTabSz="914400" rtl="0" fontAlgn="auto" latinLnBrk="0" hangingPunct="0">
              <a:lnSpc>
                <a:spcPct val="100000"/>
              </a:lnSpc>
              <a:spcBef>
                <a:spcPts val="0"/>
              </a:spcBef>
              <a:spcAft>
                <a:spcPts val="0"/>
              </a:spcAft>
              <a:buClrTx/>
              <a:buSzTx/>
              <a:buFontTx/>
              <a:buNone/>
              <a:tabLst/>
            </a:pPr>
            <a:r>
              <a:rPr lang="en-US" dirty="0"/>
              <a:t>Spring 2019</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John Reynolds</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Jing Xia</a:t>
            </a:r>
          </a:p>
          <a:p>
            <a:pPr marL="0" marR="0" indent="0" algn="l" defTabSz="914400" rtl="0" fontAlgn="auto" latinLnBrk="0" hangingPunct="0">
              <a:lnSpc>
                <a:spcPct val="100000"/>
              </a:lnSpc>
              <a:spcBef>
                <a:spcPts val="0"/>
              </a:spcBef>
              <a:spcAft>
                <a:spcPts val="0"/>
              </a:spcAft>
              <a:buClrTx/>
              <a:buSzTx/>
              <a:buFontTx/>
              <a:buNone/>
              <a:tabLst/>
            </a:pPr>
            <a:r>
              <a:rPr lang="en-US" dirty="0" err="1"/>
              <a:t>Yash</a:t>
            </a:r>
            <a:r>
              <a:rPr lang="en-US" dirty="0"/>
              <a:t> </a:t>
            </a:r>
            <a:r>
              <a:rPr lang="en-US" dirty="0" err="1"/>
              <a:t>Goel</a:t>
            </a:r>
            <a:endParaRPr lang="en-US" dirty="0"/>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j-lt"/>
                <a:ea typeface="+mj-ea"/>
                <a:cs typeface="+mj-cs"/>
                <a:sym typeface="Calibri"/>
              </a:rPr>
              <a:t>Sadaka</a:t>
            </a:r>
            <a:r>
              <a:rPr kumimoji="0" lang="en-US" sz="1800" b="0" i="0" u="none" strike="noStrike" cap="none" spc="0" normalizeH="0" baseline="0" dirty="0">
                <a:ln>
                  <a:noFill/>
                </a:ln>
                <a:solidFill>
                  <a:srgbClr val="000000"/>
                </a:solidFill>
                <a:effectLst/>
                <a:uFillTx/>
                <a:latin typeface="+mj-lt"/>
                <a:ea typeface="+mj-ea"/>
                <a:cs typeface="+mj-cs"/>
                <a:sym typeface="Calibri"/>
              </a:rPr>
              <a:t> Lim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A9A9-46CB-474A-954D-A50D440DA5FC}"/>
              </a:ext>
            </a:extLst>
          </p:cNvPr>
          <p:cNvSpPr>
            <a:spLocks noGrp="1"/>
          </p:cNvSpPr>
          <p:nvPr>
            <p:ph type="title"/>
          </p:nvPr>
        </p:nvSpPr>
        <p:spPr>
          <a:xfrm>
            <a:off x="838200" y="365126"/>
            <a:ext cx="10515600" cy="816402"/>
          </a:xfrm>
        </p:spPr>
        <p:txBody>
          <a:bodyPr>
            <a:normAutofit/>
          </a:bodyPr>
          <a:lstStyle/>
          <a:p>
            <a:r>
              <a:rPr lang="en-US" sz="2800" dirty="0"/>
              <a:t>The next month … March 2019 NFP, Profit Loss</a:t>
            </a:r>
            <a:br>
              <a:rPr lang="en-US" sz="2800" dirty="0"/>
            </a:br>
            <a:r>
              <a:rPr lang="en-US" sz="2200" dirty="0"/>
              <a:t>our corrupt friend knows it will be bad ES will sell hard so its pure short on ES</a:t>
            </a:r>
          </a:p>
        </p:txBody>
      </p:sp>
      <p:sp>
        <p:nvSpPr>
          <p:cNvPr id="3" name="Text Placeholder 2">
            <a:extLst>
              <a:ext uri="{FF2B5EF4-FFF2-40B4-BE49-F238E27FC236}">
                <a16:creationId xmlns:a16="http://schemas.microsoft.com/office/drawing/2014/main" id="{3D0AFA46-33C7-A941-8A50-73AA1AF0489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04696AA1-D6F5-BA43-B5E2-F1F133CCF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335640"/>
            <a:ext cx="11455400" cy="4849260"/>
          </a:xfrm>
          <a:prstGeom prst="rect">
            <a:avLst/>
          </a:prstGeom>
        </p:spPr>
      </p:pic>
    </p:spTree>
    <p:extLst>
      <p:ext uri="{BB962C8B-B14F-4D97-AF65-F5344CB8AC3E}">
        <p14:creationId xmlns:p14="http://schemas.microsoft.com/office/powerpoint/2010/main" val="33717776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8E90-E813-6C4E-9882-FFDCA78A51B3}"/>
              </a:ext>
            </a:extLst>
          </p:cNvPr>
          <p:cNvSpPr>
            <a:spLocks noGrp="1"/>
          </p:cNvSpPr>
          <p:nvPr>
            <p:ph type="title"/>
          </p:nvPr>
        </p:nvSpPr>
        <p:spPr>
          <a:xfrm>
            <a:off x="838200" y="365125"/>
            <a:ext cx="10515600" cy="549275"/>
          </a:xfrm>
        </p:spPr>
        <p:txBody>
          <a:bodyPr>
            <a:normAutofit/>
          </a:bodyPr>
          <a:lstStyle/>
          <a:p>
            <a:r>
              <a:rPr lang="en-US" sz="2800" dirty="0"/>
              <a:t>NFP Mar 2019 – Massive miss, market sells off</a:t>
            </a:r>
          </a:p>
        </p:txBody>
      </p:sp>
      <p:sp>
        <p:nvSpPr>
          <p:cNvPr id="3" name="Text Placeholder 2">
            <a:extLst>
              <a:ext uri="{FF2B5EF4-FFF2-40B4-BE49-F238E27FC236}">
                <a16:creationId xmlns:a16="http://schemas.microsoft.com/office/drawing/2014/main" id="{04EF491C-50BC-034C-B580-4605954F07E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5B4E336-2976-9A4B-A37D-BBC446E73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50" y="914400"/>
            <a:ext cx="11442700" cy="5289550"/>
          </a:xfrm>
          <a:prstGeom prst="rect">
            <a:avLst/>
          </a:prstGeom>
        </p:spPr>
      </p:pic>
    </p:spTree>
    <p:extLst>
      <p:ext uri="{BB962C8B-B14F-4D97-AF65-F5344CB8AC3E}">
        <p14:creationId xmlns:p14="http://schemas.microsoft.com/office/powerpoint/2010/main" val="1621709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ntent Placeholder 2"/>
          <p:cNvSpPr txBox="1">
            <a:spLocks noGrp="1"/>
          </p:cNvSpPr>
          <p:nvPr>
            <p:ph type="body" sz="half" idx="1"/>
          </p:nvPr>
        </p:nvSpPr>
        <p:spPr>
          <a:xfrm>
            <a:off x="640653" y="2499009"/>
            <a:ext cx="10515601" cy="2665174"/>
          </a:xfrm>
          <a:prstGeom prst="rect">
            <a:avLst/>
          </a:prstGeom>
        </p:spPr>
        <p:txBody>
          <a:bodyPr>
            <a:normAutofit lnSpcReduction="10000"/>
          </a:bodyPr>
          <a:lstStyle/>
          <a:p>
            <a:pPr marL="185165" indent="-185165" defTabSz="740663">
              <a:lnSpc>
                <a:spcPct val="120000"/>
              </a:lnSpc>
              <a:spcBef>
                <a:spcPts val="800"/>
              </a:spcBef>
              <a:defRPr sz="2268">
                <a:latin typeface="+mn-lt"/>
                <a:ea typeface="+mn-ea"/>
                <a:cs typeface="+mn-cs"/>
                <a:sym typeface="Helvetica"/>
              </a:defRPr>
            </a:pPr>
            <a:r>
              <a:t>Economic Announcements can move markets</a:t>
            </a:r>
          </a:p>
          <a:p>
            <a:pPr marL="185165" indent="-185165" defTabSz="740663">
              <a:lnSpc>
                <a:spcPct val="120000"/>
              </a:lnSpc>
              <a:spcBef>
                <a:spcPts val="800"/>
              </a:spcBef>
              <a:defRPr sz="2268">
                <a:latin typeface="+mn-lt"/>
                <a:ea typeface="+mn-ea"/>
                <a:cs typeface="+mn-cs"/>
                <a:sym typeface="Helvetica"/>
              </a:defRPr>
            </a:pPr>
            <a:r>
              <a:t>The information in the announcement is known to agents preparing the announcement before market participants know</a:t>
            </a:r>
          </a:p>
          <a:p>
            <a:pPr marL="185165" indent="-185165" defTabSz="740663">
              <a:lnSpc>
                <a:spcPct val="120000"/>
              </a:lnSpc>
              <a:spcBef>
                <a:spcPts val="800"/>
              </a:spcBef>
              <a:defRPr sz="2268" b="1">
                <a:latin typeface="+mn-lt"/>
                <a:ea typeface="+mn-ea"/>
                <a:cs typeface="+mn-cs"/>
                <a:sym typeface="Helvetica"/>
              </a:defRPr>
            </a:pPr>
            <a:r>
              <a:t>Are the moves compelling enough in the announcements for market participants to attempt to seek the information before the announcement is made?</a:t>
            </a:r>
          </a:p>
        </p:txBody>
      </p:sp>
      <p:sp>
        <p:nvSpPr>
          <p:cNvPr id="131" name="Food for Thought"/>
          <p:cNvSpPr txBox="1">
            <a:spLocks noGrp="1"/>
          </p:cNvSpPr>
          <p:nvPr>
            <p:ph type="title"/>
          </p:nvPr>
        </p:nvSpPr>
        <p:spPr>
          <a:xfrm>
            <a:off x="838200" y="365125"/>
            <a:ext cx="10515600" cy="929419"/>
          </a:xfrm>
          <a:prstGeom prst="rect">
            <a:avLst/>
          </a:prstGeom>
        </p:spPr>
        <p:txBody>
          <a:bodyPr/>
          <a:lstStyle>
            <a:lvl1pPr algn="ctr"/>
          </a:lstStyle>
          <a:p>
            <a:r>
              <a:rPr lang="en-US" dirty="0"/>
              <a:t>Initial thoughts</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prstGeom prst="rect">
            <a:avLst/>
          </a:prstGeom>
        </p:spPr>
        <p:txBody>
          <a:bodyPr/>
          <a:lstStyle>
            <a:lvl1pPr algn="ctr"/>
          </a:lstStyle>
          <a:p>
            <a:r>
              <a:t>Types of Announcements	</a:t>
            </a:r>
          </a:p>
        </p:txBody>
      </p:sp>
      <p:sp>
        <p:nvSpPr>
          <p:cNvPr id="134" name="Content Placeholder 2"/>
          <p:cNvSpPr txBox="1">
            <a:spLocks noGrp="1"/>
          </p:cNvSpPr>
          <p:nvPr>
            <p:ph type="body" idx="1"/>
          </p:nvPr>
        </p:nvSpPr>
        <p:spPr>
          <a:prstGeom prst="rect">
            <a:avLst/>
          </a:prstGeom>
        </p:spPr>
        <p:txBody>
          <a:bodyPr/>
          <a:lstStyle/>
          <a:p>
            <a:pPr marL="194310" indent="-194310" defTabSz="777240">
              <a:lnSpc>
                <a:spcPct val="120000"/>
              </a:lnSpc>
              <a:spcBef>
                <a:spcPts val="800"/>
              </a:spcBef>
              <a:defRPr sz="2380">
                <a:latin typeface="+mn-lt"/>
                <a:ea typeface="+mn-ea"/>
                <a:cs typeface="+mn-cs"/>
                <a:sym typeface="Helvetica"/>
              </a:defRPr>
            </a:pPr>
            <a:r>
              <a:t>Non-farm Payrolls</a:t>
            </a:r>
          </a:p>
          <a:p>
            <a:pPr marL="194310" indent="-194310" defTabSz="777240">
              <a:lnSpc>
                <a:spcPct val="120000"/>
              </a:lnSpc>
              <a:spcBef>
                <a:spcPts val="800"/>
              </a:spcBef>
              <a:defRPr sz="2380">
                <a:latin typeface="+mn-lt"/>
                <a:ea typeface="+mn-ea"/>
                <a:cs typeface="+mn-cs"/>
                <a:sym typeface="Helvetica"/>
              </a:defRPr>
            </a:pPr>
            <a:r>
              <a:t>Federal Reserve Open Market Committee</a:t>
            </a:r>
          </a:p>
          <a:p>
            <a:pPr marL="194310" indent="-194310" defTabSz="777240">
              <a:lnSpc>
                <a:spcPct val="120000"/>
              </a:lnSpc>
              <a:spcBef>
                <a:spcPts val="800"/>
              </a:spcBef>
              <a:defRPr sz="2380">
                <a:latin typeface="+mn-lt"/>
                <a:ea typeface="+mn-ea"/>
                <a:cs typeface="+mn-cs"/>
                <a:sym typeface="Helvetica"/>
              </a:defRPr>
            </a:pPr>
            <a:r>
              <a:t>ISM (Institute for Supply Management) Survey (Manufacturing)</a:t>
            </a:r>
          </a:p>
          <a:p>
            <a:pPr marL="194310" indent="-194310" defTabSz="777240">
              <a:lnSpc>
                <a:spcPct val="120000"/>
              </a:lnSpc>
              <a:spcBef>
                <a:spcPts val="800"/>
              </a:spcBef>
              <a:defRPr sz="2380">
                <a:latin typeface="+mn-lt"/>
                <a:ea typeface="+mn-ea"/>
                <a:cs typeface="+mn-cs"/>
                <a:sym typeface="Helvetica"/>
              </a:defRPr>
            </a:pPr>
            <a:r>
              <a:t>Durable Goods</a:t>
            </a:r>
          </a:p>
          <a:p>
            <a:pPr marL="194310" indent="-194310" defTabSz="777240">
              <a:lnSpc>
                <a:spcPct val="120000"/>
              </a:lnSpc>
              <a:spcBef>
                <a:spcPts val="800"/>
              </a:spcBef>
              <a:defRPr sz="2380">
                <a:latin typeface="+mn-lt"/>
                <a:ea typeface="+mn-ea"/>
                <a:cs typeface="+mn-cs"/>
                <a:sym typeface="Helvetica"/>
              </a:defRPr>
            </a:pPr>
            <a:r>
              <a:t>CPI</a:t>
            </a:r>
          </a:p>
          <a:p>
            <a:pPr marL="194310" indent="-194310" defTabSz="777240">
              <a:lnSpc>
                <a:spcPct val="120000"/>
              </a:lnSpc>
              <a:spcBef>
                <a:spcPts val="800"/>
              </a:spcBef>
              <a:defRPr sz="2380">
                <a:latin typeface="+mn-lt"/>
                <a:ea typeface="+mn-ea"/>
                <a:cs typeface="+mn-cs"/>
                <a:sym typeface="Helvetica"/>
              </a:defRPr>
            </a:pPr>
            <a:r>
              <a:t>Retail Sales</a:t>
            </a:r>
          </a:p>
          <a:p>
            <a:pPr marL="194310" indent="-194310" defTabSz="777240">
              <a:lnSpc>
                <a:spcPct val="120000"/>
              </a:lnSpc>
              <a:spcBef>
                <a:spcPts val="800"/>
              </a:spcBef>
              <a:defRPr sz="2380">
                <a:latin typeface="+mn-lt"/>
                <a:ea typeface="+mn-ea"/>
                <a:cs typeface="+mn-cs"/>
                <a:sym typeface="Helvetica"/>
              </a:defRPr>
            </a:pPr>
            <a:r>
              <a:t>Consumer Confidence</a:t>
            </a:r>
          </a:p>
          <a:p>
            <a:pPr marL="194310" indent="-194310" defTabSz="777240">
              <a:lnSpc>
                <a:spcPct val="120000"/>
              </a:lnSpc>
              <a:spcBef>
                <a:spcPts val="800"/>
              </a:spcBef>
              <a:defRPr sz="2380">
                <a:latin typeface="+mn-lt"/>
                <a:ea typeface="+mn-ea"/>
                <a:cs typeface="+mn-cs"/>
                <a:sym typeface="Helvetica"/>
              </a:defRPr>
            </a:pPr>
            <a:r>
              <a:t>Company Earnings / IPO’s/ Management Changes/ Dividends etc.</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prstGeom prst="rect">
            <a:avLst/>
          </a:prstGeom>
        </p:spPr>
        <p:txBody>
          <a:bodyPr/>
          <a:lstStyle>
            <a:lvl1pPr algn="ctr"/>
          </a:lstStyle>
          <a:p>
            <a:r>
              <a:t>Approach</a:t>
            </a:r>
          </a:p>
        </p:txBody>
      </p:sp>
      <p:sp>
        <p:nvSpPr>
          <p:cNvPr id="137" name="Content Placeholder 2"/>
          <p:cNvSpPr txBox="1">
            <a:spLocks noGrp="1"/>
          </p:cNvSpPr>
          <p:nvPr>
            <p:ph type="body" idx="1"/>
          </p:nvPr>
        </p:nvSpPr>
        <p:spPr>
          <a:xfrm>
            <a:off x="838200" y="1944048"/>
            <a:ext cx="10515600" cy="4351339"/>
          </a:xfrm>
          <a:prstGeom prst="rect">
            <a:avLst/>
          </a:prstGeom>
        </p:spPr>
        <p:txBody>
          <a:bodyPr/>
          <a:lstStyle/>
          <a:p>
            <a:pPr>
              <a:lnSpc>
                <a:spcPct val="120000"/>
              </a:lnSpc>
              <a:defRPr>
                <a:latin typeface="+mn-lt"/>
                <a:ea typeface="+mn-ea"/>
                <a:cs typeface="+mn-cs"/>
                <a:sym typeface="Helvetica"/>
              </a:defRPr>
            </a:pPr>
            <a:r>
              <a:t>Measure the market opportunity for announcements and compare to non-announcement periods</a:t>
            </a:r>
          </a:p>
          <a:p>
            <a:pPr marL="685800" lvl="1" indent="-228600">
              <a:lnSpc>
                <a:spcPct val="120000"/>
              </a:lnSpc>
              <a:spcBef>
                <a:spcPts val="500"/>
              </a:spcBef>
              <a:defRPr sz="2400">
                <a:latin typeface="+mn-lt"/>
                <a:ea typeface="+mn-ea"/>
                <a:cs typeface="+mn-cs"/>
                <a:sym typeface="Helvetica"/>
              </a:defRPr>
            </a:pPr>
            <a:r>
              <a:t>It may be the case that these moves aren’t large enough to even care.</a:t>
            </a:r>
          </a:p>
          <a:p>
            <a:pPr marL="685800" lvl="1" indent="-228600">
              <a:lnSpc>
                <a:spcPct val="120000"/>
              </a:lnSpc>
              <a:spcBef>
                <a:spcPts val="500"/>
              </a:spcBef>
              <a:defRPr sz="2400">
                <a:latin typeface="+mn-lt"/>
                <a:ea typeface="+mn-ea"/>
                <a:cs typeface="+mn-cs"/>
                <a:sym typeface="Helvetica"/>
              </a:defRPr>
            </a:pPr>
            <a:r>
              <a:t>Maybe the market volume is worse </a:t>
            </a:r>
            <a:br/>
            <a:endParaRPr/>
          </a:p>
          <a:p>
            <a:pPr>
              <a:lnSpc>
                <a:spcPct val="120000"/>
              </a:lnSpc>
              <a:defRPr>
                <a:latin typeface="+mn-lt"/>
                <a:ea typeface="+mn-ea"/>
                <a:cs typeface="+mn-cs"/>
                <a:sym typeface="Helvetica"/>
              </a:defRPr>
            </a:pPr>
            <a:r>
              <a:t>Pick some time window before the announcement (start and duration) and see if pre-announcement returns offer any insight in to what happened ex-post.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9DFC-8D6E-E041-9D0B-C6935A1D5BD1}"/>
              </a:ext>
            </a:extLst>
          </p:cNvPr>
          <p:cNvSpPr>
            <a:spLocks noGrp="1"/>
          </p:cNvSpPr>
          <p:nvPr>
            <p:ph type="title"/>
          </p:nvPr>
        </p:nvSpPr>
        <p:spPr/>
        <p:txBody>
          <a:bodyPr/>
          <a:lstStyle/>
          <a:p>
            <a:r>
              <a:rPr lang="en-US" dirty="0"/>
              <a:t>Software developed	</a:t>
            </a:r>
          </a:p>
        </p:txBody>
      </p:sp>
      <p:sp>
        <p:nvSpPr>
          <p:cNvPr id="3" name="Text Placeholder 2">
            <a:extLst>
              <a:ext uri="{FF2B5EF4-FFF2-40B4-BE49-F238E27FC236}">
                <a16:creationId xmlns:a16="http://schemas.microsoft.com/office/drawing/2014/main" id="{0C427855-6A16-5A47-ACA7-D676744C6B85}"/>
              </a:ext>
            </a:extLst>
          </p:cNvPr>
          <p:cNvSpPr>
            <a:spLocks noGrp="1"/>
          </p:cNvSpPr>
          <p:nvPr>
            <p:ph type="body" idx="1"/>
          </p:nvPr>
        </p:nvSpPr>
        <p:spPr/>
        <p:txBody>
          <a:bodyPr/>
          <a:lstStyle/>
          <a:p>
            <a:r>
              <a:rPr lang="en-US" dirty="0"/>
              <a:t>We developed software that would map market reactions to economic events with accurate timing of event to reaction.</a:t>
            </a:r>
          </a:p>
          <a:p>
            <a:r>
              <a:rPr lang="en-US" dirty="0"/>
              <a:t>For this project we have tied events to Equity and Fixed Income Futures.</a:t>
            </a:r>
          </a:p>
          <a:p>
            <a:r>
              <a:rPr lang="en-US" dirty="0"/>
              <a:t>The software ties in for pre-planned events the expectations of the event (forecast), the actual event and the tick plot of the futures contract price.</a:t>
            </a:r>
          </a:p>
          <a:p>
            <a:r>
              <a:rPr lang="en-US" dirty="0"/>
              <a:t>The software aligns time zones or prices and forecasts.</a:t>
            </a:r>
          </a:p>
          <a:p>
            <a:r>
              <a:rPr lang="en-US" dirty="0"/>
              <a:t>The software can also look at any window given the times. </a:t>
            </a:r>
          </a:p>
        </p:txBody>
      </p:sp>
    </p:spTree>
    <p:extLst>
      <p:ext uri="{BB962C8B-B14F-4D97-AF65-F5344CB8AC3E}">
        <p14:creationId xmlns:p14="http://schemas.microsoft.com/office/powerpoint/2010/main" val="150214380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3749-E8DC-0245-B047-B841C536BA49}"/>
              </a:ext>
            </a:extLst>
          </p:cNvPr>
          <p:cNvSpPr>
            <a:spLocks noGrp="1"/>
          </p:cNvSpPr>
          <p:nvPr>
            <p:ph type="title"/>
          </p:nvPr>
        </p:nvSpPr>
        <p:spPr>
          <a:xfrm>
            <a:off x="571072" y="30625"/>
            <a:ext cx="10134975" cy="606374"/>
          </a:xfrm>
        </p:spPr>
        <p:txBody>
          <a:bodyPr>
            <a:normAutofit/>
          </a:bodyPr>
          <a:lstStyle/>
          <a:p>
            <a:r>
              <a:rPr lang="en-US" sz="2800" dirty="0"/>
              <a:t>Tariff Man … a non-planned event</a:t>
            </a:r>
          </a:p>
        </p:txBody>
      </p:sp>
      <p:sp>
        <p:nvSpPr>
          <p:cNvPr id="3" name="Text Placeholder 2">
            <a:extLst>
              <a:ext uri="{FF2B5EF4-FFF2-40B4-BE49-F238E27FC236}">
                <a16:creationId xmlns:a16="http://schemas.microsoft.com/office/drawing/2014/main" id="{30EF025E-D837-6345-B39E-8072B6B76F01}"/>
              </a:ext>
            </a:extLst>
          </p:cNvPr>
          <p:cNvSpPr>
            <a:spLocks noGrp="1"/>
          </p:cNvSpPr>
          <p:nvPr>
            <p:ph type="body" idx="1"/>
          </p:nvPr>
        </p:nvSpPr>
        <p:spPr>
          <a:xfrm>
            <a:off x="273121" y="1047963"/>
            <a:ext cx="10515600" cy="4722071"/>
          </a:xfrm>
        </p:spPr>
        <p:txBody>
          <a:bodyPr/>
          <a:lstStyle/>
          <a:p>
            <a:endParaRPr lang="en-US" dirty="0"/>
          </a:p>
        </p:txBody>
      </p:sp>
      <p:pic>
        <p:nvPicPr>
          <p:cNvPr id="5" name="Picture 4">
            <a:extLst>
              <a:ext uri="{FF2B5EF4-FFF2-40B4-BE49-F238E27FC236}">
                <a16:creationId xmlns:a16="http://schemas.microsoft.com/office/drawing/2014/main" id="{2568E8F0-1E38-1E43-B4E6-4857CED50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 y="1119883"/>
            <a:ext cx="5028344" cy="4089115"/>
          </a:xfrm>
          <a:prstGeom prst="rect">
            <a:avLst/>
          </a:prstGeom>
        </p:spPr>
      </p:pic>
      <p:pic>
        <p:nvPicPr>
          <p:cNvPr id="9" name="Picture 8">
            <a:extLst>
              <a:ext uri="{FF2B5EF4-FFF2-40B4-BE49-F238E27FC236}">
                <a16:creationId xmlns:a16="http://schemas.microsoft.com/office/drawing/2014/main" id="{CE822264-36B0-7747-BB4C-BCFF11BB8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139" y="1047964"/>
            <a:ext cx="5321908" cy="4161033"/>
          </a:xfrm>
          <a:prstGeom prst="rect">
            <a:avLst/>
          </a:prstGeom>
        </p:spPr>
      </p:pic>
    </p:spTree>
    <p:extLst>
      <p:ext uri="{BB962C8B-B14F-4D97-AF65-F5344CB8AC3E}">
        <p14:creationId xmlns:p14="http://schemas.microsoft.com/office/powerpoint/2010/main" val="30039716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BE8C-D2BE-6446-9087-262A1FECCF1A}"/>
              </a:ext>
            </a:extLst>
          </p:cNvPr>
          <p:cNvSpPr>
            <a:spLocks noGrp="1"/>
          </p:cNvSpPr>
          <p:nvPr>
            <p:ph type="title"/>
          </p:nvPr>
        </p:nvSpPr>
        <p:spPr>
          <a:xfrm>
            <a:off x="838200" y="1"/>
            <a:ext cx="10515600" cy="1325366"/>
          </a:xfrm>
        </p:spPr>
        <p:txBody>
          <a:bodyPr/>
          <a:lstStyle/>
          <a:p>
            <a:r>
              <a:rPr lang="en-US" sz="2000" dirty="0"/>
              <a:t>Aside – Its not easy to find the market reaction</a:t>
            </a:r>
            <a:r>
              <a:rPr lang="en-US" dirty="0"/>
              <a:t>	</a:t>
            </a:r>
          </a:p>
        </p:txBody>
      </p:sp>
      <p:sp>
        <p:nvSpPr>
          <p:cNvPr id="3" name="Text Placeholder 2">
            <a:extLst>
              <a:ext uri="{FF2B5EF4-FFF2-40B4-BE49-F238E27FC236}">
                <a16:creationId xmlns:a16="http://schemas.microsoft.com/office/drawing/2014/main" id="{FA7F5447-CDF4-C442-9DC9-8B77A4E591EE}"/>
              </a:ext>
            </a:extLst>
          </p:cNvPr>
          <p:cNvSpPr>
            <a:spLocks noGrp="1"/>
          </p:cNvSpPr>
          <p:nvPr>
            <p:ph type="body" idx="1"/>
          </p:nvPr>
        </p:nvSpPr>
        <p:spPr>
          <a:xfrm>
            <a:off x="838200" y="976046"/>
            <a:ext cx="10515600" cy="5200918"/>
          </a:xfrm>
        </p:spPr>
        <p:txBody>
          <a:bodyPr/>
          <a:lstStyle/>
          <a:p>
            <a:pPr marL="0" indent="0">
              <a:buNone/>
            </a:pPr>
            <a:endParaRPr lang="en-US" dirty="0"/>
          </a:p>
        </p:txBody>
      </p:sp>
      <p:pic>
        <p:nvPicPr>
          <p:cNvPr id="5" name="Picture 4">
            <a:extLst>
              <a:ext uri="{FF2B5EF4-FFF2-40B4-BE49-F238E27FC236}">
                <a16:creationId xmlns:a16="http://schemas.microsoft.com/office/drawing/2014/main" id="{C41B1D4C-A576-4647-9152-CCFE0E75D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76046"/>
            <a:ext cx="5682172" cy="5748389"/>
          </a:xfrm>
          <a:prstGeom prst="rect">
            <a:avLst/>
          </a:prstGeom>
        </p:spPr>
      </p:pic>
    </p:spTree>
    <p:extLst>
      <p:ext uri="{BB962C8B-B14F-4D97-AF65-F5344CB8AC3E}">
        <p14:creationId xmlns:p14="http://schemas.microsoft.com/office/powerpoint/2010/main" val="4886650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prstGeom prst="rect">
            <a:avLst/>
          </a:prstGeom>
        </p:spPr>
        <p:txBody>
          <a:bodyPr/>
          <a:lstStyle/>
          <a:p>
            <a:pPr algn="ctr">
              <a:defRPr sz="3600"/>
            </a:pPr>
            <a:r>
              <a:t>Study will focus on the Futures Markets</a:t>
            </a:r>
            <a:br/>
            <a:r>
              <a:rPr sz="1600"/>
              <a:t>in particular Equities (ES-mini), Short Term Rates(2 Year TU) , long Term Rates (Ultra-Bond UB)</a:t>
            </a:r>
          </a:p>
        </p:txBody>
      </p:sp>
      <p:sp>
        <p:nvSpPr>
          <p:cNvPr id="140" name="Content Placeholder 2"/>
          <p:cNvSpPr txBox="1">
            <a:spLocks noGrp="1"/>
          </p:cNvSpPr>
          <p:nvPr>
            <p:ph type="body" idx="1"/>
          </p:nvPr>
        </p:nvSpPr>
        <p:spPr>
          <a:xfrm>
            <a:off x="838200" y="1848885"/>
            <a:ext cx="10515600" cy="4581843"/>
          </a:xfrm>
          <a:prstGeom prst="rect">
            <a:avLst/>
          </a:prstGeom>
        </p:spPr>
        <p:txBody>
          <a:bodyPr/>
          <a:lstStyle/>
          <a:p>
            <a:pPr marL="155447" indent="-155447" defTabSz="621791">
              <a:lnSpc>
                <a:spcPct val="120000"/>
              </a:lnSpc>
              <a:spcBef>
                <a:spcPts val="600"/>
              </a:spcBef>
              <a:defRPr sz="1700" b="1">
                <a:latin typeface="+mn-lt"/>
                <a:ea typeface="+mn-ea"/>
                <a:cs typeface="+mn-cs"/>
                <a:sym typeface="Helvetica"/>
              </a:defRPr>
            </a:pPr>
            <a:r>
              <a:rPr dirty="0"/>
              <a:t>Why Futures</a:t>
            </a:r>
          </a:p>
          <a:p>
            <a:pPr marL="466344" lvl="1" indent="-155447" defTabSz="621791">
              <a:lnSpc>
                <a:spcPct val="120000"/>
              </a:lnSpc>
              <a:spcBef>
                <a:spcPts val="300"/>
              </a:spcBef>
              <a:defRPr sz="1496">
                <a:latin typeface="+mn-lt"/>
                <a:ea typeface="+mn-ea"/>
                <a:cs typeface="+mn-cs"/>
                <a:sym typeface="Helvetica"/>
              </a:defRPr>
            </a:pPr>
            <a:r>
              <a:rPr dirty="0"/>
              <a:t>Most liquid of all markets</a:t>
            </a:r>
          </a:p>
          <a:p>
            <a:pPr marL="466344" lvl="1" indent="-155447" defTabSz="621791">
              <a:lnSpc>
                <a:spcPct val="120000"/>
              </a:lnSpc>
              <a:spcBef>
                <a:spcPts val="300"/>
              </a:spcBef>
              <a:defRPr sz="1496">
                <a:latin typeface="+mn-lt"/>
                <a:ea typeface="+mn-ea"/>
                <a:cs typeface="+mn-cs"/>
                <a:sym typeface="Helvetica"/>
              </a:defRPr>
            </a:pPr>
            <a:r>
              <a:rPr dirty="0"/>
              <a:t>Leverage: Futures are leveraged products</a:t>
            </a:r>
          </a:p>
          <a:p>
            <a:pPr marL="466344" lvl="1" indent="-155447" defTabSz="621791">
              <a:lnSpc>
                <a:spcPct val="120000"/>
              </a:lnSpc>
              <a:spcBef>
                <a:spcPts val="300"/>
              </a:spcBef>
              <a:defRPr sz="1496">
                <a:latin typeface="+mn-lt"/>
                <a:ea typeface="+mn-ea"/>
                <a:cs typeface="+mn-cs"/>
                <a:sym typeface="Helvetica"/>
              </a:defRPr>
            </a:pPr>
            <a:r>
              <a:rPr dirty="0"/>
              <a:t>Trade around the clock from Sunday Night </a:t>
            </a:r>
          </a:p>
          <a:p>
            <a:pPr marL="777240" lvl="2" indent="-155447" defTabSz="621791">
              <a:lnSpc>
                <a:spcPct val="120000"/>
              </a:lnSpc>
              <a:spcBef>
                <a:spcPts val="300"/>
              </a:spcBef>
              <a:defRPr sz="1224">
                <a:latin typeface="+mn-lt"/>
                <a:ea typeface="+mn-ea"/>
                <a:cs typeface="+mn-cs"/>
                <a:sym typeface="Helvetica"/>
              </a:defRPr>
            </a:pPr>
            <a:r>
              <a:rPr dirty="0"/>
              <a:t>(6pm EST) to Friday Night (1 hour close at 5pm EST for switch over)</a:t>
            </a:r>
          </a:p>
          <a:p>
            <a:pPr marL="466344" lvl="1" indent="-155447" defTabSz="621791">
              <a:lnSpc>
                <a:spcPct val="120000"/>
              </a:lnSpc>
              <a:spcBef>
                <a:spcPts val="300"/>
              </a:spcBef>
              <a:defRPr sz="1496">
                <a:latin typeface="+mn-lt"/>
                <a:ea typeface="+mn-ea"/>
                <a:cs typeface="+mn-cs"/>
                <a:sym typeface="Helvetica"/>
              </a:defRPr>
            </a:pPr>
            <a:r>
              <a:rPr dirty="0"/>
              <a:t>Easiest to express short position (just sell contract)</a:t>
            </a:r>
          </a:p>
          <a:p>
            <a:pPr marL="777240" lvl="2" indent="-155447" defTabSz="621791">
              <a:lnSpc>
                <a:spcPct val="120000"/>
              </a:lnSpc>
              <a:spcBef>
                <a:spcPts val="300"/>
              </a:spcBef>
              <a:defRPr sz="1224">
                <a:latin typeface="+mn-lt"/>
                <a:ea typeface="+mn-ea"/>
                <a:cs typeface="+mn-cs"/>
                <a:sym typeface="Helvetica"/>
              </a:defRPr>
            </a:pPr>
            <a:r>
              <a:rPr dirty="0"/>
              <a:t>No special </a:t>
            </a:r>
            <a:r>
              <a:rPr lang="en-US" dirty="0"/>
              <a:t>behavior</a:t>
            </a:r>
            <a:r>
              <a:rPr dirty="0"/>
              <a:t> to go short a market </a:t>
            </a:r>
          </a:p>
          <a:p>
            <a:pPr marL="777240" lvl="2" indent="-155447" defTabSz="621791">
              <a:lnSpc>
                <a:spcPct val="120000"/>
              </a:lnSpc>
              <a:spcBef>
                <a:spcPts val="300"/>
              </a:spcBef>
              <a:defRPr sz="1224">
                <a:latin typeface="+mn-lt"/>
                <a:ea typeface="+mn-ea"/>
                <a:cs typeface="+mn-cs"/>
                <a:sym typeface="Helvetica"/>
              </a:defRPr>
            </a:pPr>
            <a:r>
              <a:rPr dirty="0"/>
              <a:t>Short = </a:t>
            </a:r>
            <a:r>
              <a:rPr lang="en-US" dirty="0"/>
              <a:t>Sell contracts, b</a:t>
            </a:r>
            <a:r>
              <a:rPr dirty="0"/>
              <a:t>etting price of contract will fall</a:t>
            </a:r>
          </a:p>
          <a:p>
            <a:pPr marL="777240" lvl="2" indent="-155447" defTabSz="621791">
              <a:lnSpc>
                <a:spcPct val="120000"/>
              </a:lnSpc>
              <a:spcBef>
                <a:spcPts val="300"/>
              </a:spcBef>
              <a:defRPr sz="1224">
                <a:latin typeface="+mn-lt"/>
                <a:ea typeface="+mn-ea"/>
                <a:cs typeface="+mn-cs"/>
                <a:sym typeface="Helvetica"/>
              </a:defRPr>
            </a:pPr>
            <a:r>
              <a:rPr dirty="0"/>
              <a:t>Long = </a:t>
            </a:r>
            <a:r>
              <a:rPr lang="en-US" dirty="0"/>
              <a:t>Buy contracts, b</a:t>
            </a:r>
            <a:r>
              <a:rPr dirty="0"/>
              <a:t>etting price of contract will rise</a:t>
            </a:r>
          </a:p>
          <a:p>
            <a:pPr marL="466344" lvl="1" indent="-155447" defTabSz="621791">
              <a:lnSpc>
                <a:spcPct val="120000"/>
              </a:lnSpc>
              <a:spcBef>
                <a:spcPts val="300"/>
              </a:spcBef>
              <a:defRPr sz="1496">
                <a:latin typeface="+mn-lt"/>
                <a:ea typeface="+mn-ea"/>
                <a:cs typeface="+mn-cs"/>
                <a:sym typeface="Helvetica"/>
              </a:defRPr>
            </a:pPr>
            <a:r>
              <a:rPr dirty="0"/>
              <a:t>Contracts across all markets</a:t>
            </a:r>
          </a:p>
          <a:p>
            <a:pPr marL="777240" lvl="2" indent="-155447" defTabSz="621791">
              <a:lnSpc>
                <a:spcPct val="120000"/>
              </a:lnSpc>
              <a:spcBef>
                <a:spcPts val="300"/>
              </a:spcBef>
              <a:defRPr sz="1224">
                <a:latin typeface="+mn-lt"/>
                <a:ea typeface="+mn-ea"/>
                <a:cs typeface="+mn-cs"/>
                <a:sym typeface="Helvetica"/>
              </a:defRPr>
            </a:pPr>
            <a:r>
              <a:rPr dirty="0"/>
              <a:t>Equities (ES-S&amp;P 500, NQ – Nasdaq 100, YM- Dow)</a:t>
            </a:r>
          </a:p>
          <a:p>
            <a:pPr marL="777240" lvl="2" indent="-155447" defTabSz="621791">
              <a:lnSpc>
                <a:spcPct val="120000"/>
              </a:lnSpc>
              <a:spcBef>
                <a:spcPts val="300"/>
              </a:spcBef>
              <a:defRPr sz="1224">
                <a:latin typeface="+mn-lt"/>
                <a:ea typeface="+mn-ea"/>
                <a:cs typeface="+mn-cs"/>
                <a:sym typeface="Helvetica"/>
              </a:defRPr>
            </a:pPr>
            <a:r>
              <a:rPr dirty="0"/>
              <a:t>Bond Futures (TU, FV, TY, ZB, UB) (2, 5, 10, 15 30 </a:t>
            </a:r>
            <a:r>
              <a:rPr dirty="0" err="1"/>
              <a:t>yr</a:t>
            </a:r>
            <a:r>
              <a:rPr dirty="0"/>
              <a:t>)</a:t>
            </a:r>
          </a:p>
          <a:p>
            <a:pPr marL="777240" lvl="2" indent="-155447" defTabSz="621791">
              <a:lnSpc>
                <a:spcPct val="120000"/>
              </a:lnSpc>
              <a:spcBef>
                <a:spcPts val="300"/>
              </a:spcBef>
              <a:defRPr sz="1224">
                <a:latin typeface="+mn-lt"/>
                <a:ea typeface="+mn-ea"/>
                <a:cs typeface="+mn-cs"/>
                <a:sym typeface="Helvetica"/>
              </a:defRPr>
            </a:pPr>
            <a:r>
              <a:rPr dirty="0"/>
              <a:t>Oil, Gasoline, Natural Gas( CL, RB, NG)</a:t>
            </a:r>
          </a:p>
          <a:p>
            <a:pPr marL="777240" lvl="2" indent="-155447" defTabSz="621791">
              <a:lnSpc>
                <a:spcPct val="120000"/>
              </a:lnSpc>
              <a:spcBef>
                <a:spcPts val="300"/>
              </a:spcBef>
              <a:defRPr sz="1224">
                <a:latin typeface="+mn-lt"/>
                <a:ea typeface="+mn-ea"/>
                <a:cs typeface="+mn-cs"/>
                <a:sym typeface="Helvetica"/>
              </a:defRPr>
            </a:pPr>
            <a:r>
              <a:rPr dirty="0"/>
              <a:t>Agriculture (Wheat, Corn, Soybeans)</a:t>
            </a:r>
          </a:p>
          <a:p>
            <a:pPr marL="777240" lvl="2" indent="-155447" defTabSz="621791">
              <a:lnSpc>
                <a:spcPct val="120000"/>
              </a:lnSpc>
              <a:spcBef>
                <a:spcPts val="300"/>
              </a:spcBef>
              <a:defRPr sz="1224">
                <a:latin typeface="+mn-lt"/>
                <a:ea typeface="+mn-ea"/>
                <a:cs typeface="+mn-cs"/>
                <a:sym typeface="Helvetica"/>
              </a:defRPr>
            </a:pPr>
            <a:r>
              <a:rPr dirty="0"/>
              <a:t>F/X (Euro, Yen, CAD, Swiss, Pound, ADU, NZD, Peso)</a:t>
            </a:r>
          </a:p>
          <a:p>
            <a:pPr marL="777240" lvl="2" indent="-155447" defTabSz="621791">
              <a:lnSpc>
                <a:spcPct val="120000"/>
              </a:lnSpc>
              <a:spcBef>
                <a:spcPts val="300"/>
              </a:spcBef>
              <a:defRPr sz="1224">
                <a:latin typeface="+mn-lt"/>
                <a:ea typeface="+mn-ea"/>
                <a:cs typeface="+mn-cs"/>
                <a:sym typeface="Helvetica"/>
              </a:defRPr>
            </a:pPr>
            <a:r>
              <a:rPr dirty="0"/>
              <a:t>Metals (Gold, Sliver , Copper)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a Source"/>
          <p:cNvSpPr txBox="1">
            <a:spLocks noGrp="1"/>
          </p:cNvSpPr>
          <p:nvPr>
            <p:ph type="title" idx="4294967295"/>
          </p:nvPr>
        </p:nvSpPr>
        <p:spPr>
          <a:prstGeom prst="rect">
            <a:avLst/>
          </a:prstGeom>
        </p:spPr>
        <p:txBody>
          <a:bodyPr/>
          <a:lstStyle>
            <a:lvl1pPr algn="ctr"/>
          </a:lstStyle>
          <a:p>
            <a:r>
              <a:t>Data Source</a:t>
            </a:r>
          </a:p>
        </p:txBody>
      </p:sp>
      <p:sp>
        <p:nvSpPr>
          <p:cNvPr id="143" name="Publicly available events calendar…"/>
          <p:cNvSpPr txBox="1">
            <a:spLocks noGrp="1"/>
          </p:cNvSpPr>
          <p:nvPr>
            <p:ph type="body" sz="half" idx="4294967295"/>
          </p:nvPr>
        </p:nvSpPr>
        <p:spPr>
          <a:xfrm>
            <a:off x="838200" y="2615116"/>
            <a:ext cx="10515600" cy="2024014"/>
          </a:xfrm>
          <a:prstGeom prst="rect">
            <a:avLst/>
          </a:prstGeom>
        </p:spPr>
        <p:txBody>
          <a:bodyPr/>
          <a:lstStyle/>
          <a:p>
            <a:pPr>
              <a:lnSpc>
                <a:spcPct val="120000"/>
              </a:lnSpc>
              <a:defRPr>
                <a:latin typeface="+mn-lt"/>
                <a:ea typeface="+mn-ea"/>
                <a:cs typeface="+mn-cs"/>
                <a:sym typeface="Helvetica"/>
              </a:defRPr>
            </a:pPr>
            <a:r>
              <a:t>Publicly available </a:t>
            </a:r>
            <a:r>
              <a:rPr b="1"/>
              <a:t>events calendar</a:t>
            </a:r>
          </a:p>
          <a:p>
            <a:pPr>
              <a:lnSpc>
                <a:spcPct val="120000"/>
              </a:lnSpc>
              <a:defRPr>
                <a:latin typeface="+mn-lt"/>
                <a:ea typeface="+mn-ea"/>
                <a:cs typeface="+mn-cs"/>
                <a:sym typeface="Helvetica"/>
              </a:defRPr>
            </a:pPr>
            <a:r>
              <a:t>Futures </a:t>
            </a:r>
            <a:r>
              <a:rPr b="1"/>
              <a:t>tick trade data</a:t>
            </a:r>
            <a:r>
              <a:t> from CME</a:t>
            </a:r>
          </a:p>
          <a:p>
            <a:pPr>
              <a:lnSpc>
                <a:spcPct val="120000"/>
              </a:lnSpc>
              <a:defRPr>
                <a:latin typeface="+mn-lt"/>
                <a:ea typeface="+mn-ea"/>
                <a:cs typeface="+mn-cs"/>
                <a:sym typeface="Helvetica"/>
              </a:defRPr>
            </a:pPr>
            <a:r>
              <a:rPr b="1"/>
              <a:t>Twitter</a:t>
            </a:r>
            <a:r>
              <a:t> for President Trump’s communications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prstGeom prst="rect">
            <a:avLst/>
          </a:prstGeom>
        </p:spPr>
        <p:txBody>
          <a:bodyPr/>
          <a:lstStyle>
            <a:lvl1pPr algn="ctr"/>
          </a:lstStyle>
          <a:p>
            <a:r>
              <a:t>Hypothesis</a:t>
            </a:r>
          </a:p>
        </p:txBody>
      </p:sp>
      <p:sp>
        <p:nvSpPr>
          <p:cNvPr id="115" name="Content Placeholder 2"/>
          <p:cNvSpPr txBox="1">
            <a:spLocks noGrp="1"/>
          </p:cNvSpPr>
          <p:nvPr>
            <p:ph type="body" idx="1"/>
          </p:nvPr>
        </p:nvSpPr>
        <p:spPr>
          <a:xfrm>
            <a:off x="838200" y="2378268"/>
            <a:ext cx="10515600" cy="4351339"/>
          </a:xfrm>
          <a:prstGeom prst="rect">
            <a:avLst/>
          </a:prstGeom>
        </p:spPr>
        <p:txBody>
          <a:bodyPr/>
          <a:lstStyle/>
          <a:p>
            <a:pPr marL="0" indent="0" algn="ctr">
              <a:lnSpc>
                <a:spcPct val="120000"/>
              </a:lnSpc>
              <a:buSzTx/>
              <a:buFontTx/>
              <a:buNone/>
              <a:defRPr>
                <a:latin typeface="+mn-lt"/>
                <a:ea typeface="+mn-ea"/>
                <a:cs typeface="+mn-cs"/>
                <a:sym typeface="Helvetica"/>
              </a:defRPr>
            </a:pPr>
            <a:r>
              <a:t>There is a large incentive to “cheat” around financial announcements such as </a:t>
            </a:r>
            <a:r>
              <a:rPr b="1"/>
              <a:t>non-farm payrolls</a:t>
            </a:r>
            <a:r>
              <a:t>, </a:t>
            </a:r>
            <a:r>
              <a:rPr b="1"/>
              <a:t>fed minutes</a:t>
            </a:r>
            <a:r>
              <a:t>, </a:t>
            </a:r>
            <a:r>
              <a:rPr b="1"/>
              <a:t>central</a:t>
            </a:r>
            <a:r>
              <a:t> </a:t>
            </a:r>
            <a:r>
              <a:rPr b="1"/>
              <a:t>bank policy</a:t>
            </a:r>
            <a:r>
              <a:t>, </a:t>
            </a:r>
            <a:r>
              <a:rPr b="1"/>
              <a:t>natural resource data</a:t>
            </a:r>
            <a:r>
              <a:t>, etc.  The individuals familiar with this information have an incentive to leak the information to “financial agents” who can then act on this data before before it is publicly announced.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Hypothesis Testing Questions that need to be examined"/>
          <p:cNvSpPr txBox="1">
            <a:spLocks noGrp="1"/>
          </p:cNvSpPr>
          <p:nvPr>
            <p:ph type="title" idx="4294967295"/>
          </p:nvPr>
        </p:nvSpPr>
        <p:spPr>
          <a:prstGeom prst="rect">
            <a:avLst/>
          </a:prstGeom>
        </p:spPr>
        <p:txBody>
          <a:bodyPr/>
          <a:lstStyle/>
          <a:p>
            <a:pPr algn="ctr">
              <a:lnSpc>
                <a:spcPct val="120000"/>
              </a:lnSpc>
            </a:pPr>
            <a:r>
              <a:t>Hypothesis Testing</a:t>
            </a:r>
            <a:br>
              <a:rPr sz="2300"/>
            </a:br>
            <a:r>
              <a:rPr sz="2300"/>
              <a:t>Questions that need to be examined</a:t>
            </a:r>
          </a:p>
        </p:txBody>
      </p:sp>
      <p:sp>
        <p:nvSpPr>
          <p:cNvPr id="146" name="Do announcements present opportunity?…"/>
          <p:cNvSpPr txBox="1">
            <a:spLocks noGrp="1"/>
          </p:cNvSpPr>
          <p:nvPr>
            <p:ph type="body" sz="half" idx="4294967295"/>
          </p:nvPr>
        </p:nvSpPr>
        <p:spPr>
          <a:xfrm>
            <a:off x="97476" y="3061700"/>
            <a:ext cx="11997048" cy="2024014"/>
          </a:xfrm>
          <a:prstGeom prst="rect">
            <a:avLst/>
          </a:prstGeom>
        </p:spPr>
        <p:txBody>
          <a:bodyPr/>
          <a:lstStyle/>
          <a:p>
            <a:pPr>
              <a:lnSpc>
                <a:spcPct val="150000"/>
              </a:lnSpc>
              <a:buAutoNum type="arabicPeriod"/>
              <a:defRPr>
                <a:latin typeface="Helvetica Light"/>
                <a:ea typeface="Helvetica Light"/>
                <a:cs typeface="Helvetica Light"/>
                <a:sym typeface="Helvetica Light"/>
              </a:defRPr>
            </a:pPr>
            <a:r>
              <a:t> Do announcements present opportunity?</a:t>
            </a:r>
          </a:p>
          <a:p>
            <a:pPr>
              <a:lnSpc>
                <a:spcPct val="150000"/>
              </a:lnSpc>
              <a:buAutoNum type="arabicPeriod"/>
              <a:defRPr>
                <a:latin typeface="Helvetica Light"/>
                <a:ea typeface="Helvetica Light"/>
                <a:cs typeface="Helvetica Light"/>
                <a:sym typeface="Helvetica Light"/>
              </a:defRPr>
            </a:pPr>
            <a:r>
              <a:t> Can pre market movements help in predicting the direction of an event?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o announcements present opportunity?"/>
          <p:cNvSpPr txBox="1"/>
          <p:nvPr/>
        </p:nvSpPr>
        <p:spPr>
          <a:xfrm>
            <a:off x="2802636" y="842675"/>
            <a:ext cx="6586729"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r>
              <a:t>Do announcements present opportunity?</a:t>
            </a:r>
          </a:p>
        </p:txBody>
      </p:sp>
      <p:sp>
        <p:nvSpPr>
          <p:cNvPr id="149" name="We will start with the premise that there can be no crime without opportunity. To determine “opportunity” we will compare the magnitude of the market movement pre-event compared to post-event ten minute window."/>
          <p:cNvSpPr txBox="1">
            <a:spLocks noGrp="1"/>
          </p:cNvSpPr>
          <p:nvPr>
            <p:ph type="body" sz="half" idx="4294967295"/>
          </p:nvPr>
        </p:nvSpPr>
        <p:spPr>
          <a:xfrm>
            <a:off x="838200" y="2496692"/>
            <a:ext cx="10515600" cy="2024014"/>
          </a:xfrm>
          <a:prstGeom prst="rect">
            <a:avLst/>
          </a:prstGeom>
        </p:spPr>
        <p:txBody>
          <a:bodyPr/>
          <a:lstStyle/>
          <a:p>
            <a:pPr marL="0" indent="0" algn="ctr" defTabSz="786384">
              <a:lnSpc>
                <a:spcPct val="150000"/>
              </a:lnSpc>
              <a:spcBef>
                <a:spcPts val="800"/>
              </a:spcBef>
              <a:buSzTx/>
              <a:buFontTx/>
              <a:buNone/>
              <a:defRPr sz="2408">
                <a:latin typeface="+mn-lt"/>
                <a:ea typeface="+mn-ea"/>
                <a:cs typeface="+mn-cs"/>
                <a:sym typeface="Helvetica"/>
              </a:defRPr>
            </a:pPr>
            <a:r>
              <a:t>We will start with the premise that there can be no crime without opportunity. To determine “opportunity” we will compare the magnitude of the market movement </a:t>
            </a:r>
            <a:r>
              <a:rPr b="1"/>
              <a:t>pre-event</a:t>
            </a:r>
            <a:r>
              <a:t> compared to </a:t>
            </a:r>
            <a:r>
              <a:rPr b="1"/>
              <a:t>post-event</a:t>
            </a:r>
            <a:r>
              <a:t> ten minute window.</a:t>
            </a:r>
          </a:p>
        </p:txBody>
      </p:sp>
      <p:sp>
        <p:nvSpPr>
          <p:cNvPr id="150"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000"/>
            </a:lvl1pPr>
          </a:lstStyle>
          <a:p>
            <a:r>
              <a:t>1</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Screenshot 2019-05-04 16.10.57.png" descr="Screenshot 2019-05-04 16.10.57.png"/>
          <p:cNvPicPr>
            <a:picLocks noChangeAspect="1"/>
          </p:cNvPicPr>
          <p:nvPr/>
        </p:nvPicPr>
        <p:blipFill>
          <a:blip r:embed="rId2">
            <a:extLst/>
          </a:blip>
          <a:stretch>
            <a:fillRect/>
          </a:stretch>
        </p:blipFill>
        <p:spPr>
          <a:xfrm>
            <a:off x="364237" y="2339467"/>
            <a:ext cx="6016013" cy="3550352"/>
          </a:xfrm>
          <a:prstGeom prst="rect">
            <a:avLst/>
          </a:prstGeom>
          <a:ln w="12700">
            <a:miter lim="400000"/>
          </a:ln>
        </p:spPr>
      </p:pic>
      <p:pic>
        <p:nvPicPr>
          <p:cNvPr id="153" name="Image" descr="Image"/>
          <p:cNvPicPr>
            <a:picLocks noChangeAspect="1"/>
          </p:cNvPicPr>
          <p:nvPr/>
        </p:nvPicPr>
        <p:blipFill>
          <a:blip r:embed="rId3">
            <a:extLst/>
          </a:blip>
          <a:stretch>
            <a:fillRect/>
          </a:stretch>
        </p:blipFill>
        <p:spPr>
          <a:xfrm>
            <a:off x="6285177" y="2542705"/>
            <a:ext cx="5542586" cy="3306265"/>
          </a:xfrm>
          <a:prstGeom prst="rect">
            <a:avLst/>
          </a:prstGeom>
          <a:ln w="12700">
            <a:miter lim="400000"/>
          </a:ln>
        </p:spPr>
      </p:pic>
      <p:sp>
        <p:nvSpPr>
          <p:cNvPr id="154" name="Charts comparing pre-event and post-event window  for 9 most important economic announcement"/>
          <p:cNvSpPr txBox="1"/>
          <p:nvPr/>
        </p:nvSpPr>
        <p:spPr>
          <a:xfrm>
            <a:off x="2715150" y="472789"/>
            <a:ext cx="6388126" cy="78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Charts comparing pre-event and post-event window </a:t>
            </a:r>
            <a:br/>
            <a:r>
              <a:t>for 9 most important economic announcement</a:t>
            </a:r>
          </a:p>
        </p:txBody>
      </p:sp>
      <p:sp>
        <p:nvSpPr>
          <p:cNvPr id="155"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000"/>
            </a:lvl1pPr>
          </a:lstStyle>
          <a:p>
            <a:r>
              <a:t>1</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ables comparing pre-event and post-event window  for 9 most important economic announcement"/>
          <p:cNvSpPr txBox="1"/>
          <p:nvPr/>
        </p:nvSpPr>
        <p:spPr>
          <a:xfrm>
            <a:off x="2580539" y="472789"/>
            <a:ext cx="6368657" cy="78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Tables comparing pre-event and post-event window </a:t>
            </a:r>
            <a:br/>
            <a:r>
              <a:t>for 9 most important economic announcement</a:t>
            </a:r>
          </a:p>
        </p:txBody>
      </p:sp>
      <p:graphicFrame>
        <p:nvGraphicFramePr>
          <p:cNvPr id="158" name="Table"/>
          <p:cNvGraphicFramePr/>
          <p:nvPr/>
        </p:nvGraphicFramePr>
        <p:xfrm>
          <a:off x="408615" y="2084734"/>
          <a:ext cx="5401394" cy="3777917"/>
        </p:xfrm>
        <a:graphic>
          <a:graphicData uri="http://schemas.openxmlformats.org/drawingml/2006/table">
            <a:tbl>
              <a:tblPr bandRow="1">
                <a:tableStyleId>{4C3C2611-4C71-4FC5-86AE-919BDF0F9419}</a:tableStyleId>
              </a:tblPr>
              <a:tblGrid>
                <a:gridCol w="704028">
                  <a:extLst>
                    <a:ext uri="{9D8B030D-6E8A-4147-A177-3AD203B41FA5}">
                      <a16:colId xmlns:a16="http://schemas.microsoft.com/office/drawing/2014/main" val="20000"/>
                    </a:ext>
                  </a:extLst>
                </a:gridCol>
                <a:gridCol w="1038729">
                  <a:extLst>
                    <a:ext uri="{9D8B030D-6E8A-4147-A177-3AD203B41FA5}">
                      <a16:colId xmlns:a16="http://schemas.microsoft.com/office/drawing/2014/main" val="20001"/>
                    </a:ext>
                  </a:extLst>
                </a:gridCol>
                <a:gridCol w="704028">
                  <a:extLst>
                    <a:ext uri="{9D8B030D-6E8A-4147-A177-3AD203B41FA5}">
                      <a16:colId xmlns:a16="http://schemas.microsoft.com/office/drawing/2014/main" val="20002"/>
                    </a:ext>
                  </a:extLst>
                </a:gridCol>
                <a:gridCol w="704028">
                  <a:extLst>
                    <a:ext uri="{9D8B030D-6E8A-4147-A177-3AD203B41FA5}">
                      <a16:colId xmlns:a16="http://schemas.microsoft.com/office/drawing/2014/main" val="20003"/>
                    </a:ext>
                  </a:extLst>
                </a:gridCol>
                <a:gridCol w="704028">
                  <a:extLst>
                    <a:ext uri="{9D8B030D-6E8A-4147-A177-3AD203B41FA5}">
                      <a16:colId xmlns:a16="http://schemas.microsoft.com/office/drawing/2014/main" val="20004"/>
                    </a:ext>
                  </a:extLst>
                </a:gridCol>
                <a:gridCol w="1073354">
                  <a:extLst>
                    <a:ext uri="{9D8B030D-6E8A-4147-A177-3AD203B41FA5}">
                      <a16:colId xmlns:a16="http://schemas.microsoft.com/office/drawing/2014/main" val="20005"/>
                    </a:ext>
                  </a:extLst>
                </a:gridCol>
                <a:gridCol w="473199">
                  <a:extLst>
                    <a:ext uri="{9D8B030D-6E8A-4147-A177-3AD203B41FA5}">
                      <a16:colId xmlns:a16="http://schemas.microsoft.com/office/drawing/2014/main" val="20006"/>
                    </a:ext>
                  </a:extLst>
                </a:gridCol>
              </a:tblGrid>
              <a:tr h="414290">
                <a:tc>
                  <a:txBody>
                    <a:bodyPr/>
                    <a:lstStyle/>
                    <a:p>
                      <a:pPr defTabSz="457200">
                        <a:lnSpc>
                          <a:spcPct val="115000"/>
                        </a:lnSpc>
                        <a:defRPr sz="1800"/>
                      </a:pPr>
                      <a:r>
                        <a:rPr sz="1000" b="1"/>
                        <a:t>Symbol</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 Max</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 Mean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No 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Vol Ratio</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0"/>
                  </a:ext>
                </a:extLst>
              </a:tr>
              <a:tr h="409877">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16.4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1"/>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2"/>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3"/>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4"/>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5"/>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6"/>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7"/>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8"/>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9"/>
                  </a:ext>
                </a:extLst>
              </a:tr>
            </a:tbl>
          </a:graphicData>
        </a:graphic>
      </p:graphicFrame>
      <p:sp>
        <p:nvSpPr>
          <p:cNvPr id="159" name="Text"/>
          <p:cNvSpPr txBox="1"/>
          <p:nvPr/>
        </p:nvSpPr>
        <p:spPr>
          <a:xfrm>
            <a:off x="751515" y="2084734"/>
            <a:ext cx="127001"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graphicFrame>
        <p:nvGraphicFramePr>
          <p:cNvPr id="160" name="Table"/>
          <p:cNvGraphicFramePr/>
          <p:nvPr/>
        </p:nvGraphicFramePr>
        <p:xfrm>
          <a:off x="6206881" y="2078267"/>
          <a:ext cx="5642722" cy="3735674"/>
        </p:xfrm>
        <a:graphic>
          <a:graphicData uri="http://schemas.openxmlformats.org/drawingml/2006/table">
            <a:tbl>
              <a:tblPr bandRow="1">
                <a:tableStyleId>{4C3C2611-4C71-4FC5-86AE-919BDF0F9419}</a:tableStyleId>
              </a:tblPr>
              <a:tblGrid>
                <a:gridCol w="735483">
                  <a:extLst>
                    <a:ext uri="{9D8B030D-6E8A-4147-A177-3AD203B41FA5}">
                      <a16:colId xmlns:a16="http://schemas.microsoft.com/office/drawing/2014/main" val="20000"/>
                    </a:ext>
                  </a:extLst>
                </a:gridCol>
                <a:gridCol w="1085139">
                  <a:extLst>
                    <a:ext uri="{9D8B030D-6E8A-4147-A177-3AD203B41FA5}">
                      <a16:colId xmlns:a16="http://schemas.microsoft.com/office/drawing/2014/main" val="20001"/>
                    </a:ext>
                  </a:extLst>
                </a:gridCol>
                <a:gridCol w="735483">
                  <a:extLst>
                    <a:ext uri="{9D8B030D-6E8A-4147-A177-3AD203B41FA5}">
                      <a16:colId xmlns:a16="http://schemas.microsoft.com/office/drawing/2014/main" val="20002"/>
                    </a:ext>
                  </a:extLst>
                </a:gridCol>
                <a:gridCol w="735483">
                  <a:extLst>
                    <a:ext uri="{9D8B030D-6E8A-4147-A177-3AD203B41FA5}">
                      <a16:colId xmlns:a16="http://schemas.microsoft.com/office/drawing/2014/main" val="20003"/>
                    </a:ext>
                  </a:extLst>
                </a:gridCol>
                <a:gridCol w="735483">
                  <a:extLst>
                    <a:ext uri="{9D8B030D-6E8A-4147-A177-3AD203B41FA5}">
                      <a16:colId xmlns:a16="http://schemas.microsoft.com/office/drawing/2014/main" val="20004"/>
                    </a:ext>
                  </a:extLst>
                </a:gridCol>
                <a:gridCol w="880168">
                  <a:extLst>
                    <a:ext uri="{9D8B030D-6E8A-4147-A177-3AD203B41FA5}">
                      <a16:colId xmlns:a16="http://schemas.microsoft.com/office/drawing/2014/main" val="20005"/>
                    </a:ext>
                  </a:extLst>
                </a:gridCol>
                <a:gridCol w="735483">
                  <a:extLst>
                    <a:ext uri="{9D8B030D-6E8A-4147-A177-3AD203B41FA5}">
                      <a16:colId xmlns:a16="http://schemas.microsoft.com/office/drawing/2014/main" val="20006"/>
                    </a:ext>
                  </a:extLst>
                </a:gridCol>
              </a:tblGrid>
              <a:tr h="409877">
                <a:tc>
                  <a:txBody>
                    <a:bodyPr/>
                    <a:lstStyle/>
                    <a:p>
                      <a:pPr defTabSz="457200">
                        <a:lnSpc>
                          <a:spcPct val="115000"/>
                        </a:lnSpc>
                        <a:defRPr sz="1800"/>
                      </a:pPr>
                      <a:r>
                        <a:rPr sz="1000" b="1"/>
                        <a:t>Symbol</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 Max</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Mean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No 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VolumeR</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0"/>
                  </a:ext>
                </a:extLst>
              </a:tr>
              <a:tr h="4098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1"/>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2"/>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3"/>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4"/>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5"/>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6"/>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7"/>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8"/>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9"/>
                  </a:ext>
                </a:extLst>
              </a:tr>
            </a:tbl>
          </a:graphicData>
        </a:graphic>
      </p:graphicFrame>
      <p:sp>
        <p:nvSpPr>
          <p:cNvPr id="161" name="Text"/>
          <p:cNvSpPr txBox="1"/>
          <p:nvPr/>
        </p:nvSpPr>
        <p:spPr>
          <a:xfrm>
            <a:off x="6117981" y="2078267"/>
            <a:ext cx="127001"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sp>
        <p:nvSpPr>
          <p:cNvPr id="164"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000"/>
            </a:lvl1pPr>
          </a:lstStyle>
          <a:p>
            <a:r>
              <a:t>1</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000"/>
            </a:lvl1pPr>
          </a:lstStyle>
          <a:p>
            <a:r>
              <a:t>1</a:t>
            </a:r>
          </a:p>
        </p:txBody>
      </p:sp>
      <p:sp>
        <p:nvSpPr>
          <p:cNvPr id="167" name="Result"/>
          <p:cNvSpPr txBox="1">
            <a:spLocks noGrp="1"/>
          </p:cNvSpPr>
          <p:nvPr>
            <p:ph type="title" idx="4294967295"/>
          </p:nvPr>
        </p:nvSpPr>
        <p:spPr>
          <a:xfrm>
            <a:off x="578039" y="365125"/>
            <a:ext cx="10515601" cy="1325563"/>
          </a:xfrm>
          <a:prstGeom prst="rect">
            <a:avLst/>
          </a:prstGeom>
        </p:spPr>
        <p:txBody>
          <a:bodyPr/>
          <a:lstStyle>
            <a:lvl1pPr algn="ctr"/>
          </a:lstStyle>
          <a:p>
            <a:r>
              <a:t>Result</a:t>
            </a:r>
          </a:p>
        </p:txBody>
      </p:sp>
      <p:sp>
        <p:nvSpPr>
          <p:cNvPr id="168" name="Do announcements present opportunity?"/>
          <p:cNvSpPr txBox="1"/>
          <p:nvPr/>
        </p:nvSpPr>
        <p:spPr>
          <a:xfrm>
            <a:off x="1881794" y="2102445"/>
            <a:ext cx="7078103"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150000"/>
              </a:lnSpc>
              <a:spcBef>
                <a:spcPts val="1000"/>
              </a:spcBef>
              <a:defRPr sz="2800" b="1">
                <a:latin typeface="+mn-lt"/>
                <a:ea typeface="+mn-ea"/>
                <a:cs typeface="+mn-cs"/>
                <a:sym typeface="Helvetica"/>
              </a:defRPr>
            </a:lvl1pPr>
          </a:lstStyle>
          <a:p>
            <a:r>
              <a:t>Do announcements present opportunity?</a:t>
            </a:r>
          </a:p>
        </p:txBody>
      </p:sp>
      <p:sp>
        <p:nvSpPr>
          <p:cNvPr id="169" name="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trading volume is on average 6.5x larger and can be over 20x larger."/>
          <p:cNvSpPr txBox="1"/>
          <p:nvPr/>
        </p:nvSpPr>
        <p:spPr>
          <a:xfrm>
            <a:off x="1881416" y="3037443"/>
            <a:ext cx="8086347" cy="2148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t>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a:t>
            </a:r>
            <a:r>
              <a:rPr b="1">
                <a:latin typeface="+mn-lt"/>
                <a:ea typeface="+mn-ea"/>
                <a:cs typeface="+mn-cs"/>
                <a:sym typeface="Helvetica"/>
              </a:rPr>
              <a:t>trading volume is on average 6.5x larger and can be over 20x larger.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an pre market movements help in predicting the direction of an event?"/>
          <p:cNvSpPr txBox="1"/>
          <p:nvPr/>
        </p:nvSpPr>
        <p:spPr>
          <a:xfrm>
            <a:off x="253161" y="590070"/>
            <a:ext cx="11685678" cy="1297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r>
              <a:t> Can pre market movements help in predicting the direction of an event?</a:t>
            </a:r>
          </a:p>
        </p:txBody>
      </p:sp>
      <p:sp>
        <p:nvSpPr>
          <p:cNvPr id="172"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000"/>
            </a:lvl1pPr>
          </a:lstStyle>
          <a:p>
            <a:r>
              <a:t>2</a:t>
            </a:r>
          </a:p>
        </p:txBody>
      </p:sp>
      <p:sp>
        <p:nvSpPr>
          <p:cNvPr id="173" name="To test this premise we examine a few different models to determine how much pre-event returns can help in predicting post event returns.  We evaluated the prediction of post-event return using two models and condition on different criteria, all pre-event returns and pre-event returns that were 1 standard deviation greater than the mean pre-event move.…"/>
          <p:cNvSpPr txBox="1">
            <a:spLocks noGrp="1"/>
          </p:cNvSpPr>
          <p:nvPr>
            <p:ph type="body" idx="4294967295"/>
          </p:nvPr>
        </p:nvSpPr>
        <p:spPr>
          <a:xfrm>
            <a:off x="838200" y="2092215"/>
            <a:ext cx="10515600" cy="3850644"/>
          </a:xfrm>
          <a:prstGeom prst="rect">
            <a:avLst/>
          </a:prstGeom>
        </p:spPr>
        <p:txBody>
          <a:bodyPr/>
          <a:lstStyle/>
          <a:p>
            <a:pPr marL="0" indent="0" algn="ctr" defTabSz="630936">
              <a:lnSpc>
                <a:spcPct val="150000"/>
              </a:lnSpc>
              <a:spcBef>
                <a:spcPts val="600"/>
              </a:spcBef>
              <a:buSzTx/>
              <a:buFontTx/>
              <a:buNone/>
              <a:defRPr sz="1932">
                <a:latin typeface="+mn-lt"/>
                <a:ea typeface="+mn-ea"/>
                <a:cs typeface="+mn-cs"/>
                <a:sym typeface="Helvetica"/>
              </a:defRPr>
            </a:pPr>
            <a:r>
              <a:t>To test this premise we examine a few different models</a:t>
            </a:r>
            <a:r>
              <a:rPr b="1"/>
              <a:t> </a:t>
            </a:r>
            <a:r>
              <a:t>to determine </a:t>
            </a:r>
            <a:r>
              <a:rPr b="1"/>
              <a:t>how much pre-event returns can help in predicting post event returns. </a:t>
            </a:r>
            <a:r>
              <a:t> We evaluated the prediction of post-event return using two models and condition on different criteria, all pre-event returns and pre-event returns that were 1 standard deviation greater than the mean pre-event move.</a:t>
            </a:r>
          </a:p>
          <a:p>
            <a:pPr marL="0" indent="0" algn="ctr" defTabSz="630936">
              <a:lnSpc>
                <a:spcPct val="150000"/>
              </a:lnSpc>
              <a:spcBef>
                <a:spcPts val="600"/>
              </a:spcBef>
              <a:buSzTx/>
              <a:buFontTx/>
              <a:buNone/>
              <a:defRPr sz="1932">
                <a:latin typeface="+mn-lt"/>
                <a:ea typeface="+mn-ea"/>
                <a:cs typeface="+mn-cs"/>
                <a:sym typeface="Helvetica"/>
              </a:defRPr>
            </a:pPr>
            <a:endParaRPr/>
          </a:p>
          <a:p>
            <a:pPr marL="0" indent="0" algn="ctr" defTabSz="315468">
              <a:lnSpc>
                <a:spcPct val="150000"/>
              </a:lnSpc>
              <a:spcBef>
                <a:spcPts val="0"/>
              </a:spcBef>
              <a:buSzTx/>
              <a:buFontTx/>
              <a:buNone/>
              <a:defRPr sz="1932">
                <a:latin typeface="+mn-lt"/>
                <a:ea typeface="+mn-ea"/>
                <a:cs typeface="+mn-cs"/>
                <a:sym typeface="Helvetica"/>
              </a:defRPr>
            </a:pPr>
            <a:r>
              <a:t>The first model predicts the post event return using a standard linear regression, the second model is a classification model to just predict the post move direction (up or down).  We choose support vector machine because it has stricter criteria than a simple logistic regression.</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000"/>
            </a:lvl1pPr>
          </a:lstStyle>
          <a:p>
            <a:r>
              <a:t>2</a:t>
            </a:r>
          </a:p>
        </p:txBody>
      </p:sp>
      <p:sp>
        <p:nvSpPr>
          <p:cNvPr id="176" name="Model 1:  linear regression of post-event return on pre-event return"/>
          <p:cNvSpPr txBox="1"/>
          <p:nvPr/>
        </p:nvSpPr>
        <p:spPr>
          <a:xfrm>
            <a:off x="337641" y="2003334"/>
            <a:ext cx="8442694" cy="4216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ct val="115000"/>
              </a:lnSpc>
              <a:defRPr sz="2200">
                <a:latin typeface="Helvetica Light"/>
                <a:ea typeface="Helvetica Light"/>
                <a:cs typeface="Helvetica Light"/>
                <a:sym typeface="Helvetica Light"/>
              </a:defRPr>
            </a:pPr>
            <a:r>
              <a:rPr b="1">
                <a:latin typeface="+mn-lt"/>
                <a:ea typeface="+mn-ea"/>
                <a:cs typeface="+mn-cs"/>
                <a:sym typeface="Helvetica"/>
              </a:rPr>
              <a:t>Model 1: </a:t>
            </a:r>
            <a:r>
              <a:t> linear regression of post-event return on pre-event return</a:t>
            </a:r>
          </a:p>
        </p:txBody>
      </p:sp>
      <p:sp>
        <p:nvSpPr>
          <p:cNvPr id="177" name="Model 2: support vector machine logistic regression of post-event direction using pre-event return"/>
          <p:cNvSpPr txBox="1"/>
          <p:nvPr/>
        </p:nvSpPr>
        <p:spPr>
          <a:xfrm>
            <a:off x="285321" y="3998634"/>
            <a:ext cx="11857742" cy="774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ct val="115000"/>
              </a:lnSpc>
              <a:defRPr sz="2100">
                <a:latin typeface="Helvetica Light"/>
                <a:ea typeface="Helvetica Light"/>
                <a:cs typeface="Helvetica Light"/>
                <a:sym typeface="Helvetica Light"/>
              </a:defRPr>
            </a:pPr>
            <a:r>
              <a:rPr b="1">
                <a:latin typeface="+mn-lt"/>
                <a:ea typeface="+mn-ea"/>
                <a:cs typeface="+mn-cs"/>
                <a:sym typeface="Helvetica"/>
              </a:rPr>
              <a:t>Model 2: </a:t>
            </a:r>
            <a:r>
              <a:t>support vector machine logistic regression of post-event direction using pre-event return</a:t>
            </a:r>
          </a:p>
        </p:txBody>
      </p:sp>
      <p:sp>
        <p:nvSpPr>
          <p:cNvPr id="178" name="Models used for Analysis"/>
          <p:cNvSpPr txBox="1">
            <a:spLocks noGrp="1"/>
          </p:cNvSpPr>
          <p:nvPr>
            <p:ph type="title" idx="4294967295"/>
          </p:nvPr>
        </p:nvSpPr>
        <p:spPr>
          <a:xfrm>
            <a:off x="578039" y="365125"/>
            <a:ext cx="10515601" cy="1325563"/>
          </a:xfrm>
          <a:prstGeom prst="rect">
            <a:avLst/>
          </a:prstGeom>
        </p:spPr>
        <p:txBody>
          <a:bodyPr/>
          <a:lstStyle>
            <a:lvl1pPr algn="ctr"/>
          </a:lstStyle>
          <a:p>
            <a:r>
              <a:t>Models used for Analysis</a:t>
            </a:r>
          </a:p>
        </p:txBody>
      </p:sp>
      <p:pic>
        <p:nvPicPr>
          <p:cNvPr id="179" name="Image" descr="Image"/>
          <p:cNvPicPr>
            <a:picLocks noChangeAspect="1"/>
          </p:cNvPicPr>
          <p:nvPr/>
        </p:nvPicPr>
        <p:blipFill>
          <a:blip r:embed="rId2">
            <a:extLst/>
          </a:blip>
          <a:stretch>
            <a:fillRect/>
          </a:stretch>
        </p:blipFill>
        <p:spPr>
          <a:xfrm>
            <a:off x="2856453" y="2655809"/>
            <a:ext cx="5785516" cy="1111995"/>
          </a:xfrm>
          <a:prstGeom prst="rect">
            <a:avLst/>
          </a:prstGeom>
          <a:ln w="12700">
            <a:miter lim="400000"/>
          </a:ln>
        </p:spPr>
      </p:pic>
      <p:pic>
        <p:nvPicPr>
          <p:cNvPr id="180" name="Image" descr="Image"/>
          <p:cNvPicPr>
            <a:picLocks noChangeAspect="1"/>
          </p:cNvPicPr>
          <p:nvPr/>
        </p:nvPicPr>
        <p:blipFill>
          <a:blip r:embed="rId3">
            <a:extLst/>
          </a:blip>
          <a:stretch>
            <a:fillRect/>
          </a:stretch>
        </p:blipFill>
        <p:spPr>
          <a:xfrm>
            <a:off x="2773621" y="4732924"/>
            <a:ext cx="5951179" cy="927012"/>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
          <p:cNvSpPr txBox="1"/>
          <p:nvPr/>
        </p:nvSpPr>
        <p:spPr>
          <a:xfrm>
            <a:off x="3854450" y="1600200"/>
            <a:ext cx="127000" cy="624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sp>
        <p:nvSpPr>
          <p:cNvPr id="185" name="Text"/>
          <p:cNvSpPr txBox="1"/>
          <p:nvPr/>
        </p:nvSpPr>
        <p:spPr>
          <a:xfrm>
            <a:off x="6371480" y="1635007"/>
            <a:ext cx="127001"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sp>
        <p:nvSpPr>
          <p:cNvPr id="188" name="Tables comparing the two scenarios"/>
          <p:cNvSpPr txBox="1"/>
          <p:nvPr/>
        </p:nvSpPr>
        <p:spPr>
          <a:xfrm>
            <a:off x="3563595" y="472789"/>
            <a:ext cx="4402545"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lnSpc>
                <a:spcPct val="120000"/>
              </a:lnSpc>
              <a:spcBef>
                <a:spcPts val="1000"/>
              </a:spcBef>
              <a:defRPr sz="2100">
                <a:latin typeface="Helvetica Light"/>
                <a:ea typeface="Helvetica Light"/>
                <a:cs typeface="Helvetica Light"/>
                <a:sym typeface="Helvetica Light"/>
              </a:defRPr>
            </a:lvl1pPr>
          </a:lstStyle>
          <a:p>
            <a:r>
              <a:t>Tables comparing the two scenarios</a:t>
            </a:r>
          </a:p>
        </p:txBody>
      </p:sp>
      <p:sp>
        <p:nvSpPr>
          <p:cNvPr id="189" name="Scenario 1:…"/>
          <p:cNvSpPr txBox="1"/>
          <p:nvPr/>
        </p:nvSpPr>
        <p:spPr>
          <a:xfrm>
            <a:off x="392531" y="1183192"/>
            <a:ext cx="4984696" cy="4816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ct val="115000"/>
              </a:lnSpc>
              <a:defRPr sz="1100" b="1">
                <a:latin typeface="+mn-lt"/>
                <a:ea typeface="+mn-ea"/>
                <a:cs typeface="+mn-cs"/>
                <a:sym typeface="Helvetica"/>
              </a:defRPr>
            </a:pPr>
            <a:r>
              <a:rPr dirty="0"/>
              <a:t>Scenario 1:</a:t>
            </a:r>
          </a:p>
          <a:p>
            <a:pPr defTabSz="457200">
              <a:lnSpc>
                <a:spcPct val="115000"/>
              </a:lnSpc>
              <a:defRPr sz="1100">
                <a:latin typeface="+mn-lt"/>
                <a:ea typeface="+mn-ea"/>
                <a:cs typeface="+mn-cs"/>
                <a:sym typeface="Helvetica"/>
              </a:defRPr>
            </a:pPr>
            <a:r>
              <a:rPr lang="en-US" dirty="0"/>
              <a:t>What is the relation of </a:t>
            </a:r>
            <a:r>
              <a:rPr dirty="0"/>
              <a:t>post event market move based on the pre-market move.</a:t>
            </a:r>
          </a:p>
        </p:txBody>
      </p:sp>
      <p:sp>
        <p:nvSpPr>
          <p:cNvPr id="190" name="Scenario 2:…"/>
          <p:cNvSpPr txBox="1"/>
          <p:nvPr/>
        </p:nvSpPr>
        <p:spPr>
          <a:xfrm>
            <a:off x="7191602" y="1261436"/>
            <a:ext cx="3142846" cy="4816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ct val="115000"/>
              </a:lnSpc>
              <a:defRPr sz="1100" b="1">
                <a:latin typeface="+mn-lt"/>
                <a:ea typeface="+mn-ea"/>
                <a:cs typeface="+mn-cs"/>
                <a:sym typeface="Helvetica"/>
              </a:defRPr>
            </a:pPr>
            <a:r>
              <a:rPr dirty="0"/>
              <a:t>Scenario 2:</a:t>
            </a:r>
          </a:p>
          <a:p>
            <a:pPr defTabSz="457200">
              <a:lnSpc>
                <a:spcPct val="115000"/>
              </a:lnSpc>
              <a:defRPr sz="1100">
                <a:latin typeface="+mn-lt"/>
                <a:ea typeface="+mn-ea"/>
                <a:cs typeface="+mn-cs"/>
                <a:sym typeface="Helvetica"/>
              </a:defRPr>
            </a:pPr>
            <a:r>
              <a:rPr dirty="0"/>
              <a:t>What is the </a:t>
            </a:r>
            <a:r>
              <a:rPr lang="en-US" dirty="0"/>
              <a:t>relation on </a:t>
            </a:r>
            <a:r>
              <a:rPr dirty="0"/>
              <a:t>larger pre-market moves?</a:t>
            </a:r>
          </a:p>
        </p:txBody>
      </p:sp>
      <p:graphicFrame>
        <p:nvGraphicFramePr>
          <p:cNvPr id="2" name="Table 1">
            <a:extLst>
              <a:ext uri="{FF2B5EF4-FFF2-40B4-BE49-F238E27FC236}">
                <a16:creationId xmlns:a16="http://schemas.microsoft.com/office/drawing/2014/main" id="{EAC27B83-7865-5B40-A513-8AA72A7E33C0}"/>
              </a:ext>
            </a:extLst>
          </p:cNvPr>
          <p:cNvGraphicFramePr>
            <a:graphicFrameLocks noGrp="1"/>
          </p:cNvGraphicFramePr>
          <p:nvPr>
            <p:extLst>
              <p:ext uri="{D42A27DB-BD31-4B8C-83A1-F6EECF244321}">
                <p14:modId xmlns:p14="http://schemas.microsoft.com/office/powerpoint/2010/main" val="1420332956"/>
              </p:ext>
            </p:extLst>
          </p:nvPr>
        </p:nvGraphicFramePr>
        <p:xfrm>
          <a:off x="476463" y="2225040"/>
          <a:ext cx="4979117" cy="3107247"/>
        </p:xfrm>
        <a:graphic>
          <a:graphicData uri="http://schemas.openxmlformats.org/drawingml/2006/table">
            <a:tbl>
              <a:tblPr>
                <a:tableStyleId>{3C2FFA5D-87B4-456A-9821-1D502468CF0F}</a:tableStyleId>
              </a:tblPr>
              <a:tblGrid>
                <a:gridCol w="1901117">
                  <a:extLst>
                    <a:ext uri="{9D8B030D-6E8A-4147-A177-3AD203B41FA5}">
                      <a16:colId xmlns:a16="http://schemas.microsoft.com/office/drawing/2014/main" val="2696506697"/>
                    </a:ext>
                  </a:extLst>
                </a:gridCol>
                <a:gridCol w="694058">
                  <a:extLst>
                    <a:ext uri="{9D8B030D-6E8A-4147-A177-3AD203B41FA5}">
                      <a16:colId xmlns:a16="http://schemas.microsoft.com/office/drawing/2014/main" val="1099086957"/>
                    </a:ext>
                  </a:extLst>
                </a:gridCol>
                <a:gridCol w="422471">
                  <a:extLst>
                    <a:ext uri="{9D8B030D-6E8A-4147-A177-3AD203B41FA5}">
                      <a16:colId xmlns:a16="http://schemas.microsoft.com/office/drawing/2014/main" val="2779843519"/>
                    </a:ext>
                  </a:extLst>
                </a:gridCol>
                <a:gridCol w="422471">
                  <a:extLst>
                    <a:ext uri="{9D8B030D-6E8A-4147-A177-3AD203B41FA5}">
                      <a16:colId xmlns:a16="http://schemas.microsoft.com/office/drawing/2014/main" val="2453525925"/>
                    </a:ext>
                  </a:extLst>
                </a:gridCol>
                <a:gridCol w="694058">
                  <a:extLst>
                    <a:ext uri="{9D8B030D-6E8A-4147-A177-3AD203B41FA5}">
                      <a16:colId xmlns:a16="http://schemas.microsoft.com/office/drawing/2014/main" val="1053738361"/>
                    </a:ext>
                  </a:extLst>
                </a:gridCol>
                <a:gridCol w="422471">
                  <a:extLst>
                    <a:ext uri="{9D8B030D-6E8A-4147-A177-3AD203B41FA5}">
                      <a16:colId xmlns:a16="http://schemas.microsoft.com/office/drawing/2014/main" val="617504928"/>
                    </a:ext>
                  </a:extLst>
                </a:gridCol>
                <a:gridCol w="422471">
                  <a:extLst>
                    <a:ext uri="{9D8B030D-6E8A-4147-A177-3AD203B41FA5}">
                      <a16:colId xmlns:a16="http://schemas.microsoft.com/office/drawing/2014/main" val="1184007624"/>
                    </a:ext>
                  </a:extLst>
                </a:gridCol>
              </a:tblGrid>
              <a:tr h="229192">
                <a:tc>
                  <a:txBody>
                    <a:bodyPr/>
                    <a:lstStyle/>
                    <a:p>
                      <a:pPr algn="l" fontAlgn="b"/>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E[</a:t>
                      </a:r>
                      <a:r>
                        <a:rPr lang="en-US" sz="1200" b="0" i="0" u="none" strike="noStrike" dirty="0" err="1">
                          <a:effectLst/>
                          <a:latin typeface="Arial Narrow" panose="020B0604020202020204" pitchFamily="34" charset="0"/>
                          <a:ea typeface="+mn-ea"/>
                          <a:cs typeface="Arial Narrow" panose="020B0604020202020204" pitchFamily="34" charset="0"/>
                        </a:rPr>
                        <a:t>R|dP</a:t>
                      </a:r>
                      <a:r>
                        <a:rPr lang="en-US" sz="1200" b="0" i="0" u="none" strike="noStrike" dirty="0">
                          <a:effectLst/>
                          <a:latin typeface="Arial Narrow" panose="020B0604020202020204" pitchFamily="34" charset="0"/>
                          <a:ea typeface="+mn-ea"/>
                          <a:cs typeface="Arial Narrow" panose="020B0604020202020204" pitchFamily="34" charset="0"/>
                        </a:rPr>
                        <a:t>]</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E[</a:t>
                      </a:r>
                      <a:r>
                        <a:rPr lang="en-US" sz="1200" b="0" i="0" u="none" strike="noStrike" dirty="0" err="1">
                          <a:effectLst/>
                          <a:latin typeface="Arial Narrow" panose="020B0604020202020204" pitchFamily="34" charset="0"/>
                          <a:ea typeface="+mn-ea"/>
                          <a:cs typeface="Arial Narrow" panose="020B0604020202020204" pitchFamily="34" charset="0"/>
                        </a:rPr>
                        <a:t>D|dP</a:t>
                      </a:r>
                      <a:r>
                        <a:rPr lang="en-US" sz="1200" b="0" i="0" u="none" strike="noStrike" dirty="0">
                          <a:effectLst/>
                          <a:latin typeface="Arial Narrow" panose="020B0604020202020204" pitchFamily="34" charset="0"/>
                          <a:ea typeface="+mn-ea"/>
                          <a:cs typeface="Arial Narrow" panose="020B0604020202020204" pitchFamily="34" charset="0"/>
                        </a:rPr>
                        <a:t>]</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159782483"/>
                  </a:ext>
                </a:extLst>
              </a:tr>
              <a:tr h="292281">
                <a:tc>
                  <a:txBody>
                    <a:bodyPr/>
                    <a:lstStyle/>
                    <a:p>
                      <a:pPr algn="l" fontAlgn="b"/>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TU</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UB</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ES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TU</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UB</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ES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4239669102"/>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Consumer Confidence</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0.10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0.62</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4174023756"/>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CPI</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0.02</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161174179"/>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Durable Goods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0.10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0.55</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344916405"/>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FOMC</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0.65</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0.52</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0.65</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2691265240"/>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GDP</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0.52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781620050"/>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ISM Manufacturing</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0.04</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0.54</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1453253381"/>
                  </a:ext>
                </a:extLst>
              </a:tr>
              <a:tr h="539807">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ISM Non-Manufacturing</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0.71</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0.60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0.71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668016510"/>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Non-farm Payrolls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0.08</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0.5</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0.62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0.50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1228613229"/>
                  </a:ext>
                </a:extLst>
              </a:tr>
            </a:tbl>
          </a:graphicData>
        </a:graphic>
      </p:graphicFrame>
      <p:graphicFrame>
        <p:nvGraphicFramePr>
          <p:cNvPr id="3" name="Table 2">
            <a:extLst>
              <a:ext uri="{FF2B5EF4-FFF2-40B4-BE49-F238E27FC236}">
                <a16:creationId xmlns:a16="http://schemas.microsoft.com/office/drawing/2014/main" id="{0226150F-857C-2B46-8ECC-39D170E234CD}"/>
              </a:ext>
            </a:extLst>
          </p:cNvPr>
          <p:cNvGraphicFramePr>
            <a:graphicFrameLocks noGrp="1"/>
          </p:cNvGraphicFramePr>
          <p:nvPr>
            <p:extLst>
              <p:ext uri="{D42A27DB-BD31-4B8C-83A1-F6EECF244321}">
                <p14:modId xmlns:p14="http://schemas.microsoft.com/office/powerpoint/2010/main" val="2574987942"/>
              </p:ext>
            </p:extLst>
          </p:nvPr>
        </p:nvGraphicFramePr>
        <p:xfrm>
          <a:off x="6112124" y="2259848"/>
          <a:ext cx="4840127" cy="3072442"/>
        </p:xfrm>
        <a:graphic>
          <a:graphicData uri="http://schemas.openxmlformats.org/drawingml/2006/table">
            <a:tbl>
              <a:tblPr>
                <a:tableStyleId>{3C2FFA5D-87B4-456A-9821-1D502468CF0F}</a:tableStyleId>
              </a:tblPr>
              <a:tblGrid>
                <a:gridCol w="1830025">
                  <a:extLst>
                    <a:ext uri="{9D8B030D-6E8A-4147-A177-3AD203B41FA5}">
                      <a16:colId xmlns:a16="http://schemas.microsoft.com/office/drawing/2014/main" val="4019514712"/>
                    </a:ext>
                  </a:extLst>
                </a:gridCol>
                <a:gridCol w="664474">
                  <a:extLst>
                    <a:ext uri="{9D8B030D-6E8A-4147-A177-3AD203B41FA5}">
                      <a16:colId xmlns:a16="http://schemas.microsoft.com/office/drawing/2014/main" val="788452622"/>
                    </a:ext>
                  </a:extLst>
                </a:gridCol>
                <a:gridCol w="403041">
                  <a:extLst>
                    <a:ext uri="{9D8B030D-6E8A-4147-A177-3AD203B41FA5}">
                      <a16:colId xmlns:a16="http://schemas.microsoft.com/office/drawing/2014/main" val="1269153972"/>
                    </a:ext>
                  </a:extLst>
                </a:gridCol>
                <a:gridCol w="406672">
                  <a:extLst>
                    <a:ext uri="{9D8B030D-6E8A-4147-A177-3AD203B41FA5}">
                      <a16:colId xmlns:a16="http://schemas.microsoft.com/office/drawing/2014/main" val="659125557"/>
                    </a:ext>
                  </a:extLst>
                </a:gridCol>
                <a:gridCol w="664474">
                  <a:extLst>
                    <a:ext uri="{9D8B030D-6E8A-4147-A177-3AD203B41FA5}">
                      <a16:colId xmlns:a16="http://schemas.microsoft.com/office/drawing/2014/main" val="2402245615"/>
                    </a:ext>
                  </a:extLst>
                </a:gridCol>
                <a:gridCol w="403041">
                  <a:extLst>
                    <a:ext uri="{9D8B030D-6E8A-4147-A177-3AD203B41FA5}">
                      <a16:colId xmlns:a16="http://schemas.microsoft.com/office/drawing/2014/main" val="2315683698"/>
                    </a:ext>
                  </a:extLst>
                </a:gridCol>
                <a:gridCol w="468400">
                  <a:extLst>
                    <a:ext uri="{9D8B030D-6E8A-4147-A177-3AD203B41FA5}">
                      <a16:colId xmlns:a16="http://schemas.microsoft.com/office/drawing/2014/main" val="969624208"/>
                    </a:ext>
                  </a:extLst>
                </a:gridCol>
              </a:tblGrid>
              <a:tr h="283256">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200" u="none" strike="noStrike">
                          <a:effectLst/>
                        </a:rPr>
                        <a:t>E[R|dP &gt; s]</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200" u="none" strike="noStrike">
                          <a:effectLst/>
                        </a:rPr>
                        <a:t>E[D|dp &gt; s]</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4359669"/>
                  </a:ext>
                </a:extLst>
              </a:tr>
              <a:tr h="283256">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TU</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UB</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TU</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UB</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ES</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1875442"/>
                  </a:ext>
                </a:extLst>
              </a:tr>
              <a:tr h="283256">
                <a:tc>
                  <a:txBody>
                    <a:bodyPr/>
                    <a:lstStyle/>
                    <a:p>
                      <a:pPr algn="l" fontAlgn="b"/>
                      <a:r>
                        <a:rPr lang="en-US" sz="1200" u="none" strike="noStrike">
                          <a:effectLst/>
                        </a:rPr>
                        <a:t>Consumer Confidence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1922501"/>
                  </a:ext>
                </a:extLst>
              </a:tr>
              <a:tr h="283256">
                <a:tc>
                  <a:txBody>
                    <a:bodyPr/>
                    <a:lstStyle/>
                    <a:p>
                      <a:pPr algn="l" fontAlgn="b"/>
                      <a:r>
                        <a:rPr lang="en-US" sz="1200" u="none" strike="noStrike">
                          <a:effectLst/>
                        </a:rPr>
                        <a:t>CPI</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0561348"/>
                  </a:ext>
                </a:extLst>
              </a:tr>
              <a:tr h="283256">
                <a:tc>
                  <a:txBody>
                    <a:bodyPr/>
                    <a:lstStyle/>
                    <a:p>
                      <a:pPr algn="l" fontAlgn="b"/>
                      <a:r>
                        <a:rPr lang="en-US" sz="1200" u="none" strike="noStrike">
                          <a:effectLst/>
                        </a:rPr>
                        <a:t>Durable Goods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5721219"/>
                  </a:ext>
                </a:extLst>
              </a:tr>
              <a:tr h="283256">
                <a:tc>
                  <a:txBody>
                    <a:bodyPr/>
                    <a:lstStyle/>
                    <a:p>
                      <a:pPr algn="l" fontAlgn="b"/>
                      <a:r>
                        <a:rPr lang="en-US" sz="1200" u="none" strike="noStrike">
                          <a:effectLst/>
                        </a:rPr>
                        <a:t>FOMC</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366339"/>
                  </a:ext>
                </a:extLst>
              </a:tr>
              <a:tr h="283256">
                <a:tc>
                  <a:txBody>
                    <a:bodyPr/>
                    <a:lstStyle/>
                    <a:p>
                      <a:pPr algn="l" fontAlgn="b"/>
                      <a:r>
                        <a:rPr lang="en-US" sz="1200" u="none" strike="noStrike">
                          <a:effectLst/>
                        </a:rPr>
                        <a:t>GDP</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6540225"/>
                  </a:ext>
                </a:extLst>
              </a:tr>
              <a:tr h="283256">
                <a:tc>
                  <a:txBody>
                    <a:bodyPr/>
                    <a:lstStyle/>
                    <a:p>
                      <a:pPr algn="l" fontAlgn="b"/>
                      <a:r>
                        <a:rPr lang="en-US" sz="1200" u="none" strike="noStrike">
                          <a:effectLst/>
                        </a:rPr>
                        <a:t>ISM Manufacturing</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5335376"/>
                  </a:ext>
                </a:extLst>
              </a:tr>
              <a:tr h="523138">
                <a:tc>
                  <a:txBody>
                    <a:bodyPr/>
                    <a:lstStyle/>
                    <a:p>
                      <a:pPr algn="l" fontAlgn="b"/>
                      <a:r>
                        <a:rPr lang="en-US" sz="1200" u="none" strike="noStrike">
                          <a:effectLst/>
                        </a:rPr>
                        <a:t>ISM Non-Manufacturing</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1479885"/>
                  </a:ext>
                </a:extLst>
              </a:tr>
              <a:tr h="283256">
                <a:tc>
                  <a:txBody>
                    <a:bodyPr/>
                    <a:lstStyle/>
                    <a:p>
                      <a:pPr algn="l" fontAlgn="b"/>
                      <a:r>
                        <a:rPr lang="en-US" sz="1200" u="none" strike="noStrike">
                          <a:effectLst/>
                        </a:rPr>
                        <a:t>Non-farm Payrolls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4845547"/>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000"/>
            </a:lvl1pPr>
          </a:lstStyle>
          <a:p>
            <a:r>
              <a:t>2</a:t>
            </a:r>
          </a:p>
        </p:txBody>
      </p:sp>
      <p:sp>
        <p:nvSpPr>
          <p:cNvPr id="193" name="Result"/>
          <p:cNvSpPr txBox="1">
            <a:spLocks noGrp="1"/>
          </p:cNvSpPr>
          <p:nvPr>
            <p:ph type="title" idx="4294967295"/>
          </p:nvPr>
        </p:nvSpPr>
        <p:spPr>
          <a:xfrm>
            <a:off x="578039" y="365125"/>
            <a:ext cx="10515601" cy="826677"/>
          </a:xfrm>
          <a:prstGeom prst="rect">
            <a:avLst/>
          </a:prstGeom>
        </p:spPr>
        <p:txBody>
          <a:bodyPr/>
          <a:lstStyle>
            <a:lvl1pPr algn="ctr"/>
          </a:lstStyle>
          <a:p>
            <a:r>
              <a:rPr dirty="0"/>
              <a:t>Result</a:t>
            </a:r>
          </a:p>
        </p:txBody>
      </p:sp>
      <p:sp>
        <p:nvSpPr>
          <p:cNvPr id="194" name="Can pre market movements help in predicting  the direction of an event?"/>
          <p:cNvSpPr txBox="1"/>
          <p:nvPr/>
        </p:nvSpPr>
        <p:spPr>
          <a:xfrm>
            <a:off x="1959963" y="1368925"/>
            <a:ext cx="6690291" cy="9787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nSpc>
                <a:spcPct val="120000"/>
              </a:lnSpc>
              <a:spcBef>
                <a:spcPts val="1000"/>
              </a:spcBef>
              <a:defRPr sz="2800" b="1">
                <a:latin typeface="+mn-lt"/>
                <a:ea typeface="+mn-ea"/>
                <a:cs typeface="+mn-cs"/>
                <a:sym typeface="Helvetica"/>
              </a:defRPr>
            </a:pPr>
            <a:r>
              <a:rPr lang="en-US" sz="2400" dirty="0"/>
              <a:t>Do</a:t>
            </a:r>
            <a:r>
              <a:rPr sz="2400" dirty="0"/>
              <a:t> pre market movements help in predicting </a:t>
            </a:r>
            <a:br>
              <a:rPr sz="2400" dirty="0"/>
            </a:br>
            <a:r>
              <a:rPr sz="2400" dirty="0"/>
              <a:t>the direction of an event?</a:t>
            </a:r>
          </a:p>
        </p:txBody>
      </p:sp>
      <p:sp>
        <p:nvSpPr>
          <p:cNvPr id="195" name="We were surprised to find that when the pre-event market move is greater than 1 standard deviation from the mean pre-event market move, the predictive power of the pre-market move is significantly better compared to all market moves. A speculator has much better odds of making a profit when the pre-event movement is larger than usual! This was actually surprising to find. Also the ability to predict post market returns from pre-market returns using all data for each event was close to zero, while the ability to predict post even direction fared better."/>
          <p:cNvSpPr txBox="1"/>
          <p:nvPr/>
        </p:nvSpPr>
        <p:spPr>
          <a:xfrm>
            <a:off x="1881416" y="3055486"/>
            <a:ext cx="8086347" cy="3200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rPr dirty="0"/>
              <a:t>We were surprised to find that when the pre-event market move is greater than 1 standard deviation from the mean pre-event market move, the predictive power of the pre-market move is significantly better compared to all market moves. </a:t>
            </a:r>
            <a:r>
              <a:rPr b="1" dirty="0">
                <a:latin typeface="+mn-lt"/>
                <a:ea typeface="+mn-ea"/>
                <a:cs typeface="+mn-cs"/>
                <a:sym typeface="Helvetica"/>
              </a:rPr>
              <a:t>A speculator has much better odds of making a profit when the pre-event movement is larger than usual! </a:t>
            </a:r>
            <a:r>
              <a:rPr dirty="0"/>
              <a:t>This was actually surprising to find. Also the ability to predict post market returns from pre-market returns using all data for each event was close to zero, while the ability to predict post even direction fared better.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oduct Tech Stack"/>
          <p:cNvSpPr txBox="1">
            <a:spLocks noGrp="1"/>
          </p:cNvSpPr>
          <p:nvPr>
            <p:ph type="title" idx="4294967295"/>
          </p:nvPr>
        </p:nvSpPr>
        <p:spPr>
          <a:xfrm>
            <a:off x="578039" y="365125"/>
            <a:ext cx="10515601" cy="1325563"/>
          </a:xfrm>
          <a:prstGeom prst="rect">
            <a:avLst/>
          </a:prstGeom>
        </p:spPr>
        <p:txBody>
          <a:bodyPr/>
          <a:lstStyle>
            <a:lvl1pPr algn="ctr"/>
          </a:lstStyle>
          <a:p>
            <a:r>
              <a:t>Product Tech Stack</a:t>
            </a:r>
          </a:p>
        </p:txBody>
      </p:sp>
      <p:pic>
        <p:nvPicPr>
          <p:cNvPr id="198" name="Image" descr="Image"/>
          <p:cNvPicPr>
            <a:picLocks noChangeAspect="1"/>
          </p:cNvPicPr>
          <p:nvPr/>
        </p:nvPicPr>
        <p:blipFill>
          <a:blip r:embed="rId2">
            <a:extLst/>
          </a:blip>
          <a:stretch>
            <a:fillRect/>
          </a:stretch>
        </p:blipFill>
        <p:spPr>
          <a:xfrm>
            <a:off x="438831" y="1754416"/>
            <a:ext cx="4334681" cy="4436564"/>
          </a:xfrm>
          <a:prstGeom prst="rect">
            <a:avLst/>
          </a:prstGeom>
          <a:ln w="12700">
            <a:miter lim="400000"/>
          </a:ln>
        </p:spPr>
      </p:pic>
      <p:sp>
        <p:nvSpPr>
          <p:cNvPr id="199" name="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
          <p:cNvSpPr txBox="1"/>
          <p:nvPr/>
        </p:nvSpPr>
        <p:spPr>
          <a:xfrm>
            <a:off x="4831650" y="2105793"/>
            <a:ext cx="6882076" cy="3406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defTabSz="457200">
              <a:lnSpc>
                <a:spcPct val="115000"/>
              </a:lnSpc>
              <a:defRPr sz="1900">
                <a:latin typeface="Helvetica Light"/>
                <a:ea typeface="Helvetica Light"/>
                <a:cs typeface="Helvetica Light"/>
                <a:sym typeface="Helvetica Light"/>
              </a:defRPr>
            </a:lvl1pPr>
          </a:lstStyle>
          <a:p>
            <a:r>
              <a:t>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7A3-C3D8-42E0-917F-EA52DB017FF8}"/>
              </a:ext>
            </a:extLst>
          </p:cNvPr>
          <p:cNvSpPr>
            <a:spLocks noGrp="1"/>
          </p:cNvSpPr>
          <p:nvPr>
            <p:ph type="title"/>
          </p:nvPr>
        </p:nvSpPr>
        <p:spPr>
          <a:xfrm>
            <a:off x="2514600" y="381000"/>
            <a:ext cx="7374270" cy="1219200"/>
          </a:xfrm>
        </p:spPr>
        <p:txBody>
          <a:bodyPr/>
          <a:lstStyle/>
          <a:p>
            <a:r>
              <a:rPr lang="en-US" sz="3600" dirty="0">
                <a:solidFill>
                  <a:schemeClr val="tx2"/>
                </a:solidFill>
              </a:rPr>
              <a:t>Some fun first …</a:t>
            </a:r>
            <a:br>
              <a:rPr lang="en-US" sz="3600" dirty="0">
                <a:solidFill>
                  <a:schemeClr val="tx2"/>
                </a:solidFill>
              </a:rPr>
            </a:br>
            <a:r>
              <a:rPr lang="en-US" sz="3600" dirty="0">
                <a:solidFill>
                  <a:schemeClr val="tx2"/>
                </a:solidFill>
              </a:rPr>
              <a:t>	</a:t>
            </a:r>
            <a:r>
              <a:rPr lang="en-US" sz="2000" dirty="0">
                <a:solidFill>
                  <a:schemeClr val="tx2"/>
                </a:solidFill>
              </a:rPr>
              <a:t>showing corrupt incentives</a:t>
            </a:r>
          </a:p>
        </p:txBody>
      </p:sp>
      <p:sp>
        <p:nvSpPr>
          <p:cNvPr id="3" name="Content Placeholder 2">
            <a:extLst>
              <a:ext uri="{FF2B5EF4-FFF2-40B4-BE49-F238E27FC236}">
                <a16:creationId xmlns:a16="http://schemas.microsoft.com/office/drawing/2014/main" id="{852C2D41-B343-4FD9-BAE7-0F1B66DA869A}"/>
              </a:ext>
            </a:extLst>
          </p:cNvPr>
          <p:cNvSpPr>
            <a:spLocks noGrp="1"/>
          </p:cNvSpPr>
          <p:nvPr>
            <p:ph idx="1"/>
          </p:nvPr>
        </p:nvSpPr>
        <p:spPr>
          <a:xfrm>
            <a:off x="2666107" y="1981202"/>
            <a:ext cx="7374270" cy="4495799"/>
          </a:xfrm>
        </p:spPr>
        <p:txBody>
          <a:bodyPr>
            <a:normAutofit fontScale="92500" lnSpcReduction="20000"/>
          </a:bodyPr>
          <a:lstStyle/>
          <a:p>
            <a:pPr marL="125159" indent="-125159" defTabSz="500634">
              <a:lnSpc>
                <a:spcPct val="120000"/>
              </a:lnSpc>
              <a:spcBef>
                <a:spcPts val="525"/>
              </a:spcBef>
              <a:defRPr sz="2044">
                <a:latin typeface="+mn-lt"/>
                <a:ea typeface="+mn-ea"/>
                <a:cs typeface="+mn-cs"/>
                <a:sym typeface="Helvetica"/>
              </a:defRPr>
            </a:pPr>
            <a:r>
              <a:rPr lang="en-US" dirty="0"/>
              <a:t>Four speculators are in Chicago and its 7:00 am, Feb 1 ,2019.</a:t>
            </a:r>
          </a:p>
          <a:p>
            <a:pPr marL="375476" lvl="1" indent="-125159" defTabSz="500634">
              <a:lnSpc>
                <a:spcPct val="120000"/>
              </a:lnSpc>
              <a:spcBef>
                <a:spcPts val="225"/>
              </a:spcBef>
              <a:defRPr sz="1752">
                <a:latin typeface="+mn-lt"/>
                <a:ea typeface="+mn-ea"/>
                <a:cs typeface="+mn-cs"/>
                <a:sym typeface="Helvetica"/>
              </a:defRPr>
            </a:pPr>
            <a:r>
              <a:rPr lang="en-US" dirty="0"/>
              <a:t>Speculator 1 is “The Awesome one” Everything is great</a:t>
            </a:r>
          </a:p>
          <a:p>
            <a:pPr marL="375476" lvl="1" indent="-125159" defTabSz="500634">
              <a:lnSpc>
                <a:spcPct val="120000"/>
              </a:lnSpc>
              <a:spcBef>
                <a:spcPts val="225"/>
              </a:spcBef>
              <a:defRPr sz="1752">
                <a:latin typeface="+mn-lt"/>
                <a:ea typeface="+mn-ea"/>
                <a:cs typeface="+mn-cs"/>
                <a:sym typeface="Helvetica"/>
              </a:defRPr>
            </a:pPr>
            <a:r>
              <a:rPr lang="en-US" dirty="0"/>
              <a:t>Speculator 2 is “The Pissed-off one” Everything sucks</a:t>
            </a:r>
          </a:p>
          <a:p>
            <a:pPr marL="375476" lvl="1" indent="-125159" defTabSz="500634">
              <a:lnSpc>
                <a:spcPct val="120000"/>
              </a:lnSpc>
              <a:spcBef>
                <a:spcPts val="225"/>
              </a:spcBef>
              <a:defRPr sz="1752">
                <a:latin typeface="+mn-lt"/>
                <a:ea typeface="+mn-ea"/>
                <a:cs typeface="+mn-cs"/>
                <a:sym typeface="Helvetica"/>
              </a:defRPr>
            </a:pPr>
            <a:r>
              <a:rPr lang="en-US" dirty="0"/>
              <a:t>Speculator 3 is “The corrupt/cynical-one” F*** all of you</a:t>
            </a:r>
          </a:p>
          <a:p>
            <a:pPr marL="375476" lvl="1" indent="-125159" defTabSz="500634">
              <a:lnSpc>
                <a:spcPct val="120000"/>
              </a:lnSpc>
              <a:spcBef>
                <a:spcPts val="225"/>
              </a:spcBef>
              <a:defRPr sz="1752">
                <a:latin typeface="+mn-lt"/>
                <a:ea typeface="+mn-ea"/>
                <a:cs typeface="+mn-cs"/>
                <a:sym typeface="Helvetica"/>
              </a:defRPr>
            </a:pPr>
            <a:r>
              <a:rPr lang="en-US" dirty="0"/>
              <a:t>Speculator 4 is “The biased hedger” </a:t>
            </a:r>
          </a:p>
          <a:p>
            <a:pPr marL="125159" indent="-125159" defTabSz="500634">
              <a:lnSpc>
                <a:spcPct val="120000"/>
              </a:lnSpc>
              <a:spcBef>
                <a:spcPts val="525"/>
              </a:spcBef>
              <a:defRPr sz="2044">
                <a:latin typeface="+mn-lt"/>
                <a:ea typeface="+mn-ea"/>
                <a:cs typeface="+mn-cs"/>
                <a:sym typeface="Helvetica"/>
              </a:defRPr>
            </a:pPr>
            <a:r>
              <a:rPr lang="en-US" dirty="0"/>
              <a:t>Non-farm Payroll number are being released in 30 minutes (from BLS)</a:t>
            </a:r>
          </a:p>
          <a:p>
            <a:pPr marL="125159" indent="-125159" defTabSz="500634">
              <a:lnSpc>
                <a:spcPct val="120000"/>
              </a:lnSpc>
              <a:spcBef>
                <a:spcPts val="525"/>
              </a:spcBef>
              <a:defRPr sz="2044">
                <a:latin typeface="+mn-lt"/>
                <a:ea typeface="+mn-ea"/>
                <a:cs typeface="+mn-cs"/>
                <a:sym typeface="Helvetica"/>
              </a:defRPr>
            </a:pPr>
            <a:r>
              <a:rPr lang="en-US" dirty="0"/>
              <a:t>If it’s a blowout number </a:t>
            </a:r>
          </a:p>
          <a:p>
            <a:pPr marL="375476" lvl="1" indent="-125159" defTabSz="500634">
              <a:lnSpc>
                <a:spcPct val="120000"/>
              </a:lnSpc>
              <a:spcBef>
                <a:spcPts val="225"/>
              </a:spcBef>
              <a:defRPr sz="1752">
                <a:latin typeface="+mn-lt"/>
                <a:ea typeface="+mn-ea"/>
                <a:cs typeface="+mn-cs"/>
                <a:sym typeface="Helvetica"/>
              </a:defRPr>
            </a:pPr>
            <a:r>
              <a:rPr lang="en-US" dirty="0"/>
              <a:t>Equity Futures (ES) should take off</a:t>
            </a:r>
          </a:p>
          <a:p>
            <a:pPr marL="375476" lvl="1" indent="-125159" defTabSz="500634">
              <a:lnSpc>
                <a:spcPct val="120000"/>
              </a:lnSpc>
              <a:spcBef>
                <a:spcPts val="225"/>
              </a:spcBef>
              <a:defRPr sz="1752">
                <a:latin typeface="+mn-lt"/>
                <a:ea typeface="+mn-ea"/>
                <a:cs typeface="+mn-cs"/>
                <a:sym typeface="Helvetica"/>
              </a:defRPr>
            </a:pPr>
            <a:r>
              <a:rPr lang="en-US" dirty="0"/>
              <a:t>Bond Futures (UB) should sell off</a:t>
            </a:r>
          </a:p>
          <a:p>
            <a:pPr marL="125159" indent="-125159" defTabSz="500634">
              <a:lnSpc>
                <a:spcPct val="120000"/>
              </a:lnSpc>
              <a:spcBef>
                <a:spcPts val="525"/>
              </a:spcBef>
              <a:defRPr sz="2044">
                <a:latin typeface="+mn-lt"/>
                <a:ea typeface="+mn-ea"/>
                <a:cs typeface="+mn-cs"/>
                <a:sym typeface="Helvetica"/>
              </a:defRPr>
            </a:pPr>
            <a:r>
              <a:rPr lang="en-US" dirty="0"/>
              <a:t>If it’s a disappointing number (Mr. Pissed-off will be happy)</a:t>
            </a:r>
          </a:p>
          <a:p>
            <a:pPr marL="375476" lvl="1" indent="-125159" defTabSz="500634">
              <a:lnSpc>
                <a:spcPct val="120000"/>
              </a:lnSpc>
              <a:spcBef>
                <a:spcPts val="225"/>
              </a:spcBef>
              <a:defRPr sz="1752">
                <a:latin typeface="+mn-lt"/>
                <a:ea typeface="+mn-ea"/>
                <a:cs typeface="+mn-cs"/>
                <a:sym typeface="Helvetica"/>
              </a:defRPr>
            </a:pPr>
            <a:r>
              <a:rPr lang="en-US" dirty="0"/>
              <a:t>Equities should sell</a:t>
            </a:r>
          </a:p>
          <a:p>
            <a:pPr marL="375476" lvl="1" indent="-125159" defTabSz="500634">
              <a:lnSpc>
                <a:spcPct val="120000"/>
              </a:lnSpc>
              <a:spcBef>
                <a:spcPts val="225"/>
              </a:spcBef>
              <a:defRPr sz="1752">
                <a:latin typeface="+mn-lt"/>
                <a:ea typeface="+mn-ea"/>
                <a:cs typeface="+mn-cs"/>
                <a:sym typeface="Helvetica"/>
              </a:defRPr>
            </a:pPr>
            <a:r>
              <a:rPr lang="en-US" dirty="0"/>
              <a:t>Bond should take off</a:t>
            </a:r>
          </a:p>
          <a:p>
            <a:pPr marL="125159" indent="-125159" defTabSz="500634">
              <a:lnSpc>
                <a:spcPct val="120000"/>
              </a:lnSpc>
              <a:spcBef>
                <a:spcPts val="525"/>
              </a:spcBef>
              <a:defRPr sz="2044">
                <a:latin typeface="+mn-lt"/>
                <a:ea typeface="+mn-ea"/>
                <a:cs typeface="+mn-cs"/>
                <a:sym typeface="Helvetica"/>
              </a:defRPr>
            </a:pPr>
            <a:r>
              <a:rPr lang="en-US" dirty="0"/>
              <a:t>If its mixed the market will probably jigsaw then pick a direction</a:t>
            </a:r>
          </a:p>
        </p:txBody>
      </p:sp>
    </p:spTree>
    <p:extLst>
      <p:ext uri="{BB962C8B-B14F-4D97-AF65-F5344CB8AC3E}">
        <p14:creationId xmlns:p14="http://schemas.microsoft.com/office/powerpoint/2010/main" val="420983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roduct Features"/>
          <p:cNvSpPr txBox="1">
            <a:spLocks noGrp="1"/>
          </p:cNvSpPr>
          <p:nvPr>
            <p:ph type="title" idx="4294967295"/>
          </p:nvPr>
        </p:nvSpPr>
        <p:spPr>
          <a:xfrm>
            <a:off x="578039" y="365125"/>
            <a:ext cx="10515601" cy="1325563"/>
          </a:xfrm>
          <a:prstGeom prst="rect">
            <a:avLst/>
          </a:prstGeom>
        </p:spPr>
        <p:txBody>
          <a:bodyPr/>
          <a:lstStyle>
            <a:lvl1pPr algn="ctr"/>
          </a:lstStyle>
          <a:p>
            <a:r>
              <a:t>Product Features</a:t>
            </a:r>
          </a:p>
        </p:txBody>
      </p:sp>
      <p:sp>
        <p:nvSpPr>
          <p:cNvPr id="202" name="The software developed has the following features:…"/>
          <p:cNvSpPr txBox="1"/>
          <p:nvPr/>
        </p:nvSpPr>
        <p:spPr>
          <a:xfrm>
            <a:off x="809037" y="2066802"/>
            <a:ext cx="9665058" cy="3952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ct val="150000"/>
              </a:lnSpc>
              <a:defRPr sz="1600">
                <a:latin typeface="+mn-lt"/>
                <a:ea typeface="+mn-ea"/>
                <a:cs typeface="+mn-cs"/>
                <a:sym typeface="Helvetica"/>
              </a:defRPr>
            </a:pPr>
            <a:r>
              <a:t>The software developed has the following features:</a:t>
            </a:r>
          </a:p>
          <a:p>
            <a:pPr defTabSz="457200">
              <a:lnSpc>
                <a:spcPct val="150000"/>
              </a:lnSpc>
              <a:defRPr sz="1600">
                <a:latin typeface="+mn-lt"/>
                <a:ea typeface="+mn-ea"/>
                <a:cs typeface="+mn-cs"/>
                <a:sym typeface="Helvetica"/>
              </a:defRPr>
            </a:pPr>
            <a:endParaRP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compressed Tick Trade Archive from Raw Exchange Data</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Take exchange tick trade data make it fast to load for any particular date across a range of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Events Repository with Event , Event Date, Market Expectation and Actual Number</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Locate event based on a close date, map the market reaction and expectations and plot</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Show the profit loss of speculators taking long/short positions in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Compare Events based on Tick Movements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Apply Machine Learning </a:t>
            </a:r>
          </a:p>
          <a:p>
            <a:pPr marL="914400" lvl="1" indent="-228600" defTabSz="457200">
              <a:lnSpc>
                <a:spcPct val="150000"/>
              </a:lnSpc>
              <a:buClr>
                <a:srgbClr val="000000"/>
              </a:buClr>
              <a:buSzPct val="100000"/>
              <a:buFont typeface="Arial"/>
              <a:buChar char="•"/>
              <a:defRPr sz="1600">
                <a:latin typeface="+mn-lt"/>
                <a:ea typeface="+mn-ea"/>
                <a:cs typeface="+mn-cs"/>
                <a:sym typeface="Helvetica"/>
              </a:defRPr>
            </a:pPr>
            <a:r>
              <a:t>Assess pre-market moves of post event moves, </a:t>
            </a:r>
          </a:p>
          <a:p>
            <a:pPr marL="914400" lvl="1" indent="-228600" defTabSz="457200">
              <a:lnSpc>
                <a:spcPct val="150000"/>
              </a:lnSpc>
              <a:buClr>
                <a:srgbClr val="000000"/>
              </a:buClr>
              <a:buSzPct val="100000"/>
              <a:buFont typeface="Arial"/>
              <a:buChar char="•"/>
              <a:defRPr sz="1600">
                <a:latin typeface="+mn-lt"/>
                <a:ea typeface="+mn-ea"/>
                <a:cs typeface="+mn-cs"/>
                <a:sym typeface="Helvetica"/>
              </a:defRPr>
            </a:pPr>
            <a:r>
              <a:t>Assess market expectations vs actual on market moves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pplications to Other Markets"/>
          <p:cNvSpPr txBox="1">
            <a:spLocks noGrp="1"/>
          </p:cNvSpPr>
          <p:nvPr>
            <p:ph type="title" idx="4294967295"/>
          </p:nvPr>
        </p:nvSpPr>
        <p:spPr>
          <a:xfrm>
            <a:off x="578039" y="365125"/>
            <a:ext cx="10515601" cy="1325563"/>
          </a:xfrm>
          <a:prstGeom prst="rect">
            <a:avLst/>
          </a:prstGeom>
        </p:spPr>
        <p:txBody>
          <a:bodyPr/>
          <a:lstStyle>
            <a:lvl1pPr algn="ctr"/>
          </a:lstStyle>
          <a:p>
            <a:r>
              <a:t>Applications to Other Markets</a:t>
            </a:r>
          </a:p>
        </p:txBody>
      </p:sp>
      <p:sp>
        <p:nvSpPr>
          <p:cNvPr id="205" name="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
          <p:cNvSpPr txBox="1"/>
          <p:nvPr/>
        </p:nvSpPr>
        <p:spPr>
          <a:xfrm>
            <a:off x="1371342" y="2386326"/>
            <a:ext cx="9449315" cy="326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lnSpc>
                <a:spcPct val="150000"/>
              </a:lnSpc>
              <a:defRPr sz="2100">
                <a:latin typeface="+mn-lt"/>
                <a:ea typeface="+mn-ea"/>
                <a:cs typeface="+mn-cs"/>
                <a:sym typeface="Helvetica"/>
              </a:defRPr>
            </a:lvl1pPr>
          </a:lstStyle>
          <a:p>
            <a:r>
              <a:t>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nclusion"/>
          <p:cNvSpPr txBox="1">
            <a:spLocks noGrp="1"/>
          </p:cNvSpPr>
          <p:nvPr>
            <p:ph type="title" idx="4294967295"/>
          </p:nvPr>
        </p:nvSpPr>
        <p:spPr>
          <a:xfrm>
            <a:off x="578039" y="365125"/>
            <a:ext cx="10515601" cy="682839"/>
          </a:xfrm>
          <a:prstGeom prst="rect">
            <a:avLst/>
          </a:prstGeom>
        </p:spPr>
        <p:txBody>
          <a:bodyPr>
            <a:normAutofit fontScale="90000"/>
          </a:bodyPr>
          <a:lstStyle>
            <a:lvl1pPr algn="ctr"/>
          </a:lstStyle>
          <a:p>
            <a:r>
              <a:rPr dirty="0"/>
              <a:t>Conclusion</a:t>
            </a:r>
          </a:p>
        </p:txBody>
      </p:sp>
      <p:sp>
        <p:nvSpPr>
          <p:cNvPr id="208" name="We have shown that economic announcements present outsized opportunity in terms of market volatility and trading volume compared to non-event market periods.  We have shown that higher than average pre-event market moves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context.and starts to address the issue of its not really easy to use search engines to find things in a historical context.  In addition we have created the genesis of a product that can be used to analyze historical events impact on the markets."/>
          <p:cNvSpPr txBox="1"/>
          <p:nvPr/>
        </p:nvSpPr>
        <p:spPr>
          <a:xfrm>
            <a:off x="934948" y="1047965"/>
            <a:ext cx="9953036" cy="3831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ct val="150000"/>
              </a:lnSpc>
              <a:defRPr>
                <a:latin typeface="+mn-lt"/>
                <a:ea typeface="+mn-ea"/>
                <a:cs typeface="+mn-cs"/>
                <a:sym typeface="Helvetica"/>
              </a:defRPr>
            </a:pPr>
            <a:r>
              <a:rPr dirty="0"/>
              <a:t>We have shown that </a:t>
            </a:r>
            <a:r>
              <a:rPr b="1" dirty="0"/>
              <a:t>economic announcements</a:t>
            </a:r>
            <a:r>
              <a:rPr dirty="0"/>
              <a:t> present </a:t>
            </a:r>
            <a:r>
              <a:rPr b="1" dirty="0"/>
              <a:t>outsized opportunity</a:t>
            </a:r>
            <a:r>
              <a:rPr dirty="0"/>
              <a:t> in terms of market volatility and trading volume compared to non-event market periods.  We have shown that higher than average </a:t>
            </a:r>
            <a:r>
              <a:rPr b="1" dirty="0"/>
              <a:t>pre-event market moves</a:t>
            </a:r>
            <a:r>
              <a:rPr dirty="0"/>
              <a:t>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a:t>
            </a:r>
            <a:r>
              <a:rPr dirty="0" err="1"/>
              <a:t>context.and</a:t>
            </a:r>
            <a:r>
              <a:rPr dirty="0"/>
              <a:t> starts to address the issue of its not really easy to use search engines to find things in a historical context.  In addition we have created the genesis of a product that can be used to analyze historical events impact on the markets.</a:t>
            </a:r>
          </a:p>
        </p:txBody>
      </p:sp>
      <p:sp>
        <p:nvSpPr>
          <p:cNvPr id="2" name="TextBox 1">
            <a:extLst>
              <a:ext uri="{FF2B5EF4-FFF2-40B4-BE49-F238E27FC236}">
                <a16:creationId xmlns:a16="http://schemas.microsoft.com/office/drawing/2014/main" id="{115AB857-D404-5F4E-B085-19B150C460CA}"/>
              </a:ext>
            </a:extLst>
          </p:cNvPr>
          <p:cNvSpPr txBox="1"/>
          <p:nvPr/>
        </p:nvSpPr>
        <p:spPr>
          <a:xfrm>
            <a:off x="1140431" y="5044611"/>
            <a:ext cx="932893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We also discovered in doing the course of this work there are no real good sources that map historical events to market reactions and they are not easy to find.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7A3-C3D8-42E0-917F-EA52DB017FF8}"/>
              </a:ext>
            </a:extLst>
          </p:cNvPr>
          <p:cNvSpPr>
            <a:spLocks noGrp="1"/>
          </p:cNvSpPr>
          <p:nvPr>
            <p:ph type="title"/>
          </p:nvPr>
        </p:nvSpPr>
        <p:spPr>
          <a:xfrm>
            <a:off x="2666108" y="381000"/>
            <a:ext cx="7087493" cy="762000"/>
          </a:xfrm>
        </p:spPr>
        <p:txBody>
          <a:bodyPr>
            <a:normAutofit fontScale="90000"/>
          </a:bodyPr>
          <a:lstStyle/>
          <a:p>
            <a:r>
              <a:rPr lang="en-US" dirty="0">
                <a:solidFill>
                  <a:schemeClr val="tx2"/>
                </a:solidFill>
              </a:rPr>
              <a:t>Some Futures Math and Leverage</a:t>
            </a:r>
          </a:p>
        </p:txBody>
      </p:sp>
      <p:sp>
        <p:nvSpPr>
          <p:cNvPr id="3" name="Content Placeholder 2">
            <a:extLst>
              <a:ext uri="{FF2B5EF4-FFF2-40B4-BE49-F238E27FC236}">
                <a16:creationId xmlns:a16="http://schemas.microsoft.com/office/drawing/2014/main" id="{852C2D41-B343-4FD9-BAE7-0F1B66DA869A}"/>
              </a:ext>
            </a:extLst>
          </p:cNvPr>
          <p:cNvSpPr>
            <a:spLocks noGrp="1"/>
          </p:cNvSpPr>
          <p:nvPr>
            <p:ph idx="1"/>
          </p:nvPr>
        </p:nvSpPr>
        <p:spPr>
          <a:xfrm>
            <a:off x="2666107" y="1371601"/>
            <a:ext cx="7374270" cy="5105400"/>
          </a:xfrm>
        </p:spPr>
        <p:txBody>
          <a:bodyPr>
            <a:normAutofit/>
          </a:bodyPr>
          <a:lstStyle/>
          <a:p>
            <a:pPr marL="185632" indent="-133730" defTabSz="534923">
              <a:lnSpc>
                <a:spcPct val="120000"/>
              </a:lnSpc>
              <a:spcBef>
                <a:spcPts val="225"/>
              </a:spcBef>
              <a:defRPr sz="1871">
                <a:latin typeface="+mn-lt"/>
                <a:ea typeface="+mn-ea"/>
                <a:cs typeface="+mn-cs"/>
                <a:sym typeface="Helvetica"/>
              </a:defRPr>
            </a:pPr>
            <a:r>
              <a:rPr lang="en-US" sz="1600" dirty="0"/>
              <a:t>Each speculator </a:t>
            </a:r>
          </a:p>
          <a:p>
            <a:pPr marL="532196" lvl="2" indent="-133730" defTabSz="534923">
              <a:lnSpc>
                <a:spcPct val="120000"/>
              </a:lnSpc>
              <a:spcBef>
                <a:spcPts val="225"/>
              </a:spcBef>
              <a:defRPr sz="1871">
                <a:latin typeface="+mn-lt"/>
                <a:ea typeface="+mn-ea"/>
                <a:cs typeface="+mn-cs"/>
                <a:sym typeface="Helvetica"/>
              </a:defRPr>
            </a:pPr>
            <a:r>
              <a:rPr lang="en-US" sz="1600" dirty="0"/>
              <a:t>$1 million bucks to play with</a:t>
            </a:r>
          </a:p>
          <a:p>
            <a:pPr marL="532196" lvl="2" indent="-133730" defTabSz="534923">
              <a:lnSpc>
                <a:spcPct val="120000"/>
              </a:lnSpc>
              <a:spcBef>
                <a:spcPts val="225"/>
              </a:spcBef>
              <a:defRPr sz="1871">
                <a:latin typeface="+mn-lt"/>
                <a:ea typeface="+mn-ea"/>
                <a:cs typeface="+mn-cs"/>
                <a:sym typeface="Helvetica"/>
              </a:defRPr>
            </a:pPr>
            <a:r>
              <a:rPr lang="en-US" sz="1600" dirty="0"/>
              <a:t>Will take long or short positions in ES and UB Futures</a:t>
            </a:r>
          </a:p>
          <a:p>
            <a:pPr marL="532196" lvl="2" indent="-133730" defTabSz="534923">
              <a:lnSpc>
                <a:spcPct val="120000"/>
              </a:lnSpc>
              <a:spcBef>
                <a:spcPts val="225"/>
              </a:spcBef>
              <a:defRPr sz="1871">
                <a:latin typeface="+mn-lt"/>
                <a:ea typeface="+mn-ea"/>
                <a:cs typeface="+mn-cs"/>
                <a:sym typeface="Helvetica"/>
              </a:defRPr>
            </a:pPr>
            <a:r>
              <a:rPr lang="en-US" sz="1600" dirty="0"/>
              <a:t>ES Margin - $6,300 per contract</a:t>
            </a:r>
          </a:p>
          <a:p>
            <a:pPr marL="793013" lvl="4" indent="-133730" defTabSz="534923">
              <a:lnSpc>
                <a:spcPct val="120000"/>
              </a:lnSpc>
              <a:spcBef>
                <a:spcPts val="225"/>
              </a:spcBef>
              <a:defRPr sz="1871">
                <a:latin typeface="+mn-lt"/>
                <a:ea typeface="+mn-ea"/>
                <a:cs typeface="+mn-cs"/>
                <a:sym typeface="Helvetica"/>
              </a:defRPr>
            </a:pPr>
            <a:r>
              <a:rPr lang="en-US" sz="1600" dirty="0"/>
              <a:t>At a price of 2,700, 1 ES Contract = 2700*50 = $135,000</a:t>
            </a:r>
          </a:p>
          <a:p>
            <a:pPr marL="793013" lvl="4" indent="-133730" defTabSz="534923">
              <a:lnSpc>
                <a:spcPct val="120000"/>
              </a:lnSpc>
              <a:spcBef>
                <a:spcPts val="225"/>
              </a:spcBef>
              <a:defRPr sz="1871">
                <a:latin typeface="+mn-lt"/>
                <a:ea typeface="+mn-ea"/>
                <a:cs typeface="+mn-cs"/>
                <a:sym typeface="Helvetica"/>
              </a:defRPr>
            </a:pPr>
            <a:r>
              <a:rPr lang="en-US" sz="1600" dirty="0"/>
              <a:t>Leverage Ratio =   135000/6300 = 21.4</a:t>
            </a:r>
          </a:p>
          <a:p>
            <a:pPr marL="532196" lvl="2" indent="-133730" defTabSz="534923">
              <a:lnSpc>
                <a:spcPct val="120000"/>
              </a:lnSpc>
              <a:spcBef>
                <a:spcPts val="225"/>
              </a:spcBef>
              <a:defRPr sz="1871">
                <a:latin typeface="+mn-lt"/>
                <a:ea typeface="+mn-ea"/>
                <a:cs typeface="+mn-cs"/>
                <a:sym typeface="Helvetica"/>
              </a:defRPr>
            </a:pPr>
            <a:r>
              <a:rPr lang="en-US" sz="1600" dirty="0"/>
              <a:t>UB Margin = $3,400 per contract</a:t>
            </a:r>
          </a:p>
          <a:p>
            <a:pPr marL="793013" lvl="4" indent="-133730" defTabSz="534923">
              <a:lnSpc>
                <a:spcPct val="120000"/>
              </a:lnSpc>
              <a:spcBef>
                <a:spcPts val="225"/>
              </a:spcBef>
              <a:defRPr sz="1871">
                <a:latin typeface="+mn-lt"/>
                <a:ea typeface="+mn-ea"/>
                <a:cs typeface="+mn-cs"/>
                <a:sym typeface="Helvetica"/>
              </a:defRPr>
            </a:pPr>
            <a:r>
              <a:rPr lang="en-US" sz="1600" dirty="0"/>
              <a:t>At a price of 161, 1 UB Contract = 161*1000 = $161,000</a:t>
            </a:r>
          </a:p>
          <a:p>
            <a:pPr marL="793013" lvl="4" indent="-133730" defTabSz="534923">
              <a:lnSpc>
                <a:spcPct val="120000"/>
              </a:lnSpc>
              <a:spcBef>
                <a:spcPts val="225"/>
              </a:spcBef>
              <a:defRPr sz="1871">
                <a:latin typeface="+mn-lt"/>
                <a:ea typeface="+mn-ea"/>
                <a:cs typeface="+mn-cs"/>
                <a:sym typeface="Helvetica"/>
              </a:defRPr>
            </a:pPr>
            <a:r>
              <a:rPr lang="en-US" sz="1600" dirty="0"/>
              <a:t>Leverage Ratio = 161000/3400  = 47.1</a:t>
            </a:r>
          </a:p>
          <a:p>
            <a:pPr marL="532196" lvl="2" indent="-133730" defTabSz="534923">
              <a:lnSpc>
                <a:spcPct val="120000"/>
              </a:lnSpc>
              <a:spcBef>
                <a:spcPts val="225"/>
              </a:spcBef>
              <a:defRPr sz="1871">
                <a:latin typeface="+mn-lt"/>
                <a:ea typeface="+mn-ea"/>
                <a:cs typeface="+mn-cs"/>
                <a:sym typeface="Helvetica"/>
              </a:defRPr>
            </a:pPr>
            <a:r>
              <a:rPr lang="en-US" sz="1600" dirty="0"/>
              <a:t>50/50 Margin Account Split between ES and UB</a:t>
            </a:r>
          </a:p>
          <a:p>
            <a:pPr marL="793013" lvl="4" indent="-133730" defTabSz="534923">
              <a:lnSpc>
                <a:spcPct val="120000"/>
              </a:lnSpc>
              <a:spcBef>
                <a:spcPts val="225"/>
              </a:spcBef>
              <a:defRPr sz="1871">
                <a:latin typeface="+mn-lt"/>
                <a:ea typeface="+mn-ea"/>
                <a:cs typeface="+mn-cs"/>
                <a:sym typeface="Helvetica"/>
              </a:defRPr>
            </a:pPr>
            <a:r>
              <a:rPr lang="en-US" sz="1600" dirty="0"/>
              <a:t>ES - 500,000/6,300 = 79 Contracts</a:t>
            </a:r>
          </a:p>
          <a:p>
            <a:pPr marL="793013" lvl="4" indent="-133730" defTabSz="534923">
              <a:lnSpc>
                <a:spcPct val="120000"/>
              </a:lnSpc>
              <a:spcBef>
                <a:spcPts val="225"/>
              </a:spcBef>
              <a:defRPr sz="1871">
                <a:latin typeface="+mn-lt"/>
                <a:ea typeface="+mn-ea"/>
                <a:cs typeface="+mn-cs"/>
                <a:sym typeface="Helvetica"/>
              </a:defRPr>
            </a:pPr>
            <a:r>
              <a:rPr lang="en-US" sz="1600" dirty="0"/>
              <a:t>UB – 500,000/3,400 = 147 Contracts</a:t>
            </a:r>
          </a:p>
          <a:p>
            <a:pPr marL="793013" lvl="4" indent="-133730" defTabSz="534923">
              <a:lnSpc>
                <a:spcPct val="120000"/>
              </a:lnSpc>
              <a:spcBef>
                <a:spcPts val="225"/>
              </a:spcBef>
              <a:defRPr sz="1871">
                <a:latin typeface="+mn-lt"/>
                <a:ea typeface="+mn-ea"/>
                <a:cs typeface="+mn-cs"/>
                <a:sym typeface="Helvetica"/>
              </a:defRPr>
            </a:pPr>
            <a:r>
              <a:rPr lang="en-US" sz="1600" dirty="0"/>
              <a:t>Exposure = 79*(135000) + 147*(161000) = $34,333,000</a:t>
            </a:r>
          </a:p>
          <a:p>
            <a:pPr marL="532196" lvl="2" indent="-133730" defTabSz="534923">
              <a:lnSpc>
                <a:spcPct val="120000"/>
              </a:lnSpc>
              <a:spcBef>
                <a:spcPts val="225"/>
              </a:spcBef>
              <a:defRPr sz="1871">
                <a:latin typeface="+mn-lt"/>
                <a:ea typeface="+mn-ea"/>
                <a:cs typeface="+mn-cs"/>
                <a:sym typeface="Helvetica"/>
              </a:defRPr>
            </a:pPr>
            <a:r>
              <a:rPr lang="en-US" sz="1600" dirty="0"/>
              <a:t>On $1 Million speculators can use  futures to get $34,000,000 in exposure</a:t>
            </a:r>
          </a:p>
          <a:p>
            <a:pPr marL="51902" indent="0" defTabSz="534923">
              <a:lnSpc>
                <a:spcPct val="120000"/>
              </a:lnSpc>
              <a:spcBef>
                <a:spcPts val="225"/>
              </a:spcBef>
              <a:buNone/>
              <a:defRPr sz="1871">
                <a:latin typeface="+mn-lt"/>
                <a:ea typeface="+mn-ea"/>
                <a:cs typeface="+mn-cs"/>
                <a:sym typeface="Helvetica"/>
              </a:defRPr>
            </a:pPr>
            <a:r>
              <a:rPr lang="en-US" sz="1400" b="1" dirty="0"/>
              <a:t>	</a:t>
            </a:r>
          </a:p>
        </p:txBody>
      </p:sp>
    </p:spTree>
    <p:extLst>
      <p:ext uri="{BB962C8B-B14F-4D97-AF65-F5344CB8AC3E}">
        <p14:creationId xmlns:p14="http://schemas.microsoft.com/office/powerpoint/2010/main" val="391696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7A3-C3D8-42E0-917F-EA52DB017FF8}"/>
              </a:ext>
            </a:extLst>
          </p:cNvPr>
          <p:cNvSpPr>
            <a:spLocks noGrp="1"/>
          </p:cNvSpPr>
          <p:nvPr>
            <p:ph type="title"/>
          </p:nvPr>
        </p:nvSpPr>
        <p:spPr>
          <a:xfrm>
            <a:off x="2666108" y="381000"/>
            <a:ext cx="7087493" cy="762000"/>
          </a:xfrm>
        </p:spPr>
        <p:txBody>
          <a:bodyPr>
            <a:normAutofit fontScale="90000"/>
          </a:bodyPr>
          <a:lstStyle/>
          <a:p>
            <a:r>
              <a:rPr lang="en-US" dirty="0">
                <a:solidFill>
                  <a:schemeClr val="tx2"/>
                </a:solidFill>
              </a:rPr>
              <a:t>Pre-Announcement Positioning</a:t>
            </a:r>
            <a:br>
              <a:rPr lang="en-US" dirty="0">
                <a:solidFill>
                  <a:schemeClr val="tx2"/>
                </a:solidFill>
              </a:rPr>
            </a:br>
            <a:r>
              <a:rPr lang="en-US" dirty="0">
                <a:solidFill>
                  <a:schemeClr val="tx2"/>
                </a:solidFill>
              </a:rPr>
              <a:t>		</a:t>
            </a:r>
            <a:r>
              <a:rPr lang="en-US" sz="1300" dirty="0">
                <a:solidFill>
                  <a:schemeClr val="tx2"/>
                </a:solidFill>
              </a:rPr>
              <a:t>For Feb 1, 2019 @ 7:20am CST</a:t>
            </a:r>
            <a:r>
              <a:rPr lang="en-US" dirty="0">
                <a:solidFill>
                  <a:schemeClr val="tx2"/>
                </a:solidFill>
              </a:rPr>
              <a:t>	</a:t>
            </a:r>
          </a:p>
        </p:txBody>
      </p:sp>
      <p:sp>
        <p:nvSpPr>
          <p:cNvPr id="3" name="Content Placeholder 2">
            <a:extLst>
              <a:ext uri="{FF2B5EF4-FFF2-40B4-BE49-F238E27FC236}">
                <a16:creationId xmlns:a16="http://schemas.microsoft.com/office/drawing/2014/main" id="{852C2D41-B343-4FD9-BAE7-0F1B66DA869A}"/>
              </a:ext>
            </a:extLst>
          </p:cNvPr>
          <p:cNvSpPr>
            <a:spLocks noGrp="1"/>
          </p:cNvSpPr>
          <p:nvPr>
            <p:ph idx="1"/>
          </p:nvPr>
        </p:nvSpPr>
        <p:spPr>
          <a:xfrm>
            <a:off x="2666107" y="1371601"/>
            <a:ext cx="7374270" cy="2666143"/>
          </a:xfrm>
        </p:spPr>
        <p:txBody>
          <a:bodyPr>
            <a:normAutofit/>
          </a:bodyPr>
          <a:lstStyle/>
          <a:p>
            <a:pPr marL="51902" indent="0" defTabSz="534923">
              <a:lnSpc>
                <a:spcPct val="120000"/>
              </a:lnSpc>
              <a:spcBef>
                <a:spcPts val="225"/>
              </a:spcBef>
              <a:buNone/>
              <a:defRPr sz="1871">
                <a:latin typeface="+mn-lt"/>
                <a:ea typeface="+mn-ea"/>
                <a:cs typeface="+mn-cs"/>
                <a:sym typeface="Helvetica"/>
              </a:defRPr>
            </a:pPr>
            <a:endParaRPr lang="en-US" sz="1600" dirty="0"/>
          </a:p>
          <a:p>
            <a:pPr marL="51902" indent="0" defTabSz="534923">
              <a:lnSpc>
                <a:spcPct val="120000"/>
              </a:lnSpc>
              <a:spcBef>
                <a:spcPts val="225"/>
              </a:spcBef>
              <a:buNone/>
              <a:defRPr sz="1871">
                <a:latin typeface="+mn-lt"/>
                <a:ea typeface="+mn-ea"/>
                <a:cs typeface="+mn-cs"/>
                <a:sym typeface="Helvetica"/>
              </a:defRPr>
            </a:pPr>
            <a:r>
              <a:rPr lang="en-US" sz="1400" b="1" dirty="0"/>
              <a:t>	</a:t>
            </a:r>
          </a:p>
        </p:txBody>
      </p:sp>
      <p:graphicFrame>
        <p:nvGraphicFramePr>
          <p:cNvPr id="4" name="Table 3">
            <a:extLst>
              <a:ext uri="{FF2B5EF4-FFF2-40B4-BE49-F238E27FC236}">
                <a16:creationId xmlns:a16="http://schemas.microsoft.com/office/drawing/2014/main" id="{FF3E7432-52E1-774D-8C19-0956499D7A4E}"/>
              </a:ext>
            </a:extLst>
          </p:cNvPr>
          <p:cNvGraphicFramePr>
            <a:graphicFrameLocks noGrp="1"/>
          </p:cNvGraphicFramePr>
          <p:nvPr/>
        </p:nvGraphicFramePr>
        <p:xfrm>
          <a:off x="2666107" y="1506857"/>
          <a:ext cx="4127500" cy="2417445"/>
        </p:xfrm>
        <a:graphic>
          <a:graphicData uri="http://schemas.openxmlformats.org/drawingml/2006/table">
            <a:tbl>
              <a:tblPr>
                <a:tableStyleId>{D03447BB-5D67-496B-8E87-E561075AD55C}</a:tableStyleId>
              </a:tblPr>
              <a:tblGrid>
                <a:gridCol w="825500">
                  <a:extLst>
                    <a:ext uri="{9D8B030D-6E8A-4147-A177-3AD203B41FA5}">
                      <a16:colId xmlns:a16="http://schemas.microsoft.com/office/drawing/2014/main" val="1253402345"/>
                    </a:ext>
                  </a:extLst>
                </a:gridCol>
                <a:gridCol w="825500">
                  <a:extLst>
                    <a:ext uri="{9D8B030D-6E8A-4147-A177-3AD203B41FA5}">
                      <a16:colId xmlns:a16="http://schemas.microsoft.com/office/drawing/2014/main" val="385066364"/>
                    </a:ext>
                  </a:extLst>
                </a:gridCol>
                <a:gridCol w="825500">
                  <a:extLst>
                    <a:ext uri="{9D8B030D-6E8A-4147-A177-3AD203B41FA5}">
                      <a16:colId xmlns:a16="http://schemas.microsoft.com/office/drawing/2014/main" val="2729831408"/>
                    </a:ext>
                  </a:extLst>
                </a:gridCol>
                <a:gridCol w="825500">
                  <a:extLst>
                    <a:ext uri="{9D8B030D-6E8A-4147-A177-3AD203B41FA5}">
                      <a16:colId xmlns:a16="http://schemas.microsoft.com/office/drawing/2014/main" val="1537685856"/>
                    </a:ext>
                  </a:extLst>
                </a:gridCol>
                <a:gridCol w="825500">
                  <a:extLst>
                    <a:ext uri="{9D8B030D-6E8A-4147-A177-3AD203B41FA5}">
                      <a16:colId xmlns:a16="http://schemas.microsoft.com/office/drawing/2014/main" val="3970224156"/>
                    </a:ext>
                  </a:extLst>
                </a:gridCol>
              </a:tblGrid>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Symbol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Contracts</a:t>
                      </a:r>
                      <a:endParaRPr lang="en-US" sz="1200" b="0"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US" sz="1200" u="none" strike="noStrike">
                          <a:effectLst/>
                        </a:rPr>
                        <a:t>Margin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PrePrice</a:t>
                      </a:r>
                      <a:endParaRPr lang="en-US" sz="1200" b="0" i="0" u="none" strike="noStrike">
                        <a:solidFill>
                          <a:srgbClr val="000000"/>
                        </a:solidFill>
                        <a:effectLst/>
                        <a:latin typeface="Calibri" panose="020F0502020204030204" pitchFamily="34" charset="0"/>
                      </a:endParaRPr>
                    </a:p>
                  </a:txBody>
                  <a:tcPr marL="9525" marR="85725" marT="9525" marB="0" anchor="b"/>
                </a:tc>
                <a:extLst>
                  <a:ext uri="{0D108BD9-81ED-4DB2-BD59-A6C34878D82A}">
                    <a16:rowId xmlns:a16="http://schemas.microsoft.com/office/drawing/2014/main" val="2626566265"/>
                  </a:ext>
                </a:extLst>
              </a:tr>
              <a:tr h="268605">
                <a:tc>
                  <a:txBody>
                    <a:bodyPr/>
                    <a:lstStyle/>
                    <a:p>
                      <a:pPr algn="l" fontAlgn="b"/>
                      <a:r>
                        <a:rPr lang="en-US" sz="1200" u="none" strike="noStrike">
                          <a:effectLst/>
                        </a:rPr>
                        <a:t>Optimist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497700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0594099"/>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161.500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6474032"/>
                  </a:ext>
                </a:extLst>
              </a:tr>
              <a:tr h="268605">
                <a:tc>
                  <a:txBody>
                    <a:bodyPr/>
                    <a:lstStyle/>
                    <a:p>
                      <a:pPr algn="l" fontAlgn="b"/>
                      <a:r>
                        <a:rPr lang="en-US" sz="1200" u="none" strike="noStrike">
                          <a:effectLst/>
                        </a:rPr>
                        <a:t>Pessimist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497700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2561757"/>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161.500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788226"/>
                  </a:ext>
                </a:extLst>
              </a:tr>
              <a:tr h="268605">
                <a:tc>
                  <a:txBody>
                    <a:bodyPr/>
                    <a:lstStyle/>
                    <a:p>
                      <a:pPr algn="l" fontAlgn="b"/>
                      <a:r>
                        <a:rPr lang="en-US" sz="1200" u="none" strike="noStrike">
                          <a:effectLst/>
                        </a:rPr>
                        <a:t>Corrupt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497700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3170059"/>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161.500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9735861"/>
                  </a:ext>
                </a:extLst>
              </a:tr>
              <a:tr h="268605">
                <a:tc>
                  <a:txBody>
                    <a:bodyPr/>
                    <a:lstStyle/>
                    <a:p>
                      <a:pPr algn="l" fontAlgn="b"/>
                      <a:r>
                        <a:rPr lang="en-US" sz="1200" u="none" strike="noStrike">
                          <a:effectLst/>
                        </a:rPr>
                        <a:t>Hedger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497700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8308914"/>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161.500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8737992"/>
                  </a:ext>
                </a:extLst>
              </a:tr>
            </a:tbl>
          </a:graphicData>
        </a:graphic>
      </p:graphicFrame>
      <p:sp>
        <p:nvSpPr>
          <p:cNvPr id="5" name="TextBox 4">
            <a:extLst>
              <a:ext uri="{FF2B5EF4-FFF2-40B4-BE49-F238E27FC236}">
                <a16:creationId xmlns:a16="http://schemas.microsoft.com/office/drawing/2014/main" id="{F165FD6E-0022-AD4F-AC85-FC45A9B8DB81}"/>
              </a:ext>
            </a:extLst>
          </p:cNvPr>
          <p:cNvSpPr txBox="1"/>
          <p:nvPr/>
        </p:nvSpPr>
        <p:spPr>
          <a:xfrm>
            <a:off x="2506894" y="4489807"/>
            <a:ext cx="773644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Our corrupt friend has information about the number rules of thumb</a:t>
            </a:r>
          </a:p>
          <a:p>
            <a:pPr marL="285750" lvl="2" indent="-285750">
              <a:buFont typeface="Arial" panose="020B0604020202020204" pitchFamily="34" charset="0"/>
              <a:buChar char="•"/>
            </a:pPr>
            <a:r>
              <a:rPr lang="en-US" dirty="0"/>
              <a:t>Big win – Buy Equities / Short Bonds</a:t>
            </a:r>
          </a:p>
          <a:p>
            <a:pPr marL="285750" lvl="2" indent="-285750">
              <a:buFont typeface="Arial" panose="020B0604020202020204" pitchFamily="34" charset="0"/>
              <a:buChar char="•"/>
            </a:pPr>
            <a:r>
              <a:rPr kumimoji="0" lang="en-US" b="0" i="0" u="none" strike="noStrike" cap="none" spc="0" normalizeH="0" baseline="0" dirty="0">
                <a:ln>
                  <a:noFill/>
                </a:ln>
                <a:solidFill>
                  <a:srgbClr val="000000"/>
                </a:solidFill>
                <a:effectLst/>
                <a:uFillTx/>
                <a:latin typeface="+mj-lt"/>
                <a:ea typeface="+mj-ea"/>
                <a:cs typeface="+mj-cs"/>
                <a:sym typeface="Calibri"/>
              </a:rPr>
              <a:t>Bid </a:t>
            </a:r>
            <a:r>
              <a:rPr lang="en-US" dirty="0"/>
              <a:t>miss – Short Equities Big Time/ Short Bonds </a:t>
            </a:r>
            <a:endParaRPr kumimoji="0" lang="en-US"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78196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lstStyle/>
          <a:p>
            <a:pPr algn="ctr">
              <a:defRPr sz="2700"/>
            </a:pPr>
            <a:r>
              <a:t>Market reaction to Non-farm Payrolls announcement</a:t>
            </a:r>
            <a:br/>
            <a:r>
              <a:rPr sz="1800"/>
              <a:t>announcement at 7:30 am CST (8:30am EST) 2/1/2019</a:t>
            </a:r>
          </a:p>
        </p:txBody>
      </p:sp>
      <p:pic>
        <p:nvPicPr>
          <p:cNvPr id="124" name="Content Placeholder 4" descr="Content Placeholder 4"/>
          <p:cNvPicPr>
            <a:picLocks noChangeAspect="1"/>
          </p:cNvPicPr>
          <p:nvPr/>
        </p:nvPicPr>
        <p:blipFill>
          <a:blip r:embed="rId2">
            <a:extLst/>
          </a:blip>
          <a:stretch>
            <a:fillRect/>
          </a:stretch>
        </p:blipFill>
        <p:spPr>
          <a:xfrm>
            <a:off x="1610239" y="1825625"/>
            <a:ext cx="8971523" cy="4351338"/>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prstGeom prst="rect">
            <a:avLst/>
          </a:prstGeom>
        </p:spPr>
        <p:txBody>
          <a:bodyPr/>
          <a:lstStyle/>
          <a:p>
            <a:endParaRPr/>
          </a:p>
        </p:txBody>
      </p:sp>
      <p:pic>
        <p:nvPicPr>
          <p:cNvPr id="127" name="Content Placeholder 4" descr="Content Placeholder 4"/>
          <p:cNvPicPr>
            <a:picLocks noChangeAspect="1"/>
          </p:cNvPicPr>
          <p:nvPr/>
        </p:nvPicPr>
        <p:blipFill>
          <a:blip r:embed="rId2">
            <a:extLst/>
          </a:blip>
          <a:stretch>
            <a:fillRect/>
          </a:stretch>
        </p:blipFill>
        <p:spPr>
          <a:xfrm>
            <a:off x="1560452" y="1825625"/>
            <a:ext cx="9071096" cy="4351338"/>
          </a:xfrm>
          <a:prstGeom prst="rect">
            <a:avLst/>
          </a:prstGeom>
          <a:ln w="12700">
            <a:miter lim="400000"/>
          </a:ln>
        </p:spPr>
      </p:pic>
      <p:pic>
        <p:nvPicPr>
          <p:cNvPr id="128" name="Picture 6" descr="Picture 6"/>
          <p:cNvPicPr>
            <a:picLocks noChangeAspect="1"/>
          </p:cNvPicPr>
          <p:nvPr/>
        </p:nvPicPr>
        <p:blipFill>
          <a:blip r:embed="rId3">
            <a:extLst/>
          </a:blip>
          <a:stretch>
            <a:fillRect/>
          </a:stretch>
        </p:blipFill>
        <p:spPr>
          <a:xfrm>
            <a:off x="505600" y="804050"/>
            <a:ext cx="11480801" cy="55499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F41BC9-FF5A-7C49-838B-D7F59E26071B}"/>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518211A-2DA6-1D40-B7DF-E7755F7E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 y="673100"/>
            <a:ext cx="11531600" cy="5511800"/>
          </a:xfrm>
          <a:prstGeom prst="rect">
            <a:avLst/>
          </a:prstGeom>
        </p:spPr>
      </p:pic>
      <p:sp>
        <p:nvSpPr>
          <p:cNvPr id="6" name="TextBox 5">
            <a:extLst>
              <a:ext uri="{FF2B5EF4-FFF2-40B4-BE49-F238E27FC236}">
                <a16:creationId xmlns:a16="http://schemas.microsoft.com/office/drawing/2014/main" id="{1D6BB3F4-F2E1-AD4D-8B57-12F4DFA2D929}"/>
              </a:ext>
            </a:extLst>
          </p:cNvPr>
          <p:cNvSpPr txBox="1"/>
          <p:nvPr/>
        </p:nvSpPr>
        <p:spPr>
          <a:xfrm>
            <a:off x="1284270" y="246580"/>
            <a:ext cx="465419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PNL for NFP Feb 2019</a:t>
            </a:r>
          </a:p>
        </p:txBody>
      </p:sp>
    </p:spTree>
    <p:extLst>
      <p:ext uri="{BB962C8B-B14F-4D97-AF65-F5344CB8AC3E}">
        <p14:creationId xmlns:p14="http://schemas.microsoft.com/office/powerpoint/2010/main" val="29428461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F73D-666A-E343-AD7E-19EC402617F2}"/>
              </a:ext>
            </a:extLst>
          </p:cNvPr>
          <p:cNvSpPr>
            <a:spLocks noGrp="1"/>
          </p:cNvSpPr>
          <p:nvPr>
            <p:ph type="title"/>
          </p:nvPr>
        </p:nvSpPr>
        <p:spPr/>
        <p:txBody>
          <a:bodyPr/>
          <a:lstStyle/>
          <a:p>
            <a:r>
              <a:rPr lang="en-US" dirty="0"/>
              <a:t>So what happened?</a:t>
            </a:r>
          </a:p>
        </p:txBody>
      </p:sp>
      <p:sp>
        <p:nvSpPr>
          <p:cNvPr id="3" name="Text Placeholder 2">
            <a:extLst>
              <a:ext uri="{FF2B5EF4-FFF2-40B4-BE49-F238E27FC236}">
                <a16:creationId xmlns:a16="http://schemas.microsoft.com/office/drawing/2014/main" id="{F975BFF8-491F-034E-931D-C8B14C39D698}"/>
              </a:ext>
            </a:extLst>
          </p:cNvPr>
          <p:cNvSpPr>
            <a:spLocks noGrp="1"/>
          </p:cNvSpPr>
          <p:nvPr>
            <p:ph type="body" idx="1"/>
          </p:nvPr>
        </p:nvSpPr>
        <p:spPr/>
        <p:txBody>
          <a:bodyPr/>
          <a:lstStyle/>
          <a:p>
            <a:r>
              <a:rPr lang="en-US" dirty="0"/>
              <a:t>The Non-farm Payroll number for Feb 2019 massively exceeded expectations! Job creation was almost 2x expected (304 v 165).</a:t>
            </a:r>
          </a:p>
          <a:p>
            <a:r>
              <a:rPr lang="en-US" dirty="0"/>
              <a:t>What happened to our friends?</a:t>
            </a:r>
          </a:p>
          <a:p>
            <a:pPr lvl="1"/>
            <a:r>
              <a:rPr lang="en-US" dirty="0"/>
              <a:t>The optimist and corrupt both immediately saw approx. $60K gains on release of the number from their positions. Two hours later the gain was over $200k.</a:t>
            </a:r>
          </a:p>
          <a:p>
            <a:pPr lvl="1"/>
            <a:r>
              <a:rPr lang="en-US" dirty="0"/>
              <a:t>The pessimist was wrong and immediately lost -$60K</a:t>
            </a:r>
          </a:p>
          <a:p>
            <a:pPr lvl="1"/>
            <a:endParaRPr lang="en-US" dirty="0"/>
          </a:p>
        </p:txBody>
      </p:sp>
    </p:spTree>
    <p:extLst>
      <p:ext uri="{BB962C8B-B14F-4D97-AF65-F5344CB8AC3E}">
        <p14:creationId xmlns:p14="http://schemas.microsoft.com/office/powerpoint/2010/main" val="419904969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232</TotalTime>
  <Words>2118</Words>
  <Application>Microsoft Macintosh PowerPoint</Application>
  <PresentationFormat>Widescreen</PresentationFormat>
  <Paragraphs>461</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Narrow</vt:lpstr>
      <vt:lpstr>Calibri</vt:lpstr>
      <vt:lpstr>Calibri Light</vt:lpstr>
      <vt:lpstr>Helvetica</vt:lpstr>
      <vt:lpstr>Helvetica Light</vt:lpstr>
      <vt:lpstr>Office Theme</vt:lpstr>
      <vt:lpstr>Incentives to cheat in economic announcements</vt:lpstr>
      <vt:lpstr>Hypothesis</vt:lpstr>
      <vt:lpstr>Some fun first …  showing corrupt incentives</vt:lpstr>
      <vt:lpstr>Some Futures Math and Leverage</vt:lpstr>
      <vt:lpstr>Pre-Announcement Positioning   For Feb 1, 2019 @ 7:20am CST </vt:lpstr>
      <vt:lpstr>Market reaction to Non-farm Payrolls announcement announcement at 7:30 am CST (8:30am EST) 2/1/2019</vt:lpstr>
      <vt:lpstr>PowerPoint Presentation</vt:lpstr>
      <vt:lpstr>PowerPoint Presentation</vt:lpstr>
      <vt:lpstr>So what happened?</vt:lpstr>
      <vt:lpstr>The next month … March 2019 NFP, Profit Loss our corrupt friend knows it will be bad ES will sell hard so its pure short on ES</vt:lpstr>
      <vt:lpstr>NFP Mar 2019 – Massive miss, market sells off</vt:lpstr>
      <vt:lpstr>Initial thoughts</vt:lpstr>
      <vt:lpstr>Types of Announcements </vt:lpstr>
      <vt:lpstr>Approach</vt:lpstr>
      <vt:lpstr>Software developed </vt:lpstr>
      <vt:lpstr>Tariff Man … a non-planned event</vt:lpstr>
      <vt:lpstr>Aside – Its not easy to find the market reaction </vt:lpstr>
      <vt:lpstr>Study will focus on the Futures Markets in particular Equities (ES-mini), Short Term Rates(2 Year TU) , long Term Rates (Ultra-Bond UB)</vt:lpstr>
      <vt:lpstr>Data Source</vt:lpstr>
      <vt:lpstr>Hypothesis Testing Questions that need to be examined</vt:lpstr>
      <vt:lpstr>PowerPoint Presentation</vt:lpstr>
      <vt:lpstr>PowerPoint Presentation</vt:lpstr>
      <vt:lpstr>PowerPoint Presentation</vt:lpstr>
      <vt:lpstr>Result</vt:lpstr>
      <vt:lpstr>PowerPoint Presentation</vt:lpstr>
      <vt:lpstr>Models used for Analysis</vt:lpstr>
      <vt:lpstr>PowerPoint Presentation</vt:lpstr>
      <vt:lpstr>Result</vt:lpstr>
      <vt:lpstr>Product Tech Stack</vt:lpstr>
      <vt:lpstr>Product Features</vt:lpstr>
      <vt:lpstr>Applications to Other Markets</vt:lpstr>
      <vt:lpstr>Conclusion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Incentives to cheat in economic announcements</dc:title>
  <cp:lastModifiedBy>semaj reynolds</cp:lastModifiedBy>
  <cp:revision>19</cp:revision>
  <dcterms:modified xsi:type="dcterms:W3CDTF">2019-05-09T19:06:47Z</dcterms:modified>
</cp:coreProperties>
</file>