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4" r:id="rId4"/>
    <p:sldId id="265" r:id="rId5"/>
    <p:sldId id="260" r:id="rId6"/>
    <p:sldId id="266" r:id="rId7"/>
    <p:sldId id="258" r:id="rId8"/>
    <p:sldId id="261" r:id="rId9"/>
    <p:sldId id="263"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25" d="100"/>
          <a:sy n="125" d="100"/>
        </p:scale>
        <p:origin x="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EE61-577B-0B41-8346-DF934552E6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6A014D-E1EC-9345-B451-B0F60F5CA2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54D3F9-7861-4D4B-9FCA-BE93FF8B0014}"/>
              </a:ext>
            </a:extLst>
          </p:cNvPr>
          <p:cNvSpPr>
            <a:spLocks noGrp="1"/>
          </p:cNvSpPr>
          <p:nvPr>
            <p:ph type="dt" sz="half" idx="10"/>
          </p:nvPr>
        </p:nvSpPr>
        <p:spPr/>
        <p:txBody>
          <a:bodyPr/>
          <a:lstStyle/>
          <a:p>
            <a:fld id="{FE405572-4509-644D-BABE-4C410AB28FDA}" type="datetimeFigureOut">
              <a:rPr lang="en-US" smtClean="0"/>
              <a:t>5/4/19</a:t>
            </a:fld>
            <a:endParaRPr lang="en-US"/>
          </a:p>
        </p:txBody>
      </p:sp>
      <p:sp>
        <p:nvSpPr>
          <p:cNvPr id="5" name="Footer Placeholder 4">
            <a:extLst>
              <a:ext uri="{FF2B5EF4-FFF2-40B4-BE49-F238E27FC236}">
                <a16:creationId xmlns:a16="http://schemas.microsoft.com/office/drawing/2014/main" id="{46B91564-9B0E-0D4C-AA41-AFE533157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68E32-8C96-7248-AB43-2E9B9E0B4B5B}"/>
              </a:ext>
            </a:extLst>
          </p:cNvPr>
          <p:cNvSpPr>
            <a:spLocks noGrp="1"/>
          </p:cNvSpPr>
          <p:nvPr>
            <p:ph type="sldNum" sz="quarter" idx="12"/>
          </p:nvPr>
        </p:nvSpPr>
        <p:spPr/>
        <p:txBody>
          <a:bodyPr/>
          <a:lstStyle/>
          <a:p>
            <a:fld id="{039692F2-0014-EE45-9919-36CDF35DFB0B}" type="slidenum">
              <a:rPr lang="en-US" smtClean="0"/>
              <a:t>‹#›</a:t>
            </a:fld>
            <a:endParaRPr lang="en-US"/>
          </a:p>
        </p:txBody>
      </p:sp>
    </p:spTree>
    <p:extLst>
      <p:ext uri="{BB962C8B-B14F-4D97-AF65-F5344CB8AC3E}">
        <p14:creationId xmlns:p14="http://schemas.microsoft.com/office/powerpoint/2010/main" val="216696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B6FA-13AF-E14B-80A8-82F8ED9774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6F44FE-EB80-2449-A44A-DFFDB40CF5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C1B22A-528C-B34B-83A3-811B0D9471C8}"/>
              </a:ext>
            </a:extLst>
          </p:cNvPr>
          <p:cNvSpPr>
            <a:spLocks noGrp="1"/>
          </p:cNvSpPr>
          <p:nvPr>
            <p:ph type="dt" sz="half" idx="10"/>
          </p:nvPr>
        </p:nvSpPr>
        <p:spPr/>
        <p:txBody>
          <a:bodyPr/>
          <a:lstStyle/>
          <a:p>
            <a:fld id="{FE405572-4509-644D-BABE-4C410AB28FDA}" type="datetimeFigureOut">
              <a:rPr lang="en-US" smtClean="0"/>
              <a:t>5/4/19</a:t>
            </a:fld>
            <a:endParaRPr lang="en-US"/>
          </a:p>
        </p:txBody>
      </p:sp>
      <p:sp>
        <p:nvSpPr>
          <p:cNvPr id="5" name="Footer Placeholder 4">
            <a:extLst>
              <a:ext uri="{FF2B5EF4-FFF2-40B4-BE49-F238E27FC236}">
                <a16:creationId xmlns:a16="http://schemas.microsoft.com/office/drawing/2014/main" id="{F988B147-636D-4F4D-9E6B-A4F709B76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3616D3-947E-FE4A-B98D-996E3EC13C93}"/>
              </a:ext>
            </a:extLst>
          </p:cNvPr>
          <p:cNvSpPr>
            <a:spLocks noGrp="1"/>
          </p:cNvSpPr>
          <p:nvPr>
            <p:ph type="sldNum" sz="quarter" idx="12"/>
          </p:nvPr>
        </p:nvSpPr>
        <p:spPr/>
        <p:txBody>
          <a:bodyPr/>
          <a:lstStyle/>
          <a:p>
            <a:fld id="{039692F2-0014-EE45-9919-36CDF35DFB0B}" type="slidenum">
              <a:rPr lang="en-US" smtClean="0"/>
              <a:t>‹#›</a:t>
            </a:fld>
            <a:endParaRPr lang="en-US"/>
          </a:p>
        </p:txBody>
      </p:sp>
    </p:spTree>
    <p:extLst>
      <p:ext uri="{BB962C8B-B14F-4D97-AF65-F5344CB8AC3E}">
        <p14:creationId xmlns:p14="http://schemas.microsoft.com/office/powerpoint/2010/main" val="393351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EBDAB7-E428-ED42-BEC8-4AFA6CFB91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5971E-3D25-F946-B2E0-68A8D5AB82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BBBA50-8D70-CC4E-8AB0-AACBD6E28991}"/>
              </a:ext>
            </a:extLst>
          </p:cNvPr>
          <p:cNvSpPr>
            <a:spLocks noGrp="1"/>
          </p:cNvSpPr>
          <p:nvPr>
            <p:ph type="dt" sz="half" idx="10"/>
          </p:nvPr>
        </p:nvSpPr>
        <p:spPr/>
        <p:txBody>
          <a:bodyPr/>
          <a:lstStyle/>
          <a:p>
            <a:fld id="{FE405572-4509-644D-BABE-4C410AB28FDA}" type="datetimeFigureOut">
              <a:rPr lang="en-US" smtClean="0"/>
              <a:t>5/4/19</a:t>
            </a:fld>
            <a:endParaRPr lang="en-US"/>
          </a:p>
        </p:txBody>
      </p:sp>
      <p:sp>
        <p:nvSpPr>
          <p:cNvPr id="5" name="Footer Placeholder 4">
            <a:extLst>
              <a:ext uri="{FF2B5EF4-FFF2-40B4-BE49-F238E27FC236}">
                <a16:creationId xmlns:a16="http://schemas.microsoft.com/office/drawing/2014/main" id="{D948F705-4226-5048-8F60-64970075C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C9472-4568-7F44-A005-F56552AA3F30}"/>
              </a:ext>
            </a:extLst>
          </p:cNvPr>
          <p:cNvSpPr>
            <a:spLocks noGrp="1"/>
          </p:cNvSpPr>
          <p:nvPr>
            <p:ph type="sldNum" sz="quarter" idx="12"/>
          </p:nvPr>
        </p:nvSpPr>
        <p:spPr/>
        <p:txBody>
          <a:bodyPr/>
          <a:lstStyle/>
          <a:p>
            <a:fld id="{039692F2-0014-EE45-9919-36CDF35DFB0B}" type="slidenum">
              <a:rPr lang="en-US" smtClean="0"/>
              <a:t>‹#›</a:t>
            </a:fld>
            <a:endParaRPr lang="en-US"/>
          </a:p>
        </p:txBody>
      </p:sp>
    </p:spTree>
    <p:extLst>
      <p:ext uri="{BB962C8B-B14F-4D97-AF65-F5344CB8AC3E}">
        <p14:creationId xmlns:p14="http://schemas.microsoft.com/office/powerpoint/2010/main" val="335981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5749-24F1-FD4F-9A7A-C67E816605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93DFC1-D6C9-2E4B-92FB-4A98C770DC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96A21-EB6C-8444-97AC-8AE467D30AC5}"/>
              </a:ext>
            </a:extLst>
          </p:cNvPr>
          <p:cNvSpPr>
            <a:spLocks noGrp="1"/>
          </p:cNvSpPr>
          <p:nvPr>
            <p:ph type="dt" sz="half" idx="10"/>
          </p:nvPr>
        </p:nvSpPr>
        <p:spPr/>
        <p:txBody>
          <a:bodyPr/>
          <a:lstStyle/>
          <a:p>
            <a:fld id="{FE405572-4509-644D-BABE-4C410AB28FDA}" type="datetimeFigureOut">
              <a:rPr lang="en-US" smtClean="0"/>
              <a:t>5/4/19</a:t>
            </a:fld>
            <a:endParaRPr lang="en-US"/>
          </a:p>
        </p:txBody>
      </p:sp>
      <p:sp>
        <p:nvSpPr>
          <p:cNvPr id="5" name="Footer Placeholder 4">
            <a:extLst>
              <a:ext uri="{FF2B5EF4-FFF2-40B4-BE49-F238E27FC236}">
                <a16:creationId xmlns:a16="http://schemas.microsoft.com/office/drawing/2014/main" id="{2BB2B9EC-D96B-1F41-A2E1-4F9B0E90D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08FCD-94F1-F448-86CE-17606E17060C}"/>
              </a:ext>
            </a:extLst>
          </p:cNvPr>
          <p:cNvSpPr>
            <a:spLocks noGrp="1"/>
          </p:cNvSpPr>
          <p:nvPr>
            <p:ph type="sldNum" sz="quarter" idx="12"/>
          </p:nvPr>
        </p:nvSpPr>
        <p:spPr/>
        <p:txBody>
          <a:bodyPr/>
          <a:lstStyle/>
          <a:p>
            <a:fld id="{039692F2-0014-EE45-9919-36CDF35DFB0B}" type="slidenum">
              <a:rPr lang="en-US" smtClean="0"/>
              <a:t>‹#›</a:t>
            </a:fld>
            <a:endParaRPr lang="en-US"/>
          </a:p>
        </p:txBody>
      </p:sp>
    </p:spTree>
    <p:extLst>
      <p:ext uri="{BB962C8B-B14F-4D97-AF65-F5344CB8AC3E}">
        <p14:creationId xmlns:p14="http://schemas.microsoft.com/office/powerpoint/2010/main" val="2610741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B4C8E-4E5A-1643-A94F-6B3674C3A7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FA5E4A-23B8-C040-A4C5-9C62245865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20BF22-390D-4A46-A201-1571CC2948A1}"/>
              </a:ext>
            </a:extLst>
          </p:cNvPr>
          <p:cNvSpPr>
            <a:spLocks noGrp="1"/>
          </p:cNvSpPr>
          <p:nvPr>
            <p:ph type="dt" sz="half" idx="10"/>
          </p:nvPr>
        </p:nvSpPr>
        <p:spPr/>
        <p:txBody>
          <a:bodyPr/>
          <a:lstStyle/>
          <a:p>
            <a:fld id="{FE405572-4509-644D-BABE-4C410AB28FDA}" type="datetimeFigureOut">
              <a:rPr lang="en-US" smtClean="0"/>
              <a:t>5/4/19</a:t>
            </a:fld>
            <a:endParaRPr lang="en-US"/>
          </a:p>
        </p:txBody>
      </p:sp>
      <p:sp>
        <p:nvSpPr>
          <p:cNvPr id="5" name="Footer Placeholder 4">
            <a:extLst>
              <a:ext uri="{FF2B5EF4-FFF2-40B4-BE49-F238E27FC236}">
                <a16:creationId xmlns:a16="http://schemas.microsoft.com/office/drawing/2014/main" id="{6ED902CE-C22F-394D-B238-E8440872F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E97B7-16E4-EE46-8E33-DB05F4E512A2}"/>
              </a:ext>
            </a:extLst>
          </p:cNvPr>
          <p:cNvSpPr>
            <a:spLocks noGrp="1"/>
          </p:cNvSpPr>
          <p:nvPr>
            <p:ph type="sldNum" sz="quarter" idx="12"/>
          </p:nvPr>
        </p:nvSpPr>
        <p:spPr/>
        <p:txBody>
          <a:bodyPr/>
          <a:lstStyle/>
          <a:p>
            <a:fld id="{039692F2-0014-EE45-9919-36CDF35DFB0B}" type="slidenum">
              <a:rPr lang="en-US" smtClean="0"/>
              <a:t>‹#›</a:t>
            </a:fld>
            <a:endParaRPr lang="en-US"/>
          </a:p>
        </p:txBody>
      </p:sp>
    </p:spTree>
    <p:extLst>
      <p:ext uri="{BB962C8B-B14F-4D97-AF65-F5344CB8AC3E}">
        <p14:creationId xmlns:p14="http://schemas.microsoft.com/office/powerpoint/2010/main" val="1164018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66FA-3A4D-0144-B528-ADB52B9C6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90281A-6BDE-D741-A329-BFB14299CC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42DA79-2164-8F40-911D-3FB462531A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50F344-391D-604F-908B-D7C6A79B653A}"/>
              </a:ext>
            </a:extLst>
          </p:cNvPr>
          <p:cNvSpPr>
            <a:spLocks noGrp="1"/>
          </p:cNvSpPr>
          <p:nvPr>
            <p:ph type="dt" sz="half" idx="10"/>
          </p:nvPr>
        </p:nvSpPr>
        <p:spPr/>
        <p:txBody>
          <a:bodyPr/>
          <a:lstStyle/>
          <a:p>
            <a:fld id="{FE405572-4509-644D-BABE-4C410AB28FDA}" type="datetimeFigureOut">
              <a:rPr lang="en-US" smtClean="0"/>
              <a:t>5/4/19</a:t>
            </a:fld>
            <a:endParaRPr lang="en-US"/>
          </a:p>
        </p:txBody>
      </p:sp>
      <p:sp>
        <p:nvSpPr>
          <p:cNvPr id="6" name="Footer Placeholder 5">
            <a:extLst>
              <a:ext uri="{FF2B5EF4-FFF2-40B4-BE49-F238E27FC236}">
                <a16:creationId xmlns:a16="http://schemas.microsoft.com/office/drawing/2014/main" id="{10EEAC59-EF64-3843-87B9-E74840755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537C4-71C7-8E41-9538-01FFB8E7516B}"/>
              </a:ext>
            </a:extLst>
          </p:cNvPr>
          <p:cNvSpPr>
            <a:spLocks noGrp="1"/>
          </p:cNvSpPr>
          <p:nvPr>
            <p:ph type="sldNum" sz="quarter" idx="12"/>
          </p:nvPr>
        </p:nvSpPr>
        <p:spPr/>
        <p:txBody>
          <a:bodyPr/>
          <a:lstStyle/>
          <a:p>
            <a:fld id="{039692F2-0014-EE45-9919-36CDF35DFB0B}" type="slidenum">
              <a:rPr lang="en-US" smtClean="0"/>
              <a:t>‹#›</a:t>
            </a:fld>
            <a:endParaRPr lang="en-US"/>
          </a:p>
        </p:txBody>
      </p:sp>
    </p:spTree>
    <p:extLst>
      <p:ext uri="{BB962C8B-B14F-4D97-AF65-F5344CB8AC3E}">
        <p14:creationId xmlns:p14="http://schemas.microsoft.com/office/powerpoint/2010/main" val="34792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3607A-3E8A-2245-9CEF-C3F8ACF6EF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82A14B-4C82-8549-A418-9158B6929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7B3874-D188-DE41-804A-7A94798766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663000-1B37-9A44-B0C7-3CBF28EE0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FA20FE-BAC3-2A48-AB77-F46ECECA406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ED4474-6807-1046-9BC0-E8E778893C6A}"/>
              </a:ext>
            </a:extLst>
          </p:cNvPr>
          <p:cNvSpPr>
            <a:spLocks noGrp="1"/>
          </p:cNvSpPr>
          <p:nvPr>
            <p:ph type="dt" sz="half" idx="10"/>
          </p:nvPr>
        </p:nvSpPr>
        <p:spPr/>
        <p:txBody>
          <a:bodyPr/>
          <a:lstStyle/>
          <a:p>
            <a:fld id="{FE405572-4509-644D-BABE-4C410AB28FDA}" type="datetimeFigureOut">
              <a:rPr lang="en-US" smtClean="0"/>
              <a:t>5/4/19</a:t>
            </a:fld>
            <a:endParaRPr lang="en-US"/>
          </a:p>
        </p:txBody>
      </p:sp>
      <p:sp>
        <p:nvSpPr>
          <p:cNvPr id="8" name="Footer Placeholder 7">
            <a:extLst>
              <a:ext uri="{FF2B5EF4-FFF2-40B4-BE49-F238E27FC236}">
                <a16:creationId xmlns:a16="http://schemas.microsoft.com/office/drawing/2014/main" id="{6A319E90-45A6-2040-8D2C-50250D6F51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73BB08-DDD4-8E49-A673-9CD6CAF83A2E}"/>
              </a:ext>
            </a:extLst>
          </p:cNvPr>
          <p:cNvSpPr>
            <a:spLocks noGrp="1"/>
          </p:cNvSpPr>
          <p:nvPr>
            <p:ph type="sldNum" sz="quarter" idx="12"/>
          </p:nvPr>
        </p:nvSpPr>
        <p:spPr/>
        <p:txBody>
          <a:bodyPr/>
          <a:lstStyle/>
          <a:p>
            <a:fld id="{039692F2-0014-EE45-9919-36CDF35DFB0B}" type="slidenum">
              <a:rPr lang="en-US" smtClean="0"/>
              <a:t>‹#›</a:t>
            </a:fld>
            <a:endParaRPr lang="en-US"/>
          </a:p>
        </p:txBody>
      </p:sp>
    </p:spTree>
    <p:extLst>
      <p:ext uri="{BB962C8B-B14F-4D97-AF65-F5344CB8AC3E}">
        <p14:creationId xmlns:p14="http://schemas.microsoft.com/office/powerpoint/2010/main" val="3756611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F8CE8-679E-AD47-8A41-6859D0AEE7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B89F7E-2C70-804A-9896-AD093A7C1D1A}"/>
              </a:ext>
            </a:extLst>
          </p:cNvPr>
          <p:cNvSpPr>
            <a:spLocks noGrp="1"/>
          </p:cNvSpPr>
          <p:nvPr>
            <p:ph type="dt" sz="half" idx="10"/>
          </p:nvPr>
        </p:nvSpPr>
        <p:spPr/>
        <p:txBody>
          <a:bodyPr/>
          <a:lstStyle/>
          <a:p>
            <a:fld id="{FE405572-4509-644D-BABE-4C410AB28FDA}" type="datetimeFigureOut">
              <a:rPr lang="en-US" smtClean="0"/>
              <a:t>5/4/19</a:t>
            </a:fld>
            <a:endParaRPr lang="en-US"/>
          </a:p>
        </p:txBody>
      </p:sp>
      <p:sp>
        <p:nvSpPr>
          <p:cNvPr id="4" name="Footer Placeholder 3">
            <a:extLst>
              <a:ext uri="{FF2B5EF4-FFF2-40B4-BE49-F238E27FC236}">
                <a16:creationId xmlns:a16="http://schemas.microsoft.com/office/drawing/2014/main" id="{A377F75A-90D6-AE4C-882F-1310A3EF50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BCE40B-086C-2D4C-8E85-14FE8C5C6446}"/>
              </a:ext>
            </a:extLst>
          </p:cNvPr>
          <p:cNvSpPr>
            <a:spLocks noGrp="1"/>
          </p:cNvSpPr>
          <p:nvPr>
            <p:ph type="sldNum" sz="quarter" idx="12"/>
          </p:nvPr>
        </p:nvSpPr>
        <p:spPr/>
        <p:txBody>
          <a:bodyPr/>
          <a:lstStyle/>
          <a:p>
            <a:fld id="{039692F2-0014-EE45-9919-36CDF35DFB0B}" type="slidenum">
              <a:rPr lang="en-US" smtClean="0"/>
              <a:t>‹#›</a:t>
            </a:fld>
            <a:endParaRPr lang="en-US"/>
          </a:p>
        </p:txBody>
      </p:sp>
    </p:spTree>
    <p:extLst>
      <p:ext uri="{BB962C8B-B14F-4D97-AF65-F5344CB8AC3E}">
        <p14:creationId xmlns:p14="http://schemas.microsoft.com/office/powerpoint/2010/main" val="4196903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B800A2-5C54-8141-ACB2-76E134335694}"/>
              </a:ext>
            </a:extLst>
          </p:cNvPr>
          <p:cNvSpPr>
            <a:spLocks noGrp="1"/>
          </p:cNvSpPr>
          <p:nvPr>
            <p:ph type="dt" sz="half" idx="10"/>
          </p:nvPr>
        </p:nvSpPr>
        <p:spPr/>
        <p:txBody>
          <a:bodyPr/>
          <a:lstStyle/>
          <a:p>
            <a:fld id="{FE405572-4509-644D-BABE-4C410AB28FDA}" type="datetimeFigureOut">
              <a:rPr lang="en-US" smtClean="0"/>
              <a:t>5/4/19</a:t>
            </a:fld>
            <a:endParaRPr lang="en-US"/>
          </a:p>
        </p:txBody>
      </p:sp>
      <p:sp>
        <p:nvSpPr>
          <p:cNvPr id="3" name="Footer Placeholder 2">
            <a:extLst>
              <a:ext uri="{FF2B5EF4-FFF2-40B4-BE49-F238E27FC236}">
                <a16:creationId xmlns:a16="http://schemas.microsoft.com/office/drawing/2014/main" id="{84D18AA2-3DAA-A74F-9D97-790B057D10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09D819-986A-A246-84D9-0DCC93C14D46}"/>
              </a:ext>
            </a:extLst>
          </p:cNvPr>
          <p:cNvSpPr>
            <a:spLocks noGrp="1"/>
          </p:cNvSpPr>
          <p:nvPr>
            <p:ph type="sldNum" sz="quarter" idx="12"/>
          </p:nvPr>
        </p:nvSpPr>
        <p:spPr/>
        <p:txBody>
          <a:bodyPr/>
          <a:lstStyle/>
          <a:p>
            <a:fld id="{039692F2-0014-EE45-9919-36CDF35DFB0B}" type="slidenum">
              <a:rPr lang="en-US" smtClean="0"/>
              <a:t>‹#›</a:t>
            </a:fld>
            <a:endParaRPr lang="en-US"/>
          </a:p>
        </p:txBody>
      </p:sp>
    </p:spTree>
    <p:extLst>
      <p:ext uri="{BB962C8B-B14F-4D97-AF65-F5344CB8AC3E}">
        <p14:creationId xmlns:p14="http://schemas.microsoft.com/office/powerpoint/2010/main" val="371268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1C29-EAAE-3E43-B1ED-F01FCD5DA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EAE723-A028-D140-A126-AB54EEE2AC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2177A1-5DE1-1B41-AB81-2EE00DA78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0F78AF-A250-9F4F-8198-928B38C55325}"/>
              </a:ext>
            </a:extLst>
          </p:cNvPr>
          <p:cNvSpPr>
            <a:spLocks noGrp="1"/>
          </p:cNvSpPr>
          <p:nvPr>
            <p:ph type="dt" sz="half" idx="10"/>
          </p:nvPr>
        </p:nvSpPr>
        <p:spPr/>
        <p:txBody>
          <a:bodyPr/>
          <a:lstStyle/>
          <a:p>
            <a:fld id="{FE405572-4509-644D-BABE-4C410AB28FDA}" type="datetimeFigureOut">
              <a:rPr lang="en-US" smtClean="0"/>
              <a:t>5/4/19</a:t>
            </a:fld>
            <a:endParaRPr lang="en-US"/>
          </a:p>
        </p:txBody>
      </p:sp>
      <p:sp>
        <p:nvSpPr>
          <p:cNvPr id="6" name="Footer Placeholder 5">
            <a:extLst>
              <a:ext uri="{FF2B5EF4-FFF2-40B4-BE49-F238E27FC236}">
                <a16:creationId xmlns:a16="http://schemas.microsoft.com/office/drawing/2014/main" id="{FB5CFC58-3FFF-FA41-BAB9-92FDB3C4AA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05CC7-DC8B-214F-83C1-57FD49972D20}"/>
              </a:ext>
            </a:extLst>
          </p:cNvPr>
          <p:cNvSpPr>
            <a:spLocks noGrp="1"/>
          </p:cNvSpPr>
          <p:nvPr>
            <p:ph type="sldNum" sz="quarter" idx="12"/>
          </p:nvPr>
        </p:nvSpPr>
        <p:spPr/>
        <p:txBody>
          <a:bodyPr/>
          <a:lstStyle/>
          <a:p>
            <a:fld id="{039692F2-0014-EE45-9919-36CDF35DFB0B}" type="slidenum">
              <a:rPr lang="en-US" smtClean="0"/>
              <a:t>‹#›</a:t>
            </a:fld>
            <a:endParaRPr lang="en-US"/>
          </a:p>
        </p:txBody>
      </p:sp>
    </p:spTree>
    <p:extLst>
      <p:ext uri="{BB962C8B-B14F-4D97-AF65-F5344CB8AC3E}">
        <p14:creationId xmlns:p14="http://schemas.microsoft.com/office/powerpoint/2010/main" val="234049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AC56-A697-7A49-A849-28F51DFFE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49189D-C4B7-B643-83BD-5FCD29561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F93F8C-B264-B04F-868E-B8CD993FC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34AA2B-107E-7D43-B364-7AFE671C58B8}"/>
              </a:ext>
            </a:extLst>
          </p:cNvPr>
          <p:cNvSpPr>
            <a:spLocks noGrp="1"/>
          </p:cNvSpPr>
          <p:nvPr>
            <p:ph type="dt" sz="half" idx="10"/>
          </p:nvPr>
        </p:nvSpPr>
        <p:spPr/>
        <p:txBody>
          <a:bodyPr/>
          <a:lstStyle/>
          <a:p>
            <a:fld id="{FE405572-4509-644D-BABE-4C410AB28FDA}" type="datetimeFigureOut">
              <a:rPr lang="en-US" smtClean="0"/>
              <a:t>5/4/19</a:t>
            </a:fld>
            <a:endParaRPr lang="en-US"/>
          </a:p>
        </p:txBody>
      </p:sp>
      <p:sp>
        <p:nvSpPr>
          <p:cNvPr id="6" name="Footer Placeholder 5">
            <a:extLst>
              <a:ext uri="{FF2B5EF4-FFF2-40B4-BE49-F238E27FC236}">
                <a16:creationId xmlns:a16="http://schemas.microsoft.com/office/drawing/2014/main" id="{398D6CA6-43A8-7E4F-87C4-4AA60049EA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616754-FF21-5D4C-A5B4-F9320CB3DFE6}"/>
              </a:ext>
            </a:extLst>
          </p:cNvPr>
          <p:cNvSpPr>
            <a:spLocks noGrp="1"/>
          </p:cNvSpPr>
          <p:nvPr>
            <p:ph type="sldNum" sz="quarter" idx="12"/>
          </p:nvPr>
        </p:nvSpPr>
        <p:spPr/>
        <p:txBody>
          <a:bodyPr/>
          <a:lstStyle/>
          <a:p>
            <a:fld id="{039692F2-0014-EE45-9919-36CDF35DFB0B}" type="slidenum">
              <a:rPr lang="en-US" smtClean="0"/>
              <a:t>‹#›</a:t>
            </a:fld>
            <a:endParaRPr lang="en-US"/>
          </a:p>
        </p:txBody>
      </p:sp>
    </p:spTree>
    <p:extLst>
      <p:ext uri="{BB962C8B-B14F-4D97-AF65-F5344CB8AC3E}">
        <p14:creationId xmlns:p14="http://schemas.microsoft.com/office/powerpoint/2010/main" val="312616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34353-D7BF-AA41-B94F-C9A188FC3D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B8F4AC-02A0-264C-B00B-C31F4CE865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40CED-EF71-D843-A84C-25E2F96F5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05572-4509-644D-BABE-4C410AB28FDA}" type="datetimeFigureOut">
              <a:rPr lang="en-US" smtClean="0"/>
              <a:t>5/4/19</a:t>
            </a:fld>
            <a:endParaRPr lang="en-US"/>
          </a:p>
        </p:txBody>
      </p:sp>
      <p:sp>
        <p:nvSpPr>
          <p:cNvPr id="5" name="Footer Placeholder 4">
            <a:extLst>
              <a:ext uri="{FF2B5EF4-FFF2-40B4-BE49-F238E27FC236}">
                <a16:creationId xmlns:a16="http://schemas.microsoft.com/office/drawing/2014/main" id="{5D3C6405-5F5A-C645-A7CF-80FA806CD9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A04534-2282-F340-96D7-54EA8D769C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692F2-0014-EE45-9919-36CDF35DFB0B}" type="slidenum">
              <a:rPr lang="en-US" smtClean="0"/>
              <a:t>‹#›</a:t>
            </a:fld>
            <a:endParaRPr lang="en-US"/>
          </a:p>
        </p:txBody>
      </p:sp>
    </p:spTree>
    <p:extLst>
      <p:ext uri="{BB962C8B-B14F-4D97-AF65-F5344CB8AC3E}">
        <p14:creationId xmlns:p14="http://schemas.microsoft.com/office/powerpoint/2010/main" val="3157537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null)"/><Relationship Id="rId2" Type="http://schemas.openxmlformats.org/officeDocument/2006/relationships/image" Target="../media/image2.(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11B9-1B0E-4341-849A-35ED542261EE}"/>
              </a:ext>
            </a:extLst>
          </p:cNvPr>
          <p:cNvSpPr>
            <a:spLocks noGrp="1"/>
          </p:cNvSpPr>
          <p:nvPr>
            <p:ph type="ctrTitle"/>
          </p:nvPr>
        </p:nvSpPr>
        <p:spPr/>
        <p:txBody>
          <a:bodyPr/>
          <a:lstStyle/>
          <a:p>
            <a:r>
              <a:rPr lang="en-US" dirty="0"/>
              <a:t>Incentives to cheat in economic announcements</a:t>
            </a:r>
          </a:p>
        </p:txBody>
      </p:sp>
      <p:sp>
        <p:nvSpPr>
          <p:cNvPr id="3" name="Subtitle 2">
            <a:extLst>
              <a:ext uri="{FF2B5EF4-FFF2-40B4-BE49-F238E27FC236}">
                <a16:creationId xmlns:a16="http://schemas.microsoft.com/office/drawing/2014/main" id="{C69ECC5A-65AF-2342-9183-8742292ECF3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734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337F-1FAD-524F-BDB5-E47542E22EC4}"/>
              </a:ext>
            </a:extLst>
          </p:cNvPr>
          <p:cNvSpPr>
            <a:spLocks noGrp="1"/>
          </p:cNvSpPr>
          <p:nvPr>
            <p:ph type="title"/>
          </p:nvPr>
        </p:nvSpPr>
        <p:spPr/>
        <p:txBody>
          <a:bodyPr/>
          <a:lstStyle/>
          <a:p>
            <a:pPr algn="ctr"/>
            <a:r>
              <a:rPr lang="en-US" sz="3600" dirty="0"/>
              <a:t>Study will focus on the Futures Markets</a:t>
            </a:r>
            <a:br>
              <a:rPr lang="en-US" dirty="0"/>
            </a:br>
            <a:r>
              <a:rPr lang="en-US" sz="1600" dirty="0"/>
              <a:t>in particular Equities (ES-mini), Short Term Rates(2 Year TU) , long Term Rates (Ultra-Bond UB)</a:t>
            </a:r>
            <a:endParaRPr lang="en-US" dirty="0"/>
          </a:p>
        </p:txBody>
      </p:sp>
      <p:sp>
        <p:nvSpPr>
          <p:cNvPr id="3" name="Content Placeholder 2">
            <a:extLst>
              <a:ext uri="{FF2B5EF4-FFF2-40B4-BE49-F238E27FC236}">
                <a16:creationId xmlns:a16="http://schemas.microsoft.com/office/drawing/2014/main" id="{E6D4B9FF-3D9D-AB4A-A83E-035368C614CB}"/>
              </a:ext>
            </a:extLst>
          </p:cNvPr>
          <p:cNvSpPr>
            <a:spLocks noGrp="1"/>
          </p:cNvSpPr>
          <p:nvPr>
            <p:ph idx="1"/>
          </p:nvPr>
        </p:nvSpPr>
        <p:spPr>
          <a:xfrm>
            <a:off x="838200" y="1595120"/>
            <a:ext cx="10515600" cy="4581843"/>
          </a:xfrm>
        </p:spPr>
        <p:txBody>
          <a:bodyPr>
            <a:normAutofit fontScale="92500" lnSpcReduction="20000"/>
          </a:bodyPr>
          <a:lstStyle/>
          <a:p>
            <a:r>
              <a:rPr lang="en-US" dirty="0"/>
              <a:t>Why Futures</a:t>
            </a:r>
          </a:p>
          <a:p>
            <a:pPr lvl="1"/>
            <a:r>
              <a:rPr lang="en-US" dirty="0"/>
              <a:t>Most liquid of all markets</a:t>
            </a:r>
          </a:p>
          <a:p>
            <a:pPr lvl="1"/>
            <a:r>
              <a:rPr lang="en-US" dirty="0"/>
              <a:t>Trade around the clock from Sunday Night </a:t>
            </a:r>
          </a:p>
          <a:p>
            <a:pPr lvl="2"/>
            <a:r>
              <a:rPr lang="en-US" dirty="0"/>
              <a:t>(6pm EST) to Friday Night (1 hour close at 5pm EST for switch over)</a:t>
            </a:r>
          </a:p>
          <a:p>
            <a:pPr lvl="1"/>
            <a:r>
              <a:rPr lang="en-US" dirty="0"/>
              <a:t>Easiest to express short position (just sell contract)</a:t>
            </a:r>
          </a:p>
          <a:p>
            <a:pPr lvl="2"/>
            <a:r>
              <a:rPr lang="en-US" dirty="0"/>
              <a:t>No special behavior to go short a market </a:t>
            </a:r>
          </a:p>
          <a:p>
            <a:pPr lvl="2"/>
            <a:r>
              <a:rPr lang="en-US" dirty="0"/>
              <a:t>Short = Betting price of contract will fall</a:t>
            </a:r>
          </a:p>
          <a:p>
            <a:pPr lvl="2"/>
            <a:r>
              <a:rPr lang="en-US" dirty="0"/>
              <a:t>Long = Betting price of contract will rise</a:t>
            </a:r>
          </a:p>
          <a:p>
            <a:pPr lvl="1"/>
            <a:r>
              <a:rPr lang="en-US" dirty="0"/>
              <a:t>Contracts across all markets</a:t>
            </a:r>
          </a:p>
          <a:p>
            <a:pPr lvl="2"/>
            <a:r>
              <a:rPr lang="en-US" dirty="0"/>
              <a:t>Equities (ES-S&amp;P 500, NQ – Nasdaq 100, YM- Dow)</a:t>
            </a:r>
          </a:p>
          <a:p>
            <a:pPr lvl="2"/>
            <a:r>
              <a:rPr lang="en-US" dirty="0"/>
              <a:t>Bond Futures (TU, FV, TY, ZB, UB) (2, 5, 10, 15 30 </a:t>
            </a:r>
            <a:r>
              <a:rPr lang="en-US" dirty="0" err="1"/>
              <a:t>yr</a:t>
            </a:r>
            <a:r>
              <a:rPr lang="en-US" dirty="0"/>
              <a:t>)</a:t>
            </a:r>
          </a:p>
          <a:p>
            <a:pPr lvl="2"/>
            <a:r>
              <a:rPr lang="en-US" dirty="0"/>
              <a:t>Oil, Gasoline, Natural Gas( CL, RB, NG)</a:t>
            </a:r>
          </a:p>
          <a:p>
            <a:pPr lvl="2"/>
            <a:r>
              <a:rPr lang="en-US" dirty="0"/>
              <a:t>Agriculture (Wheat, Corn, Soybeans)</a:t>
            </a:r>
          </a:p>
          <a:p>
            <a:pPr lvl="2"/>
            <a:r>
              <a:rPr lang="en-US" dirty="0"/>
              <a:t>F/X (Euro, Yen, CAD, Swiss, Pound, ADU, NZD, Peso)</a:t>
            </a:r>
          </a:p>
          <a:p>
            <a:pPr lvl="2"/>
            <a:r>
              <a:rPr lang="en-US" dirty="0"/>
              <a:t>Metals (Gold, Sliver , Copper)</a:t>
            </a:r>
          </a:p>
          <a:p>
            <a:pPr lvl="1"/>
            <a:endParaRPr lang="en-US" dirty="0"/>
          </a:p>
        </p:txBody>
      </p:sp>
    </p:spTree>
    <p:extLst>
      <p:ext uri="{BB962C8B-B14F-4D97-AF65-F5344CB8AC3E}">
        <p14:creationId xmlns:p14="http://schemas.microsoft.com/office/powerpoint/2010/main" val="2740685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EB12-9CE9-7545-99D2-DE81B77B834B}"/>
              </a:ext>
            </a:extLst>
          </p:cNvPr>
          <p:cNvSpPr>
            <a:spLocks noGrp="1"/>
          </p:cNvSpPr>
          <p:nvPr>
            <p:ph type="title"/>
          </p:nvPr>
        </p:nvSpPr>
        <p:spPr/>
        <p:txBody>
          <a:bodyPr/>
          <a:lstStyle/>
          <a:p>
            <a:pPr algn="ctr"/>
            <a:r>
              <a:rPr lang="en-US" dirty="0"/>
              <a:t>Hypothesis</a:t>
            </a:r>
          </a:p>
        </p:txBody>
      </p:sp>
      <p:sp>
        <p:nvSpPr>
          <p:cNvPr id="3" name="Content Placeholder 2">
            <a:extLst>
              <a:ext uri="{FF2B5EF4-FFF2-40B4-BE49-F238E27FC236}">
                <a16:creationId xmlns:a16="http://schemas.microsoft.com/office/drawing/2014/main" id="{537A4493-6B06-6C4E-AF0A-C1A3C9D8E1A4}"/>
              </a:ext>
            </a:extLst>
          </p:cNvPr>
          <p:cNvSpPr>
            <a:spLocks noGrp="1"/>
          </p:cNvSpPr>
          <p:nvPr>
            <p:ph idx="1"/>
          </p:nvPr>
        </p:nvSpPr>
        <p:spPr/>
        <p:txBody>
          <a:bodyPr/>
          <a:lstStyle/>
          <a:p>
            <a:r>
              <a:rPr lang="en-US" dirty="0"/>
              <a:t>There is a large incentive to “cheat” around financial announcements such as non-farm payrolls, fed minutes, central bank policy, natural resource data, etc.  The individuals familiar with this information have an incentive to leak the information to “financial agents” who can then act on this data before before its publicly announced. </a:t>
            </a:r>
          </a:p>
        </p:txBody>
      </p:sp>
    </p:spTree>
    <p:extLst>
      <p:ext uri="{BB962C8B-B14F-4D97-AF65-F5344CB8AC3E}">
        <p14:creationId xmlns:p14="http://schemas.microsoft.com/office/powerpoint/2010/main" val="238852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5C43-A5BD-3B42-85DD-E1740FA44688}"/>
              </a:ext>
            </a:extLst>
          </p:cNvPr>
          <p:cNvSpPr>
            <a:spLocks noGrp="1"/>
          </p:cNvSpPr>
          <p:nvPr>
            <p:ph type="title"/>
          </p:nvPr>
        </p:nvSpPr>
        <p:spPr>
          <a:xfrm>
            <a:off x="838200" y="365125"/>
            <a:ext cx="10515600" cy="854075"/>
          </a:xfrm>
        </p:spPr>
        <p:txBody>
          <a:bodyPr>
            <a:normAutofit/>
          </a:bodyPr>
          <a:lstStyle/>
          <a:p>
            <a:pPr algn="ctr"/>
            <a:r>
              <a:rPr lang="en-US" sz="3600" dirty="0"/>
              <a:t>Some fun first …</a:t>
            </a:r>
          </a:p>
        </p:txBody>
      </p:sp>
      <p:sp>
        <p:nvSpPr>
          <p:cNvPr id="3" name="Content Placeholder 2">
            <a:extLst>
              <a:ext uri="{FF2B5EF4-FFF2-40B4-BE49-F238E27FC236}">
                <a16:creationId xmlns:a16="http://schemas.microsoft.com/office/drawing/2014/main" id="{9BBDDDED-F7B0-AA4F-8A14-A5D4103A01CF}"/>
              </a:ext>
            </a:extLst>
          </p:cNvPr>
          <p:cNvSpPr>
            <a:spLocks noGrp="1"/>
          </p:cNvSpPr>
          <p:nvPr>
            <p:ph idx="1"/>
          </p:nvPr>
        </p:nvSpPr>
        <p:spPr>
          <a:xfrm>
            <a:off x="838200" y="1219200"/>
            <a:ext cx="10515600" cy="5181600"/>
          </a:xfrm>
        </p:spPr>
        <p:txBody>
          <a:bodyPr>
            <a:normAutofit lnSpcReduction="10000"/>
          </a:bodyPr>
          <a:lstStyle/>
          <a:p>
            <a:r>
              <a:rPr lang="en-US" dirty="0"/>
              <a:t>Four speculators are in Chicago and its 7:00 am, Feb 1 ,2019.</a:t>
            </a:r>
          </a:p>
          <a:p>
            <a:pPr lvl="1"/>
            <a:r>
              <a:rPr lang="en-US" dirty="0"/>
              <a:t>Speculator 1 is “The Awesome one” Everything is great</a:t>
            </a:r>
          </a:p>
          <a:p>
            <a:pPr lvl="1"/>
            <a:r>
              <a:rPr lang="en-US" dirty="0"/>
              <a:t>Speculator 2 is “The Pissed-off one” Everything sucks</a:t>
            </a:r>
          </a:p>
          <a:p>
            <a:pPr lvl="1"/>
            <a:r>
              <a:rPr lang="en-US" dirty="0"/>
              <a:t>Speculator 3 is “The corrupt/cynical-one” F*** all of you</a:t>
            </a:r>
          </a:p>
          <a:p>
            <a:pPr lvl="1"/>
            <a:r>
              <a:rPr lang="en-US" dirty="0"/>
              <a:t>Speculator 4 is “The biased hedger” </a:t>
            </a:r>
          </a:p>
          <a:p>
            <a:r>
              <a:rPr lang="en-US" dirty="0"/>
              <a:t>Non-farm Payroll number are being release in 30 minutes (from BLS)</a:t>
            </a:r>
          </a:p>
          <a:p>
            <a:r>
              <a:rPr lang="en-US" dirty="0"/>
              <a:t>If it’s a blowout number </a:t>
            </a:r>
          </a:p>
          <a:p>
            <a:pPr lvl="1"/>
            <a:r>
              <a:rPr lang="en-US" dirty="0"/>
              <a:t>Equity Futures (ES) should take off</a:t>
            </a:r>
          </a:p>
          <a:p>
            <a:pPr lvl="1"/>
            <a:r>
              <a:rPr lang="en-US" dirty="0"/>
              <a:t>Bond Futures (UB) should sell off</a:t>
            </a:r>
          </a:p>
          <a:p>
            <a:r>
              <a:rPr lang="en-US" dirty="0"/>
              <a:t>If it’s a disappointing number (Mr. Pissed-off will be happy)</a:t>
            </a:r>
          </a:p>
          <a:p>
            <a:pPr lvl="1"/>
            <a:r>
              <a:rPr lang="en-US" dirty="0"/>
              <a:t>Equities should sell</a:t>
            </a:r>
          </a:p>
          <a:p>
            <a:pPr lvl="1"/>
            <a:r>
              <a:rPr lang="en-US" dirty="0"/>
              <a:t>Bond should take off</a:t>
            </a:r>
          </a:p>
          <a:p>
            <a:r>
              <a:rPr lang="en-US" dirty="0"/>
              <a:t>If its mixed the market will probably jigsaw then pick a direction</a:t>
            </a:r>
          </a:p>
          <a:p>
            <a:pPr marL="457200" lvl="1" indent="0">
              <a:buNone/>
            </a:pPr>
            <a:endParaRPr lang="en-US" dirty="0"/>
          </a:p>
        </p:txBody>
      </p:sp>
    </p:spTree>
    <p:extLst>
      <p:ext uri="{BB962C8B-B14F-4D97-AF65-F5344CB8AC3E}">
        <p14:creationId xmlns:p14="http://schemas.microsoft.com/office/powerpoint/2010/main" val="200556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F062-EE5F-DD49-A9CF-7C941EA77F66}"/>
              </a:ext>
            </a:extLst>
          </p:cNvPr>
          <p:cNvSpPr>
            <a:spLocks noGrp="1"/>
          </p:cNvSpPr>
          <p:nvPr>
            <p:ph type="title"/>
          </p:nvPr>
        </p:nvSpPr>
        <p:spPr/>
        <p:txBody>
          <a:bodyPr/>
          <a:lstStyle/>
          <a:p>
            <a:pPr algn="ctr"/>
            <a:r>
              <a:rPr lang="en-US" dirty="0"/>
              <a:t>Before the Announcement ….</a:t>
            </a:r>
          </a:p>
        </p:txBody>
      </p:sp>
      <p:sp>
        <p:nvSpPr>
          <p:cNvPr id="3" name="Content Placeholder 2">
            <a:extLst>
              <a:ext uri="{FF2B5EF4-FFF2-40B4-BE49-F238E27FC236}">
                <a16:creationId xmlns:a16="http://schemas.microsoft.com/office/drawing/2014/main" id="{51321FF8-A1E4-1A40-9177-BDC1B5599E26}"/>
              </a:ext>
            </a:extLst>
          </p:cNvPr>
          <p:cNvSpPr>
            <a:spLocks noGrp="1"/>
          </p:cNvSpPr>
          <p:nvPr>
            <p:ph idx="1"/>
          </p:nvPr>
        </p:nvSpPr>
        <p:spPr/>
        <p:txBody>
          <a:bodyPr/>
          <a:lstStyle/>
          <a:p>
            <a:pPr marL="457200" lvl="1" indent="0">
              <a:buNone/>
            </a:pPr>
            <a:r>
              <a:rPr lang="en-US" dirty="0"/>
              <a:t>Each speculator has $1 million bucks to play with</a:t>
            </a:r>
          </a:p>
          <a:p>
            <a:pPr marL="457200" lvl="1" indent="0">
              <a:buNone/>
            </a:pPr>
            <a:r>
              <a:rPr lang="en-US" dirty="0"/>
              <a:t>Each is going to do 50/50 between Equities and Fixed Income</a:t>
            </a:r>
          </a:p>
          <a:p>
            <a:pPr marL="457200" lvl="1" indent="0">
              <a:buNone/>
            </a:pPr>
            <a:r>
              <a:rPr lang="en-US" dirty="0"/>
              <a:t>Each speculator must put up $3,500 in margin for each contract (ES or UB)</a:t>
            </a:r>
          </a:p>
          <a:p>
            <a:pPr marL="457200" lvl="1" indent="0">
              <a:buNone/>
            </a:pPr>
            <a:r>
              <a:rPr lang="en-US" dirty="0"/>
              <a:t>$3,500 margin/contract on $1 million = 1000000/3500 = 284 (rounding to even)</a:t>
            </a:r>
          </a:p>
          <a:p>
            <a:pPr marL="457200" lvl="1" indent="0">
              <a:buNone/>
            </a:pPr>
            <a:r>
              <a:rPr lang="en-US" dirty="0"/>
              <a:t>So each speculator can take exposure of </a:t>
            </a:r>
          </a:p>
          <a:p>
            <a:pPr marL="457200" lvl="1" indent="0">
              <a:buNone/>
            </a:pPr>
            <a:r>
              <a:rPr lang="en-US" dirty="0"/>
              <a:t>	142 ES contracts </a:t>
            </a:r>
          </a:p>
          <a:p>
            <a:pPr marL="457200" lvl="1" indent="0">
              <a:buNone/>
            </a:pPr>
            <a:r>
              <a:rPr lang="en-US" dirty="0"/>
              <a:t>		Market Exposure = Price*50*N*Contracts</a:t>
            </a:r>
          </a:p>
          <a:p>
            <a:pPr marL="457200" lvl="1" indent="0">
              <a:buNone/>
            </a:pPr>
            <a:r>
              <a:rPr lang="en-US" dirty="0"/>
              <a:t>				     =2700*50*142 = $19,170,000</a:t>
            </a:r>
          </a:p>
          <a:p>
            <a:pPr marL="457200" lvl="1" indent="0">
              <a:buNone/>
            </a:pPr>
            <a:r>
              <a:rPr lang="en-US" dirty="0"/>
              <a:t>	142 UB Contracts</a:t>
            </a:r>
          </a:p>
          <a:p>
            <a:pPr marL="457200" lvl="1" indent="0">
              <a:buNone/>
            </a:pPr>
            <a:r>
              <a:rPr lang="en-US" dirty="0"/>
              <a:t>		Market Exposure = Price*1000*Contracts = </a:t>
            </a:r>
          </a:p>
          <a:p>
            <a:pPr marL="457200" lvl="1" indent="0">
              <a:buNone/>
            </a:pPr>
            <a:r>
              <a:rPr lang="en-US" dirty="0"/>
              <a:t>				     = 161.5 *1000* 142 = $22,862,000</a:t>
            </a:r>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589213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15D4-8FC6-BB4E-A333-2F0A9E432724}"/>
              </a:ext>
            </a:extLst>
          </p:cNvPr>
          <p:cNvSpPr>
            <a:spLocks noGrp="1"/>
          </p:cNvSpPr>
          <p:nvPr>
            <p:ph type="title"/>
          </p:nvPr>
        </p:nvSpPr>
        <p:spPr/>
        <p:txBody>
          <a:bodyPr>
            <a:normAutofit/>
          </a:bodyPr>
          <a:lstStyle/>
          <a:p>
            <a:pPr algn="ctr"/>
            <a:r>
              <a:rPr lang="en-US" sz="2700" dirty="0"/>
              <a:t>Market reaction to Non-farm Payrolls announcement</a:t>
            </a:r>
            <a:br>
              <a:rPr lang="en-US" dirty="0"/>
            </a:br>
            <a:r>
              <a:rPr lang="en-US" sz="1800" dirty="0"/>
              <a:t>announcement at 7:30 am CST (8:30am EST) 2/1/2019</a:t>
            </a:r>
          </a:p>
        </p:txBody>
      </p:sp>
      <p:pic>
        <p:nvPicPr>
          <p:cNvPr id="5" name="Content Placeholder 4">
            <a:extLst>
              <a:ext uri="{FF2B5EF4-FFF2-40B4-BE49-F238E27FC236}">
                <a16:creationId xmlns:a16="http://schemas.microsoft.com/office/drawing/2014/main" id="{6627982C-7494-AB42-A2B4-BB99350A7CFA}"/>
              </a:ext>
            </a:extLst>
          </p:cNvPr>
          <p:cNvPicPr>
            <a:picLocks noGrp="1" noChangeAspect="1"/>
          </p:cNvPicPr>
          <p:nvPr>
            <p:ph idx="1"/>
          </p:nvPr>
        </p:nvPicPr>
        <p:blipFill>
          <a:blip r:embed="rId2"/>
          <a:stretch>
            <a:fillRect/>
          </a:stretch>
        </p:blipFill>
        <p:spPr>
          <a:xfrm>
            <a:off x="1610239" y="1825625"/>
            <a:ext cx="8971522" cy="4351338"/>
          </a:xfrm>
        </p:spPr>
      </p:pic>
    </p:spTree>
    <p:extLst>
      <p:ext uri="{BB962C8B-B14F-4D97-AF65-F5344CB8AC3E}">
        <p14:creationId xmlns:p14="http://schemas.microsoft.com/office/powerpoint/2010/main" val="429408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CCBD-51F6-2447-9196-E66130CC4351}"/>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8475CC2C-EF2B-B043-A933-D90201E4C6E3}"/>
              </a:ext>
            </a:extLst>
          </p:cNvPr>
          <p:cNvPicPr>
            <a:picLocks noGrp="1" noChangeAspect="1"/>
          </p:cNvPicPr>
          <p:nvPr>
            <p:ph idx="1"/>
          </p:nvPr>
        </p:nvPicPr>
        <p:blipFill>
          <a:blip r:embed="rId2"/>
          <a:stretch>
            <a:fillRect/>
          </a:stretch>
        </p:blipFill>
        <p:spPr>
          <a:xfrm>
            <a:off x="1560452" y="1825625"/>
            <a:ext cx="9071095" cy="4351338"/>
          </a:xfrm>
        </p:spPr>
      </p:pic>
      <p:pic>
        <p:nvPicPr>
          <p:cNvPr id="7" name="Picture 6">
            <a:extLst>
              <a:ext uri="{FF2B5EF4-FFF2-40B4-BE49-F238E27FC236}">
                <a16:creationId xmlns:a16="http://schemas.microsoft.com/office/drawing/2014/main" id="{EFE5A767-F994-C24A-B1D0-E4F15554700F}"/>
              </a:ext>
            </a:extLst>
          </p:cNvPr>
          <p:cNvPicPr>
            <a:picLocks noChangeAspect="1"/>
          </p:cNvPicPr>
          <p:nvPr/>
        </p:nvPicPr>
        <p:blipFill>
          <a:blip r:embed="rId3"/>
          <a:stretch>
            <a:fillRect/>
          </a:stretch>
        </p:blipFill>
        <p:spPr>
          <a:xfrm>
            <a:off x="505600" y="804050"/>
            <a:ext cx="11480800" cy="5549900"/>
          </a:xfrm>
          <a:prstGeom prst="rect">
            <a:avLst/>
          </a:prstGeom>
        </p:spPr>
      </p:pic>
    </p:spTree>
    <p:extLst>
      <p:ext uri="{BB962C8B-B14F-4D97-AF65-F5344CB8AC3E}">
        <p14:creationId xmlns:p14="http://schemas.microsoft.com/office/powerpoint/2010/main" val="220194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897D8-8451-2C41-9013-29E3E58A835E}"/>
              </a:ext>
            </a:extLst>
          </p:cNvPr>
          <p:cNvSpPr>
            <a:spLocks noGrp="1"/>
          </p:cNvSpPr>
          <p:nvPr>
            <p:ph idx="1"/>
          </p:nvPr>
        </p:nvSpPr>
        <p:spPr>
          <a:xfrm>
            <a:off x="655320" y="454024"/>
            <a:ext cx="10515600" cy="5692775"/>
          </a:xfrm>
        </p:spPr>
        <p:txBody>
          <a:bodyPr/>
          <a:lstStyle/>
          <a:p>
            <a:r>
              <a:rPr lang="en-US" dirty="0"/>
              <a:t>Economic Announcements can move markets</a:t>
            </a:r>
          </a:p>
          <a:p>
            <a:r>
              <a:rPr lang="en-US" dirty="0"/>
              <a:t>The information in the announcement is known to agents preparing the announcement before market participants know</a:t>
            </a:r>
          </a:p>
          <a:p>
            <a:r>
              <a:rPr lang="en-US" dirty="0"/>
              <a:t>Are the moves compelling enough in the announcements for market participants to attempt to seek the information before the announcement is made?</a:t>
            </a:r>
          </a:p>
          <a:p>
            <a:endParaRPr lang="en-US" dirty="0"/>
          </a:p>
        </p:txBody>
      </p:sp>
    </p:spTree>
    <p:extLst>
      <p:ext uri="{BB962C8B-B14F-4D97-AF65-F5344CB8AC3E}">
        <p14:creationId xmlns:p14="http://schemas.microsoft.com/office/powerpoint/2010/main" val="1125498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4E28-0FC5-EC4C-8581-6CD669C669F6}"/>
              </a:ext>
            </a:extLst>
          </p:cNvPr>
          <p:cNvSpPr>
            <a:spLocks noGrp="1"/>
          </p:cNvSpPr>
          <p:nvPr>
            <p:ph type="title"/>
          </p:nvPr>
        </p:nvSpPr>
        <p:spPr/>
        <p:txBody>
          <a:bodyPr/>
          <a:lstStyle/>
          <a:p>
            <a:pPr algn="ctr"/>
            <a:r>
              <a:rPr lang="en-US" dirty="0"/>
              <a:t>Types of Announcements	</a:t>
            </a:r>
          </a:p>
        </p:txBody>
      </p:sp>
      <p:sp>
        <p:nvSpPr>
          <p:cNvPr id="3" name="Content Placeholder 2">
            <a:extLst>
              <a:ext uri="{FF2B5EF4-FFF2-40B4-BE49-F238E27FC236}">
                <a16:creationId xmlns:a16="http://schemas.microsoft.com/office/drawing/2014/main" id="{46F85578-03DA-2D4D-9ED0-116D568A2039}"/>
              </a:ext>
            </a:extLst>
          </p:cNvPr>
          <p:cNvSpPr>
            <a:spLocks noGrp="1"/>
          </p:cNvSpPr>
          <p:nvPr>
            <p:ph idx="1"/>
          </p:nvPr>
        </p:nvSpPr>
        <p:spPr/>
        <p:txBody>
          <a:bodyPr/>
          <a:lstStyle/>
          <a:p>
            <a:r>
              <a:rPr lang="en-US" dirty="0"/>
              <a:t>Non-farm Payrolls</a:t>
            </a:r>
          </a:p>
          <a:p>
            <a:r>
              <a:rPr lang="en-US" dirty="0"/>
              <a:t>Federal Reserve Open Market Committee</a:t>
            </a:r>
          </a:p>
          <a:p>
            <a:r>
              <a:rPr lang="en-US" dirty="0"/>
              <a:t>ISM (Institute for Supply Management) Survey (Manufacturing)</a:t>
            </a:r>
          </a:p>
          <a:p>
            <a:r>
              <a:rPr lang="en-US" dirty="0"/>
              <a:t>Durable Goods</a:t>
            </a:r>
          </a:p>
          <a:p>
            <a:r>
              <a:rPr lang="en-US" dirty="0"/>
              <a:t>CPI</a:t>
            </a:r>
          </a:p>
          <a:p>
            <a:r>
              <a:rPr lang="en-US" dirty="0"/>
              <a:t>Retail Sales</a:t>
            </a:r>
          </a:p>
          <a:p>
            <a:r>
              <a:rPr lang="en-US" dirty="0"/>
              <a:t>Consumer Confidence</a:t>
            </a:r>
          </a:p>
          <a:p>
            <a:r>
              <a:rPr lang="en-US" dirty="0"/>
              <a:t>Company Earnings / IPO’s/ Management Changes/ Dividends etc.</a:t>
            </a:r>
          </a:p>
        </p:txBody>
      </p:sp>
    </p:spTree>
    <p:extLst>
      <p:ext uri="{BB962C8B-B14F-4D97-AF65-F5344CB8AC3E}">
        <p14:creationId xmlns:p14="http://schemas.microsoft.com/office/powerpoint/2010/main" val="411470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59B6-1D37-B947-A1E7-17D8B24FFD77}"/>
              </a:ext>
            </a:extLst>
          </p:cNvPr>
          <p:cNvSpPr>
            <a:spLocks noGrp="1"/>
          </p:cNvSpPr>
          <p:nvPr>
            <p:ph type="title"/>
          </p:nvPr>
        </p:nvSpPr>
        <p:spPr/>
        <p:txBody>
          <a:bodyPr/>
          <a:lstStyle/>
          <a:p>
            <a:pPr algn="ctr"/>
            <a:r>
              <a:rPr lang="en-US" dirty="0"/>
              <a:t>Approach</a:t>
            </a:r>
          </a:p>
        </p:txBody>
      </p:sp>
      <p:sp>
        <p:nvSpPr>
          <p:cNvPr id="3" name="Content Placeholder 2">
            <a:extLst>
              <a:ext uri="{FF2B5EF4-FFF2-40B4-BE49-F238E27FC236}">
                <a16:creationId xmlns:a16="http://schemas.microsoft.com/office/drawing/2014/main" id="{E245F92D-37BD-D44C-AC3D-BA4A4F3C3764}"/>
              </a:ext>
            </a:extLst>
          </p:cNvPr>
          <p:cNvSpPr>
            <a:spLocks noGrp="1"/>
          </p:cNvSpPr>
          <p:nvPr>
            <p:ph idx="1"/>
          </p:nvPr>
        </p:nvSpPr>
        <p:spPr/>
        <p:txBody>
          <a:bodyPr/>
          <a:lstStyle/>
          <a:p>
            <a:r>
              <a:rPr lang="en-US" dirty="0"/>
              <a:t>Measure the market opportunity for announcements and compare to non-announcement periods</a:t>
            </a:r>
          </a:p>
          <a:p>
            <a:pPr lvl="1"/>
            <a:r>
              <a:rPr lang="en-US" dirty="0"/>
              <a:t>It may very well be the case the the moves aren’t large enough to even care.</a:t>
            </a:r>
          </a:p>
          <a:p>
            <a:pPr lvl="1"/>
            <a:r>
              <a:rPr lang="en-US" dirty="0"/>
              <a:t>Maybe the market volume is worse </a:t>
            </a:r>
          </a:p>
          <a:p>
            <a:r>
              <a:rPr lang="en-US" dirty="0"/>
              <a:t>Pick some time window before the announcement (start and duration) and see  if pre-announcement returns offer any insight in to what happened ex-post.</a:t>
            </a:r>
          </a:p>
        </p:txBody>
      </p:sp>
    </p:spTree>
    <p:extLst>
      <p:ext uri="{BB962C8B-B14F-4D97-AF65-F5344CB8AC3E}">
        <p14:creationId xmlns:p14="http://schemas.microsoft.com/office/powerpoint/2010/main" val="2642205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547</Words>
  <Application>Microsoft Macintosh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Incentives to cheat in economic announcements</vt:lpstr>
      <vt:lpstr>Hypothesis</vt:lpstr>
      <vt:lpstr>Some fun first …</vt:lpstr>
      <vt:lpstr>Before the Announcement ….</vt:lpstr>
      <vt:lpstr>Market reaction to Non-farm Payrolls announcement announcement at 7:30 am CST (8:30am EST) 2/1/2019</vt:lpstr>
      <vt:lpstr>PowerPoint Presentation</vt:lpstr>
      <vt:lpstr>PowerPoint Presentation</vt:lpstr>
      <vt:lpstr>Types of Announcements </vt:lpstr>
      <vt:lpstr>Approach</vt:lpstr>
      <vt:lpstr>Study will focus on the Futures Markets in particular Equities (ES-mini), Short Term Rates(2 Year TU) , long Term Rates (Ultra-Bond UB)</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Incentives to cheat in economic announcements</dc:title>
  <dc:creator>semaj reynolds</dc:creator>
  <cp:lastModifiedBy>semaj reynolds</cp:lastModifiedBy>
  <cp:revision>17</cp:revision>
  <dcterms:created xsi:type="dcterms:W3CDTF">2019-05-04T15:59:36Z</dcterms:created>
  <dcterms:modified xsi:type="dcterms:W3CDTF">2019-05-04T17:21:38Z</dcterms:modified>
</cp:coreProperties>
</file>