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82" r:id="rId6"/>
    <p:sldId id="283" r:id="rId7"/>
    <p:sldId id="284" r:id="rId8"/>
    <p:sldId id="285" r:id="rId9"/>
    <p:sldId id="286" r:id="rId10"/>
    <p:sldId id="257" r:id="rId11"/>
    <p:sldId id="275" r:id="rId12"/>
    <p:sldId id="276" r:id="rId13"/>
    <p:sldId id="259" r:id="rId14"/>
    <p:sldId id="260" r:id="rId15"/>
    <p:sldId id="261" r:id="rId16"/>
    <p:sldId id="263" r:id="rId17"/>
    <p:sldId id="264" r:id="rId18"/>
    <p:sldId id="265" r:id="rId19"/>
    <p:sldId id="287" r:id="rId20"/>
    <p:sldId id="266" r:id="rId21"/>
    <p:sldId id="268" r:id="rId22"/>
    <p:sldId id="274" r:id="rId23"/>
    <p:sldId id="288" r:id="rId24"/>
    <p:sldId id="289"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76D108-9DF9-419A-B171-1F35CBBDA0A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F88A0-A617-4D18-9849-C1B345C897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11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6D108-9DF9-419A-B171-1F35CBBDA0A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399990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6D108-9DF9-419A-B171-1F35CBBDA0A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121249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6D108-9DF9-419A-B171-1F35CBBDA0A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1438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6D108-9DF9-419A-B171-1F35CBBDA0AA}"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F88A0-A617-4D18-9849-C1B345C897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85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6D108-9DF9-419A-B171-1F35CBBDA0AA}"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149063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6D108-9DF9-419A-B171-1F35CBBDA0AA}"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302725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6D108-9DF9-419A-B171-1F35CBBDA0AA}"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35394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76D108-9DF9-419A-B171-1F35CBBDA0AA}" type="datetimeFigureOut">
              <a:rPr lang="en-IN" smtClean="0"/>
              <a:t>01-03-2023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223987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76D108-9DF9-419A-B171-1F35CBBDA0AA}" type="datetimeFigureOut">
              <a:rPr lang="en-IN" smtClean="0"/>
              <a:t>01-03-2023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2F88A0-A617-4D18-9849-C1B345C89727}" type="slidenum">
              <a:rPr lang="en-IN" smtClean="0"/>
              <a:t>‹#›</a:t>
            </a:fld>
            <a:endParaRPr lang="en-IN"/>
          </a:p>
        </p:txBody>
      </p:sp>
    </p:spTree>
    <p:extLst>
      <p:ext uri="{BB962C8B-B14F-4D97-AF65-F5344CB8AC3E}">
        <p14:creationId xmlns:p14="http://schemas.microsoft.com/office/powerpoint/2010/main" val="25793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76D108-9DF9-419A-B171-1F35CBBDA0AA}"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2F88A0-A617-4D18-9849-C1B345C89727}" type="slidenum">
              <a:rPr lang="en-IN" smtClean="0"/>
              <a:t>‹#›</a:t>
            </a:fld>
            <a:endParaRPr lang="en-IN"/>
          </a:p>
        </p:txBody>
      </p:sp>
    </p:spTree>
    <p:extLst>
      <p:ext uri="{BB962C8B-B14F-4D97-AF65-F5344CB8AC3E}">
        <p14:creationId xmlns:p14="http://schemas.microsoft.com/office/powerpoint/2010/main" val="327955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76D108-9DF9-419A-B171-1F35CBBDA0AA}" type="datetimeFigureOut">
              <a:rPr lang="en-IN" smtClean="0"/>
              <a:t>01-03-2023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2F88A0-A617-4D18-9849-C1B345C8972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064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log.skillsuccess.com/top-10-best-freelance-writing-courses/" TargetMode="External"/><Relationship Id="rId2" Type="http://schemas.openxmlformats.org/officeDocument/2006/relationships/hyperlink" Target="https://www.fiverr.com/categories" TargetMode="External"/><Relationship Id="rId1" Type="http://schemas.openxmlformats.org/officeDocument/2006/relationships/slideLayout" Target="../slideLayouts/slideLayout2.xml"/><Relationship Id="rId4" Type="http://schemas.openxmlformats.org/officeDocument/2006/relationships/hyperlink" Target="https://technologish.com/fiverr-gig-image-siz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71E7FC6C-7BF0-2A4F-8913-CF17E4737CE4}"/>
              </a:ext>
            </a:extLst>
          </p:cNvPr>
          <p:cNvSpPr>
            <a:spLocks noGrp="1"/>
          </p:cNvSpPr>
          <p:nvPr>
            <p:ph type="ctrTitle"/>
          </p:nvPr>
        </p:nvSpPr>
        <p:spPr>
          <a:xfrm>
            <a:off x="8096885" y="541175"/>
            <a:ext cx="3659246" cy="2147907"/>
          </a:xfrm>
        </p:spPr>
        <p:txBody>
          <a:bodyPr>
            <a:normAutofit/>
          </a:bodyPr>
          <a:lstStyle/>
          <a:p>
            <a:pPr algn="ctr"/>
            <a:r>
              <a:rPr lang="en-US" sz="3600" b="1" dirty="0">
                <a:solidFill>
                  <a:srgbClr val="FFFFFF"/>
                </a:solidFill>
                <a:latin typeface="Arial" panose="020B0604020202020204" pitchFamily="34" charset="0"/>
                <a:cs typeface="Arial" panose="020B0604020202020204" pitchFamily="34" charset="0"/>
              </a:rPr>
              <a:t>FREELANCING WEBSITE</a:t>
            </a:r>
            <a:endParaRPr lang="en-IN" sz="3600" b="1" dirty="0">
              <a:solidFill>
                <a:srgbClr val="FFFFFF"/>
              </a:solidFill>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1EE8879D-94B6-3A2C-EF46-7752186D718C}"/>
              </a:ext>
            </a:extLst>
          </p:cNvPr>
          <p:cNvSpPr>
            <a:spLocks noGrp="1"/>
          </p:cNvSpPr>
          <p:nvPr>
            <p:ph type="subTitle" idx="1"/>
          </p:nvPr>
        </p:nvSpPr>
        <p:spPr>
          <a:xfrm>
            <a:off x="8096885" y="3578084"/>
            <a:ext cx="3659246" cy="2639835"/>
          </a:xfrm>
        </p:spPr>
        <p:txBody>
          <a:bodyPr>
            <a:normAutofit/>
          </a:bodyPr>
          <a:lstStyle/>
          <a:p>
            <a:pPr>
              <a:spcBef>
                <a:spcPts val="0"/>
              </a:spcBef>
              <a:spcAft>
                <a:spcPts val="600"/>
              </a:spcAft>
            </a:pPr>
            <a:r>
              <a:rPr lang="en-US" sz="1600" dirty="0">
                <a:solidFill>
                  <a:srgbClr val="FFFFFF"/>
                </a:solidFill>
                <a:latin typeface="Arial" panose="020B0604020202020204" pitchFamily="34" charset="0"/>
                <a:cs typeface="Arial" panose="020B0604020202020204" pitchFamily="34" charset="0"/>
              </a:rPr>
              <a:t>By - Jeetraj Soni</a:t>
            </a:r>
          </a:p>
          <a:p>
            <a:pPr>
              <a:spcBef>
                <a:spcPts val="0"/>
              </a:spcBef>
              <a:spcAft>
                <a:spcPts val="600"/>
              </a:spcAft>
            </a:pPr>
            <a:r>
              <a:rPr lang="en-US" sz="1600" dirty="0">
                <a:solidFill>
                  <a:srgbClr val="FFFFFF"/>
                </a:solidFill>
                <a:latin typeface="Arial" panose="020B0604020202020204" pitchFamily="34" charset="0"/>
                <a:cs typeface="Arial" panose="020B0604020202020204" pitchFamily="34" charset="0"/>
              </a:rPr>
              <a:t>       EN19CS301156</a:t>
            </a:r>
          </a:p>
          <a:p>
            <a:pPr>
              <a:spcBef>
                <a:spcPts val="0"/>
              </a:spcBef>
              <a:spcAft>
                <a:spcPts val="600"/>
              </a:spcAft>
            </a:pPr>
            <a:r>
              <a:rPr lang="en-US" sz="1600" dirty="0">
                <a:solidFill>
                  <a:srgbClr val="FFFFFF"/>
                </a:solidFill>
                <a:latin typeface="Arial" panose="020B0604020202020204" pitchFamily="34" charset="0"/>
                <a:cs typeface="Arial" panose="020B0604020202020204" pitchFamily="34" charset="0"/>
              </a:rPr>
              <a:t>       </a:t>
            </a:r>
            <a:endParaRPr lang="en-US" sz="1500" dirty="0">
              <a:solidFill>
                <a:srgbClr val="FFFFFF"/>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Logo, company name&#10;&#10;Description automatically generated">
            <a:extLst>
              <a:ext uri="{FF2B5EF4-FFF2-40B4-BE49-F238E27FC236}">
                <a16:creationId xmlns:a16="http://schemas.microsoft.com/office/drawing/2014/main" id="{AF81CD5F-57BD-96D0-9F8D-37AF14BD9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01" y="0"/>
            <a:ext cx="6858000" cy="6858000"/>
          </a:xfrm>
          <a:prstGeom prst="rect">
            <a:avLst/>
          </a:prstGeom>
        </p:spPr>
      </p:pic>
    </p:spTree>
    <p:extLst>
      <p:ext uri="{BB962C8B-B14F-4D97-AF65-F5344CB8AC3E}">
        <p14:creationId xmlns:p14="http://schemas.microsoft.com/office/powerpoint/2010/main" val="1232975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9C1F-C215-601C-8D0E-F60C747EC3B4}"/>
              </a:ext>
            </a:extLst>
          </p:cNvPr>
          <p:cNvSpPr>
            <a:spLocks noGrp="1"/>
          </p:cNvSpPr>
          <p:nvPr>
            <p:ph type="title"/>
          </p:nvPr>
        </p:nvSpPr>
        <p:spPr>
          <a:xfrm>
            <a:off x="1097280" y="90661"/>
            <a:ext cx="10058400" cy="1450757"/>
          </a:xfrm>
        </p:spPr>
        <p:txBody>
          <a:bodyPr>
            <a:norm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Project Overview</a:t>
            </a:r>
            <a:endParaRPr lang="en-IN" sz="40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8922FCD-428A-2590-9E72-4CE7BCDC038D}"/>
              </a:ext>
            </a:extLst>
          </p:cNvPr>
          <p:cNvSpPr>
            <a:spLocks noGrp="1"/>
          </p:cNvSpPr>
          <p:nvPr>
            <p:ph idx="1"/>
          </p:nvPr>
        </p:nvSpPr>
        <p:spPr>
          <a:xfrm>
            <a:off x="1097280" y="2097660"/>
            <a:ext cx="10058400" cy="4023360"/>
          </a:xfrm>
        </p:spPr>
        <p:txBody>
          <a:bodyPr>
            <a:normAutofit/>
          </a:bodyPr>
          <a:lstStyle/>
          <a:p>
            <a:pPr>
              <a:buFont typeface="Wingdings" panose="05000000000000000000" pitchFamily="2" charset="2"/>
              <a:buChar char="§"/>
            </a:pPr>
            <a:r>
              <a:rPr lang="en-US" b="0" i="0" u="none" strike="noStrike" baseline="0" dirty="0">
                <a:solidFill>
                  <a:srgbClr val="000000"/>
                </a:solidFill>
                <a:latin typeface="Arial" panose="020B0604020202020204" pitchFamily="34" charset="0"/>
              </a:rPr>
              <a:t> </a:t>
            </a:r>
            <a:r>
              <a:rPr lang="en-US" sz="2800" b="1" i="0" u="none" strike="noStrike" baseline="0" dirty="0">
                <a:solidFill>
                  <a:srgbClr val="000000"/>
                </a:solidFill>
                <a:latin typeface="Arial" panose="020B0604020202020204" pitchFamily="34" charset="0"/>
              </a:rPr>
              <a:t>Abstract </a:t>
            </a:r>
            <a:endParaRPr lang="en-US" b="1" i="0" u="none" strike="noStrike" baseline="0" dirty="0">
              <a:solidFill>
                <a:srgbClr val="000000"/>
              </a:solidFill>
              <a:latin typeface="Arial" panose="020B0604020202020204" pitchFamily="34" charset="0"/>
            </a:endParaRPr>
          </a:p>
          <a:p>
            <a:pPr marL="414900" indent="-342900" algn="just"/>
            <a:r>
              <a:rPr lang="en-IN" spc="-5" dirty="0">
                <a:solidFill>
                  <a:srgbClr val="292929"/>
                </a:solidFill>
                <a:effectLst/>
                <a:latin typeface="Arial" panose="020B0604020202020204" pitchFamily="34" charset="0"/>
                <a:ea typeface="Calibri" panose="020F0502020204030204" pitchFamily="34" charset="0"/>
              </a:rPr>
              <a:t>A freelancer is a self-employed person who offers services, often working on several jobs for various clients at a time. Freelancers usually make money on a per-task basis, charging hourly or daily rates for their work. Freelance work is usually for the short-term. </a:t>
            </a:r>
          </a:p>
          <a:p>
            <a:pPr marL="414900" indent="-342900" algn="just"/>
            <a:r>
              <a:rPr lang="en-IN" spc="-5" dirty="0">
                <a:solidFill>
                  <a:srgbClr val="292929"/>
                </a:solidFill>
                <a:effectLst/>
                <a:latin typeface="Arial" panose="020B0604020202020204" pitchFamily="34" charset="0"/>
                <a:ea typeface="Calibri" panose="020F0502020204030204" pitchFamily="34" charset="0"/>
              </a:rPr>
              <a:t>Freelancing is a contract-based profession where you use your skills, education, and experience to work with multiple clients and take on various tasks. Freelancing usually involves jobs that allow you to work-from-home. It is just that many of the jobs that freelancers perform can be delivered over the internet without their presence at the company or client’s place.</a:t>
            </a:r>
            <a:endParaRPr lang="en-IN" sz="2800" dirty="0"/>
          </a:p>
        </p:txBody>
      </p:sp>
    </p:spTree>
    <p:extLst>
      <p:ext uri="{BB962C8B-B14F-4D97-AF65-F5344CB8AC3E}">
        <p14:creationId xmlns:p14="http://schemas.microsoft.com/office/powerpoint/2010/main" val="259632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64C0-6F77-E4AB-C2AF-7D00B209F546}"/>
              </a:ext>
            </a:extLst>
          </p:cNvPr>
          <p:cNvSpPr txBox="1">
            <a:spLocks/>
          </p:cNvSpPr>
          <p:nvPr/>
        </p:nvSpPr>
        <p:spPr>
          <a:xfrm>
            <a:off x="1097280" y="286603"/>
            <a:ext cx="10058400" cy="1450757"/>
          </a:xfrm>
          <a:prstGeom prst="rect">
            <a:avLst/>
          </a:prstGeom>
        </p:spPr>
        <p:txBody>
          <a:bodyPr>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sz="4000" b="1" dirty="0">
              <a:solidFill>
                <a:schemeClr val="accent1">
                  <a:lumMod val="75000"/>
                </a:schemeClr>
              </a:solidFill>
              <a:latin typeface="Arial" panose="020B0604020202020204" pitchFamily="34" charset="0"/>
              <a:cs typeface="Arial" panose="020B0604020202020204" pitchFamily="34" charset="0"/>
            </a:endParaRPr>
          </a:p>
          <a:p>
            <a:endParaRPr lang="en-IN" sz="4000" b="1" dirty="0">
              <a:solidFill>
                <a:schemeClr val="accent1">
                  <a:lumMod val="75000"/>
                </a:schemeClr>
              </a:solidFill>
              <a:latin typeface="Arial" panose="020B0604020202020204" pitchFamily="34" charset="0"/>
              <a:cs typeface="Arial" panose="020B0604020202020204" pitchFamily="34" charset="0"/>
            </a:endParaRPr>
          </a:p>
          <a:p>
            <a:r>
              <a:rPr lang="en-IN" sz="4000" b="1" dirty="0">
                <a:solidFill>
                  <a:schemeClr val="accent1">
                    <a:lumMod val="75000"/>
                  </a:schemeClr>
                </a:solidFill>
                <a:latin typeface="Arial" panose="020B0604020202020204" pitchFamily="34" charset="0"/>
                <a:cs typeface="Arial" panose="020B0604020202020204" pitchFamily="34" charset="0"/>
              </a:rPr>
              <a:t>Objective and Functionalities: </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F4F528A-70C2-2F57-21E3-8F348F03ECAF}"/>
              </a:ext>
            </a:extLst>
          </p:cNvPr>
          <p:cNvSpPr txBox="1">
            <a:spLocks/>
          </p:cNvSpPr>
          <p:nvPr/>
        </p:nvSpPr>
        <p:spPr>
          <a:xfrm>
            <a:off x="1097280" y="1845734"/>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solidFill>
                  <a:schemeClr val="tx1"/>
                </a:solidFill>
              </a:rPr>
              <a:t>The main functionalities include: </a:t>
            </a:r>
          </a:p>
          <a:p>
            <a:r>
              <a:rPr lang="en-US" dirty="0">
                <a:solidFill>
                  <a:schemeClr val="tx1"/>
                </a:solidFill>
              </a:rPr>
              <a:t>• </a:t>
            </a:r>
            <a:r>
              <a:rPr lang="en-IN" sz="1800" dirty="0">
                <a:solidFill>
                  <a:srgbClr val="0C0C0C"/>
                </a:solidFill>
                <a:effectLst/>
                <a:latin typeface="Arial" panose="020B0604020202020204" pitchFamily="34" charset="0"/>
                <a:ea typeface="Calibri" panose="020F0502020204030204" pitchFamily="34" charset="0"/>
              </a:rPr>
              <a:t>Make some extra money</a:t>
            </a:r>
            <a:endParaRPr lang="en-US" dirty="0">
              <a:solidFill>
                <a:schemeClr val="tx1"/>
              </a:solidFill>
            </a:endParaRPr>
          </a:p>
          <a:p>
            <a:r>
              <a:rPr lang="en-US" dirty="0">
                <a:solidFill>
                  <a:schemeClr val="tx1"/>
                </a:solidFill>
              </a:rPr>
              <a:t>• </a:t>
            </a:r>
            <a:r>
              <a:rPr lang="en-IN" sz="1800" dirty="0">
                <a:solidFill>
                  <a:srgbClr val="0C0C0C"/>
                </a:solidFill>
                <a:effectLst/>
                <a:latin typeface="Arial" panose="020B0604020202020204" pitchFamily="34" charset="0"/>
                <a:ea typeface="Calibri" panose="020F0502020204030204" pitchFamily="34" charset="0"/>
              </a:rPr>
              <a:t>You don’t need to bid your service</a:t>
            </a:r>
          </a:p>
          <a:p>
            <a:r>
              <a:rPr lang="en-US" dirty="0">
                <a:solidFill>
                  <a:schemeClr val="tx1"/>
                </a:solidFill>
              </a:rPr>
              <a:t>• </a:t>
            </a:r>
            <a:r>
              <a:rPr lang="en-IN" sz="1800" dirty="0">
                <a:solidFill>
                  <a:srgbClr val="0C0C0C"/>
                </a:solidFill>
                <a:effectLst/>
                <a:latin typeface="Arial" panose="020B0604020202020204" pitchFamily="34" charset="0"/>
                <a:ea typeface="Calibri" panose="020F0502020204030204" pitchFamily="34" charset="0"/>
              </a:rPr>
              <a:t>Opportunity to challenge yourself and broaden your skills</a:t>
            </a:r>
            <a:endParaRPr lang="en-US" dirty="0">
              <a:solidFill>
                <a:schemeClr val="tx1"/>
              </a:solidFill>
            </a:endParaRPr>
          </a:p>
          <a:p>
            <a:r>
              <a:rPr lang="en-US" dirty="0">
                <a:solidFill>
                  <a:schemeClr val="tx1"/>
                </a:solidFill>
              </a:rPr>
              <a:t>• </a:t>
            </a:r>
            <a:r>
              <a:rPr lang="en-IN" sz="1800" dirty="0">
                <a:solidFill>
                  <a:srgbClr val="0C0C0C"/>
                </a:solidFill>
                <a:effectLst/>
                <a:latin typeface="Arial" panose="020B0604020202020204" pitchFamily="34" charset="0"/>
                <a:ea typeface="Calibri" panose="020F0502020204030204" pitchFamily="34" charset="0"/>
              </a:rPr>
              <a:t>We will bring you paying buyers</a:t>
            </a:r>
            <a:endParaRPr lang="en-US" dirty="0">
              <a:solidFill>
                <a:schemeClr val="tx1"/>
              </a:solidFill>
            </a:endParaRPr>
          </a:p>
          <a:p>
            <a:r>
              <a:rPr lang="en-US" dirty="0">
                <a:solidFill>
                  <a:schemeClr val="tx1"/>
                </a:solidFill>
              </a:rPr>
              <a:t>•No limitations over bidding</a:t>
            </a:r>
          </a:p>
          <a:p>
            <a:r>
              <a:rPr lang="en-US" dirty="0">
                <a:solidFill>
                  <a:schemeClr val="tx1"/>
                </a:solidFill>
              </a:rPr>
              <a:t>• You can apply for multiple works at one time from any domain.</a:t>
            </a:r>
          </a:p>
          <a:p>
            <a:pPr marL="0" indent="0">
              <a:buFont typeface="Calibri" panose="020F0502020204030204" pitchFamily="34" charset="0"/>
              <a:buNone/>
            </a:pPr>
            <a:endParaRPr lang="en-US" sz="1800" dirty="0">
              <a:solidFill>
                <a:schemeClr val="tx1"/>
              </a:solidFill>
            </a:endParaRPr>
          </a:p>
        </p:txBody>
      </p:sp>
    </p:spTree>
    <p:extLst>
      <p:ext uri="{BB962C8B-B14F-4D97-AF65-F5344CB8AC3E}">
        <p14:creationId xmlns:p14="http://schemas.microsoft.com/office/powerpoint/2010/main" val="288685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72152"/>
            <a:ext cx="10058400" cy="1233507"/>
          </a:xfrm>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Features: </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buNone/>
            </a:pPr>
            <a:r>
              <a:rPr lang="en-IN" dirty="0">
                <a:solidFill>
                  <a:schemeClr val="tx1"/>
                </a:solidFill>
              </a:rPr>
              <a:t>  • Product and Component based </a:t>
            </a:r>
          </a:p>
          <a:p>
            <a:r>
              <a:rPr lang="en-US" dirty="0">
                <a:solidFill>
                  <a:schemeClr val="tx1"/>
                </a:solidFill>
              </a:rPr>
              <a:t>• Creating &amp; Changing topics at ease </a:t>
            </a:r>
          </a:p>
          <a:p>
            <a:r>
              <a:rPr lang="en-US" dirty="0">
                <a:solidFill>
                  <a:schemeClr val="tx1"/>
                </a:solidFill>
              </a:rPr>
              <a:t>• Query Issue List to any depth </a:t>
            </a:r>
          </a:p>
          <a:p>
            <a:r>
              <a:rPr lang="en-US" dirty="0">
                <a:solidFill>
                  <a:schemeClr val="tx1"/>
                </a:solidFill>
              </a:rPr>
              <a:t>• Reporting &amp; Charting in more comprehensive way </a:t>
            </a:r>
          </a:p>
          <a:p>
            <a:r>
              <a:rPr lang="en-US" dirty="0">
                <a:solidFill>
                  <a:schemeClr val="tx1"/>
                </a:solidFill>
              </a:rPr>
              <a:t>• User Accounts to control the access and maintain security </a:t>
            </a:r>
          </a:p>
          <a:p>
            <a:r>
              <a:rPr lang="en-IN" dirty="0">
                <a:solidFill>
                  <a:schemeClr val="tx1"/>
                </a:solidFill>
              </a:rPr>
              <a:t>• Simple Status &amp; Resolutions </a:t>
            </a:r>
          </a:p>
          <a:p>
            <a:r>
              <a:rPr lang="en-IN" dirty="0">
                <a:solidFill>
                  <a:schemeClr val="tx1"/>
                </a:solidFill>
              </a:rPr>
              <a:t>• Multi-level Priorities &amp; Severities. </a:t>
            </a:r>
          </a:p>
          <a:p>
            <a:r>
              <a:rPr lang="en-US" dirty="0">
                <a:solidFill>
                  <a:schemeClr val="tx1"/>
                </a:solidFill>
              </a:rPr>
              <a:t>• Targets &amp; Milestones for guiding the programmers</a:t>
            </a:r>
            <a:endParaRPr lang="en-IN" dirty="0"/>
          </a:p>
          <a:p>
            <a:r>
              <a:rPr lang="en-IN" dirty="0"/>
              <a:t>• </a:t>
            </a:r>
            <a:r>
              <a:rPr lang="en-IN" dirty="0">
                <a:solidFill>
                  <a:schemeClr val="tx1"/>
                </a:solidFill>
                <a:latin typeface="Arial" panose="020B0604020202020204" pitchFamily="34" charset="0"/>
                <a:cs typeface="Arial" panose="020B0604020202020204" pitchFamily="34" charset="0"/>
              </a:rPr>
              <a:t>Robust database back-end </a:t>
            </a:r>
          </a:p>
        </p:txBody>
      </p:sp>
    </p:spTree>
    <p:extLst>
      <p:ext uri="{BB962C8B-B14F-4D97-AF65-F5344CB8AC3E}">
        <p14:creationId xmlns:p14="http://schemas.microsoft.com/office/powerpoint/2010/main" val="221573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EXISTING SYSTEM</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IN" sz="2400" dirty="0">
                <a:solidFill>
                  <a:srgbClr val="0C0C0C"/>
                </a:solidFill>
                <a:effectLst/>
                <a:latin typeface="Arial" panose="020B0604020202020204" pitchFamily="34" charset="0"/>
                <a:ea typeface="Times New Roman" panose="02020603050405020304" pitchFamily="18" charset="0"/>
              </a:rPr>
              <a:t>If you are just starting as a freelancer in Fiverr, it can be hard to get your first few gigs. There are a lot of freelancers in Fiverr, which means you are competing with thousands of other sellers or freelancers. The Fiverr algorithm pushes freelancers who have good reviews up in their search engines when clients search for freelancers. This makes it difficult for beginners to land gigs because most clients don’t want to take chances on you when they can just hire another who already has a proven track record.  </a:t>
            </a:r>
            <a:endParaRPr lang="en-IN" sz="24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44582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DISADVANTAGES OF EXISTING SYSTEM</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IN" sz="2400" dirty="0">
                <a:solidFill>
                  <a:srgbClr val="0C0C0C"/>
                </a:solidFill>
                <a:effectLst/>
                <a:latin typeface="Arial" panose="020B0604020202020204" pitchFamily="34" charset="0"/>
                <a:ea typeface="Times New Roman" panose="02020603050405020304" pitchFamily="18" charset="0"/>
              </a:rPr>
              <a:t>Another downside of Fiverr is that you are basically at the mercy of the platform. They have strict policies that you should comply with. Such policies include the prohibition on contacting people outside Fiverr. Therefore, you can’t build a list of repeat clients or buyers as your network outside the platform because they can deactivate your account. Fiverr also has the right to raise their commission rate for as much as they want without your consent or approval.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072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PROPOSED SYSTEM</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IN" sz="2400" dirty="0">
                <a:solidFill>
                  <a:srgbClr val="0C0C0C"/>
                </a:solidFill>
                <a:effectLst/>
                <a:latin typeface="Arial" panose="020B0604020202020204" pitchFamily="34" charset="0"/>
                <a:ea typeface="Times New Roman" panose="02020603050405020304" pitchFamily="18" charset="0"/>
              </a:rPr>
              <a:t>There are many </a:t>
            </a:r>
            <a:r>
              <a:rPr lang="en-IN" sz="2400" u="sng" dirty="0">
                <a:solidFill>
                  <a:srgbClr val="39B592"/>
                </a:solidFill>
                <a:effectLst/>
                <a:latin typeface="Arial" panose="020B0604020202020204" pitchFamily="34" charset="0"/>
                <a:ea typeface="Times New Roman" panose="02020603050405020304" pitchFamily="18" charset="0"/>
                <a:hlinkClick r:id="rId2"/>
              </a:rPr>
              <a:t>categories</a:t>
            </a:r>
            <a:r>
              <a:rPr lang="en-IN" sz="2400" dirty="0">
                <a:solidFill>
                  <a:srgbClr val="0C0C0C"/>
                </a:solidFill>
                <a:effectLst/>
                <a:latin typeface="Arial" panose="020B0604020202020204" pitchFamily="34" charset="0"/>
                <a:ea typeface="Times New Roman" panose="02020603050405020304" pitchFamily="18" charset="0"/>
              </a:rPr>
              <a:t> where products and services are offered on this platform. Everything from logo design, music, </a:t>
            </a:r>
            <a:r>
              <a:rPr lang="en-IN" sz="2400" u="sng" dirty="0">
                <a:solidFill>
                  <a:srgbClr val="39B592"/>
                </a:solidFill>
                <a:effectLst/>
                <a:latin typeface="Arial" panose="020B0604020202020204" pitchFamily="34" charset="0"/>
                <a:ea typeface="Times New Roman" panose="02020603050405020304" pitchFamily="18" charset="0"/>
                <a:hlinkClick r:id="rId3"/>
              </a:rPr>
              <a:t>writing</a:t>
            </a:r>
            <a:r>
              <a:rPr lang="en-IN" sz="2400" dirty="0">
                <a:solidFill>
                  <a:srgbClr val="0C0C0C"/>
                </a:solidFill>
                <a:effectLst/>
                <a:latin typeface="Arial" panose="020B0604020202020204" pitchFamily="34" charset="0"/>
                <a:ea typeface="Times New Roman" panose="02020603050405020304" pitchFamily="18" charset="0"/>
              </a:rPr>
              <a:t>, virtual assisting, etc. is all available, which is good because you can choose gigs in your interests. You can work with different projects and deal with different people. It gives you the opportunity to practice handling clients and to meet their project needs. </a:t>
            </a:r>
          </a:p>
          <a:p>
            <a:pPr algn="just"/>
            <a:r>
              <a:rPr lang="en-IN" sz="2400" dirty="0">
                <a:solidFill>
                  <a:srgbClr val="0C0C0C"/>
                </a:solidFill>
                <a:effectLst/>
                <a:latin typeface="Arial" panose="020B0604020202020204" pitchFamily="34" charset="0"/>
                <a:ea typeface="Calibri" panose="020F0502020204030204" pitchFamily="34" charset="0"/>
              </a:rPr>
              <a:t>You can make a decent amount of money working on part-time doing freelancing jobs in our app. The rate is pretty bit low compared with other platforms like Upwork. Most of the </a:t>
            </a:r>
            <a:r>
              <a:rPr lang="en-IN" sz="2400" u="sng" dirty="0">
                <a:solidFill>
                  <a:srgbClr val="39B592"/>
                </a:solidFill>
                <a:effectLst/>
                <a:latin typeface="Arial" panose="020B0604020202020204" pitchFamily="34" charset="0"/>
                <a:ea typeface="Calibri" panose="020F0502020204030204" pitchFamily="34" charset="0"/>
                <a:hlinkClick r:id="rId4"/>
              </a:rPr>
              <a:t>gig image size</a:t>
            </a:r>
            <a:r>
              <a:rPr lang="en-IN" sz="2400" dirty="0">
                <a:solidFill>
                  <a:srgbClr val="0C0C0C"/>
                </a:solidFill>
                <a:effectLst/>
                <a:latin typeface="Arial" panose="020B0604020202020204" pitchFamily="34" charset="0"/>
                <a:ea typeface="Calibri" panose="020F0502020204030204" pitchFamily="34" charset="0"/>
              </a:rPr>
              <a:t> that you will see cost five dollars, but we  also charged you one dollar for using their platform.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564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SYSTEM ANALYSIS</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None/>
            </a:pPr>
            <a:r>
              <a:rPr lang="en-IN" dirty="0">
                <a:solidFill>
                  <a:schemeClr val="tx1"/>
                </a:solidFill>
                <a:latin typeface="Arial" panose="020B0604020202020204" pitchFamily="34" charset="0"/>
                <a:cs typeface="Arial" panose="020B0604020202020204" pitchFamily="34" charset="0"/>
              </a:rPr>
              <a:t>This project is used by 3 types of users (modules).</a:t>
            </a:r>
          </a:p>
          <a:p>
            <a:pPr>
              <a:buNone/>
            </a:pPr>
            <a:r>
              <a:rPr lang="en-IN" dirty="0">
                <a:solidFill>
                  <a:schemeClr val="tx1"/>
                </a:solidFill>
                <a:latin typeface="Arial" panose="020B0604020202020204" pitchFamily="34" charset="0"/>
                <a:cs typeface="Arial" panose="020B0604020202020204" pitchFamily="34" charset="0"/>
              </a:rPr>
              <a:t>                    1)Online Users</a:t>
            </a:r>
          </a:p>
          <a:p>
            <a:pPr>
              <a:buNone/>
            </a:pPr>
            <a:r>
              <a:rPr lang="en-IN" dirty="0">
                <a:solidFill>
                  <a:schemeClr val="tx1"/>
                </a:solidFill>
                <a:latin typeface="Arial" panose="020B0604020202020204" pitchFamily="34" charset="0"/>
                <a:cs typeface="Arial" panose="020B0604020202020204" pitchFamily="34" charset="0"/>
              </a:rPr>
              <a:t>                    2)Employers</a:t>
            </a:r>
          </a:p>
          <a:p>
            <a:pPr>
              <a:buNone/>
            </a:pPr>
            <a:r>
              <a:rPr lang="en-IN" dirty="0">
                <a:solidFill>
                  <a:schemeClr val="tx1"/>
                </a:solidFill>
                <a:latin typeface="Arial" panose="020B0604020202020204" pitchFamily="34" charset="0"/>
                <a:cs typeface="Arial" panose="020B0604020202020204" pitchFamily="34" charset="0"/>
              </a:rPr>
              <a:t>		       3)Administrator</a:t>
            </a:r>
          </a:p>
          <a:p>
            <a:pPr marL="571500" indent="-571500">
              <a:buNone/>
            </a:pPr>
            <a:r>
              <a:rPr lang="en-IN" dirty="0">
                <a:solidFill>
                  <a:schemeClr val="tx1"/>
                </a:solidFill>
                <a:latin typeface="Arial" panose="020B0604020202020204" pitchFamily="34" charset="0"/>
                <a:cs typeface="Arial" panose="020B0604020202020204" pitchFamily="34" charset="0"/>
              </a:rPr>
              <a:t>                </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685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USER MODULE</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3" y="1854375"/>
            <a:ext cx="9905998" cy="3902957"/>
          </a:xfrm>
        </p:spPr>
        <p:txBody>
          <a:bodyPr>
            <a:normAutofit/>
          </a:bodyPr>
          <a:lstStyle/>
          <a:p>
            <a:pPr lvl="0"/>
            <a:r>
              <a:rPr lang="en-IN" dirty="0">
                <a:solidFill>
                  <a:schemeClr val="tx1"/>
                </a:solidFill>
                <a:latin typeface="Arial" panose="020B0604020202020204" pitchFamily="34" charset="0"/>
                <a:cs typeface="Arial" panose="020B0604020202020204" pitchFamily="34" charset="0"/>
              </a:rPr>
              <a:t>Check work availability.</a:t>
            </a:r>
          </a:p>
          <a:p>
            <a:pPr lvl="0"/>
            <a:r>
              <a:rPr lang="en-IN" dirty="0">
                <a:solidFill>
                  <a:schemeClr val="tx1"/>
                </a:solidFill>
                <a:latin typeface="Arial" panose="020B0604020202020204" pitchFamily="34" charset="0"/>
                <a:cs typeface="Arial" panose="020B0604020202020204" pitchFamily="34" charset="0"/>
              </a:rPr>
              <a:t>Fill registration form.</a:t>
            </a:r>
          </a:p>
          <a:p>
            <a:pPr lvl="0"/>
            <a:r>
              <a:rPr lang="en-IN" dirty="0">
                <a:solidFill>
                  <a:schemeClr val="tx1"/>
                </a:solidFill>
                <a:latin typeface="Arial" panose="020B0604020202020204" pitchFamily="34" charset="0"/>
                <a:cs typeface="Arial" panose="020B0604020202020204" pitchFamily="34" charset="0"/>
              </a:rPr>
              <a:t>Can login with his/her own user id and password.</a:t>
            </a:r>
          </a:p>
          <a:p>
            <a:pPr lvl="0"/>
            <a:r>
              <a:rPr lang="en-IN" dirty="0">
                <a:solidFill>
                  <a:schemeClr val="tx1"/>
                </a:solidFill>
                <a:latin typeface="Arial" panose="020B0604020202020204" pitchFamily="34" charset="0"/>
                <a:cs typeface="Arial" panose="020B0604020202020204" pitchFamily="34" charset="0"/>
              </a:rPr>
              <a:t>Get facilities of Different Kind of work and projects.</a:t>
            </a:r>
          </a:p>
          <a:p>
            <a:pPr lvl="0"/>
            <a:r>
              <a:rPr lang="en-IN" dirty="0">
                <a:solidFill>
                  <a:schemeClr val="tx1"/>
                </a:solidFill>
                <a:latin typeface="Arial" panose="020B0604020202020204" pitchFamily="34" charset="0"/>
                <a:cs typeface="Arial" panose="020B0604020202020204" pitchFamily="34" charset="0"/>
              </a:rPr>
              <a:t>Get the information about Featured project or urgent work.</a:t>
            </a:r>
          </a:p>
          <a:p>
            <a:pPr lvl="0"/>
            <a:r>
              <a:rPr lang="en-IN" dirty="0">
                <a:solidFill>
                  <a:schemeClr val="tx1"/>
                </a:solidFill>
                <a:latin typeface="Arial" panose="020B0604020202020204" pitchFamily="34" charset="0"/>
                <a:cs typeface="Arial" panose="020B0604020202020204" pitchFamily="34" charset="0"/>
              </a:rPr>
              <a:t>Get information about real time status of project.</a:t>
            </a:r>
          </a:p>
          <a:p>
            <a:pPr lvl="0"/>
            <a:r>
              <a:rPr lang="en-IN" dirty="0">
                <a:solidFill>
                  <a:schemeClr val="tx1"/>
                </a:solidFill>
                <a:latin typeface="Arial" panose="020B0604020202020204" pitchFamily="34" charset="0"/>
                <a:cs typeface="Arial" panose="020B0604020202020204" pitchFamily="34" charset="0"/>
              </a:rPr>
              <a:t>Can regenerate password if he/she forgets the password.</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67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ADMINISTRATOR MODULE</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lvl="0"/>
            <a:r>
              <a:rPr lang="en-IN" dirty="0">
                <a:solidFill>
                  <a:schemeClr val="tx1"/>
                </a:solidFill>
                <a:latin typeface="Arial" panose="020B0604020202020204" pitchFamily="34" charset="0"/>
                <a:cs typeface="Arial" panose="020B0604020202020204" pitchFamily="34" charset="0"/>
              </a:rPr>
              <a:t>Can login with unique user id and password.</a:t>
            </a:r>
          </a:p>
          <a:p>
            <a:pPr lvl="0"/>
            <a:r>
              <a:rPr lang="en-IN" dirty="0">
                <a:solidFill>
                  <a:schemeClr val="tx1"/>
                </a:solidFill>
                <a:latin typeface="Arial" panose="020B0604020202020204" pitchFamily="34" charset="0"/>
                <a:cs typeface="Arial" panose="020B0604020202020204" pitchFamily="34" charset="0"/>
              </a:rPr>
              <a:t>Check details of project reserved for the current day as well as  coming days.</a:t>
            </a:r>
          </a:p>
          <a:p>
            <a:pPr lvl="0"/>
            <a:r>
              <a:rPr lang="en-IN" dirty="0">
                <a:solidFill>
                  <a:schemeClr val="tx1"/>
                </a:solidFill>
                <a:latin typeface="Arial" panose="020B0604020202020204" pitchFamily="34" charset="0"/>
                <a:cs typeface="Arial" panose="020B0604020202020204" pitchFamily="34" charset="0"/>
              </a:rPr>
              <a:t>Can Update/Delete projects From System.</a:t>
            </a:r>
          </a:p>
          <a:p>
            <a:pPr lvl="0"/>
            <a:r>
              <a:rPr lang="en-IN" dirty="0">
                <a:solidFill>
                  <a:schemeClr val="tx1"/>
                </a:solidFill>
                <a:latin typeface="Arial" panose="020B0604020202020204" pitchFamily="34" charset="0"/>
                <a:cs typeface="Arial" panose="020B0604020202020204" pitchFamily="34" charset="0"/>
              </a:rPr>
              <a:t>Can Control Admin Dashboard.</a:t>
            </a:r>
          </a:p>
          <a:p>
            <a:pPr lvl="0"/>
            <a:endParaRPr lang="en-IN" dirty="0"/>
          </a:p>
          <a:p>
            <a:pPr>
              <a:buNone/>
            </a:pPr>
            <a:endParaRPr lang="en-IN" dirty="0"/>
          </a:p>
          <a:p>
            <a:endParaRPr lang="en-US" dirty="0"/>
          </a:p>
        </p:txBody>
      </p:sp>
    </p:spTree>
    <p:extLst>
      <p:ext uri="{BB962C8B-B14F-4D97-AF65-F5344CB8AC3E}">
        <p14:creationId xmlns:p14="http://schemas.microsoft.com/office/powerpoint/2010/main" val="5520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A501-C644-741E-991B-F07663D71445}"/>
              </a:ext>
            </a:extLst>
          </p:cNvPr>
          <p:cNvSpPr>
            <a:spLocks noGrp="1"/>
          </p:cNvSpPr>
          <p:nvPr>
            <p:ph type="title"/>
          </p:nvPr>
        </p:nvSpPr>
        <p:spPr/>
        <p:txBody>
          <a:bodyPr/>
          <a:lstStyle/>
          <a:p>
            <a:r>
              <a:rPr lang="en-IN" b="1" dirty="0">
                <a:solidFill>
                  <a:schemeClr val="accent1">
                    <a:lumMod val="75000"/>
                  </a:schemeClr>
                </a:solidFill>
                <a:latin typeface="Arial" panose="020B0604020202020204" pitchFamily="34" charset="0"/>
                <a:cs typeface="Arial" panose="020B0604020202020204" pitchFamily="34" charset="0"/>
              </a:rPr>
              <a:t>EMPLOYER</a:t>
            </a:r>
            <a:r>
              <a:rPr lang="en-IN" sz="4800" b="1" dirty="0">
                <a:solidFill>
                  <a:schemeClr val="accent1">
                    <a:lumMod val="75000"/>
                  </a:schemeClr>
                </a:solidFill>
                <a:latin typeface="Arial" panose="020B0604020202020204" pitchFamily="34" charset="0"/>
                <a:cs typeface="Arial" panose="020B0604020202020204" pitchFamily="34" charset="0"/>
              </a:rPr>
              <a:t> MODULE</a:t>
            </a:r>
            <a:endParaRPr lang="en-IN" dirty="0"/>
          </a:p>
        </p:txBody>
      </p:sp>
      <p:sp>
        <p:nvSpPr>
          <p:cNvPr id="3" name="Content Placeholder 2">
            <a:extLst>
              <a:ext uri="{FF2B5EF4-FFF2-40B4-BE49-F238E27FC236}">
                <a16:creationId xmlns:a16="http://schemas.microsoft.com/office/drawing/2014/main" id="{7F881A08-88E8-18CD-EB0C-54FB1644018D}"/>
              </a:ext>
            </a:extLst>
          </p:cNvPr>
          <p:cNvSpPr>
            <a:spLocks noGrp="1"/>
          </p:cNvSpPr>
          <p:nvPr>
            <p:ph idx="1"/>
          </p:nvPr>
        </p:nvSpPr>
        <p:spPr/>
        <p:txBody>
          <a:bodyPr/>
          <a:lstStyle/>
          <a:p>
            <a:pPr lvl="0"/>
            <a:r>
              <a:rPr lang="en-IN" dirty="0">
                <a:solidFill>
                  <a:schemeClr val="tx1"/>
                </a:solidFill>
                <a:latin typeface="Arial" panose="020B0604020202020204" pitchFamily="34" charset="0"/>
                <a:cs typeface="Arial" panose="020B0604020202020204" pitchFamily="34" charset="0"/>
              </a:rPr>
              <a:t>Upload work availability.</a:t>
            </a:r>
          </a:p>
          <a:p>
            <a:pPr lvl="0"/>
            <a:r>
              <a:rPr lang="en-IN" dirty="0">
                <a:solidFill>
                  <a:schemeClr val="tx1"/>
                </a:solidFill>
                <a:latin typeface="Arial" panose="020B0604020202020204" pitchFamily="34" charset="0"/>
                <a:cs typeface="Arial" panose="020B0604020202020204" pitchFamily="34" charset="0"/>
              </a:rPr>
              <a:t>Fill registration form.</a:t>
            </a:r>
          </a:p>
          <a:p>
            <a:pPr lvl="0"/>
            <a:r>
              <a:rPr lang="en-IN" dirty="0">
                <a:solidFill>
                  <a:schemeClr val="tx1"/>
                </a:solidFill>
                <a:latin typeface="Arial" panose="020B0604020202020204" pitchFamily="34" charset="0"/>
                <a:cs typeface="Arial" panose="020B0604020202020204" pitchFamily="34" charset="0"/>
              </a:rPr>
              <a:t>Can login with his/her own user id and password.</a:t>
            </a:r>
          </a:p>
          <a:p>
            <a:pPr lvl="0"/>
            <a:r>
              <a:rPr lang="en-IN" dirty="0">
                <a:solidFill>
                  <a:schemeClr val="tx1"/>
                </a:solidFill>
                <a:latin typeface="Arial" panose="020B0604020202020204" pitchFamily="34" charset="0"/>
                <a:cs typeface="Arial" panose="020B0604020202020204" pitchFamily="34" charset="0"/>
              </a:rPr>
              <a:t>Create facilities of Different Kind of work and projects.</a:t>
            </a:r>
          </a:p>
          <a:p>
            <a:pPr lvl="0"/>
            <a:r>
              <a:rPr lang="en-IN" dirty="0">
                <a:solidFill>
                  <a:schemeClr val="tx1"/>
                </a:solidFill>
                <a:latin typeface="Arial" panose="020B0604020202020204" pitchFamily="34" charset="0"/>
                <a:cs typeface="Arial" panose="020B0604020202020204" pitchFamily="34" charset="0"/>
              </a:rPr>
              <a:t>Get information about real time status of project.</a:t>
            </a:r>
          </a:p>
          <a:p>
            <a:pPr lvl="0"/>
            <a:r>
              <a:rPr lang="en-IN" dirty="0">
                <a:solidFill>
                  <a:schemeClr val="tx1"/>
                </a:solidFill>
                <a:latin typeface="Arial" panose="020B0604020202020204" pitchFamily="34" charset="0"/>
                <a:cs typeface="Arial" panose="020B0604020202020204" pitchFamily="34" charset="0"/>
              </a:rPr>
              <a:t>Can regenerate password if he/she forgets the password.</a:t>
            </a:r>
          </a:p>
          <a:p>
            <a:endParaRPr lang="en-US"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9308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43C1-5579-0DEB-1749-1C8466BDBEC0}"/>
              </a:ext>
            </a:extLst>
          </p:cNvPr>
          <p:cNvSpPr>
            <a:spLocks noGrp="1"/>
          </p:cNvSpPr>
          <p:nvPr>
            <p:ph type="title"/>
          </p:nvPr>
        </p:nvSpPr>
        <p:spPr/>
        <p:txBody>
          <a:bodyPr/>
          <a:lstStyle/>
          <a:p>
            <a:r>
              <a:rPr lang="en-US" dirty="0"/>
              <a:t>Introduction to MERN technology</a:t>
            </a:r>
            <a:endParaRPr lang="en-IN" dirty="0"/>
          </a:p>
        </p:txBody>
      </p:sp>
      <p:sp>
        <p:nvSpPr>
          <p:cNvPr id="3" name="Content Placeholder 2">
            <a:extLst>
              <a:ext uri="{FF2B5EF4-FFF2-40B4-BE49-F238E27FC236}">
                <a16:creationId xmlns:a16="http://schemas.microsoft.com/office/drawing/2014/main" id="{DCBAD517-8C8D-EE73-252F-23E347451140}"/>
              </a:ext>
            </a:extLst>
          </p:cNvPr>
          <p:cNvSpPr>
            <a:spLocks noGrp="1"/>
          </p:cNvSpPr>
          <p:nvPr>
            <p:ph idx="1"/>
          </p:nvPr>
        </p:nvSpPr>
        <p:spPr/>
        <p:txBody>
          <a:bodyPr/>
          <a:lstStyle/>
          <a:p>
            <a:pPr algn="just"/>
            <a:r>
              <a:rPr lang="en-US" b="0" i="0" dirty="0">
                <a:solidFill>
                  <a:srgbClr val="333333"/>
                </a:solidFill>
                <a:effectLst/>
                <a:latin typeface="Arial" panose="020B0604020202020204" pitchFamily="34" charset="0"/>
                <a:cs typeface="Arial" panose="020B0604020202020204" pitchFamily="34" charset="0"/>
              </a:rPr>
              <a:t>MERN Stack is a collection of powerful technologies and robust, used to develop scalable master web applications comprising </a:t>
            </a:r>
            <a:r>
              <a:rPr lang="en-US" b="1" i="0" dirty="0">
                <a:solidFill>
                  <a:srgbClr val="333333"/>
                </a:solidFill>
                <a:effectLst/>
                <a:latin typeface="Arial" panose="020B0604020202020204" pitchFamily="34" charset="0"/>
                <a:cs typeface="Arial" panose="020B0604020202020204" pitchFamily="34" charset="0"/>
              </a:rPr>
              <a:t>backend, front-end,</a:t>
            </a:r>
            <a:r>
              <a:rPr lang="en-US" b="0" i="0" dirty="0">
                <a:solidFill>
                  <a:srgbClr val="333333"/>
                </a:solidFill>
                <a:effectLst/>
                <a:latin typeface="Arial" panose="020B0604020202020204" pitchFamily="34" charset="0"/>
                <a:cs typeface="Arial" panose="020B0604020202020204" pitchFamily="34" charset="0"/>
              </a:rPr>
              <a:t> and </a:t>
            </a:r>
            <a:r>
              <a:rPr lang="en-US" b="1" i="0" dirty="0">
                <a:solidFill>
                  <a:srgbClr val="333333"/>
                </a:solidFill>
                <a:effectLst/>
                <a:latin typeface="Arial" panose="020B0604020202020204" pitchFamily="34" charset="0"/>
                <a:cs typeface="Arial" panose="020B0604020202020204" pitchFamily="34" charset="0"/>
              </a:rPr>
              <a:t>database components</a:t>
            </a:r>
            <a:r>
              <a:rPr lang="en-US" b="0" i="0" dirty="0">
                <a:solidFill>
                  <a:srgbClr val="333333"/>
                </a:solidFill>
                <a:effectLst/>
                <a:latin typeface="Arial" panose="020B0604020202020204" pitchFamily="34" charset="0"/>
                <a:cs typeface="Arial" panose="020B0604020202020204" pitchFamily="34" charset="0"/>
              </a:rPr>
              <a:t>. </a:t>
            </a:r>
          </a:p>
          <a:p>
            <a:pPr algn="just"/>
            <a:r>
              <a:rPr lang="en-US" b="0" i="0" dirty="0">
                <a:solidFill>
                  <a:srgbClr val="333333"/>
                </a:solidFill>
                <a:effectLst/>
                <a:latin typeface="Arial" panose="020B0604020202020204" pitchFamily="34" charset="0"/>
                <a:cs typeface="Arial" panose="020B0604020202020204" pitchFamily="34" charset="0"/>
              </a:rPr>
              <a:t>It is JavaScript that is used for the faster and easier development of full-stack web applications. </a:t>
            </a:r>
          </a:p>
          <a:p>
            <a:pPr algn="just"/>
            <a:r>
              <a:rPr lang="en-US" b="0" i="0" dirty="0">
                <a:solidFill>
                  <a:srgbClr val="333333"/>
                </a:solidFill>
                <a:effectLst/>
                <a:latin typeface="Arial" panose="020B0604020202020204" pitchFamily="34" charset="0"/>
                <a:cs typeface="Arial" panose="020B0604020202020204" pitchFamily="34" charset="0"/>
              </a:rPr>
              <a:t>MERN Stack is a technology that is a user-friendly full-stack JavaScript framework for building applications and dynamic websites.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28347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47870"/>
            <a:ext cx="9905998" cy="1249382"/>
          </a:xfrm>
        </p:spPr>
        <p:txBody>
          <a:bodyPr>
            <a:norm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DESIGN CONSTRAINTS</a:t>
            </a:r>
            <a:endParaRPr lang="en-US" sz="4000"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141413" y="1967840"/>
            <a:ext cx="4878389" cy="3541714"/>
          </a:xfrm>
        </p:spPr>
        <p:txBody>
          <a:bodyPr>
            <a:noAutofit/>
          </a:bodyPr>
          <a:lstStyle/>
          <a:p>
            <a:pPr marL="0" indent="0">
              <a:buNone/>
            </a:pPr>
            <a:r>
              <a:rPr lang="en-IN" b="1" dirty="0">
                <a:solidFill>
                  <a:schemeClr val="tx1"/>
                </a:solidFill>
                <a:latin typeface="Arial" panose="020B0604020202020204" pitchFamily="34" charset="0"/>
                <a:cs typeface="Arial" panose="020B0604020202020204" pitchFamily="34" charset="0"/>
              </a:rPr>
              <a:t>SOFTWARE CONSTRAINTS</a:t>
            </a:r>
          </a:p>
          <a:p>
            <a:pPr>
              <a:lnSpc>
                <a:spcPct val="150000"/>
              </a:lnSpc>
              <a:buFont typeface="Wingdings" pitchFamily="2" charset="2"/>
              <a:buChar char="Ø"/>
            </a:pPr>
            <a:r>
              <a:rPr lang="en-US" sz="1800" dirty="0">
                <a:solidFill>
                  <a:schemeClr val="tx1"/>
                </a:solidFill>
                <a:latin typeface="Arial" panose="020B0604020202020204" pitchFamily="34" charset="0"/>
                <a:cs typeface="Arial" panose="020B0604020202020204" pitchFamily="34" charset="0"/>
              </a:rPr>
              <a:t>OPERATING SYSTEM  – WINDOWS/LINUX/Android</a:t>
            </a:r>
          </a:p>
          <a:p>
            <a:pPr>
              <a:lnSpc>
                <a:spcPct val="150000"/>
              </a:lnSpc>
              <a:buFont typeface="Wingdings" pitchFamily="2" charset="2"/>
              <a:buChar char="Ø"/>
            </a:pPr>
            <a:r>
              <a:rPr lang="en-US" sz="1800" dirty="0">
                <a:solidFill>
                  <a:schemeClr val="tx1"/>
                </a:solidFill>
                <a:latin typeface="Arial" panose="020B0604020202020204" pitchFamily="34" charset="0"/>
                <a:cs typeface="Arial" panose="020B0604020202020204" pitchFamily="34" charset="0"/>
              </a:rPr>
              <a:t>DATABASE – Mongo Compass</a:t>
            </a:r>
          </a:p>
          <a:p>
            <a:pPr>
              <a:lnSpc>
                <a:spcPct val="150000"/>
              </a:lnSpc>
              <a:buFont typeface="Wingdings" pitchFamily="2" charset="2"/>
              <a:buChar char="Ø"/>
            </a:pPr>
            <a:r>
              <a:rPr lang="en-US" sz="1800" dirty="0">
                <a:solidFill>
                  <a:schemeClr val="tx1"/>
                </a:solidFill>
                <a:latin typeface="Arial" panose="020B0604020202020204" pitchFamily="34" charset="0"/>
                <a:cs typeface="Arial" panose="020B0604020202020204" pitchFamily="34" charset="0"/>
              </a:rPr>
              <a:t>PLATFORM – Any Web Browser</a:t>
            </a:r>
          </a:p>
          <a:p>
            <a:pPr>
              <a:lnSpc>
                <a:spcPct val="150000"/>
              </a:lnSpc>
              <a:buFont typeface="Wingdings" pitchFamily="2" charset="2"/>
              <a:buChar char="Ø"/>
            </a:pPr>
            <a:r>
              <a:rPr lang="en-US" sz="1800" dirty="0">
                <a:solidFill>
                  <a:schemeClr val="tx1"/>
                </a:solidFill>
                <a:latin typeface="Arial" panose="020B0604020202020204" pitchFamily="34" charset="0"/>
                <a:cs typeface="Arial" panose="020B0604020202020204" pitchFamily="34" charset="0"/>
              </a:rPr>
              <a:t>TECHNOLOGY – MERN </a:t>
            </a:r>
            <a:r>
              <a:rPr lang="en-US" sz="1800" dirty="0" err="1">
                <a:solidFill>
                  <a:schemeClr val="tx1"/>
                </a:solidFill>
                <a:latin typeface="Arial" panose="020B0604020202020204" pitchFamily="34" charset="0"/>
                <a:cs typeface="Arial" panose="020B0604020202020204" pitchFamily="34" charset="0"/>
              </a:rPr>
              <a:t>Stcak</a:t>
            </a:r>
            <a:endParaRPr lang="en-US" sz="1800" dirty="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6094412" y="1967840"/>
            <a:ext cx="4875211" cy="3541714"/>
          </a:xfrm>
        </p:spPr>
        <p:txBody>
          <a:bodyPr>
            <a:normAutofit/>
          </a:bodyPr>
          <a:lstStyle/>
          <a:p>
            <a:pPr marL="0" indent="0">
              <a:buNone/>
            </a:pPr>
            <a:r>
              <a:rPr lang="en-IN" b="1" dirty="0">
                <a:solidFill>
                  <a:schemeClr val="tx1"/>
                </a:solidFill>
                <a:latin typeface="Arial" panose="020B0604020202020204" pitchFamily="34" charset="0"/>
                <a:cs typeface="Arial" panose="020B0604020202020204" pitchFamily="34" charset="0"/>
              </a:rPr>
              <a:t>HARDWARE CONSTRAINTS</a:t>
            </a:r>
          </a:p>
          <a:p>
            <a:pPr>
              <a:lnSpc>
                <a:spcPct val="150000"/>
              </a:lnSpc>
              <a:buFont typeface="Wingdings" pitchFamily="2" charset="2"/>
              <a:buChar char="Ø"/>
            </a:pPr>
            <a:r>
              <a:rPr lang="en-US" sz="1800" dirty="0">
                <a:solidFill>
                  <a:schemeClr val="tx1"/>
                </a:solidFill>
                <a:latin typeface="Arial" panose="020B0604020202020204" pitchFamily="34" charset="0"/>
                <a:cs typeface="Arial" panose="020B0604020202020204" pitchFamily="34" charset="0"/>
              </a:rPr>
              <a:t>Ram – 30 Mb per user Session</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859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7057" y="342496"/>
            <a:ext cx="5061001" cy="523220"/>
          </a:xfrm>
          <a:prstGeom prst="rect">
            <a:avLst/>
          </a:prstGeom>
        </p:spPr>
        <p:txBody>
          <a:bodyPr wrap="none">
            <a:spAutoFit/>
          </a:bodyPr>
          <a:lstStyle/>
          <a:p>
            <a:r>
              <a:rPr lang="en-IN" sz="2800" b="1" dirty="0">
                <a:solidFill>
                  <a:schemeClr val="accent1">
                    <a:lumMod val="75000"/>
                  </a:schemeClr>
                </a:solidFill>
                <a:latin typeface="Arial" panose="020B0604020202020204" pitchFamily="34" charset="0"/>
                <a:cs typeface="Arial" panose="020B0604020202020204" pitchFamily="34" charset="0"/>
              </a:rPr>
              <a:t>Use Case Diagram for User:-</a:t>
            </a:r>
          </a:p>
        </p:txBody>
      </p:sp>
      <p:pic>
        <p:nvPicPr>
          <p:cNvPr id="5" name="Picture 4">
            <a:extLst>
              <a:ext uri="{FF2B5EF4-FFF2-40B4-BE49-F238E27FC236}">
                <a16:creationId xmlns:a16="http://schemas.microsoft.com/office/drawing/2014/main" id="{F5E3DCD2-38C7-0573-1098-07A67E8EEC5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583055" y="865716"/>
            <a:ext cx="8285224" cy="5469064"/>
          </a:xfrm>
          <a:prstGeom prst="rect">
            <a:avLst/>
          </a:prstGeom>
        </p:spPr>
      </p:pic>
    </p:spTree>
    <p:extLst>
      <p:ext uri="{BB962C8B-B14F-4D97-AF65-F5344CB8AC3E}">
        <p14:creationId xmlns:p14="http://schemas.microsoft.com/office/powerpoint/2010/main" val="298809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2900" y="371504"/>
            <a:ext cx="6096000" cy="954107"/>
          </a:xfrm>
          <a:prstGeom prst="rect">
            <a:avLst/>
          </a:prstGeom>
        </p:spPr>
        <p:txBody>
          <a:bodyPr>
            <a:spAutoFit/>
          </a:bodyPr>
          <a:lstStyle/>
          <a:p>
            <a:r>
              <a:rPr lang="en-IN" sz="2800" b="1" dirty="0">
                <a:solidFill>
                  <a:schemeClr val="accent1">
                    <a:lumMod val="75000"/>
                  </a:schemeClr>
                </a:solidFill>
                <a:latin typeface="Arial" panose="020B0604020202020204" pitchFamily="34" charset="0"/>
                <a:cs typeface="Arial" panose="020B0604020202020204" pitchFamily="34" charset="0"/>
              </a:rPr>
              <a:t>Class diagram for the System:-</a:t>
            </a:r>
            <a:br>
              <a:rPr lang="en-IN" sz="2800" b="1" dirty="0">
                <a:solidFill>
                  <a:schemeClr val="accent1">
                    <a:lumMod val="75000"/>
                  </a:schemeClr>
                </a:solidFill>
                <a:latin typeface="Arial" panose="020B0604020202020204" pitchFamily="34" charset="0"/>
                <a:cs typeface="Arial" panose="020B0604020202020204" pitchFamily="34" charset="0"/>
              </a:rPr>
            </a:br>
            <a:endParaRPr lang="en-US" sz="2800"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E31CC9E-C64C-D234-1A5C-BF7E7EA7C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522" y="904522"/>
            <a:ext cx="5772956" cy="5048955"/>
          </a:xfrm>
          <a:prstGeom prst="rect">
            <a:avLst/>
          </a:prstGeom>
        </p:spPr>
      </p:pic>
    </p:spTree>
    <p:extLst>
      <p:ext uri="{BB962C8B-B14F-4D97-AF65-F5344CB8AC3E}">
        <p14:creationId xmlns:p14="http://schemas.microsoft.com/office/powerpoint/2010/main" val="409301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282AE6-39D1-C9EB-B0C4-5214E62E6597}"/>
              </a:ext>
            </a:extLst>
          </p:cNvPr>
          <p:cNvSpPr txBox="1"/>
          <p:nvPr/>
        </p:nvSpPr>
        <p:spPr>
          <a:xfrm>
            <a:off x="609600" y="362635"/>
            <a:ext cx="6096000" cy="707886"/>
          </a:xfrm>
          <a:prstGeom prst="rect">
            <a:avLst/>
          </a:prstGeom>
          <a:noFill/>
        </p:spPr>
        <p:txBody>
          <a:bodyPr wrap="square">
            <a:spAutoFit/>
          </a:bodyPr>
          <a:lstStyle/>
          <a:p>
            <a:r>
              <a:rPr lang="en-IN" sz="2000" b="1" dirty="0">
                <a:solidFill>
                  <a:schemeClr val="accent1">
                    <a:lumMod val="75000"/>
                  </a:schemeClr>
                </a:solidFill>
                <a:latin typeface="Arial" panose="020B0604020202020204" pitchFamily="34" charset="0"/>
                <a:cs typeface="Arial" panose="020B0604020202020204" pitchFamily="34" charset="0"/>
              </a:rPr>
              <a:t>DFD diagram for the System:-</a:t>
            </a:r>
            <a:br>
              <a:rPr lang="en-IN" sz="2000" b="1" dirty="0">
                <a:solidFill>
                  <a:schemeClr val="accent1">
                    <a:lumMod val="75000"/>
                  </a:schemeClr>
                </a:solidFill>
                <a:latin typeface="Arial" panose="020B0604020202020204" pitchFamily="34" charset="0"/>
                <a:cs typeface="Arial" panose="020B0604020202020204" pitchFamily="34" charset="0"/>
              </a:rPr>
            </a:br>
            <a:endParaRPr lang="en-US" sz="2000"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0A15CA-EC21-9294-1F58-F82204AF6A2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895850" y="254000"/>
            <a:ext cx="4298950" cy="5731933"/>
          </a:xfrm>
          <a:prstGeom prst="rect">
            <a:avLst/>
          </a:prstGeom>
        </p:spPr>
      </p:pic>
    </p:spTree>
    <p:extLst>
      <p:ext uri="{BB962C8B-B14F-4D97-AF65-F5344CB8AC3E}">
        <p14:creationId xmlns:p14="http://schemas.microsoft.com/office/powerpoint/2010/main" val="3308858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76E529-3AEE-0249-2275-99B68546D06E}"/>
              </a:ext>
            </a:extLst>
          </p:cNvPr>
          <p:cNvSpPr txBox="1"/>
          <p:nvPr/>
        </p:nvSpPr>
        <p:spPr>
          <a:xfrm>
            <a:off x="883920" y="454075"/>
            <a:ext cx="6096000" cy="646331"/>
          </a:xfrm>
          <a:prstGeom prst="rect">
            <a:avLst/>
          </a:prstGeom>
          <a:noFill/>
        </p:spPr>
        <p:txBody>
          <a:bodyPr wrap="square">
            <a:spAutoFit/>
          </a:bodyPr>
          <a:lstStyle/>
          <a:p>
            <a:r>
              <a:rPr lang="en-IN" sz="1800" b="1" dirty="0">
                <a:solidFill>
                  <a:schemeClr val="accent1">
                    <a:lumMod val="75000"/>
                  </a:schemeClr>
                </a:solidFill>
                <a:latin typeface="Arial" panose="020B0604020202020204" pitchFamily="34" charset="0"/>
                <a:cs typeface="Arial" panose="020B0604020202020204" pitchFamily="34" charset="0"/>
              </a:rPr>
              <a:t>ER diagram for the System:-</a:t>
            </a:r>
            <a:br>
              <a:rPr lang="en-IN" sz="1800" b="1" dirty="0">
                <a:solidFill>
                  <a:schemeClr val="accent1">
                    <a:lumMod val="75000"/>
                  </a:schemeClr>
                </a:solidFill>
                <a:latin typeface="Arial" panose="020B0604020202020204" pitchFamily="34" charset="0"/>
                <a:cs typeface="Arial" panose="020B0604020202020204" pitchFamily="34" charset="0"/>
              </a:rPr>
            </a:br>
            <a:endParaRPr lang="en-US" sz="1800"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81879C-2716-D2E2-A076-9AEC2CF00B5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306663" y="213360"/>
            <a:ext cx="6567484" cy="5953760"/>
          </a:xfrm>
          <a:prstGeom prst="rect">
            <a:avLst/>
          </a:prstGeom>
        </p:spPr>
      </p:pic>
    </p:spTree>
    <p:extLst>
      <p:ext uri="{BB962C8B-B14F-4D97-AF65-F5344CB8AC3E}">
        <p14:creationId xmlns:p14="http://schemas.microsoft.com/office/powerpoint/2010/main" val="1333644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7F3D27-8F46-F669-C2A7-C92161BB817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Arial" panose="020B0604020202020204" pitchFamily="34" charset="0"/>
                <a:cs typeface="Arial" panose="020B0604020202020204" pitchFamily="34" charset="0"/>
              </a:rPr>
              <a:t>System Requirement Specification </a:t>
            </a:r>
            <a:endParaRPr lang="en-IN" sz="3600" b="1" dirty="0">
              <a:solidFill>
                <a:srgbClr val="FFFFFF"/>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5036DADB-8DCF-7517-51F6-C7AF14EACDEF}"/>
              </a:ext>
            </a:extLst>
          </p:cNvPr>
          <p:cNvSpPr>
            <a:spLocks noGrp="1"/>
          </p:cNvSpPr>
          <p:nvPr>
            <p:ph idx="1"/>
          </p:nvPr>
        </p:nvSpPr>
        <p:spPr>
          <a:xfrm>
            <a:off x="4742016" y="605896"/>
            <a:ext cx="6413663" cy="5646208"/>
          </a:xfrm>
        </p:spPr>
        <p:txBody>
          <a:bodyPr anchor="ctr">
            <a:noAutofit/>
          </a:bodyPr>
          <a:lstStyle/>
          <a:p>
            <a:pPr>
              <a:lnSpc>
                <a:spcPct val="100000"/>
              </a:lnSpc>
            </a:pPr>
            <a:r>
              <a:rPr lang="en-US" sz="1800" b="0" i="0" u="none" strike="noStrike" baseline="0" dirty="0">
                <a:solidFill>
                  <a:srgbClr val="000000"/>
                </a:solidFill>
                <a:latin typeface="Arial" panose="020B0604020202020204" pitchFamily="34" charset="0"/>
              </a:rPr>
              <a:t>The proposed system has the following requirements: </a:t>
            </a:r>
          </a:p>
          <a:p>
            <a:pPr marL="144000">
              <a:lnSpc>
                <a:spcPct val="100000"/>
              </a:lnSpc>
            </a:pPr>
            <a:r>
              <a:rPr lang="en-US" sz="1800" b="0" i="0" u="none" strike="noStrike" baseline="0" dirty="0">
                <a:solidFill>
                  <a:srgbClr val="000000"/>
                </a:solidFill>
                <a:latin typeface="Arial" panose="020B0604020202020204" pitchFamily="34" charset="0"/>
              </a:rPr>
              <a:t>• System needs store information about new entry of project. </a:t>
            </a:r>
          </a:p>
          <a:p>
            <a:pPr marL="144000">
              <a:lnSpc>
                <a:spcPct val="100000"/>
              </a:lnSpc>
            </a:pPr>
            <a:r>
              <a:rPr lang="en-US" sz="1800" b="0" i="0" u="none" strike="noStrike" baseline="0" dirty="0">
                <a:solidFill>
                  <a:srgbClr val="000000"/>
                </a:solidFill>
                <a:latin typeface="Arial" panose="020B0604020202020204" pitchFamily="34" charset="0"/>
              </a:rPr>
              <a:t>• System needs to help the freelancers to keep information of project and find them as per various queries. </a:t>
            </a:r>
          </a:p>
          <a:p>
            <a:pPr marL="144000">
              <a:lnSpc>
                <a:spcPct val="100000"/>
              </a:lnSpc>
            </a:pPr>
            <a:r>
              <a:rPr lang="en-US" sz="1800" b="0" i="0" u="none" strike="noStrike" baseline="0" dirty="0">
                <a:solidFill>
                  <a:srgbClr val="000000"/>
                </a:solidFill>
                <a:latin typeface="Arial" panose="020B0604020202020204" pitchFamily="34" charset="0"/>
              </a:rPr>
              <a:t>• System need to maintain quantity record. </a:t>
            </a:r>
          </a:p>
          <a:p>
            <a:pPr marL="144000">
              <a:lnSpc>
                <a:spcPct val="100000"/>
              </a:lnSpc>
            </a:pPr>
            <a:r>
              <a:rPr lang="en-US" sz="1800" b="0" i="0" u="none" strike="noStrike" baseline="0" dirty="0">
                <a:solidFill>
                  <a:srgbClr val="000000"/>
                </a:solidFill>
                <a:latin typeface="Arial" panose="020B0604020202020204" pitchFamily="34" charset="0"/>
              </a:rPr>
              <a:t>• System need to keep the record of Services. </a:t>
            </a:r>
          </a:p>
          <a:p>
            <a:pPr marL="144000">
              <a:lnSpc>
                <a:spcPct val="100000"/>
              </a:lnSpc>
            </a:pPr>
            <a:r>
              <a:rPr lang="en-US" sz="1800" b="0" i="0" u="none" strike="noStrike" baseline="0" dirty="0">
                <a:solidFill>
                  <a:srgbClr val="000000"/>
                </a:solidFill>
                <a:latin typeface="Arial" panose="020B0604020202020204" pitchFamily="34" charset="0"/>
              </a:rPr>
              <a:t>• System need to update and delete the record. </a:t>
            </a:r>
          </a:p>
          <a:p>
            <a:pPr marL="144000">
              <a:lnSpc>
                <a:spcPct val="100000"/>
              </a:lnSpc>
            </a:pPr>
            <a:r>
              <a:rPr lang="en-US" sz="1800" b="0" i="0" u="none" strike="noStrike" baseline="0" dirty="0">
                <a:solidFill>
                  <a:srgbClr val="000000"/>
                </a:solidFill>
                <a:latin typeface="Arial" panose="020B0604020202020204" pitchFamily="34" charset="0"/>
              </a:rPr>
              <a:t>• System also needs a search area. </a:t>
            </a:r>
          </a:p>
          <a:p>
            <a:pPr marL="144000">
              <a:lnSpc>
                <a:spcPct val="100000"/>
              </a:lnSpc>
            </a:pPr>
            <a:r>
              <a:rPr lang="en-US" sz="1800" b="0" i="0" u="none" strike="noStrike" baseline="0" dirty="0">
                <a:solidFill>
                  <a:srgbClr val="000000"/>
                </a:solidFill>
                <a:latin typeface="Arial" panose="020B0604020202020204" pitchFamily="34" charset="0"/>
              </a:rPr>
              <a:t>• It also needs a security system to prevent data </a:t>
            </a:r>
          </a:p>
        </p:txBody>
      </p:sp>
    </p:spTree>
    <p:extLst>
      <p:ext uri="{BB962C8B-B14F-4D97-AF65-F5344CB8AC3E}">
        <p14:creationId xmlns:p14="http://schemas.microsoft.com/office/powerpoint/2010/main" val="136232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D5D000-9057-4C11-22D6-631DEE50CFB1}"/>
              </a:ext>
            </a:extLst>
          </p:cNvPr>
          <p:cNvSpPr>
            <a:spLocks noGrp="1"/>
          </p:cNvSpPr>
          <p:nvPr>
            <p:ph type="title"/>
          </p:nvPr>
        </p:nvSpPr>
        <p:spPr>
          <a:xfrm>
            <a:off x="492370" y="605896"/>
            <a:ext cx="3084844" cy="5646208"/>
          </a:xfrm>
        </p:spPr>
        <p:txBody>
          <a:bodyPr anchor="ctr">
            <a:normAutofit/>
          </a:bodyPr>
          <a:lstStyle/>
          <a:p>
            <a:r>
              <a:rPr lang="en-US" sz="3600" b="1" spc="0">
                <a:ln w="0"/>
                <a:solidFill>
                  <a:srgbClr val="FFFFFF"/>
                </a:solidFill>
                <a:latin typeface="Arial" panose="020B0604020202020204" pitchFamily="34" charset="0"/>
                <a:cs typeface="Arial" panose="020B0604020202020204" pitchFamily="34" charset="0"/>
              </a:rPr>
              <a:t>Conclusion</a:t>
            </a:r>
            <a:endParaRPr lang="en-IN" sz="3600" b="1" spc="0">
              <a:ln w="0"/>
              <a:solidFill>
                <a:srgbClr val="FFFFFF"/>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E70F4E7-2834-5F5F-4EEA-79E4FBD8B5A4}"/>
              </a:ext>
            </a:extLst>
          </p:cNvPr>
          <p:cNvSpPr>
            <a:spLocks noGrp="1"/>
          </p:cNvSpPr>
          <p:nvPr>
            <p:ph idx="1"/>
          </p:nvPr>
        </p:nvSpPr>
        <p:spPr>
          <a:xfrm>
            <a:off x="4742016" y="605896"/>
            <a:ext cx="6413663" cy="5646208"/>
          </a:xfrm>
        </p:spPr>
        <p:txBody>
          <a:bodyPr anchor="ctr">
            <a:normAutofit/>
          </a:bodyPr>
          <a:lstStyle/>
          <a:p>
            <a:pPr>
              <a:spcBef>
                <a:spcPts val="0"/>
              </a:spcBef>
              <a:spcAft>
                <a:spcPts val="600"/>
              </a:spcAft>
            </a:pPr>
            <a:r>
              <a:rPr lang="en-US" sz="1800" b="0" i="0" u="none" strike="noStrike" baseline="0" dirty="0">
                <a:solidFill>
                  <a:schemeClr val="tx1"/>
                </a:solidFill>
                <a:latin typeface="Arial" panose="020B0604020202020204" pitchFamily="34" charset="0"/>
              </a:rPr>
              <a:t>At the end it is concluded that we have made effort on following points… </a:t>
            </a:r>
          </a:p>
          <a:p>
            <a:pPr>
              <a:spcBef>
                <a:spcPts val="0"/>
              </a:spcBef>
              <a:spcAft>
                <a:spcPts val="600"/>
              </a:spcAft>
            </a:pPr>
            <a:r>
              <a:rPr lang="en-US" sz="1800" b="0" i="0" u="none" strike="noStrike" baseline="0" dirty="0">
                <a:solidFill>
                  <a:schemeClr val="tx1"/>
                </a:solidFill>
                <a:latin typeface="Arial" panose="020B0604020202020204" pitchFamily="34" charset="0"/>
              </a:rPr>
              <a:t>• A description of the background and context of the project and its relation to work already done in the area. </a:t>
            </a:r>
          </a:p>
          <a:p>
            <a:pPr>
              <a:spcBef>
                <a:spcPts val="0"/>
              </a:spcBef>
              <a:spcAft>
                <a:spcPts val="600"/>
              </a:spcAft>
            </a:pPr>
            <a:r>
              <a:rPr lang="en-US" sz="1800" b="0" i="0" u="none" strike="noStrike" baseline="0" dirty="0">
                <a:solidFill>
                  <a:schemeClr val="tx1"/>
                </a:solidFill>
                <a:latin typeface="Arial" panose="020B0604020202020204" pitchFamily="34" charset="0"/>
              </a:rPr>
              <a:t>• Made statement of the aims and objectives of the project. </a:t>
            </a:r>
          </a:p>
          <a:p>
            <a:pPr>
              <a:spcBef>
                <a:spcPts val="0"/>
              </a:spcBef>
              <a:spcAft>
                <a:spcPts val="600"/>
              </a:spcAft>
            </a:pPr>
            <a:r>
              <a:rPr lang="en-US" sz="1800" b="0" i="0" u="none" strike="noStrike" baseline="0" dirty="0">
                <a:solidFill>
                  <a:schemeClr val="tx1"/>
                </a:solidFill>
                <a:latin typeface="Arial" panose="020B0604020202020204" pitchFamily="34" charset="0"/>
              </a:rPr>
              <a:t>• We define the problem on which we are working in the project. </a:t>
            </a:r>
          </a:p>
          <a:p>
            <a:pPr>
              <a:spcBef>
                <a:spcPts val="0"/>
              </a:spcBef>
              <a:spcAft>
                <a:spcPts val="600"/>
              </a:spcAft>
            </a:pPr>
            <a:r>
              <a:rPr lang="en-US" sz="1800" b="0" i="0" u="none" strike="noStrike" baseline="0" dirty="0">
                <a:solidFill>
                  <a:schemeClr val="tx1"/>
                </a:solidFill>
                <a:latin typeface="Arial" panose="020B0604020202020204" pitchFamily="34" charset="0"/>
              </a:rPr>
              <a:t>• We describe the requirement Specifications of the system and the actions that can be done on these things. </a:t>
            </a:r>
          </a:p>
          <a:p>
            <a:pPr>
              <a:spcBef>
                <a:spcPts val="0"/>
              </a:spcBef>
              <a:spcAft>
                <a:spcPts val="600"/>
              </a:spcAft>
            </a:pPr>
            <a:r>
              <a:rPr lang="en-US" sz="1800" b="0" i="0" u="none" strike="noStrike" baseline="0" dirty="0">
                <a:solidFill>
                  <a:schemeClr val="tx1"/>
                </a:solidFill>
                <a:latin typeface="Arial" panose="020B0604020202020204" pitchFamily="34" charset="0"/>
              </a:rPr>
              <a:t>• We understand the problem domain and produce a model of the system, which describes operations that can be performed on the system. </a:t>
            </a:r>
          </a:p>
          <a:p>
            <a:pPr>
              <a:spcBef>
                <a:spcPts val="0"/>
              </a:spcBef>
              <a:spcAft>
                <a:spcPts val="600"/>
              </a:spcAft>
            </a:pPr>
            <a:r>
              <a:rPr lang="en-US" sz="1800" b="0" i="0" u="none" strike="noStrike" baseline="0" dirty="0">
                <a:solidFill>
                  <a:schemeClr val="tx1"/>
                </a:solidFill>
                <a:latin typeface="Arial" panose="020B0604020202020204" pitchFamily="34" charset="0"/>
              </a:rPr>
              <a:t>• We designed user interface and security issues related to system. </a:t>
            </a:r>
          </a:p>
        </p:txBody>
      </p:sp>
    </p:spTree>
    <p:extLst>
      <p:ext uri="{BB962C8B-B14F-4D97-AF65-F5344CB8AC3E}">
        <p14:creationId xmlns:p14="http://schemas.microsoft.com/office/powerpoint/2010/main" val="263751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5AA9-E734-4FAD-606A-C6C1AEE5F514}"/>
              </a:ext>
            </a:extLst>
          </p:cNvPr>
          <p:cNvSpPr>
            <a:spLocks noGrp="1"/>
          </p:cNvSpPr>
          <p:nvPr>
            <p:ph type="title"/>
          </p:nvPr>
        </p:nvSpPr>
        <p:spPr/>
        <p:txBody>
          <a:bodyPr/>
          <a:lstStyle/>
          <a:p>
            <a:r>
              <a:rPr lang="en-US"/>
              <a:t>MERN concept</a:t>
            </a:r>
            <a:endParaRPr lang="en-IN"/>
          </a:p>
        </p:txBody>
      </p:sp>
      <p:sp>
        <p:nvSpPr>
          <p:cNvPr id="4" name="Content Placeholder 2">
            <a:extLst>
              <a:ext uri="{FF2B5EF4-FFF2-40B4-BE49-F238E27FC236}">
                <a16:creationId xmlns:a16="http://schemas.microsoft.com/office/drawing/2014/main" id="{A171E3F2-236A-EA2C-30D6-B8D9A6C21715}"/>
              </a:ext>
            </a:extLst>
          </p:cNvPr>
          <p:cNvSpPr>
            <a:spLocks noGrp="1"/>
          </p:cNvSpPr>
          <p:nvPr>
            <p:ph idx="1"/>
          </p:nvPr>
        </p:nvSpPr>
        <p:spPr>
          <a:xfrm>
            <a:off x="1096963" y="1846263"/>
            <a:ext cx="10058400" cy="4022725"/>
          </a:xfrm>
        </p:spPr>
        <p:txBody>
          <a:bodyPr/>
          <a:lstStyle/>
          <a:p>
            <a:pPr marL="0" indent="0" algn="just">
              <a:buNone/>
            </a:pPr>
            <a:r>
              <a:rPr lang="en-IN" b="0" i="0" dirty="0">
                <a:solidFill>
                  <a:srgbClr val="333333"/>
                </a:solidFill>
                <a:effectLst/>
                <a:latin typeface="Arial" panose="020B0604020202020204" pitchFamily="34" charset="0"/>
                <a:cs typeface="Arial" panose="020B0604020202020204" pitchFamily="34" charset="0"/>
              </a:rPr>
              <a:t>MERN Stack consists of four main components or can say four main technologies:</a:t>
            </a:r>
          </a:p>
          <a:p>
            <a:pPr algn="just">
              <a:buFont typeface="+mj-lt"/>
              <a:buAutoNum type="arabicPeriod"/>
            </a:pPr>
            <a:r>
              <a:rPr lang="en-IN" b="1" i="0" dirty="0">
                <a:solidFill>
                  <a:srgbClr val="000000"/>
                </a:solidFill>
                <a:effectLst/>
                <a:latin typeface="Arial" panose="020B0604020202020204" pitchFamily="34" charset="0"/>
                <a:cs typeface="Arial" panose="020B0604020202020204" pitchFamily="34" charset="0"/>
              </a:rPr>
              <a:t>M</a:t>
            </a:r>
            <a:r>
              <a:rPr lang="en-IN" b="0" i="0" dirty="0">
                <a:solidFill>
                  <a:srgbClr val="000000"/>
                </a:solidFill>
                <a:effectLst/>
                <a:latin typeface="Arial" panose="020B0604020202020204" pitchFamily="34" charset="0"/>
                <a:cs typeface="Arial" panose="020B0604020202020204" pitchFamily="34" charset="0"/>
              </a:rPr>
              <a:t> stands for </a:t>
            </a:r>
            <a:r>
              <a:rPr lang="en-IN" b="1" i="0" dirty="0">
                <a:solidFill>
                  <a:srgbClr val="000000"/>
                </a:solidFill>
                <a:effectLst/>
                <a:latin typeface="Arial" panose="020B0604020202020204" pitchFamily="34" charset="0"/>
                <a:cs typeface="Arial" panose="020B0604020202020204" pitchFamily="34" charset="0"/>
              </a:rPr>
              <a:t>MongoDB ( Database ),</a:t>
            </a:r>
            <a:r>
              <a:rPr lang="en-IN" b="0" i="0" dirty="0">
                <a:solidFill>
                  <a:srgbClr val="000000"/>
                </a:solidFill>
                <a:effectLst/>
                <a:latin typeface="Arial" panose="020B0604020202020204" pitchFamily="34" charset="0"/>
                <a:cs typeface="Arial" panose="020B0604020202020204" pitchFamily="34" charset="0"/>
              </a:rPr>
              <a:t> mainly used for preparing document database and is a NoSQL (Non-Structured Query Language ) Database System</a:t>
            </a:r>
          </a:p>
          <a:p>
            <a:pPr algn="just">
              <a:buFont typeface="+mj-lt"/>
              <a:buAutoNum type="arabicPeriod"/>
            </a:pPr>
            <a:r>
              <a:rPr lang="en-IN" b="1" i="0" dirty="0">
                <a:solidFill>
                  <a:srgbClr val="000000"/>
                </a:solidFill>
                <a:effectLst/>
                <a:latin typeface="Arial" panose="020B0604020202020204" pitchFamily="34" charset="0"/>
                <a:cs typeface="Arial" panose="020B0604020202020204" pitchFamily="34" charset="0"/>
              </a:rPr>
              <a:t>E</a:t>
            </a:r>
            <a:r>
              <a:rPr lang="en-IN" b="0" i="0" dirty="0">
                <a:solidFill>
                  <a:srgbClr val="000000"/>
                </a:solidFill>
                <a:effectLst/>
                <a:latin typeface="Arial" panose="020B0604020202020204" pitchFamily="34" charset="0"/>
                <a:cs typeface="Arial" panose="020B0604020202020204" pitchFamily="34" charset="0"/>
              </a:rPr>
              <a:t> stands for </a:t>
            </a:r>
            <a:r>
              <a:rPr lang="en-IN" b="1" i="0" dirty="0">
                <a:solidFill>
                  <a:srgbClr val="000000"/>
                </a:solidFill>
                <a:effectLst/>
                <a:latin typeface="Arial" panose="020B0604020202020204" pitchFamily="34" charset="0"/>
                <a:cs typeface="Arial" panose="020B0604020202020204" pitchFamily="34" charset="0"/>
              </a:rPr>
              <a:t>Express,</a:t>
            </a:r>
            <a:r>
              <a:rPr lang="en-IN" b="0" i="0" dirty="0">
                <a:solidFill>
                  <a:srgbClr val="000000"/>
                </a:solidFill>
                <a:effectLst/>
                <a:latin typeface="Arial" panose="020B0604020202020204" pitchFamily="34" charset="0"/>
                <a:cs typeface="Arial" panose="020B0604020202020204" pitchFamily="34" charset="0"/>
              </a:rPr>
              <a:t> mainly used for developing Node.js web framework</a:t>
            </a:r>
          </a:p>
          <a:p>
            <a:pPr algn="just">
              <a:buFont typeface="+mj-lt"/>
              <a:buAutoNum type="arabicPeriod"/>
            </a:pPr>
            <a:r>
              <a:rPr lang="en-IN" b="1" i="0" dirty="0">
                <a:solidFill>
                  <a:srgbClr val="000000"/>
                </a:solidFill>
                <a:effectLst/>
                <a:latin typeface="Arial" panose="020B0604020202020204" pitchFamily="34" charset="0"/>
                <a:cs typeface="Arial" panose="020B0604020202020204" pitchFamily="34" charset="0"/>
              </a:rPr>
              <a:t>R</a:t>
            </a:r>
            <a:r>
              <a:rPr lang="en-IN" b="0" i="0" dirty="0">
                <a:solidFill>
                  <a:srgbClr val="000000"/>
                </a:solidFill>
                <a:effectLst/>
                <a:latin typeface="Arial" panose="020B0604020202020204" pitchFamily="34" charset="0"/>
                <a:cs typeface="Arial" panose="020B0604020202020204" pitchFamily="34" charset="0"/>
              </a:rPr>
              <a:t> stands for </a:t>
            </a:r>
            <a:r>
              <a:rPr lang="en-IN" b="1" i="0" dirty="0">
                <a:solidFill>
                  <a:srgbClr val="000000"/>
                </a:solidFill>
                <a:effectLst/>
                <a:latin typeface="Arial" panose="020B0604020202020204" pitchFamily="34" charset="0"/>
                <a:cs typeface="Arial" panose="020B0604020202020204" pitchFamily="34" charset="0"/>
              </a:rPr>
              <a:t>React,</a:t>
            </a:r>
            <a:r>
              <a:rPr lang="en-IN" b="0" i="0" dirty="0">
                <a:solidFill>
                  <a:srgbClr val="000000"/>
                </a:solidFill>
                <a:effectLst/>
                <a:latin typeface="Arial" panose="020B0604020202020204" pitchFamily="34" charset="0"/>
                <a:cs typeface="Arial" panose="020B0604020202020204" pitchFamily="34" charset="0"/>
              </a:rPr>
              <a:t> mainly used for developing a client-side JavaScript framework</a:t>
            </a:r>
          </a:p>
          <a:p>
            <a:pPr algn="just">
              <a:buFont typeface="+mj-lt"/>
              <a:buAutoNum type="arabicPeriod"/>
            </a:pPr>
            <a:r>
              <a:rPr lang="en-IN" b="1" i="0" dirty="0">
                <a:solidFill>
                  <a:srgbClr val="000000"/>
                </a:solidFill>
                <a:effectLst/>
                <a:latin typeface="Arial" panose="020B0604020202020204" pitchFamily="34" charset="0"/>
                <a:cs typeface="Arial" panose="020B0604020202020204" pitchFamily="34" charset="0"/>
              </a:rPr>
              <a:t>N</a:t>
            </a:r>
            <a:r>
              <a:rPr lang="en-IN" b="0" i="0" dirty="0">
                <a:solidFill>
                  <a:srgbClr val="000000"/>
                </a:solidFill>
                <a:effectLst/>
                <a:latin typeface="Arial" panose="020B0604020202020204" pitchFamily="34" charset="0"/>
                <a:cs typeface="Arial" panose="020B0604020202020204" pitchFamily="34" charset="0"/>
              </a:rPr>
              <a:t> stands for </a:t>
            </a:r>
            <a:r>
              <a:rPr lang="en-IN" b="1" i="0" dirty="0" err="1">
                <a:solidFill>
                  <a:srgbClr val="000000"/>
                </a:solidFill>
                <a:effectLst/>
                <a:latin typeface="Arial" panose="020B0604020202020204" pitchFamily="34" charset="0"/>
                <a:cs typeface="Arial" panose="020B0604020202020204" pitchFamily="34" charset="0"/>
              </a:rPr>
              <a:t>js</a:t>
            </a:r>
            <a:r>
              <a:rPr lang="en-IN" b="1" i="0" dirty="0">
                <a:solidFill>
                  <a:srgbClr val="000000"/>
                </a:solidFill>
                <a:effectLst/>
                <a:latin typeface="Arial" panose="020B0604020202020204" pitchFamily="34" charset="0"/>
                <a:cs typeface="Arial" panose="020B0604020202020204" pitchFamily="34" charset="0"/>
              </a:rPr>
              <a:t>,</a:t>
            </a:r>
            <a:r>
              <a:rPr lang="en-IN" b="0" i="0" dirty="0">
                <a:solidFill>
                  <a:srgbClr val="000000"/>
                </a:solidFill>
                <a:effectLst/>
                <a:latin typeface="Arial" panose="020B0604020202020204" pitchFamily="34" charset="0"/>
                <a:cs typeface="Arial" panose="020B0604020202020204" pitchFamily="34" charset="0"/>
              </a:rPr>
              <a:t> mainly used for developing the premier JavaScript web server</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56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471613-1C30-8626-A74F-0131264E882E}"/>
              </a:ext>
            </a:extLst>
          </p:cNvPr>
          <p:cNvSpPr>
            <a:spLocks noGrp="1"/>
          </p:cNvSpPr>
          <p:nvPr>
            <p:ph type="title"/>
          </p:nvPr>
        </p:nvSpPr>
        <p:spPr>
          <a:xfrm>
            <a:off x="1096963" y="287338"/>
            <a:ext cx="10058400" cy="1449387"/>
          </a:xfrm>
        </p:spPr>
        <p:txBody>
          <a:bodyPr/>
          <a:lstStyle/>
          <a:p>
            <a:pPr algn="just"/>
            <a:r>
              <a:rPr lang="en-US" b="0" i="0" dirty="0">
                <a:effectLst/>
                <a:latin typeface="Arial" panose="020B0604020202020204" pitchFamily="34" charset="0"/>
                <a:cs typeface="Arial" panose="020B0604020202020204" pitchFamily="34" charset="0"/>
              </a:rPr>
              <a:t>MERN Stack for building Mobile and Web applications</a:t>
            </a:r>
          </a:p>
        </p:txBody>
      </p:sp>
      <p:sp>
        <p:nvSpPr>
          <p:cNvPr id="5" name="Content Placeholder 2">
            <a:extLst>
              <a:ext uri="{FF2B5EF4-FFF2-40B4-BE49-F238E27FC236}">
                <a16:creationId xmlns:a16="http://schemas.microsoft.com/office/drawing/2014/main" id="{D4E81031-9CBC-A29D-85F8-57D975C41A8E}"/>
              </a:ext>
            </a:extLst>
          </p:cNvPr>
          <p:cNvSpPr>
            <a:spLocks noGrp="1"/>
          </p:cNvSpPr>
          <p:nvPr>
            <p:ph idx="1"/>
          </p:nvPr>
        </p:nvSpPr>
        <p:spPr>
          <a:xfrm>
            <a:off x="1096963" y="1846263"/>
            <a:ext cx="10058400" cy="4022725"/>
          </a:xfrm>
        </p:spPr>
        <p:txBody>
          <a:bodyPr/>
          <a:lstStyle/>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Cost-effective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SEO friendly</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Better performance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Improves Security</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Provide the fastest delivery</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Provides faster Modifications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Open Source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28600" algn="just">
              <a:lnSpc>
                <a:spcPts val="1875"/>
              </a:lnSpc>
              <a:spcBef>
                <a:spcPts val="300"/>
              </a:spcBef>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Easy to switch between client and server</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2290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4E557F-25CB-DD0B-EA3B-74EE43B1A067}"/>
              </a:ext>
            </a:extLst>
          </p:cNvPr>
          <p:cNvSpPr>
            <a:spLocks noGrp="1"/>
          </p:cNvSpPr>
          <p:nvPr>
            <p:ph type="title"/>
          </p:nvPr>
        </p:nvSpPr>
        <p:spPr>
          <a:xfrm>
            <a:off x="1096963" y="287338"/>
            <a:ext cx="10058400" cy="1449387"/>
          </a:xfrm>
        </p:spPr>
        <p:txBody>
          <a:bodyPr/>
          <a:lstStyle/>
          <a:p>
            <a:r>
              <a:rPr lang="en-US" dirty="0"/>
              <a:t>Architectural framework of MERN stack</a:t>
            </a:r>
            <a:endParaRPr lang="en-IN" dirty="0"/>
          </a:p>
        </p:txBody>
      </p:sp>
      <p:sp>
        <p:nvSpPr>
          <p:cNvPr id="6" name="Content Placeholder 2">
            <a:extLst>
              <a:ext uri="{FF2B5EF4-FFF2-40B4-BE49-F238E27FC236}">
                <a16:creationId xmlns:a16="http://schemas.microsoft.com/office/drawing/2014/main" id="{36776B4A-4870-DB28-F497-6D125322CA08}"/>
              </a:ext>
            </a:extLst>
          </p:cNvPr>
          <p:cNvSpPr>
            <a:spLocks noGrp="1"/>
          </p:cNvSpPr>
          <p:nvPr>
            <p:ph idx="1"/>
          </p:nvPr>
        </p:nvSpPr>
        <p:spPr>
          <a:xfrm>
            <a:off x="1096963" y="1846263"/>
            <a:ext cx="10058400" cy="4022725"/>
          </a:xfrm>
        </p:spPr>
        <p:txBody>
          <a:bodyPr/>
          <a:lstStyle/>
          <a:p>
            <a:pPr marL="0" indent="0" algn="just">
              <a:buNone/>
            </a:pPr>
            <a:r>
              <a:rPr lang="en-US" b="0" i="0" dirty="0">
                <a:solidFill>
                  <a:srgbClr val="333333"/>
                </a:solidFill>
                <a:effectLst/>
                <a:latin typeface="Arial" panose="020B0604020202020204" pitchFamily="34" charset="0"/>
                <a:cs typeface="Arial" panose="020B0604020202020204" pitchFamily="34" charset="0"/>
              </a:rPr>
              <a:t>MERN has a 3-tier Architecture system mainly consisting of 3 layers -</a:t>
            </a:r>
          </a:p>
          <a:p>
            <a:pPr marL="0" indent="0" algn="just">
              <a:buNone/>
            </a:pPr>
            <a:r>
              <a:rPr lang="en-US" b="0" i="0" dirty="0">
                <a:solidFill>
                  <a:srgbClr val="333333"/>
                </a:solidFill>
                <a:effectLst/>
                <a:latin typeface="Arial" panose="020B0604020202020204" pitchFamily="34" charset="0"/>
                <a:cs typeface="Arial" panose="020B0604020202020204" pitchFamily="34" charset="0"/>
              </a:rPr>
              <a:t>These layers are as follows:</a:t>
            </a:r>
          </a:p>
          <a:p>
            <a:pPr algn="just">
              <a:buFont typeface="+mj-lt"/>
              <a:buAutoNum type="arabicPeriod"/>
            </a:pPr>
            <a:r>
              <a:rPr lang="en-US" b="0" i="0" dirty="0">
                <a:solidFill>
                  <a:srgbClr val="000000"/>
                </a:solidFill>
                <a:effectLst/>
                <a:latin typeface="Arial" panose="020B0604020202020204" pitchFamily="34" charset="0"/>
                <a:cs typeface="Arial" panose="020B0604020202020204" pitchFamily="34" charset="0"/>
              </a:rPr>
              <a:t>Web as front-end tier</a:t>
            </a:r>
          </a:p>
          <a:p>
            <a:pPr algn="just">
              <a:buFont typeface="+mj-lt"/>
              <a:buAutoNum type="arabicPeriod"/>
            </a:pPr>
            <a:r>
              <a:rPr lang="en-US" b="0" i="0" dirty="0">
                <a:solidFill>
                  <a:srgbClr val="000000"/>
                </a:solidFill>
                <a:effectLst/>
                <a:latin typeface="Arial" panose="020B0604020202020204" pitchFamily="34" charset="0"/>
                <a:cs typeface="Arial" panose="020B0604020202020204" pitchFamily="34" charset="0"/>
              </a:rPr>
              <a:t>Server as the middle tier</a:t>
            </a:r>
          </a:p>
          <a:p>
            <a:pPr algn="just">
              <a:buFont typeface="+mj-lt"/>
              <a:buAutoNum type="arabicPeriod"/>
            </a:pPr>
            <a:r>
              <a:rPr lang="en-US" b="0" i="0" dirty="0">
                <a:solidFill>
                  <a:srgbClr val="000000"/>
                </a:solidFill>
                <a:effectLst/>
                <a:latin typeface="Arial" panose="020B0604020202020204" pitchFamily="34" charset="0"/>
                <a:cs typeface="Arial" panose="020B0604020202020204" pitchFamily="34" charset="0"/>
              </a:rPr>
              <a:t>Database as backend tier</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18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ERN Stack">
            <a:extLst>
              <a:ext uri="{FF2B5EF4-FFF2-40B4-BE49-F238E27FC236}">
                <a16:creationId xmlns:a16="http://schemas.microsoft.com/office/drawing/2014/main" id="{66DE3EBB-E60C-8EB8-DAF5-9976E648B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680" y="486735"/>
            <a:ext cx="9184639" cy="608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19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A07B-5FE2-B1B8-C7DA-AC6156437BAF}"/>
              </a:ext>
            </a:extLst>
          </p:cNvPr>
          <p:cNvSpPr>
            <a:spLocks noGrp="1"/>
          </p:cNvSpPr>
          <p:nvPr>
            <p:ph type="title"/>
          </p:nvPr>
        </p:nvSpPr>
        <p:spPr/>
        <p:txBody>
          <a:bodyPr/>
          <a:lstStyle/>
          <a:p>
            <a:r>
              <a:rPr lang="en-IN" dirty="0"/>
              <a:t>React JS- Front tier</a:t>
            </a:r>
          </a:p>
        </p:txBody>
      </p:sp>
      <p:sp>
        <p:nvSpPr>
          <p:cNvPr id="3" name="Content Placeholder 2">
            <a:extLst>
              <a:ext uri="{FF2B5EF4-FFF2-40B4-BE49-F238E27FC236}">
                <a16:creationId xmlns:a16="http://schemas.microsoft.com/office/drawing/2014/main" id="{FE9C9E8B-1D01-7655-399E-A35BF1051EB5}"/>
              </a:ext>
            </a:extLst>
          </p:cNvPr>
          <p:cNvSpPr>
            <a:spLocks noGrp="1"/>
          </p:cNvSpPr>
          <p:nvPr>
            <p:ph idx="1"/>
          </p:nvPr>
        </p:nvSpPr>
        <p:spPr/>
        <p:txBody>
          <a:bodyPr>
            <a:normAutofit fontScale="92500"/>
          </a:bodyPr>
          <a:lstStyle/>
          <a:p>
            <a:pPr marL="0" indent="0" algn="just">
              <a:buNone/>
            </a:pPr>
            <a:r>
              <a:rPr lang="en-US" sz="2800" b="0" i="0">
                <a:solidFill>
                  <a:srgbClr val="000000"/>
                </a:solidFill>
                <a:effectLst/>
                <a:latin typeface="Arial" panose="020B0604020202020204" pitchFamily="34" charset="0"/>
                <a:cs typeface="Arial" panose="020B0604020202020204" pitchFamily="34" charset="0"/>
              </a:rPr>
              <a:t>The top tier of the MERN stack is mainly handled by React.js. It is one of the most prominent used open-source front-end JavaScript libraries used for building Web applications. It is famous for creating </a:t>
            </a:r>
            <a:r>
              <a:rPr lang="en-US" sz="2800" b="1" i="0">
                <a:solidFill>
                  <a:srgbClr val="000000"/>
                </a:solidFill>
                <a:effectLst/>
                <a:latin typeface="Arial" panose="020B0604020202020204" pitchFamily="34" charset="0"/>
                <a:cs typeface="Arial" panose="020B0604020202020204" pitchFamily="34" charset="0"/>
              </a:rPr>
              <a:t>dynamic client-side applications</a:t>
            </a:r>
            <a:r>
              <a:rPr lang="en-US" sz="2800" b="0" i="0">
                <a:solidFill>
                  <a:srgbClr val="000000"/>
                </a:solidFill>
                <a:effectLst/>
                <a:latin typeface="Arial" panose="020B0604020202020204" pitchFamily="34" charset="0"/>
                <a:cs typeface="Arial" panose="020B0604020202020204" pitchFamily="34" charset="0"/>
              </a:rPr>
              <a:t>. React will help you construct complex interfaces by using single components. It also connects those complex interfaces to data available on the backend server. React is used to create mobile applications (React Native) and web applications. React allows the reusability of code and can easily support it, which has many benefits and is much time saver. It permits users to create large web applications that can easily change the data of the page even without reloading the page.</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25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F32A-38AA-B8A6-F82C-7E08BC680F3B}"/>
              </a:ext>
            </a:extLst>
          </p:cNvPr>
          <p:cNvSpPr>
            <a:spLocks noGrp="1"/>
          </p:cNvSpPr>
          <p:nvPr>
            <p:ph type="title"/>
          </p:nvPr>
        </p:nvSpPr>
        <p:spPr/>
        <p:txBody>
          <a:bodyPr/>
          <a:lstStyle/>
          <a:p>
            <a:r>
              <a:rPr lang="en-IN" dirty="0"/>
              <a:t>Node and Express JS-Middle Tier </a:t>
            </a:r>
          </a:p>
        </p:txBody>
      </p:sp>
      <p:sp>
        <p:nvSpPr>
          <p:cNvPr id="4" name="Content Placeholder 2">
            <a:extLst>
              <a:ext uri="{FF2B5EF4-FFF2-40B4-BE49-F238E27FC236}">
                <a16:creationId xmlns:a16="http://schemas.microsoft.com/office/drawing/2014/main" id="{E559AA28-D50A-3220-07B5-1547BD9AD24F}"/>
              </a:ext>
            </a:extLst>
          </p:cNvPr>
          <p:cNvSpPr>
            <a:spLocks noGrp="1"/>
          </p:cNvSpPr>
          <p:nvPr>
            <p:ph idx="1"/>
          </p:nvPr>
        </p:nvSpPr>
        <p:spPr>
          <a:xfrm>
            <a:off x="1096963" y="1846263"/>
            <a:ext cx="10058400" cy="4022725"/>
          </a:xfrm>
        </p:spPr>
        <p:txBody>
          <a:bodyPr>
            <a:normAutofit fontScale="92500"/>
          </a:bodyPr>
          <a:lstStyle/>
          <a:p>
            <a:pPr marL="0" indent="0" algn="just">
              <a:buNone/>
            </a:pPr>
            <a:r>
              <a:rPr lang="en-US" sz="2400" b="0" i="0" dirty="0">
                <a:solidFill>
                  <a:srgbClr val="000000"/>
                </a:solidFill>
                <a:effectLst/>
                <a:latin typeface="Arial" panose="020B0604020202020204" pitchFamily="34" charset="0"/>
                <a:cs typeface="Arial" panose="020B0604020202020204" pitchFamily="34" charset="0"/>
              </a:rPr>
              <a:t>It is just next level from the top layer and is mainly handled by two components of the MERN stack, i.e., </a:t>
            </a:r>
            <a:r>
              <a:rPr lang="en-US" sz="2400" b="1" i="0" dirty="0">
                <a:solidFill>
                  <a:srgbClr val="000000"/>
                </a:solidFill>
                <a:effectLst/>
                <a:latin typeface="Arial" panose="020B0604020202020204" pitchFamily="34" charset="0"/>
                <a:cs typeface="Arial" panose="020B0604020202020204" pitchFamily="34" charset="0"/>
              </a:rPr>
              <a:t>Express.js</a:t>
            </a:r>
            <a:r>
              <a:rPr lang="en-US" sz="2400" b="0" i="0" dirty="0">
                <a:solidFill>
                  <a:srgbClr val="000000"/>
                </a:solidFill>
                <a:effectLst/>
                <a:latin typeface="Arial" panose="020B0604020202020204" pitchFamily="34" charset="0"/>
                <a:cs typeface="Arial" panose="020B0604020202020204" pitchFamily="34" charset="0"/>
              </a:rPr>
              <a:t> and </a:t>
            </a:r>
            <a:r>
              <a:rPr lang="en-US" sz="2400" b="1" i="0" dirty="0">
                <a:solidFill>
                  <a:srgbClr val="000000"/>
                </a:solidFill>
                <a:effectLst/>
                <a:latin typeface="Arial" panose="020B0604020202020204" pitchFamily="34" charset="0"/>
                <a:cs typeface="Arial" panose="020B0604020202020204" pitchFamily="34" charset="0"/>
              </a:rPr>
              <a:t>Node.js.</a:t>
            </a:r>
            <a:r>
              <a:rPr lang="en-US" sz="2400" b="0" i="0" dirty="0">
                <a:solidFill>
                  <a:srgbClr val="000000"/>
                </a:solidFill>
                <a:effectLst/>
                <a:latin typeface="Arial" panose="020B0604020202020204" pitchFamily="34" charset="0"/>
                <a:cs typeface="Arial" panose="020B0604020202020204" pitchFamily="34" charset="0"/>
              </a:rPr>
              <a:t> These two's components handle it simultaneously because Express.js maintained the Server-side framework, running inside the Node.js server. Express.js is one of the widely used backend development JavaScript Frameworks. It allows developers to spin up robust APIs (Application Programming Interface) and web servers much easier and simpler. It also adds helpful functionalities to Node.js HTTP (</a:t>
            </a:r>
            <a:r>
              <a:rPr lang="en-US" sz="2400" b="1" i="0" dirty="0">
                <a:solidFill>
                  <a:srgbClr val="000000"/>
                </a:solidFill>
                <a:effectLst/>
                <a:latin typeface="Arial" panose="020B0604020202020204" pitchFamily="34" charset="0"/>
                <a:cs typeface="Arial" panose="020B0604020202020204" pitchFamily="34" charset="0"/>
              </a:rPr>
              <a:t>Hypertext Transfer Protocol</a:t>
            </a:r>
            <a:r>
              <a:rPr lang="en-US" sz="2400" b="0" i="0" dirty="0">
                <a:solidFill>
                  <a:srgbClr val="000000"/>
                </a:solidFill>
                <a:effectLst/>
                <a:latin typeface="Arial" panose="020B0604020202020204" pitchFamily="34" charset="0"/>
                <a:cs typeface="Arial" panose="020B0604020202020204" pitchFamily="34" charset="0"/>
              </a:rPr>
              <a:t>) objects. Whereas on the other hand, Node.js plays a very important role in itself. It is an open-source server environment, and it is a cross-platform runtime environment for executing JavaScript code outside a browser. Node.js continuously uses JavaScript; thus, it's ultimately helpful for a computer user to quickly create any net service or any net or mobile application.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320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DAD7-6652-BB59-7D46-76163D94743F}"/>
              </a:ext>
            </a:extLst>
          </p:cNvPr>
          <p:cNvSpPr>
            <a:spLocks noGrp="1"/>
          </p:cNvSpPr>
          <p:nvPr>
            <p:ph type="title"/>
          </p:nvPr>
        </p:nvSpPr>
        <p:spPr/>
        <p:txBody>
          <a:bodyPr/>
          <a:lstStyle/>
          <a:p>
            <a:r>
              <a:rPr lang="en-IN" dirty="0"/>
              <a:t>MongoDB- Database Tier</a:t>
            </a:r>
          </a:p>
        </p:txBody>
      </p:sp>
      <p:sp>
        <p:nvSpPr>
          <p:cNvPr id="4" name="Content Placeholder 2">
            <a:extLst>
              <a:ext uri="{FF2B5EF4-FFF2-40B4-BE49-F238E27FC236}">
                <a16:creationId xmlns:a16="http://schemas.microsoft.com/office/drawing/2014/main" id="{EA9957C0-7270-5CE3-102B-32FDDEC339CB}"/>
              </a:ext>
            </a:extLst>
          </p:cNvPr>
          <p:cNvSpPr>
            <a:spLocks noGrp="1"/>
          </p:cNvSpPr>
          <p:nvPr>
            <p:ph idx="1"/>
          </p:nvPr>
        </p:nvSpPr>
        <p:spPr>
          <a:xfrm>
            <a:off x="1096963" y="1846263"/>
            <a:ext cx="10058400" cy="4022725"/>
          </a:xfrm>
        </p:spPr>
        <p:txBody>
          <a:bodyPr>
            <a:normAutofit/>
          </a:bodyPr>
          <a:lstStyle/>
          <a:p>
            <a:pPr marL="0" indent="0" algn="just">
              <a:buNone/>
            </a:pPr>
            <a:r>
              <a:rPr lang="en-US" b="0" i="0" dirty="0">
                <a:solidFill>
                  <a:srgbClr val="000000"/>
                </a:solidFill>
                <a:effectLst/>
                <a:latin typeface="Arial" panose="020B0604020202020204" pitchFamily="34" charset="0"/>
                <a:cs typeface="Arial" panose="020B0604020202020204" pitchFamily="34" charset="0"/>
              </a:rPr>
              <a:t>It is one of the most important levels of the MERN Stack and is mainly handled by MongoDB; the main role of a database is to store all the data related to your application, for example - </a:t>
            </a:r>
            <a:r>
              <a:rPr lang="en-US" b="1" i="0" dirty="0">
                <a:solidFill>
                  <a:srgbClr val="000000"/>
                </a:solidFill>
                <a:effectLst/>
                <a:latin typeface="Arial" panose="020B0604020202020204" pitchFamily="34" charset="0"/>
                <a:cs typeface="Arial" panose="020B0604020202020204" pitchFamily="34" charset="0"/>
              </a:rPr>
              <a:t>content, statistics, information, user profiles, comments</a:t>
            </a:r>
            <a:r>
              <a:rPr lang="en-US" b="0" i="0" dirty="0">
                <a:solidFill>
                  <a:srgbClr val="000000"/>
                </a:solidFill>
                <a:effectLst/>
                <a:latin typeface="Arial" panose="020B0604020202020204" pitchFamily="34" charset="0"/>
                <a:cs typeface="Arial" panose="020B0604020202020204" pitchFamily="34" charset="0"/>
              </a:rPr>
              <a:t> and so on. It mainly stores all the data for </a:t>
            </a:r>
            <a:r>
              <a:rPr lang="en-US" b="1" i="0" dirty="0">
                <a:solidFill>
                  <a:srgbClr val="000000"/>
                </a:solidFill>
                <a:effectLst/>
                <a:latin typeface="Arial" panose="020B0604020202020204" pitchFamily="34" charset="0"/>
                <a:cs typeface="Arial" panose="020B0604020202020204" pitchFamily="34" charset="0"/>
              </a:rPr>
              <a:t>safety purposes</a:t>
            </a:r>
            <a:r>
              <a:rPr lang="en-US" b="0" i="0" dirty="0">
                <a:solidFill>
                  <a:srgbClr val="000000"/>
                </a:solidFill>
                <a:effectLst/>
                <a:latin typeface="Arial" panose="020B0604020202020204" pitchFamily="34" charset="0"/>
                <a:cs typeface="Arial" panose="020B0604020202020204" pitchFamily="34" charset="0"/>
              </a:rPr>
              <a:t>. It maintains a proper record, which usually returns the data to the user whenever required. It mainly stores the data in the database. It generates two or more replica files of the data so that whenever the system fails, it can retrieve the exact information or data that the user wanted earlier. It implies that MongoDB is not based on the table-like relational database structure. On the other hand, it provides an altogether different mechanism for the retrieval and storage of data. </a:t>
            </a:r>
            <a:r>
              <a:rPr lang="en-US" b="1" i="0" dirty="0">
                <a:solidFill>
                  <a:srgbClr val="000000"/>
                </a:solidFill>
                <a:effectLst/>
                <a:latin typeface="Arial" panose="020B0604020202020204" pitchFamily="34" charset="0"/>
                <a:cs typeface="Arial" panose="020B0604020202020204" pitchFamily="34" charset="0"/>
              </a:rPr>
              <a:t>Mongo DB</a:t>
            </a:r>
            <a:r>
              <a:rPr lang="en-US" b="0" i="0" dirty="0">
                <a:solidFill>
                  <a:srgbClr val="000000"/>
                </a:solidFill>
                <a:effectLst/>
                <a:latin typeface="Arial" panose="020B0604020202020204" pitchFamily="34" charset="0"/>
                <a:cs typeface="Arial" panose="020B0604020202020204" pitchFamily="34" charset="0"/>
              </a:rPr>
              <a:t> is the most popular NoSQL (NoSQL or Non Structured Query Language) database, an open-source document-oriented database. The term 'NoSQL' typically means a non-relational database that does not require a fixed schema or proper relational tables to store the necessary data in it. MongoDB stores the data in a different format other than the relational tables, consisting of rows and columns.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002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145</TotalTime>
  <Words>1769</Words>
  <Application>Microsoft Office PowerPoint</Application>
  <PresentationFormat>Widescreen</PresentationFormat>
  <Paragraphs>122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Retrospect</vt:lpstr>
      <vt:lpstr>FREELANCING WEBSITE</vt:lpstr>
      <vt:lpstr>Introduction to MERN technology</vt:lpstr>
      <vt:lpstr>MERN concept</vt:lpstr>
      <vt:lpstr>MERN Stack for building Mobile and Web applications</vt:lpstr>
      <vt:lpstr>Architectural framework of MERN stack</vt:lpstr>
      <vt:lpstr>PowerPoint Presentation</vt:lpstr>
      <vt:lpstr>React JS- Front tier</vt:lpstr>
      <vt:lpstr>Node and Express JS-Middle Tier </vt:lpstr>
      <vt:lpstr>MongoDB- Database Tier</vt:lpstr>
      <vt:lpstr>Project Overview</vt:lpstr>
      <vt:lpstr>PowerPoint Presentation</vt:lpstr>
      <vt:lpstr>Features: </vt:lpstr>
      <vt:lpstr>EXISTING SYSTEM</vt:lpstr>
      <vt:lpstr>DISADVANTAGES OF EXISTING SYSTEM</vt:lpstr>
      <vt:lpstr>PROPOSED SYSTEM</vt:lpstr>
      <vt:lpstr>SYSTEM ANALYSIS</vt:lpstr>
      <vt:lpstr>USER MODULE</vt:lpstr>
      <vt:lpstr>ADMINISTRATOR MODULE</vt:lpstr>
      <vt:lpstr>EMPLOYER MODULE</vt:lpstr>
      <vt:lpstr>DESIGN CONSTRAINTS</vt:lpstr>
      <vt:lpstr>PowerPoint Presentation</vt:lpstr>
      <vt:lpstr>PowerPoint Presentation</vt:lpstr>
      <vt:lpstr>PowerPoint Presentation</vt:lpstr>
      <vt:lpstr>PowerPoint Presentation</vt:lpstr>
      <vt:lpstr>System Requirement Specification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System</dc:title>
  <dc:creator>Jeetraj Soni</dc:creator>
  <cp:lastModifiedBy>KALYANI MAHESHWARI</cp:lastModifiedBy>
  <cp:revision>38</cp:revision>
  <dcterms:created xsi:type="dcterms:W3CDTF">2022-11-24T21:17:55Z</dcterms:created>
  <dcterms:modified xsi:type="dcterms:W3CDTF">2023-03-01T07:14:59Z</dcterms:modified>
</cp:coreProperties>
</file>