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13481e06e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13481e06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13481e06e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13481e06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7229d475f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7229d475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13481e06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d13481e06e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13481e06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d13481e06e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13481e06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13481e0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13481e06e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13481e06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34031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Encrypted Chat App</a:t>
            </a:r>
            <a:endParaRPr/>
          </a:p>
        </p:txBody>
      </p:sp>
      <p:sp>
        <p:nvSpPr>
          <p:cNvPr id="85" name="Google Shape;85;p13"/>
          <p:cNvSpPr txBox="1"/>
          <p:nvPr/>
        </p:nvSpPr>
        <p:spPr>
          <a:xfrm>
            <a:off x="4596000" y="3509200"/>
            <a:ext cx="3000000" cy="895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n-US"/>
              <a:t>By The Dirty Bits</a:t>
            </a:r>
            <a:br>
              <a:rPr lang="en-US"/>
            </a:br>
            <a:r>
              <a:rPr lang="en-US"/>
              <a:t>Johnny Mitchell, Adam Prusiecki, Josh Simpson, Marcus Truex</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Project Process Model</a:t>
            </a:r>
            <a:endParaRPr/>
          </a:p>
        </p:txBody>
      </p:sp>
      <p:sp>
        <p:nvSpPr>
          <p:cNvPr id="141" name="Google Shape;141;p2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t>Held true to using Agile model throughout the semester.</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Helped reduce the frequency of failure and allowed us to have incremental releases of a somewhat complete product for the end of the semester even without everything implemented.</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Scrum was not successfully implemented due to inexperience with proper techniques and frameworks.  Once the project started evolving and changing, our book knowledge wasn’t enough to keep us to Scrum practices.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Work to Be Done</a:t>
            </a:r>
            <a:endParaRPr/>
          </a:p>
        </p:txBody>
      </p:sp>
      <p:sp>
        <p:nvSpPr>
          <p:cNvPr id="147" name="Google Shape;147;p2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Encryption implementation is proving difficult to implement into the existing code for the project to get the desired results.</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Server, client, database working over an online network.</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chat to be tested over different machines on different networks.</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Requirements</a:t>
            </a:r>
            <a:endParaRPr/>
          </a:p>
        </p:txBody>
      </p:sp>
      <p:sp>
        <p:nvSpPr>
          <p:cNvPr id="91" name="Google Shape;9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Almost all user stories have been completed and implemented in the project apart from the following one:</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914400" rtl="0" algn="l">
              <a:lnSpc>
                <a:spcPct val="90000"/>
              </a:lnSpc>
              <a:spcBef>
                <a:spcPts val="0"/>
              </a:spcBef>
              <a:spcAft>
                <a:spcPts val="0"/>
              </a:spcAft>
              <a:buNone/>
            </a:pPr>
            <a:r>
              <a:rPr lang="en-US"/>
              <a:t>•	As a user, I want to be able to use a coworker’s email address to start a conversation or send a quick message.</a:t>
            </a:r>
            <a:endParaRPr/>
          </a:p>
          <a:p>
            <a:pPr indent="0" lvl="0" marL="91440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a:t>Users have their email to sign on to an account, but other users cannot search with email addresses nor can they privately message.  Instead, the application is an open chat room.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Use Cases Completed</a:t>
            </a:r>
            <a:endParaRPr/>
          </a:p>
        </p:txBody>
      </p:sp>
      <p:sp>
        <p:nvSpPr>
          <p:cNvPr id="97" name="Google Shape;97;p15"/>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p>
            <a:pPr indent="0" lvl="2" marL="914400" rtl="0" algn="l">
              <a:lnSpc>
                <a:spcPct val="80000"/>
              </a:lnSpc>
              <a:spcBef>
                <a:spcPts val="0"/>
              </a:spcBef>
              <a:spcAft>
                <a:spcPts val="0"/>
              </a:spcAft>
              <a:buClr>
                <a:schemeClr val="dk1"/>
              </a:buClr>
              <a:buSzPts val="800"/>
              <a:buNone/>
            </a:pPr>
            <a:r>
              <a:rPr b="1" lang="en-US" sz="1800"/>
              <a:t>Use Case 1 ✅</a:t>
            </a:r>
            <a:endParaRPr b="1" sz="1800"/>
          </a:p>
          <a:p>
            <a:pPr indent="0" lvl="0" marL="228600" rtl="0" algn="l">
              <a:lnSpc>
                <a:spcPct val="80000"/>
              </a:lnSpc>
              <a:spcBef>
                <a:spcPts val="1000"/>
              </a:spcBef>
              <a:spcAft>
                <a:spcPts val="0"/>
              </a:spcAft>
              <a:buSzPts val="440"/>
              <a:buNone/>
            </a:pPr>
            <a:r>
              <a:rPr lang="en-US" sz="1320"/>
              <a:t>User creates account</a:t>
            </a:r>
            <a:endParaRPr sz="1320"/>
          </a:p>
          <a:p>
            <a:pPr indent="0" lvl="0" marL="228600" rtl="0" algn="l">
              <a:lnSpc>
                <a:spcPct val="80000"/>
              </a:lnSpc>
              <a:spcBef>
                <a:spcPts val="1000"/>
              </a:spcBef>
              <a:spcAft>
                <a:spcPts val="0"/>
              </a:spcAft>
              <a:buSzPts val="440"/>
              <a:buNone/>
            </a:pPr>
            <a:r>
              <a:rPr lang="en-US" sz="1320"/>
              <a:t>User types in username</a:t>
            </a:r>
            <a:endParaRPr sz="1320"/>
          </a:p>
          <a:p>
            <a:pPr indent="0" lvl="0" marL="228600" rtl="0" algn="l">
              <a:lnSpc>
                <a:spcPct val="80000"/>
              </a:lnSpc>
              <a:spcBef>
                <a:spcPts val="1000"/>
              </a:spcBef>
              <a:spcAft>
                <a:spcPts val="0"/>
              </a:spcAft>
              <a:buSzPts val="440"/>
              <a:buNone/>
            </a:pPr>
            <a:r>
              <a:rPr lang="en-US" sz="1320"/>
              <a:t>User types in password</a:t>
            </a:r>
            <a:endParaRPr sz="1320"/>
          </a:p>
          <a:p>
            <a:pPr indent="0" lvl="0" marL="228600" rtl="0" algn="l">
              <a:lnSpc>
                <a:spcPct val="80000"/>
              </a:lnSpc>
              <a:spcBef>
                <a:spcPts val="1000"/>
              </a:spcBef>
              <a:spcAft>
                <a:spcPts val="0"/>
              </a:spcAft>
              <a:buSzPts val="440"/>
              <a:buNone/>
            </a:pPr>
            <a:r>
              <a:rPr lang="en-US" sz="1320"/>
              <a:t>User presses OK</a:t>
            </a:r>
            <a:endParaRPr sz="1320"/>
          </a:p>
          <a:p>
            <a:pPr indent="0" lvl="0" marL="228600" rtl="0" algn="l">
              <a:lnSpc>
                <a:spcPct val="80000"/>
              </a:lnSpc>
              <a:spcBef>
                <a:spcPts val="1000"/>
              </a:spcBef>
              <a:spcAft>
                <a:spcPts val="0"/>
              </a:spcAft>
              <a:buSzPts val="440"/>
              <a:buNone/>
            </a:pPr>
            <a:r>
              <a:rPr lang="en-US" sz="1320"/>
              <a:t>Username is taken </a:t>
            </a:r>
            <a:endParaRPr sz="1320"/>
          </a:p>
          <a:p>
            <a:pPr indent="0" lvl="0" marL="228600" rtl="0" algn="l">
              <a:lnSpc>
                <a:spcPct val="80000"/>
              </a:lnSpc>
              <a:spcBef>
                <a:spcPts val="1000"/>
              </a:spcBef>
              <a:spcAft>
                <a:spcPts val="0"/>
              </a:spcAft>
              <a:buSzPts val="440"/>
              <a:buNone/>
            </a:pPr>
            <a:r>
              <a:rPr lang="en-US" sz="1320"/>
              <a:t>User is given error message</a:t>
            </a:r>
            <a:endParaRPr sz="1320"/>
          </a:p>
          <a:p>
            <a:pPr indent="-130810" lvl="0" marL="228600" rtl="0" algn="l">
              <a:lnSpc>
                <a:spcPct val="80000"/>
              </a:lnSpc>
              <a:spcBef>
                <a:spcPts val="1000"/>
              </a:spcBef>
              <a:spcAft>
                <a:spcPts val="0"/>
              </a:spcAft>
              <a:buClr>
                <a:schemeClr val="dk1"/>
              </a:buClr>
              <a:buSzPts val="1120"/>
              <a:buNone/>
            </a:pPr>
            <a:r>
              <a:t/>
            </a:r>
            <a:endParaRPr b="1" sz="1320"/>
          </a:p>
          <a:p>
            <a:pPr indent="0" lvl="0" marL="0" rtl="0" algn="l">
              <a:lnSpc>
                <a:spcPct val="80000"/>
              </a:lnSpc>
              <a:spcBef>
                <a:spcPts val="1000"/>
              </a:spcBef>
              <a:spcAft>
                <a:spcPts val="0"/>
              </a:spcAft>
              <a:buClr>
                <a:schemeClr val="dk1"/>
              </a:buClr>
              <a:buSzPts val="1120"/>
              <a:buNone/>
            </a:pPr>
            <a:r>
              <a:rPr b="1" lang="en-US" sz="1320"/>
              <a:t>		</a:t>
            </a:r>
            <a:r>
              <a:rPr b="1" lang="en-US" sz="1720"/>
              <a:t>Use Case 2 ✅</a:t>
            </a:r>
            <a:endParaRPr sz="1720"/>
          </a:p>
          <a:p>
            <a:pPr indent="0" lvl="0" marL="228600" rtl="0" algn="l">
              <a:lnSpc>
                <a:spcPct val="80000"/>
              </a:lnSpc>
              <a:spcBef>
                <a:spcPts val="1000"/>
              </a:spcBef>
              <a:spcAft>
                <a:spcPts val="0"/>
              </a:spcAft>
              <a:buSzPts val="440"/>
              <a:buNone/>
            </a:pPr>
            <a:r>
              <a:rPr lang="en-US" sz="1320"/>
              <a:t>User creates account</a:t>
            </a:r>
            <a:endParaRPr sz="1320"/>
          </a:p>
          <a:p>
            <a:pPr indent="0" lvl="0" marL="228600" rtl="0" algn="l">
              <a:lnSpc>
                <a:spcPct val="80000"/>
              </a:lnSpc>
              <a:spcBef>
                <a:spcPts val="1000"/>
              </a:spcBef>
              <a:spcAft>
                <a:spcPts val="0"/>
              </a:spcAft>
              <a:buSzPts val="440"/>
              <a:buNone/>
            </a:pPr>
            <a:r>
              <a:rPr lang="en-US" sz="1320"/>
              <a:t>User types in username</a:t>
            </a:r>
            <a:endParaRPr sz="1320"/>
          </a:p>
          <a:p>
            <a:pPr indent="0" lvl="0" marL="228600" rtl="0" algn="l">
              <a:lnSpc>
                <a:spcPct val="80000"/>
              </a:lnSpc>
              <a:spcBef>
                <a:spcPts val="1000"/>
              </a:spcBef>
              <a:spcAft>
                <a:spcPts val="0"/>
              </a:spcAft>
              <a:buSzPts val="440"/>
              <a:buNone/>
            </a:pPr>
            <a:r>
              <a:rPr lang="en-US" sz="1320"/>
              <a:t>User types in password</a:t>
            </a:r>
            <a:endParaRPr sz="1320"/>
          </a:p>
          <a:p>
            <a:pPr indent="0" lvl="0" marL="228600" rtl="0" algn="l">
              <a:lnSpc>
                <a:spcPct val="80000"/>
              </a:lnSpc>
              <a:spcBef>
                <a:spcPts val="1000"/>
              </a:spcBef>
              <a:spcAft>
                <a:spcPts val="0"/>
              </a:spcAft>
              <a:buSzPts val="440"/>
              <a:buNone/>
            </a:pPr>
            <a:r>
              <a:rPr lang="en-US" sz="1320"/>
              <a:t>User presses OK</a:t>
            </a:r>
            <a:endParaRPr sz="1320"/>
          </a:p>
          <a:p>
            <a:pPr indent="0" lvl="0" marL="228600" rtl="0" algn="l">
              <a:lnSpc>
                <a:spcPct val="80000"/>
              </a:lnSpc>
              <a:spcBef>
                <a:spcPts val="1000"/>
              </a:spcBef>
              <a:spcAft>
                <a:spcPts val="0"/>
              </a:spcAft>
              <a:buSzPts val="440"/>
              <a:buNone/>
            </a:pPr>
            <a:r>
              <a:rPr lang="en-US" sz="1320"/>
              <a:t>Username is not taken 😊</a:t>
            </a:r>
            <a:endParaRPr sz="1320"/>
          </a:p>
          <a:p>
            <a:pPr indent="0" lvl="0" marL="228600" rtl="0" algn="l">
              <a:lnSpc>
                <a:spcPct val="80000"/>
              </a:lnSpc>
              <a:spcBef>
                <a:spcPts val="1000"/>
              </a:spcBef>
              <a:spcAft>
                <a:spcPts val="0"/>
              </a:spcAft>
              <a:buSzPts val="440"/>
              <a:buNone/>
            </a:pPr>
            <a:r>
              <a:rPr lang="en-US" sz="1320"/>
              <a:t>System successfully adds Username and Password to database</a:t>
            </a:r>
            <a:endParaRPr sz="1320"/>
          </a:p>
          <a:p>
            <a:pPr indent="-130810" lvl="0" marL="228600" rtl="0" algn="l">
              <a:lnSpc>
                <a:spcPct val="80000"/>
              </a:lnSpc>
              <a:spcBef>
                <a:spcPts val="1000"/>
              </a:spcBef>
              <a:spcAft>
                <a:spcPts val="0"/>
              </a:spcAft>
              <a:buClr>
                <a:schemeClr val="dk1"/>
              </a:buClr>
              <a:buSzPts val="1120"/>
              <a:buNone/>
            </a:pPr>
            <a:r>
              <a:t/>
            </a:r>
            <a:endParaRPr sz="1320"/>
          </a:p>
        </p:txBody>
      </p:sp>
      <p:sp>
        <p:nvSpPr>
          <p:cNvPr id="98" name="Google Shape;98;p15"/>
          <p:cNvSpPr txBox="1"/>
          <p:nvPr>
            <p:ph idx="2" type="body"/>
          </p:nvPr>
        </p:nvSpPr>
        <p:spPr>
          <a:xfrm>
            <a:off x="6172200" y="1825625"/>
            <a:ext cx="5181600" cy="4351200"/>
          </a:xfrm>
          <a:prstGeom prst="rect">
            <a:avLst/>
          </a:prstGeom>
        </p:spPr>
        <p:txBody>
          <a:bodyPr anchorCtr="0" anchor="t" bIns="45700" lIns="91425" spcFirstLastPara="1" rIns="91425" wrap="square" tIns="45700">
            <a:noAutofit/>
          </a:bodyPr>
          <a:lstStyle/>
          <a:p>
            <a:pPr indent="457200" lvl="0" marL="0" rtl="0" algn="l">
              <a:lnSpc>
                <a:spcPct val="105000"/>
              </a:lnSpc>
              <a:spcBef>
                <a:spcPts val="1400"/>
              </a:spcBef>
              <a:spcAft>
                <a:spcPts val="0"/>
              </a:spcAft>
              <a:buClr>
                <a:schemeClr val="dk1"/>
              </a:buClr>
              <a:buSzPts val="1100"/>
              <a:buFont typeface="Arial"/>
              <a:buNone/>
            </a:pPr>
            <a:r>
              <a:rPr b="1" lang="en-US" sz="1600">
                <a:latin typeface="Arial"/>
                <a:ea typeface="Arial"/>
                <a:cs typeface="Arial"/>
                <a:sym typeface="Arial"/>
              </a:rPr>
              <a:t>Use Case 3 ✅</a:t>
            </a:r>
            <a:endParaRPr b="1" sz="1600">
              <a:latin typeface="Arial"/>
              <a:ea typeface="Arial"/>
              <a:cs typeface="Arial"/>
              <a:sym typeface="Arial"/>
            </a:endParaRPr>
          </a:p>
          <a:p>
            <a:pPr indent="0" lvl="0" marL="0" rtl="0" algn="l">
              <a:lnSpc>
                <a:spcPct val="105000"/>
              </a:lnSpc>
              <a:spcBef>
                <a:spcPts val="1200"/>
              </a:spcBef>
              <a:spcAft>
                <a:spcPts val="0"/>
              </a:spcAft>
              <a:buClr>
                <a:schemeClr val="dk1"/>
              </a:buClr>
              <a:buSzPts val="1100"/>
              <a:buFont typeface="Arial"/>
              <a:buNone/>
            </a:pPr>
            <a:r>
              <a:rPr lang="en-US" sz="1400">
                <a:latin typeface="Arial"/>
                <a:ea typeface="Arial"/>
                <a:cs typeface="Arial"/>
                <a:sym typeface="Arial"/>
              </a:rPr>
              <a:t>User enters correct login credentials</a:t>
            </a:r>
            <a:endParaRPr sz="1400">
              <a:latin typeface="Arial"/>
              <a:ea typeface="Arial"/>
              <a:cs typeface="Arial"/>
              <a:sym typeface="Arial"/>
            </a:endParaRPr>
          </a:p>
          <a:p>
            <a:pPr indent="0" lvl="0" marL="0" rtl="0" algn="l">
              <a:lnSpc>
                <a:spcPct val="105000"/>
              </a:lnSpc>
              <a:spcBef>
                <a:spcPts val="1200"/>
              </a:spcBef>
              <a:spcAft>
                <a:spcPts val="0"/>
              </a:spcAft>
              <a:buClr>
                <a:schemeClr val="dk1"/>
              </a:buClr>
              <a:buSzPts val="1100"/>
              <a:buFont typeface="Arial"/>
              <a:buNone/>
            </a:pPr>
            <a:r>
              <a:rPr lang="en-US" sz="1400">
                <a:latin typeface="Arial"/>
                <a:ea typeface="Arial"/>
                <a:cs typeface="Arial"/>
                <a:sym typeface="Arial"/>
              </a:rPr>
              <a:t>System checks credentials for accuracy</a:t>
            </a:r>
            <a:endParaRPr sz="1400">
              <a:latin typeface="Arial"/>
              <a:ea typeface="Arial"/>
              <a:cs typeface="Arial"/>
              <a:sym typeface="Arial"/>
            </a:endParaRPr>
          </a:p>
          <a:p>
            <a:pPr indent="0" lvl="0" marL="0" rtl="0" algn="l">
              <a:lnSpc>
                <a:spcPct val="105000"/>
              </a:lnSpc>
              <a:spcBef>
                <a:spcPts val="1200"/>
              </a:spcBef>
              <a:spcAft>
                <a:spcPts val="0"/>
              </a:spcAft>
              <a:buClr>
                <a:schemeClr val="dk1"/>
              </a:buClr>
              <a:buSzPts val="1100"/>
              <a:buFont typeface="Arial"/>
              <a:buNone/>
            </a:pPr>
            <a:r>
              <a:rPr lang="en-US" sz="1400">
                <a:latin typeface="Arial"/>
                <a:ea typeface="Arial"/>
                <a:cs typeface="Arial"/>
                <a:sym typeface="Arial"/>
              </a:rPr>
              <a:t>System responds that the credentials are correct</a:t>
            </a:r>
            <a:endParaRPr sz="1400">
              <a:latin typeface="Arial"/>
              <a:ea typeface="Arial"/>
              <a:cs typeface="Arial"/>
              <a:sym typeface="Arial"/>
            </a:endParaRPr>
          </a:p>
          <a:p>
            <a:pPr indent="0" lvl="0" marL="0" rtl="0" algn="l">
              <a:lnSpc>
                <a:spcPct val="105000"/>
              </a:lnSpc>
              <a:spcBef>
                <a:spcPts val="1200"/>
              </a:spcBef>
              <a:spcAft>
                <a:spcPts val="0"/>
              </a:spcAft>
              <a:buClr>
                <a:schemeClr val="dk1"/>
              </a:buClr>
              <a:buSzPts val="1100"/>
              <a:buFont typeface="Arial"/>
              <a:buNone/>
            </a:pPr>
            <a:r>
              <a:rPr lang="en-US" sz="1400">
                <a:latin typeface="Arial"/>
                <a:ea typeface="Arial"/>
                <a:cs typeface="Arial"/>
                <a:sym typeface="Arial"/>
              </a:rPr>
              <a:t>User successfully logs in is granted access to app</a:t>
            </a:r>
            <a:endParaRPr sz="1400">
              <a:latin typeface="Arial"/>
              <a:ea typeface="Arial"/>
              <a:cs typeface="Arial"/>
              <a:sym typeface="Arial"/>
            </a:endParaRPr>
          </a:p>
          <a:p>
            <a:pPr indent="0" lvl="0" marL="0" rtl="0" algn="l">
              <a:lnSpc>
                <a:spcPct val="105000"/>
              </a:lnSpc>
              <a:spcBef>
                <a:spcPts val="1200"/>
              </a:spcBef>
              <a:spcAft>
                <a:spcPts val="0"/>
              </a:spcAft>
              <a:buClr>
                <a:schemeClr val="dk1"/>
              </a:buClr>
              <a:buSzPts val="1100"/>
              <a:buFont typeface="Arial"/>
              <a:buNone/>
            </a:pPr>
            <a:r>
              <a:rPr lang="en-US" sz="1400">
                <a:latin typeface="Arial"/>
                <a:ea typeface="Arial"/>
                <a:cs typeface="Arial"/>
                <a:sym typeface="Arial"/>
              </a:rPr>
              <a:t> </a:t>
            </a:r>
            <a:endParaRPr sz="1400">
              <a:latin typeface="Arial"/>
              <a:ea typeface="Arial"/>
              <a:cs typeface="Arial"/>
              <a:sym typeface="Arial"/>
            </a:endParaRPr>
          </a:p>
          <a:p>
            <a:pPr indent="457200" lvl="0" marL="0" rtl="0" algn="l">
              <a:lnSpc>
                <a:spcPct val="105000"/>
              </a:lnSpc>
              <a:spcBef>
                <a:spcPts val="1400"/>
              </a:spcBef>
              <a:spcAft>
                <a:spcPts val="0"/>
              </a:spcAft>
              <a:buClr>
                <a:schemeClr val="dk1"/>
              </a:buClr>
              <a:buSzPts val="1100"/>
              <a:buFont typeface="Arial"/>
              <a:buNone/>
            </a:pPr>
            <a:r>
              <a:rPr b="1" lang="en-US" sz="1600">
                <a:latin typeface="Arial"/>
                <a:ea typeface="Arial"/>
                <a:cs typeface="Arial"/>
                <a:sym typeface="Arial"/>
              </a:rPr>
              <a:t>Use Case 4 ✅</a:t>
            </a:r>
            <a:endParaRPr b="1" sz="1600">
              <a:latin typeface="Arial"/>
              <a:ea typeface="Arial"/>
              <a:cs typeface="Arial"/>
              <a:sym typeface="Arial"/>
            </a:endParaRPr>
          </a:p>
          <a:p>
            <a:pPr indent="0" lvl="0" marL="0" rtl="0" algn="l">
              <a:lnSpc>
                <a:spcPct val="105000"/>
              </a:lnSpc>
              <a:spcBef>
                <a:spcPts val="1200"/>
              </a:spcBef>
              <a:spcAft>
                <a:spcPts val="0"/>
              </a:spcAft>
              <a:buClr>
                <a:schemeClr val="dk1"/>
              </a:buClr>
              <a:buSzPts val="1100"/>
              <a:buFont typeface="Arial"/>
              <a:buNone/>
            </a:pPr>
            <a:r>
              <a:rPr lang="en-US" sz="1400">
                <a:latin typeface="Arial"/>
                <a:ea typeface="Arial"/>
                <a:cs typeface="Arial"/>
                <a:sym typeface="Arial"/>
              </a:rPr>
              <a:t>User enters incorrect credentials</a:t>
            </a:r>
            <a:endParaRPr sz="1400">
              <a:latin typeface="Arial"/>
              <a:ea typeface="Arial"/>
              <a:cs typeface="Arial"/>
              <a:sym typeface="Arial"/>
            </a:endParaRPr>
          </a:p>
          <a:p>
            <a:pPr indent="0" lvl="0" marL="0" rtl="0" algn="l">
              <a:lnSpc>
                <a:spcPct val="105000"/>
              </a:lnSpc>
              <a:spcBef>
                <a:spcPts val="1200"/>
              </a:spcBef>
              <a:spcAft>
                <a:spcPts val="0"/>
              </a:spcAft>
              <a:buClr>
                <a:schemeClr val="dk1"/>
              </a:buClr>
              <a:buSzPts val="1100"/>
              <a:buFont typeface="Arial"/>
              <a:buNone/>
            </a:pPr>
            <a:r>
              <a:rPr lang="en-US" sz="1400">
                <a:latin typeface="Arial"/>
                <a:ea typeface="Arial"/>
                <a:cs typeface="Arial"/>
                <a:sym typeface="Arial"/>
              </a:rPr>
              <a:t>System checks credentials for accuracy</a:t>
            </a:r>
            <a:endParaRPr sz="1400">
              <a:latin typeface="Arial"/>
              <a:ea typeface="Arial"/>
              <a:cs typeface="Arial"/>
              <a:sym typeface="Arial"/>
            </a:endParaRPr>
          </a:p>
          <a:p>
            <a:pPr indent="0" lvl="0" marL="0" rtl="0" algn="l">
              <a:lnSpc>
                <a:spcPct val="105000"/>
              </a:lnSpc>
              <a:spcBef>
                <a:spcPts val="1200"/>
              </a:spcBef>
              <a:spcAft>
                <a:spcPts val="0"/>
              </a:spcAft>
              <a:buClr>
                <a:schemeClr val="dk1"/>
              </a:buClr>
              <a:buSzPts val="1100"/>
              <a:buFont typeface="Arial"/>
              <a:buNone/>
            </a:pPr>
            <a:r>
              <a:rPr lang="en-US" sz="1400">
                <a:latin typeface="Arial"/>
                <a:ea typeface="Arial"/>
                <a:cs typeface="Arial"/>
                <a:sym typeface="Arial"/>
              </a:rPr>
              <a:t>System responds that the credentials are not correct</a:t>
            </a:r>
            <a:endParaRPr sz="1400">
              <a:latin typeface="Arial"/>
              <a:ea typeface="Arial"/>
              <a:cs typeface="Arial"/>
              <a:sym typeface="Arial"/>
            </a:endParaRPr>
          </a:p>
          <a:p>
            <a:pPr indent="0" lvl="0" marL="0" rtl="0" algn="l">
              <a:lnSpc>
                <a:spcPct val="105000"/>
              </a:lnSpc>
              <a:spcBef>
                <a:spcPts val="1200"/>
              </a:spcBef>
              <a:spcAft>
                <a:spcPts val="0"/>
              </a:spcAft>
              <a:buClr>
                <a:schemeClr val="dk1"/>
              </a:buClr>
              <a:buSzPts val="1100"/>
              <a:buFont typeface="Arial"/>
              <a:buNone/>
            </a:pPr>
            <a:r>
              <a:rPr lang="en-US" sz="1400">
                <a:latin typeface="Arial"/>
                <a:ea typeface="Arial"/>
                <a:cs typeface="Arial"/>
                <a:sym typeface="Arial"/>
              </a:rPr>
              <a:t>User is denied access to app and prompted to try again</a:t>
            </a:r>
            <a:endParaRPr sz="1400">
              <a:latin typeface="Arial"/>
              <a:ea typeface="Arial"/>
              <a:cs typeface="Arial"/>
              <a:sym typeface="Arial"/>
            </a:endParaRPr>
          </a:p>
          <a:p>
            <a:pPr indent="0" lvl="0" marL="0" rtl="0" algn="l">
              <a:lnSpc>
                <a:spcPct val="80000"/>
              </a:lnSpc>
              <a:spcBef>
                <a:spcPts val="1200"/>
              </a:spcBef>
              <a:spcAft>
                <a:spcPts val="0"/>
              </a:spcAft>
              <a:buNone/>
            </a:pPr>
            <a:r>
              <a:t/>
            </a:r>
            <a:endParaRPr sz="3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Use Cases </a:t>
            </a:r>
            <a:r>
              <a:rPr lang="en-US">
                <a:solidFill>
                  <a:srgbClr val="FF0000"/>
                </a:solidFill>
              </a:rPr>
              <a:t>(work in progress)</a:t>
            </a:r>
            <a:endParaRPr>
              <a:solidFill>
                <a:srgbClr val="FF0000"/>
              </a:solidFill>
            </a:endParaRPr>
          </a:p>
        </p:txBody>
      </p:sp>
      <p:sp>
        <p:nvSpPr>
          <p:cNvPr id="104" name="Google Shape;104;p16"/>
          <p:cNvSpPr txBox="1"/>
          <p:nvPr>
            <p:ph idx="1" type="body"/>
          </p:nvPr>
        </p:nvSpPr>
        <p:spPr>
          <a:xfrm>
            <a:off x="838200" y="1825625"/>
            <a:ext cx="5181600" cy="4351200"/>
          </a:xfrm>
          <a:prstGeom prst="rect">
            <a:avLst/>
          </a:prstGeom>
        </p:spPr>
        <p:txBody>
          <a:bodyPr anchorCtr="0" anchor="t" bIns="45700" lIns="91425" spcFirstLastPara="1" rIns="91425" wrap="square" tIns="45700">
            <a:noAutofit/>
          </a:bodyPr>
          <a:lstStyle/>
          <a:p>
            <a:pPr indent="457200" lvl="0" marL="0" rtl="0" algn="l">
              <a:lnSpc>
                <a:spcPct val="95000"/>
              </a:lnSpc>
              <a:spcBef>
                <a:spcPts val="1400"/>
              </a:spcBef>
              <a:spcAft>
                <a:spcPts val="0"/>
              </a:spcAft>
              <a:buClr>
                <a:schemeClr val="dk1"/>
              </a:buClr>
              <a:buSzPts val="1018"/>
              <a:buFont typeface="Arial"/>
              <a:buNone/>
            </a:pPr>
            <a:r>
              <a:rPr b="1" lang="en-US" sz="1402">
                <a:latin typeface="Arial"/>
                <a:ea typeface="Arial"/>
                <a:cs typeface="Arial"/>
                <a:sym typeface="Arial"/>
              </a:rPr>
              <a:t>Use Case 5 </a:t>
            </a:r>
            <a:endParaRPr b="1" sz="1402">
              <a:latin typeface="Arial"/>
              <a:ea typeface="Arial"/>
              <a:cs typeface="Arial"/>
              <a:sym typeface="Arial"/>
            </a:endParaRPr>
          </a:p>
          <a:p>
            <a:pPr indent="0" lvl="0" marL="0" rtl="0" algn="l">
              <a:lnSpc>
                <a:spcPct val="95000"/>
              </a:lnSpc>
              <a:spcBef>
                <a:spcPts val="1200"/>
              </a:spcBef>
              <a:spcAft>
                <a:spcPts val="0"/>
              </a:spcAft>
              <a:buClr>
                <a:schemeClr val="dk1"/>
              </a:buClr>
              <a:buSzPts val="1018"/>
              <a:buFont typeface="Arial"/>
              <a:buNone/>
            </a:pPr>
            <a:r>
              <a:rPr lang="en-US" sz="1217">
                <a:latin typeface="Arial"/>
                <a:ea typeface="Arial"/>
                <a:cs typeface="Arial"/>
                <a:sym typeface="Arial"/>
              </a:rPr>
              <a:t>User 1 sends a message to user 2</a:t>
            </a:r>
            <a:endParaRPr sz="1217">
              <a:latin typeface="Arial"/>
              <a:ea typeface="Arial"/>
              <a:cs typeface="Arial"/>
              <a:sym typeface="Arial"/>
            </a:endParaRPr>
          </a:p>
          <a:p>
            <a:pPr indent="0" lvl="0" marL="0" rtl="0" algn="l">
              <a:lnSpc>
                <a:spcPct val="95000"/>
              </a:lnSpc>
              <a:spcBef>
                <a:spcPts val="1200"/>
              </a:spcBef>
              <a:spcAft>
                <a:spcPts val="0"/>
              </a:spcAft>
              <a:buClr>
                <a:schemeClr val="dk1"/>
              </a:buClr>
              <a:buSzPts val="1018"/>
              <a:buFont typeface="Arial"/>
              <a:buNone/>
            </a:pPr>
            <a:r>
              <a:rPr lang="en-US" sz="1217">
                <a:latin typeface="Arial"/>
                <a:ea typeface="Arial"/>
                <a:cs typeface="Arial"/>
                <a:sym typeface="Arial"/>
              </a:rPr>
              <a:t>Systems encrypts message </a:t>
            </a:r>
            <a:endParaRPr sz="1217">
              <a:latin typeface="Arial"/>
              <a:ea typeface="Arial"/>
              <a:cs typeface="Arial"/>
              <a:sym typeface="Arial"/>
            </a:endParaRPr>
          </a:p>
          <a:p>
            <a:pPr indent="0" lvl="0" marL="0" rtl="0" algn="l">
              <a:lnSpc>
                <a:spcPct val="95000"/>
              </a:lnSpc>
              <a:spcBef>
                <a:spcPts val="1200"/>
              </a:spcBef>
              <a:spcAft>
                <a:spcPts val="0"/>
              </a:spcAft>
              <a:buClr>
                <a:schemeClr val="dk1"/>
              </a:buClr>
              <a:buSzPts val="1018"/>
              <a:buFont typeface="Arial"/>
              <a:buNone/>
            </a:pPr>
            <a:r>
              <a:rPr lang="en-US" sz="1217">
                <a:latin typeface="Arial"/>
                <a:ea typeface="Arial"/>
                <a:cs typeface="Arial"/>
                <a:sym typeface="Arial"/>
              </a:rPr>
              <a:t>System sends message to user 2</a:t>
            </a:r>
            <a:endParaRPr sz="1217">
              <a:latin typeface="Arial"/>
              <a:ea typeface="Arial"/>
              <a:cs typeface="Arial"/>
              <a:sym typeface="Arial"/>
            </a:endParaRPr>
          </a:p>
          <a:p>
            <a:pPr indent="0" lvl="0" marL="0" rtl="0" algn="l">
              <a:lnSpc>
                <a:spcPct val="95000"/>
              </a:lnSpc>
              <a:spcBef>
                <a:spcPts val="1200"/>
              </a:spcBef>
              <a:spcAft>
                <a:spcPts val="0"/>
              </a:spcAft>
              <a:buClr>
                <a:schemeClr val="dk1"/>
              </a:buClr>
              <a:buSzPts val="1018"/>
              <a:buFont typeface="Arial"/>
              <a:buNone/>
            </a:pPr>
            <a:r>
              <a:rPr lang="en-US" sz="1217">
                <a:latin typeface="Arial"/>
                <a:ea typeface="Arial"/>
                <a:cs typeface="Arial"/>
                <a:sym typeface="Arial"/>
              </a:rPr>
              <a:t>User 2 receives message</a:t>
            </a:r>
            <a:endParaRPr sz="1217">
              <a:latin typeface="Arial"/>
              <a:ea typeface="Arial"/>
              <a:cs typeface="Arial"/>
              <a:sym typeface="Arial"/>
            </a:endParaRPr>
          </a:p>
          <a:p>
            <a:pPr indent="0" lvl="0" marL="0" rtl="0" algn="l">
              <a:lnSpc>
                <a:spcPct val="95000"/>
              </a:lnSpc>
              <a:spcBef>
                <a:spcPts val="1200"/>
              </a:spcBef>
              <a:spcAft>
                <a:spcPts val="0"/>
              </a:spcAft>
              <a:buClr>
                <a:schemeClr val="dk1"/>
              </a:buClr>
              <a:buSzPts val="1018"/>
              <a:buFont typeface="Arial"/>
              <a:buNone/>
            </a:pPr>
            <a:r>
              <a:rPr lang="en-US" sz="1217">
                <a:latin typeface="Arial"/>
                <a:ea typeface="Arial"/>
                <a:cs typeface="Arial"/>
                <a:sym typeface="Arial"/>
              </a:rPr>
              <a:t>System decrypts message </a:t>
            </a:r>
            <a:endParaRPr sz="1217">
              <a:latin typeface="Arial"/>
              <a:ea typeface="Arial"/>
              <a:cs typeface="Arial"/>
              <a:sym typeface="Arial"/>
            </a:endParaRPr>
          </a:p>
          <a:p>
            <a:pPr indent="0" lvl="0" marL="0" rtl="0" algn="l">
              <a:lnSpc>
                <a:spcPct val="95000"/>
              </a:lnSpc>
              <a:spcBef>
                <a:spcPts val="1200"/>
              </a:spcBef>
              <a:spcAft>
                <a:spcPts val="0"/>
              </a:spcAft>
              <a:buClr>
                <a:schemeClr val="dk1"/>
              </a:buClr>
              <a:buSzPts val="1018"/>
              <a:buFont typeface="Arial"/>
              <a:buNone/>
            </a:pPr>
            <a:r>
              <a:rPr lang="en-US" sz="1217">
                <a:latin typeface="Arial"/>
                <a:ea typeface="Arial"/>
                <a:cs typeface="Arial"/>
                <a:sym typeface="Arial"/>
              </a:rPr>
              <a:t>User 2 reads the sent message</a:t>
            </a:r>
            <a:endParaRPr sz="1217">
              <a:latin typeface="Arial"/>
              <a:ea typeface="Arial"/>
              <a:cs typeface="Arial"/>
              <a:sym typeface="Arial"/>
            </a:endParaRPr>
          </a:p>
          <a:p>
            <a:pPr indent="0" lvl="0" marL="0" rtl="0" algn="l">
              <a:lnSpc>
                <a:spcPct val="95000"/>
              </a:lnSpc>
              <a:spcBef>
                <a:spcPts val="1200"/>
              </a:spcBef>
              <a:spcAft>
                <a:spcPts val="0"/>
              </a:spcAft>
              <a:buClr>
                <a:schemeClr val="dk1"/>
              </a:buClr>
              <a:buSzPts val="1018"/>
              <a:buFont typeface="Arial"/>
              <a:buNone/>
            </a:pPr>
            <a:r>
              <a:rPr lang="en-US" sz="1217">
                <a:latin typeface="Arial"/>
                <a:ea typeface="Arial"/>
                <a:cs typeface="Arial"/>
                <a:sym typeface="Arial"/>
              </a:rPr>
              <a:t> </a:t>
            </a:r>
            <a:endParaRPr sz="1217">
              <a:latin typeface="Arial"/>
              <a:ea typeface="Arial"/>
              <a:cs typeface="Arial"/>
              <a:sym typeface="Arial"/>
            </a:endParaRPr>
          </a:p>
          <a:p>
            <a:pPr indent="0" lvl="0" marL="457200" rtl="0" algn="l">
              <a:lnSpc>
                <a:spcPct val="95000"/>
              </a:lnSpc>
              <a:spcBef>
                <a:spcPts val="1400"/>
              </a:spcBef>
              <a:spcAft>
                <a:spcPts val="0"/>
              </a:spcAft>
              <a:buClr>
                <a:schemeClr val="dk1"/>
              </a:buClr>
              <a:buSzPts val="1018"/>
              <a:buFont typeface="Arial"/>
              <a:buNone/>
            </a:pPr>
            <a:r>
              <a:rPr b="1" lang="en-US" sz="1402">
                <a:latin typeface="Arial"/>
                <a:ea typeface="Arial"/>
                <a:cs typeface="Arial"/>
                <a:sym typeface="Arial"/>
              </a:rPr>
              <a:t>Use Case 6</a:t>
            </a:r>
            <a:endParaRPr b="1" sz="1402">
              <a:latin typeface="Arial"/>
              <a:ea typeface="Arial"/>
              <a:cs typeface="Arial"/>
              <a:sym typeface="Arial"/>
            </a:endParaRPr>
          </a:p>
          <a:p>
            <a:pPr indent="0" lvl="0" marL="0" rtl="0" algn="l">
              <a:lnSpc>
                <a:spcPct val="95000"/>
              </a:lnSpc>
              <a:spcBef>
                <a:spcPts val="1200"/>
              </a:spcBef>
              <a:spcAft>
                <a:spcPts val="0"/>
              </a:spcAft>
              <a:buClr>
                <a:schemeClr val="dk1"/>
              </a:buClr>
              <a:buSzPts val="1018"/>
              <a:buFont typeface="Arial"/>
              <a:buNone/>
            </a:pPr>
            <a:r>
              <a:rPr lang="en-US" sz="1217">
                <a:latin typeface="Arial"/>
                <a:ea typeface="Arial"/>
                <a:cs typeface="Arial"/>
                <a:sym typeface="Arial"/>
              </a:rPr>
              <a:t>User 1 sends a message to user 2</a:t>
            </a:r>
            <a:endParaRPr sz="1217">
              <a:latin typeface="Arial"/>
              <a:ea typeface="Arial"/>
              <a:cs typeface="Arial"/>
              <a:sym typeface="Arial"/>
            </a:endParaRPr>
          </a:p>
          <a:p>
            <a:pPr indent="0" lvl="0" marL="0" rtl="0" algn="l">
              <a:lnSpc>
                <a:spcPct val="95000"/>
              </a:lnSpc>
              <a:spcBef>
                <a:spcPts val="1200"/>
              </a:spcBef>
              <a:spcAft>
                <a:spcPts val="0"/>
              </a:spcAft>
              <a:buClr>
                <a:schemeClr val="dk1"/>
              </a:buClr>
              <a:buSzPts val="1018"/>
              <a:buFont typeface="Arial"/>
              <a:buNone/>
            </a:pPr>
            <a:r>
              <a:rPr lang="en-US" sz="1217">
                <a:latin typeface="Arial"/>
                <a:ea typeface="Arial"/>
                <a:cs typeface="Arial"/>
                <a:sym typeface="Arial"/>
              </a:rPr>
              <a:t>Systems encrypts message </a:t>
            </a:r>
            <a:endParaRPr sz="1217">
              <a:latin typeface="Arial"/>
              <a:ea typeface="Arial"/>
              <a:cs typeface="Arial"/>
              <a:sym typeface="Arial"/>
            </a:endParaRPr>
          </a:p>
          <a:p>
            <a:pPr indent="0" lvl="0" marL="0" rtl="0" algn="l">
              <a:lnSpc>
                <a:spcPct val="95000"/>
              </a:lnSpc>
              <a:spcBef>
                <a:spcPts val="1200"/>
              </a:spcBef>
              <a:spcAft>
                <a:spcPts val="0"/>
              </a:spcAft>
              <a:buClr>
                <a:schemeClr val="dk1"/>
              </a:buClr>
              <a:buSzPts val="1018"/>
              <a:buFont typeface="Arial"/>
              <a:buNone/>
            </a:pPr>
            <a:r>
              <a:rPr lang="en-US" sz="1217">
                <a:latin typeface="Arial"/>
                <a:ea typeface="Arial"/>
                <a:cs typeface="Arial"/>
                <a:sym typeface="Arial"/>
              </a:rPr>
              <a:t>System sends message to user 2</a:t>
            </a:r>
            <a:endParaRPr sz="1217">
              <a:latin typeface="Arial"/>
              <a:ea typeface="Arial"/>
              <a:cs typeface="Arial"/>
              <a:sym typeface="Arial"/>
            </a:endParaRPr>
          </a:p>
          <a:p>
            <a:pPr indent="0" lvl="0" marL="0" rtl="0" algn="l">
              <a:lnSpc>
                <a:spcPct val="95000"/>
              </a:lnSpc>
              <a:spcBef>
                <a:spcPts val="1200"/>
              </a:spcBef>
              <a:spcAft>
                <a:spcPts val="0"/>
              </a:spcAft>
              <a:buClr>
                <a:schemeClr val="dk1"/>
              </a:buClr>
              <a:buSzPts val="1018"/>
              <a:buFont typeface="Arial"/>
              <a:buNone/>
            </a:pPr>
            <a:r>
              <a:rPr lang="en-US" sz="1217">
                <a:latin typeface="Arial"/>
                <a:ea typeface="Arial"/>
                <a:cs typeface="Arial"/>
                <a:sym typeface="Arial"/>
              </a:rPr>
              <a:t>Attacker steals message </a:t>
            </a:r>
            <a:endParaRPr sz="1217">
              <a:latin typeface="Arial"/>
              <a:ea typeface="Arial"/>
              <a:cs typeface="Arial"/>
              <a:sym typeface="Arial"/>
            </a:endParaRPr>
          </a:p>
          <a:p>
            <a:pPr indent="0" lvl="0" marL="0" rtl="0" algn="l">
              <a:lnSpc>
                <a:spcPct val="70000"/>
              </a:lnSpc>
              <a:spcBef>
                <a:spcPts val="1200"/>
              </a:spcBef>
              <a:spcAft>
                <a:spcPts val="0"/>
              </a:spcAft>
              <a:buSzPts val="1018"/>
              <a:buNone/>
            </a:pPr>
            <a:r>
              <a:rPr lang="en-US" sz="1217">
                <a:latin typeface="Georgia"/>
                <a:ea typeface="Georgia"/>
                <a:cs typeface="Georgia"/>
                <a:sym typeface="Georgia"/>
              </a:rPr>
              <a:t>Attacker is unable to read encrypted message</a:t>
            </a:r>
            <a:endParaRPr sz="2790"/>
          </a:p>
        </p:txBody>
      </p:sp>
      <p:sp>
        <p:nvSpPr>
          <p:cNvPr id="105" name="Google Shape;105;p16"/>
          <p:cNvSpPr txBox="1"/>
          <p:nvPr>
            <p:ph idx="2" type="body"/>
          </p:nvPr>
        </p:nvSpPr>
        <p:spPr>
          <a:xfrm>
            <a:off x="6172200" y="1825625"/>
            <a:ext cx="5181600" cy="4351200"/>
          </a:xfrm>
          <a:prstGeom prst="rect">
            <a:avLst/>
          </a:prstGeom>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1500">
                <a:latin typeface="Arial"/>
                <a:ea typeface="Arial"/>
                <a:cs typeface="Arial"/>
                <a:sym typeface="Arial"/>
              </a:rPr>
              <a:t>Use Case 7</a:t>
            </a:r>
            <a:endParaRPr b="1" sz="15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300">
                <a:latin typeface="Arial"/>
                <a:ea typeface="Arial"/>
                <a:cs typeface="Arial"/>
                <a:sym typeface="Arial"/>
              </a:rPr>
              <a:t>User Johnny enters chatroom where users Josh, Marcus, and Adam reside</a:t>
            </a:r>
            <a:endParaRPr sz="13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300">
                <a:latin typeface="Arial"/>
                <a:ea typeface="Arial"/>
                <a:cs typeface="Arial"/>
                <a:sym typeface="Arial"/>
              </a:rPr>
              <a:t>Johnny types in the chatroom and hits submit</a:t>
            </a:r>
            <a:endParaRPr sz="13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300">
                <a:latin typeface="Arial"/>
                <a:ea typeface="Arial"/>
                <a:cs typeface="Arial"/>
                <a:sym typeface="Arial"/>
              </a:rPr>
              <a:t>There is a brief pause while the system encrypts Johnny’s message</a:t>
            </a:r>
            <a:endParaRPr sz="13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300">
                <a:latin typeface="Arial"/>
                <a:ea typeface="Arial"/>
                <a:cs typeface="Arial"/>
                <a:sym typeface="Arial"/>
              </a:rPr>
              <a:t>Josh, Marcus and Adam see nothing new in the chatroom</a:t>
            </a:r>
            <a:endParaRPr sz="13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300">
                <a:latin typeface="Arial"/>
                <a:ea typeface="Arial"/>
                <a:cs typeface="Arial"/>
                <a:sym typeface="Arial"/>
              </a:rPr>
              <a:t>The system finishes encrypting Johnny’s message and distributes the encrypted message to everyone else in the chat room.</a:t>
            </a:r>
            <a:endParaRPr sz="13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300">
                <a:latin typeface="Arial"/>
                <a:ea typeface="Arial"/>
                <a:cs typeface="Arial"/>
                <a:sym typeface="Arial"/>
              </a:rPr>
              <a:t>There is a brief pause while the system decrypts Johnny’s message to be displayed in the chatroom.</a:t>
            </a:r>
            <a:endParaRPr sz="13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300">
                <a:latin typeface="Arial"/>
                <a:ea typeface="Arial"/>
                <a:cs typeface="Arial"/>
                <a:sym typeface="Arial"/>
              </a:rPr>
              <a:t>The system finishes decrypting Johnny’s message on the client-side, and Johnny, Josh, Marcus and Adam can now all see Johnny’s new message in chat.</a:t>
            </a:r>
            <a:endParaRPr sz="1300">
              <a:latin typeface="Arial"/>
              <a:ea typeface="Arial"/>
              <a:cs typeface="Arial"/>
              <a:sym typeface="Arial"/>
            </a:endParaRPr>
          </a:p>
          <a:p>
            <a:pPr indent="0" lvl="0" marL="0" rtl="0" algn="l">
              <a:spcBef>
                <a:spcPts val="1200"/>
              </a:spcBef>
              <a:spcAft>
                <a:spcPts val="0"/>
              </a:spcAft>
              <a:buNone/>
            </a:pPr>
            <a:r>
              <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Timeline (Initial)</a:t>
            </a:r>
            <a:endParaRPr/>
          </a:p>
        </p:txBody>
      </p:sp>
      <p:sp>
        <p:nvSpPr>
          <p:cNvPr id="111" name="Google Shape;111;p17"/>
          <p:cNvSpPr txBox="1"/>
          <p:nvPr>
            <p:ph idx="1" type="body"/>
          </p:nvPr>
        </p:nvSpPr>
        <p:spPr>
          <a:xfrm>
            <a:off x="838200" y="1690688"/>
            <a:ext cx="10515600" cy="4486275"/>
          </a:xfrm>
          <a:prstGeom prst="rect">
            <a:avLst/>
          </a:prstGeom>
          <a:noFill/>
          <a:ln>
            <a:noFill/>
          </a:ln>
        </p:spPr>
        <p:txBody>
          <a:bodyPr anchorCtr="0" anchor="t" bIns="45700" lIns="91425" spcFirstLastPara="1" rIns="91425" wrap="square" tIns="45700">
            <a:normAutofit lnSpcReduction="20000"/>
          </a:bodyPr>
          <a:lstStyle/>
          <a:p>
            <a:pPr indent="-241934" lvl="0" marL="228600" rtl="0" algn="l">
              <a:lnSpc>
                <a:spcPct val="90000"/>
              </a:lnSpc>
              <a:spcBef>
                <a:spcPts val="0"/>
              </a:spcBef>
              <a:spcAft>
                <a:spcPts val="0"/>
              </a:spcAft>
              <a:buClr>
                <a:schemeClr val="dk1"/>
              </a:buClr>
              <a:buSzPts val="2800"/>
              <a:buChar char="•"/>
            </a:pPr>
            <a:r>
              <a:rPr b="1" i="1" lang="en-US"/>
              <a:t>03/08/21</a:t>
            </a:r>
            <a:r>
              <a:rPr i="1" lang="en-US"/>
              <a:t> - Presentation 1/Code Backbone Complete</a:t>
            </a:r>
            <a:endParaRPr/>
          </a:p>
          <a:p>
            <a:pPr indent="-241934" lvl="0" marL="228600" rtl="0" algn="l">
              <a:lnSpc>
                <a:spcPct val="90000"/>
              </a:lnSpc>
              <a:spcBef>
                <a:spcPts val="1000"/>
              </a:spcBef>
              <a:spcAft>
                <a:spcPts val="0"/>
              </a:spcAft>
              <a:buClr>
                <a:schemeClr val="dk1"/>
              </a:buClr>
              <a:buSzPts val="2800"/>
              <a:buChar char="•"/>
            </a:pPr>
            <a:r>
              <a:rPr b="1" i="1" lang="en-US"/>
              <a:t>03/15/21</a:t>
            </a:r>
            <a:r>
              <a:rPr i="1" lang="en-US"/>
              <a:t> - Group Report 1/Usable Database Created for application</a:t>
            </a:r>
            <a:endParaRPr/>
          </a:p>
          <a:p>
            <a:pPr indent="-241934" lvl="0" marL="228600" rtl="0" algn="l">
              <a:lnSpc>
                <a:spcPct val="90000"/>
              </a:lnSpc>
              <a:spcBef>
                <a:spcPts val="1000"/>
              </a:spcBef>
              <a:spcAft>
                <a:spcPts val="0"/>
              </a:spcAft>
              <a:buClr>
                <a:schemeClr val="dk1"/>
              </a:buClr>
              <a:buSzPts val="2800"/>
              <a:buChar char="•"/>
            </a:pPr>
            <a:r>
              <a:rPr b="1" i="1" lang="en-US"/>
              <a:t>03/22/21</a:t>
            </a:r>
            <a:r>
              <a:rPr i="1" lang="en-US"/>
              <a:t> - Group Report 2/1st Successful Server and Client Chat</a:t>
            </a:r>
            <a:endParaRPr/>
          </a:p>
          <a:p>
            <a:pPr indent="-241934" lvl="0" marL="228600" rtl="0" algn="l">
              <a:lnSpc>
                <a:spcPct val="90000"/>
              </a:lnSpc>
              <a:spcBef>
                <a:spcPts val="1000"/>
              </a:spcBef>
              <a:spcAft>
                <a:spcPts val="0"/>
              </a:spcAft>
              <a:buClr>
                <a:schemeClr val="dk1"/>
              </a:buClr>
              <a:buSzPts val="2800"/>
              <a:buChar char="•"/>
            </a:pPr>
            <a:r>
              <a:rPr b="1" i="1" lang="en-US"/>
              <a:t>03/29/21</a:t>
            </a:r>
            <a:r>
              <a:rPr i="1" lang="en-US"/>
              <a:t> - Group Report 3</a:t>
            </a:r>
            <a:endParaRPr/>
          </a:p>
          <a:p>
            <a:pPr indent="-241934" lvl="0" marL="228600" rtl="0" algn="l">
              <a:lnSpc>
                <a:spcPct val="90000"/>
              </a:lnSpc>
              <a:spcBef>
                <a:spcPts val="1000"/>
              </a:spcBef>
              <a:spcAft>
                <a:spcPts val="0"/>
              </a:spcAft>
              <a:buClr>
                <a:schemeClr val="dk1"/>
              </a:buClr>
              <a:buSzPts val="2800"/>
              <a:buChar char="•"/>
            </a:pPr>
            <a:r>
              <a:rPr b="1" i="1" lang="en-US"/>
              <a:t>04/05/21 </a:t>
            </a:r>
            <a:r>
              <a:rPr i="1" lang="en-US"/>
              <a:t>- Individual Presentation/Encryption complete, Testing Started</a:t>
            </a:r>
            <a:endParaRPr/>
          </a:p>
          <a:p>
            <a:pPr indent="-241934" lvl="0" marL="228600" rtl="0" algn="l">
              <a:lnSpc>
                <a:spcPct val="90000"/>
              </a:lnSpc>
              <a:spcBef>
                <a:spcPts val="1000"/>
              </a:spcBef>
              <a:spcAft>
                <a:spcPts val="0"/>
              </a:spcAft>
              <a:buClr>
                <a:schemeClr val="dk1"/>
              </a:buClr>
              <a:buSzPts val="2800"/>
              <a:buChar char="•"/>
            </a:pPr>
            <a:r>
              <a:rPr b="1" i="1" lang="en-US"/>
              <a:t>04/12/21</a:t>
            </a:r>
            <a:r>
              <a:rPr i="1" lang="en-US"/>
              <a:t> - Individual Report</a:t>
            </a:r>
            <a:endParaRPr/>
          </a:p>
          <a:p>
            <a:pPr indent="-241934" lvl="0" marL="228600" rtl="0" algn="l">
              <a:lnSpc>
                <a:spcPct val="90000"/>
              </a:lnSpc>
              <a:spcBef>
                <a:spcPts val="1000"/>
              </a:spcBef>
              <a:spcAft>
                <a:spcPts val="0"/>
              </a:spcAft>
              <a:buClr>
                <a:schemeClr val="dk1"/>
              </a:buClr>
              <a:buSzPts val="2800"/>
              <a:buChar char="•"/>
            </a:pPr>
            <a:r>
              <a:rPr b="1" i="1" lang="en-US"/>
              <a:t>04/19/21</a:t>
            </a:r>
            <a:r>
              <a:rPr i="1" lang="en-US"/>
              <a:t> - Testing Complete</a:t>
            </a:r>
            <a:endParaRPr/>
          </a:p>
          <a:p>
            <a:pPr indent="-241934" lvl="0" marL="228600" rtl="0" algn="l">
              <a:lnSpc>
                <a:spcPct val="90000"/>
              </a:lnSpc>
              <a:spcBef>
                <a:spcPts val="1000"/>
              </a:spcBef>
              <a:spcAft>
                <a:spcPts val="0"/>
              </a:spcAft>
              <a:buClr>
                <a:schemeClr val="dk1"/>
              </a:buClr>
              <a:buSzPts val="2800"/>
              <a:buChar char="•"/>
            </a:pPr>
            <a:r>
              <a:rPr b="1" i="1" lang="en-US"/>
              <a:t>04/26/21</a:t>
            </a:r>
            <a:r>
              <a:rPr i="1" lang="en-US"/>
              <a:t> - Final Presentation and Deliverables</a:t>
            </a:r>
            <a:endParaRPr/>
          </a:p>
          <a:p>
            <a:pPr indent="-64135"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Timeline (Final)</a:t>
            </a:r>
            <a:endParaRPr/>
          </a:p>
        </p:txBody>
      </p:sp>
      <p:sp>
        <p:nvSpPr>
          <p:cNvPr id="117" name="Google Shape;117;p18"/>
          <p:cNvSpPr txBox="1"/>
          <p:nvPr>
            <p:ph idx="1" type="body"/>
          </p:nvPr>
        </p:nvSpPr>
        <p:spPr>
          <a:xfrm>
            <a:off x="838200" y="1690688"/>
            <a:ext cx="10515600" cy="4486200"/>
          </a:xfrm>
          <a:prstGeom prst="rect">
            <a:avLst/>
          </a:prstGeom>
          <a:noFill/>
          <a:ln>
            <a:noFill/>
          </a:ln>
        </p:spPr>
        <p:txBody>
          <a:bodyPr anchorCtr="0" anchor="t" bIns="45700" lIns="91425" spcFirstLastPara="1" rIns="91425" wrap="square" tIns="45700">
            <a:normAutofit lnSpcReduction="20000"/>
          </a:bodyPr>
          <a:lstStyle/>
          <a:p>
            <a:pPr indent="-241934" lvl="0" marL="228600" rtl="0" algn="l">
              <a:lnSpc>
                <a:spcPct val="90000"/>
              </a:lnSpc>
              <a:spcBef>
                <a:spcPts val="0"/>
              </a:spcBef>
              <a:spcAft>
                <a:spcPts val="0"/>
              </a:spcAft>
              <a:buClr>
                <a:schemeClr val="dk1"/>
              </a:buClr>
              <a:buSzPts val="2800"/>
              <a:buChar char="•"/>
            </a:pPr>
            <a:r>
              <a:rPr b="1" i="1" lang="en-US"/>
              <a:t>03/08/21</a:t>
            </a:r>
            <a:r>
              <a:rPr i="1" lang="en-US"/>
              <a:t> - Presentation 1/</a:t>
            </a:r>
            <a:r>
              <a:rPr lang="en-US"/>
              <a:t>Began Coding</a:t>
            </a:r>
            <a:endParaRPr/>
          </a:p>
          <a:p>
            <a:pPr indent="-241934" lvl="0" marL="228600" rtl="0" algn="l">
              <a:lnSpc>
                <a:spcPct val="90000"/>
              </a:lnSpc>
              <a:spcBef>
                <a:spcPts val="1000"/>
              </a:spcBef>
              <a:spcAft>
                <a:spcPts val="0"/>
              </a:spcAft>
              <a:buClr>
                <a:schemeClr val="dk1"/>
              </a:buClr>
              <a:buSzPts val="2800"/>
              <a:buChar char="•"/>
            </a:pPr>
            <a:r>
              <a:rPr b="1" i="1" lang="en-US"/>
              <a:t>03/15/21</a:t>
            </a:r>
            <a:r>
              <a:rPr i="1" lang="en-US"/>
              <a:t> - Group Report 1/GUI and simple chat in progress</a:t>
            </a:r>
            <a:endParaRPr/>
          </a:p>
          <a:p>
            <a:pPr indent="-241934" lvl="0" marL="228600" rtl="0" algn="l">
              <a:lnSpc>
                <a:spcPct val="90000"/>
              </a:lnSpc>
              <a:spcBef>
                <a:spcPts val="1000"/>
              </a:spcBef>
              <a:spcAft>
                <a:spcPts val="0"/>
              </a:spcAft>
              <a:buClr>
                <a:schemeClr val="dk1"/>
              </a:buClr>
              <a:buSzPts val="2800"/>
              <a:buChar char="•"/>
            </a:pPr>
            <a:r>
              <a:rPr b="1" i="1" lang="en-US"/>
              <a:t>03/22/21</a:t>
            </a:r>
            <a:r>
              <a:rPr i="1" lang="en-US"/>
              <a:t> - Group Report 2/GUI Complete</a:t>
            </a:r>
            <a:endParaRPr/>
          </a:p>
          <a:p>
            <a:pPr indent="-241934" lvl="0" marL="228600" rtl="0" algn="l">
              <a:lnSpc>
                <a:spcPct val="90000"/>
              </a:lnSpc>
              <a:spcBef>
                <a:spcPts val="1000"/>
              </a:spcBef>
              <a:spcAft>
                <a:spcPts val="0"/>
              </a:spcAft>
              <a:buClr>
                <a:schemeClr val="dk1"/>
              </a:buClr>
              <a:buSzPts val="2800"/>
              <a:buChar char="•"/>
            </a:pPr>
            <a:r>
              <a:rPr b="1" i="1" lang="en-US"/>
              <a:t>03/29/21</a:t>
            </a:r>
            <a:r>
              <a:rPr i="1" lang="en-US"/>
              <a:t> - Group Report 3/Server &amp; Client classes in progress</a:t>
            </a:r>
            <a:endParaRPr/>
          </a:p>
          <a:p>
            <a:pPr indent="-241934" lvl="0" marL="228600" rtl="0" algn="l">
              <a:lnSpc>
                <a:spcPct val="90000"/>
              </a:lnSpc>
              <a:spcBef>
                <a:spcPts val="1000"/>
              </a:spcBef>
              <a:spcAft>
                <a:spcPts val="0"/>
              </a:spcAft>
              <a:buClr>
                <a:schemeClr val="dk1"/>
              </a:buClr>
              <a:buSzPts val="2800"/>
              <a:buChar char="•"/>
            </a:pPr>
            <a:r>
              <a:rPr b="1" i="1" lang="en-US"/>
              <a:t>04/05/21 </a:t>
            </a:r>
            <a:r>
              <a:rPr i="1" lang="en-US"/>
              <a:t>- Individual Presentation/Testing started on unencrypted chat</a:t>
            </a:r>
            <a:endParaRPr/>
          </a:p>
          <a:p>
            <a:pPr indent="-241934" lvl="0" marL="228600" rtl="0" algn="l">
              <a:lnSpc>
                <a:spcPct val="90000"/>
              </a:lnSpc>
              <a:spcBef>
                <a:spcPts val="1000"/>
              </a:spcBef>
              <a:spcAft>
                <a:spcPts val="0"/>
              </a:spcAft>
              <a:buClr>
                <a:schemeClr val="dk1"/>
              </a:buClr>
              <a:buSzPts val="2800"/>
              <a:buChar char="•"/>
            </a:pPr>
            <a:r>
              <a:rPr b="1" i="1" lang="en-US"/>
              <a:t>04/12/21</a:t>
            </a:r>
            <a:r>
              <a:rPr i="1" lang="en-US"/>
              <a:t> - Individual Report/Coding still in progress</a:t>
            </a:r>
            <a:endParaRPr/>
          </a:p>
          <a:p>
            <a:pPr indent="-241934" lvl="0" marL="228600" rtl="0" algn="l">
              <a:lnSpc>
                <a:spcPct val="90000"/>
              </a:lnSpc>
              <a:spcBef>
                <a:spcPts val="1000"/>
              </a:spcBef>
              <a:spcAft>
                <a:spcPts val="0"/>
              </a:spcAft>
              <a:buClr>
                <a:schemeClr val="dk1"/>
              </a:buClr>
              <a:buSzPts val="2800"/>
              <a:buChar char="•"/>
            </a:pPr>
            <a:r>
              <a:rPr b="1" i="1" lang="en-US"/>
              <a:t>04/19/21</a:t>
            </a:r>
            <a:r>
              <a:rPr i="1" lang="en-US"/>
              <a:t> - Encryption Code complete but not implemented</a:t>
            </a:r>
            <a:endParaRPr/>
          </a:p>
          <a:p>
            <a:pPr indent="-241934" lvl="0" marL="228600" rtl="0" algn="l">
              <a:lnSpc>
                <a:spcPct val="90000"/>
              </a:lnSpc>
              <a:spcBef>
                <a:spcPts val="1000"/>
              </a:spcBef>
              <a:spcAft>
                <a:spcPts val="0"/>
              </a:spcAft>
              <a:buClr>
                <a:schemeClr val="dk1"/>
              </a:buClr>
              <a:buSzPts val="2800"/>
              <a:buChar char="•"/>
            </a:pPr>
            <a:r>
              <a:rPr b="1" i="1" lang="en-US"/>
              <a:t>04/26/21</a:t>
            </a:r>
            <a:r>
              <a:rPr i="1" lang="en-US"/>
              <a:t> - Encryption Code implementation still in progress</a:t>
            </a:r>
            <a:endParaRPr/>
          </a:p>
          <a:p>
            <a:pPr indent="-64135"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Timeline (Notable Differences)</a:t>
            </a:r>
            <a:endParaRPr/>
          </a:p>
        </p:txBody>
      </p:sp>
      <p:sp>
        <p:nvSpPr>
          <p:cNvPr id="123" name="Google Shape;123;p19"/>
          <p:cNvSpPr txBox="1"/>
          <p:nvPr>
            <p:ph idx="1" type="body"/>
          </p:nvPr>
        </p:nvSpPr>
        <p:spPr>
          <a:xfrm>
            <a:off x="838200" y="1690688"/>
            <a:ext cx="10515600" cy="4486200"/>
          </a:xfrm>
          <a:prstGeom prst="rect">
            <a:avLst/>
          </a:prstGeom>
          <a:noFill/>
          <a:ln>
            <a:noFill/>
          </a:ln>
        </p:spPr>
        <p:txBody>
          <a:bodyPr anchorCtr="0" anchor="t" bIns="45700" lIns="91425" spcFirstLastPara="1" rIns="91425" wrap="square" tIns="45700">
            <a:normAutofit/>
          </a:bodyPr>
          <a:lstStyle/>
          <a:p>
            <a:pPr indent="-241934" lvl="0" marL="228600" rtl="0" algn="l">
              <a:lnSpc>
                <a:spcPct val="90000"/>
              </a:lnSpc>
              <a:spcBef>
                <a:spcPts val="1000"/>
              </a:spcBef>
              <a:spcAft>
                <a:spcPts val="0"/>
              </a:spcAft>
              <a:buClr>
                <a:schemeClr val="dk1"/>
              </a:buClr>
              <a:buSzPts val="2800"/>
              <a:buChar char="•"/>
            </a:pPr>
            <a:r>
              <a:rPr lang="en-US"/>
              <a:t>Began coding a week late due to meetings and to get group familiarized with tools used for project.</a:t>
            </a:r>
            <a:endParaRPr/>
          </a:p>
          <a:p>
            <a:pPr indent="-178435" lvl="0" marL="228600" rtl="0" algn="l">
              <a:lnSpc>
                <a:spcPct val="90000"/>
              </a:lnSpc>
              <a:spcBef>
                <a:spcPts val="1000"/>
              </a:spcBef>
              <a:spcAft>
                <a:spcPts val="0"/>
              </a:spcAft>
              <a:buSzPts val="1800"/>
              <a:buChar char="•"/>
            </a:pPr>
            <a:r>
              <a:rPr lang="en-US"/>
              <a:t>Server/client issues took too long to resolve and had to resort to using on local host, this pushed the project off timeline considerably.</a:t>
            </a:r>
            <a:endParaRPr/>
          </a:p>
          <a:p>
            <a:pPr indent="-178435" lvl="0" marL="228600" rtl="0" algn="l">
              <a:lnSpc>
                <a:spcPct val="90000"/>
              </a:lnSpc>
              <a:spcBef>
                <a:spcPts val="1000"/>
              </a:spcBef>
              <a:spcAft>
                <a:spcPts val="0"/>
              </a:spcAft>
              <a:buSzPts val="1800"/>
              <a:buChar char="•"/>
            </a:pPr>
            <a:r>
              <a:rPr lang="en-US"/>
              <a:t>Encryption implementation still in progress</a:t>
            </a:r>
            <a:endParaRPr/>
          </a:p>
          <a:p>
            <a:pPr indent="-64135"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Project Results</a:t>
            </a:r>
            <a:endParaRPr/>
          </a:p>
        </p:txBody>
      </p:sp>
      <p:sp>
        <p:nvSpPr>
          <p:cNvPr id="129" name="Google Shape;129;p2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 Working GUI that allows clients to connect via chat and successfully send and receive messages.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 Successfully encrypt and decrypt the chat to maintain privacy from uninvited users or attacks still in progress.</a:t>
            </a:r>
            <a:endParaRPr/>
          </a:p>
          <a:p>
            <a:pPr indent="0" lvl="0" marL="0" rtl="0" algn="l">
              <a:spcBef>
                <a:spcPts val="1000"/>
              </a:spcBef>
              <a:spcAft>
                <a:spcPts val="0"/>
              </a:spcAft>
              <a:buNone/>
            </a:pPr>
            <a:r>
              <a:t/>
            </a:r>
            <a:endParaRPr/>
          </a:p>
          <a:p>
            <a:pPr indent="0" lvl="0" marL="0" rtl="0" algn="l">
              <a:spcBef>
                <a:spcPts val="1000"/>
              </a:spcBef>
              <a:spcAft>
                <a:spcPts val="0"/>
              </a:spcAft>
              <a:buClr>
                <a:schemeClr val="dk1"/>
              </a:buClr>
              <a:buSzPts val="1100"/>
              <a:buFont typeface="Arial"/>
              <a:buNone/>
            </a:pPr>
            <a:r>
              <a:rPr lang="en-US"/>
              <a:t>🟨 Ensure all data in database is encrypted and sent securely to recipients still in progress.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Project Results (Anticipated Problems)</a:t>
            </a:r>
            <a:endParaRPr/>
          </a:p>
        </p:txBody>
      </p:sp>
      <p:sp>
        <p:nvSpPr>
          <p:cNvPr id="135" name="Google Shape;135;p2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87350" lvl="0" marL="457200" rtl="0" algn="l">
              <a:spcBef>
                <a:spcPts val="1000"/>
              </a:spcBef>
              <a:spcAft>
                <a:spcPts val="0"/>
              </a:spcAft>
              <a:buSzPts val="2500"/>
              <a:buAutoNum type="arabicPeriod"/>
            </a:pPr>
            <a:r>
              <a:rPr lang="en-US"/>
              <a:t>Java language not enough → Java was enough to make a complete project but the use of other languages could have proved to have easier implementations.</a:t>
            </a:r>
            <a:endParaRPr/>
          </a:p>
          <a:p>
            <a:pPr indent="-387350" lvl="0" marL="457200" rtl="0" algn="l">
              <a:spcBef>
                <a:spcPts val="0"/>
              </a:spcBef>
              <a:spcAft>
                <a:spcPts val="0"/>
              </a:spcAft>
              <a:buSzPts val="2500"/>
              <a:buAutoNum type="arabicPeriod"/>
            </a:pPr>
            <a:r>
              <a:rPr lang="en-US"/>
              <a:t>Project too big → Case to be made either way.  </a:t>
            </a:r>
            <a:endParaRPr/>
          </a:p>
          <a:p>
            <a:pPr indent="-387350" lvl="0" marL="457200" rtl="0" algn="l">
              <a:spcBef>
                <a:spcPts val="0"/>
              </a:spcBef>
              <a:spcAft>
                <a:spcPts val="0"/>
              </a:spcAft>
              <a:buSzPts val="2500"/>
              <a:buAutoNum type="arabicPeriod"/>
            </a:pPr>
            <a:r>
              <a:rPr lang="en-US"/>
              <a:t>no test scenarios for every bug → held true throughout the entire project.</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Problem that wasn’t anticipated was schedule conflicts and other outside demands from group members.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