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Nunito Sans Black"/>
      <p:bold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7" roundtripDataSignature="AMtx7mg0l4bybuwlD6OVjjPIihDJO9tfD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NunitoSansBlack-bold.fntdata"/><Relationship Id="rId14" Type="http://schemas.openxmlformats.org/officeDocument/2006/relationships/slide" Target="slides/slide10.xml"/><Relationship Id="rId17" Type="http://customschemas.google.com/relationships/presentationmetadata" Target="metadata"/><Relationship Id="rId16" Type="http://schemas.openxmlformats.org/officeDocument/2006/relationships/font" Target="fonts/NunitoSansBlack-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CO"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0312da1504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g20312da1504_0_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g20312da1504_0_4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11d90d984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g211d90d984b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g211d90d984b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0dd62bfaad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g20dd62bfaad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g20dd62bfaad_1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11e7baebf4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g211e7baebf4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g211e7baebf4_0_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11e7baebf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g211e7baebf4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g211e7baebf4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11e7baebf4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g211e7baebf4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g211e7baebf4_0_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11e7baebf4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g211e7baebf4_0_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g211e7baebf4_0_3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11e95668e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g211e95668ec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g211e95668ec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5" name="Shape 15"/>
        <p:cNvGrpSpPr/>
        <p:nvPr/>
      </p:nvGrpSpPr>
      <p:grpSpPr>
        <a:xfrm>
          <a:off x="0" y="0"/>
          <a:ext cx="0" cy="0"/>
          <a:chOff x="0" y="0"/>
          <a:chExt cx="0" cy="0"/>
        </a:xfrm>
      </p:grpSpPr>
      <p:sp>
        <p:nvSpPr>
          <p:cNvPr id="16" name="Google Shape;16;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p:cSld name="Título vertical y texto">
    <p:spTree>
      <p:nvGrpSpPr>
        <p:cNvPr id="78" name="Shape 78"/>
        <p:cNvGrpSpPr/>
        <p:nvPr/>
      </p:nvGrpSpPr>
      <p:grpSpPr>
        <a:xfrm>
          <a:off x="0" y="0"/>
          <a:ext cx="0" cy="0"/>
          <a:chOff x="0" y="0"/>
          <a:chExt cx="0" cy="0"/>
        </a:xfrm>
      </p:grpSpPr>
      <p:sp>
        <p:nvSpPr>
          <p:cNvPr id="79" name="Google Shape;79;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9" name="Shape 19"/>
        <p:cNvGrpSpPr/>
        <p:nvPr/>
      </p:nvGrpSpPr>
      <p:grpSpPr>
        <a:xfrm>
          <a:off x="0" y="0"/>
          <a:ext cx="0" cy="0"/>
          <a:chOff x="0" y="0"/>
          <a:chExt cx="0" cy="0"/>
        </a:xfrm>
      </p:grpSpPr>
      <p:sp>
        <p:nvSpPr>
          <p:cNvPr id="20" name="Google Shape;20;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5" name="Shape 25"/>
        <p:cNvGrpSpPr/>
        <p:nvPr/>
      </p:nvGrpSpPr>
      <p:grpSpPr>
        <a:xfrm>
          <a:off x="0" y="0"/>
          <a:ext cx="0" cy="0"/>
          <a:chOff x="0" y="0"/>
          <a:chExt cx="0" cy="0"/>
        </a:xfrm>
      </p:grpSpPr>
      <p:sp>
        <p:nvSpPr>
          <p:cNvPr id="26" name="Google Shape;2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1" name="Shape 31"/>
        <p:cNvGrpSpPr/>
        <p:nvPr/>
      </p:nvGrpSpPr>
      <p:grpSpPr>
        <a:xfrm>
          <a:off x="0" y="0"/>
          <a:ext cx="0" cy="0"/>
          <a:chOff x="0" y="0"/>
          <a:chExt cx="0" cy="0"/>
        </a:xfrm>
      </p:grpSpPr>
      <p:sp>
        <p:nvSpPr>
          <p:cNvPr id="32" name="Google Shape;32;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7" name="Shape 37"/>
        <p:cNvGrpSpPr/>
        <p:nvPr/>
      </p:nvGrpSpPr>
      <p:grpSpPr>
        <a:xfrm>
          <a:off x="0" y="0"/>
          <a:ext cx="0" cy="0"/>
          <a:chOff x="0" y="0"/>
          <a:chExt cx="0" cy="0"/>
        </a:xfrm>
      </p:grpSpPr>
      <p:sp>
        <p:nvSpPr>
          <p:cNvPr id="38" name="Google Shape;38;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4" name="Shape 44"/>
        <p:cNvGrpSpPr/>
        <p:nvPr/>
      </p:nvGrpSpPr>
      <p:grpSpPr>
        <a:xfrm>
          <a:off x="0" y="0"/>
          <a:ext cx="0" cy="0"/>
          <a:chOff x="0" y="0"/>
          <a:chExt cx="0" cy="0"/>
        </a:xfrm>
      </p:grpSpPr>
      <p:sp>
        <p:nvSpPr>
          <p:cNvPr id="45" name="Google Shape;45;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53" name="Shape 53"/>
        <p:cNvGrpSpPr/>
        <p:nvPr/>
      </p:nvGrpSpPr>
      <p:grpSpPr>
        <a:xfrm>
          <a:off x="0" y="0"/>
          <a:ext cx="0" cy="0"/>
          <a:chOff x="0" y="0"/>
          <a:chExt cx="0" cy="0"/>
        </a:xfrm>
      </p:grpSpPr>
      <p:sp>
        <p:nvSpPr>
          <p:cNvPr id="54" name="Google Shape;54;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3"/>
          <p:cNvSpPr/>
          <p:nvPr>
            <p:ph idx="2" type="pic"/>
          </p:nvPr>
        </p:nvSpPr>
        <p:spPr>
          <a:xfrm>
            <a:off x="5183188" y="987425"/>
            <a:ext cx="6172200" cy="4873625"/>
          </a:xfrm>
          <a:prstGeom prst="rect">
            <a:avLst/>
          </a:prstGeom>
          <a:noFill/>
          <a:ln>
            <a:noFill/>
          </a:ln>
        </p:spPr>
      </p:sp>
      <p:sp>
        <p:nvSpPr>
          <p:cNvPr id="68" name="Google Shape;68;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13.png"/><Relationship Id="rId5" Type="http://schemas.openxmlformats.org/officeDocument/2006/relationships/image" Target="../media/image6.png"/><Relationship Id="rId6" Type="http://schemas.openxmlformats.org/officeDocument/2006/relationships/image" Target="../media/image11.png"/><Relationship Id="rId7" Type="http://schemas.openxmlformats.org/officeDocument/2006/relationships/image" Target="../media/image4.png"/><Relationship Id="rId8"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13.png"/><Relationship Id="rId9" Type="http://schemas.openxmlformats.org/officeDocument/2006/relationships/image" Target="../media/image1.png"/><Relationship Id="rId5" Type="http://schemas.openxmlformats.org/officeDocument/2006/relationships/image" Target="../media/image10.png"/><Relationship Id="rId6" Type="http://schemas.openxmlformats.org/officeDocument/2006/relationships/image" Target="../media/image6.png"/><Relationship Id="rId7" Type="http://schemas.openxmlformats.org/officeDocument/2006/relationships/image" Target="../media/image11.png"/><Relationship Id="rId8"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13.png"/><Relationship Id="rId5" Type="http://schemas.openxmlformats.org/officeDocument/2006/relationships/image" Target="../media/image6.png"/><Relationship Id="rId6" Type="http://schemas.openxmlformats.org/officeDocument/2006/relationships/image" Target="../media/image11.png"/><Relationship Id="rId7" Type="http://schemas.openxmlformats.org/officeDocument/2006/relationships/image" Target="../media/image4.png"/><Relationship Id="rId8"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13.png"/><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1.png"/><Relationship Id="rId8" Type="http://schemas.openxmlformats.org/officeDocument/2006/relationships/hyperlink" Target="https://drive.google.com/drive/folders/1DqKlZJT6esgVj_iXbMfTz802DsO11CP1?usp=shar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13.png"/><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13.png"/><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1.png"/><Relationship Id="rId8" Type="http://schemas.openxmlformats.org/officeDocument/2006/relationships/hyperlink" Target="https://addi.ehu.es/bitstream/handle/10810/49049/TFG_Garcia_de_Andoin_Bola%C3%B1o_Mikel.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13.png"/><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13.png"/><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1.png"/><Relationship Id="rId8"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image" Target="../media/image13.png"/><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13.png"/><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grpSp>
        <p:nvGrpSpPr>
          <p:cNvPr id="89" name="Google Shape;89;g20312da1504_0_45"/>
          <p:cNvGrpSpPr/>
          <p:nvPr/>
        </p:nvGrpSpPr>
        <p:grpSpPr>
          <a:xfrm>
            <a:off x="0" y="-1"/>
            <a:ext cx="12192000" cy="6858003"/>
            <a:chOff x="0" y="317351"/>
            <a:chExt cx="12192000" cy="6858003"/>
          </a:xfrm>
        </p:grpSpPr>
        <p:pic>
          <p:nvPicPr>
            <p:cNvPr id="90" name="Google Shape;90;g20312da1504_0_45"/>
            <p:cNvPicPr preferRelativeResize="0"/>
            <p:nvPr/>
          </p:nvPicPr>
          <p:blipFill rotWithShape="1">
            <a:blip r:embed="rId3">
              <a:alphaModFix/>
            </a:blip>
            <a:srcRect b="7533" l="7812" r="7804" t="0"/>
            <a:stretch/>
          </p:blipFill>
          <p:spPr>
            <a:xfrm>
              <a:off x="0" y="317351"/>
              <a:ext cx="12192000" cy="6858003"/>
            </a:xfrm>
            <a:prstGeom prst="rect">
              <a:avLst/>
            </a:prstGeom>
            <a:noFill/>
            <a:ln>
              <a:noFill/>
            </a:ln>
          </p:spPr>
        </p:pic>
        <p:pic>
          <p:nvPicPr>
            <p:cNvPr id="91" name="Google Shape;91;g20312da1504_0_45"/>
            <p:cNvPicPr preferRelativeResize="0"/>
            <p:nvPr/>
          </p:nvPicPr>
          <p:blipFill rotWithShape="1">
            <a:blip r:embed="rId4">
              <a:alphaModFix/>
            </a:blip>
            <a:srcRect b="0" l="0" r="0" t="0"/>
            <a:stretch/>
          </p:blipFill>
          <p:spPr>
            <a:xfrm>
              <a:off x="0" y="317351"/>
              <a:ext cx="12192000" cy="6858000"/>
            </a:xfrm>
            <a:prstGeom prst="rect">
              <a:avLst/>
            </a:prstGeom>
            <a:noFill/>
            <a:ln>
              <a:noFill/>
            </a:ln>
          </p:spPr>
        </p:pic>
      </p:grpSp>
      <p:pic>
        <p:nvPicPr>
          <p:cNvPr id="92" name="Google Shape;92;g20312da1504_0_45"/>
          <p:cNvPicPr preferRelativeResize="0"/>
          <p:nvPr/>
        </p:nvPicPr>
        <p:blipFill rotWithShape="1">
          <a:blip r:embed="rId5">
            <a:alphaModFix/>
          </a:blip>
          <a:srcRect b="0" l="0" r="0" t="0"/>
          <a:stretch/>
        </p:blipFill>
        <p:spPr>
          <a:xfrm>
            <a:off x="4219039" y="647754"/>
            <a:ext cx="3753919" cy="1798753"/>
          </a:xfrm>
          <a:prstGeom prst="rect">
            <a:avLst/>
          </a:prstGeom>
          <a:noFill/>
          <a:ln>
            <a:noFill/>
          </a:ln>
        </p:spPr>
      </p:pic>
      <p:sp>
        <p:nvSpPr>
          <p:cNvPr id="93" name="Google Shape;93;g20312da1504_0_45"/>
          <p:cNvSpPr txBox="1"/>
          <p:nvPr/>
        </p:nvSpPr>
        <p:spPr>
          <a:xfrm>
            <a:off x="2158676" y="2392672"/>
            <a:ext cx="7874700" cy="163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000"/>
              <a:buFont typeface="Arial"/>
              <a:buNone/>
            </a:pPr>
            <a:r>
              <a:rPr b="1" i="0" lang="es-CO" sz="5000" u="none" cap="none" strike="noStrike">
                <a:solidFill>
                  <a:schemeClr val="lt1"/>
                </a:solidFill>
                <a:latin typeface="Nunito Sans Black"/>
                <a:ea typeface="Nunito Sans Black"/>
                <a:cs typeface="Nunito Sans Black"/>
                <a:sym typeface="Nunito Sans Black"/>
              </a:rPr>
              <a:t>Artificial Intelligence</a:t>
            </a:r>
            <a:endParaRPr b="1" i="0" sz="5000" u="none" cap="none" strike="noStrike">
              <a:solidFill>
                <a:schemeClr val="lt1"/>
              </a:solidFill>
              <a:latin typeface="Nunito Sans Black"/>
              <a:ea typeface="Nunito Sans Black"/>
              <a:cs typeface="Nunito Sans Black"/>
              <a:sym typeface="Nunito Sans Black"/>
            </a:endParaRPr>
          </a:p>
          <a:p>
            <a:pPr indent="0" lvl="0" marL="0" marR="0" rtl="0" algn="ctr">
              <a:lnSpc>
                <a:spcPct val="100000"/>
              </a:lnSpc>
              <a:spcBef>
                <a:spcPts val="0"/>
              </a:spcBef>
              <a:spcAft>
                <a:spcPts val="0"/>
              </a:spcAft>
              <a:buClr>
                <a:srgbClr val="000000"/>
              </a:buClr>
              <a:buSzPts val="7000"/>
              <a:buFont typeface="Arial"/>
              <a:buNone/>
            </a:pPr>
            <a:r>
              <a:rPr b="1" i="0" lang="es-CO" sz="5000" u="none" cap="none" strike="noStrike">
                <a:solidFill>
                  <a:schemeClr val="lt1"/>
                </a:solidFill>
                <a:latin typeface="Nunito Sans Black"/>
                <a:ea typeface="Nunito Sans Black"/>
                <a:cs typeface="Nunito Sans Black"/>
                <a:sym typeface="Nunito Sans Black"/>
              </a:rPr>
              <a:t>Bootcamp</a:t>
            </a:r>
            <a:endParaRPr b="1" i="0" sz="5000" u="none" cap="none" strike="noStrike">
              <a:solidFill>
                <a:schemeClr val="lt1"/>
              </a:solidFill>
              <a:latin typeface="Nunito Sans Black"/>
              <a:ea typeface="Nunito Sans Black"/>
              <a:cs typeface="Nunito Sans Black"/>
              <a:sym typeface="Nunito Sans Black"/>
            </a:endParaRPr>
          </a:p>
        </p:txBody>
      </p:sp>
      <p:sp>
        <p:nvSpPr>
          <p:cNvPr id="94" name="Google Shape;94;g20312da1504_0_45"/>
          <p:cNvSpPr txBox="1"/>
          <p:nvPr/>
        </p:nvSpPr>
        <p:spPr>
          <a:xfrm>
            <a:off x="1924500" y="3562225"/>
            <a:ext cx="83430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t/>
            </a:r>
            <a:endParaRPr b="0" i="0" sz="4000" u="none" cap="none" strike="noStrike">
              <a:solidFill>
                <a:schemeClr val="lt1"/>
              </a:solidFill>
              <a:latin typeface="Nunito Sans Black"/>
              <a:ea typeface="Nunito Sans Black"/>
              <a:cs typeface="Nunito Sans Black"/>
              <a:sym typeface="Nunito Sans Black"/>
            </a:endParaRPr>
          </a:p>
        </p:txBody>
      </p:sp>
      <p:pic>
        <p:nvPicPr>
          <p:cNvPr id="95" name="Google Shape;95;g20312da1504_0_45"/>
          <p:cNvPicPr preferRelativeResize="0"/>
          <p:nvPr/>
        </p:nvPicPr>
        <p:blipFill rotWithShape="1">
          <a:blip r:embed="rId6">
            <a:alphaModFix/>
          </a:blip>
          <a:srcRect b="0" l="0" r="0" t="0"/>
          <a:stretch/>
        </p:blipFill>
        <p:spPr>
          <a:xfrm>
            <a:off x="9712776" y="5933677"/>
            <a:ext cx="2164967" cy="669682"/>
          </a:xfrm>
          <a:prstGeom prst="rect">
            <a:avLst/>
          </a:prstGeom>
          <a:noFill/>
          <a:ln>
            <a:noFill/>
          </a:ln>
        </p:spPr>
      </p:pic>
      <p:grpSp>
        <p:nvGrpSpPr>
          <p:cNvPr id="96" name="Google Shape;96;g20312da1504_0_45"/>
          <p:cNvGrpSpPr/>
          <p:nvPr/>
        </p:nvGrpSpPr>
        <p:grpSpPr>
          <a:xfrm>
            <a:off x="626477" y="254641"/>
            <a:ext cx="11251266" cy="983287"/>
            <a:chOff x="626477" y="254641"/>
            <a:chExt cx="11251266" cy="983287"/>
          </a:xfrm>
        </p:grpSpPr>
        <p:pic>
          <p:nvPicPr>
            <p:cNvPr id="97" name="Google Shape;97;g20312da1504_0_45"/>
            <p:cNvPicPr preferRelativeResize="0"/>
            <p:nvPr/>
          </p:nvPicPr>
          <p:blipFill rotWithShape="1">
            <a:blip r:embed="rId7">
              <a:alphaModFix/>
            </a:blip>
            <a:srcRect b="0" l="0" r="0" t="0"/>
            <a:stretch/>
          </p:blipFill>
          <p:spPr>
            <a:xfrm>
              <a:off x="10059722" y="254641"/>
              <a:ext cx="1818021" cy="983287"/>
            </a:xfrm>
            <a:prstGeom prst="rect">
              <a:avLst/>
            </a:prstGeom>
            <a:noFill/>
            <a:ln>
              <a:noFill/>
            </a:ln>
          </p:spPr>
        </p:pic>
        <p:pic>
          <p:nvPicPr>
            <p:cNvPr id="98" name="Google Shape;98;g20312da1504_0_45"/>
            <p:cNvPicPr preferRelativeResize="0"/>
            <p:nvPr/>
          </p:nvPicPr>
          <p:blipFill rotWithShape="1">
            <a:blip r:embed="rId8">
              <a:alphaModFix/>
            </a:blip>
            <a:srcRect b="0" l="0" r="0" t="0"/>
            <a:stretch/>
          </p:blipFill>
          <p:spPr>
            <a:xfrm>
              <a:off x="626477" y="484081"/>
              <a:ext cx="1505800" cy="524408"/>
            </a:xfrm>
            <a:prstGeom prst="rect">
              <a:avLst/>
            </a:prstGeom>
            <a:noFill/>
            <a:ln>
              <a:noFill/>
            </a:ln>
          </p:spPr>
        </p:pic>
      </p:grpSp>
      <p:sp>
        <p:nvSpPr>
          <p:cNvPr id="99" name="Google Shape;99;g20312da1504_0_45"/>
          <p:cNvSpPr/>
          <p:nvPr/>
        </p:nvSpPr>
        <p:spPr>
          <a:xfrm>
            <a:off x="1439350" y="4085575"/>
            <a:ext cx="9281400" cy="1992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Arial"/>
              <a:buNone/>
            </a:pPr>
            <a:r>
              <a:rPr b="1" i="0" lang="es-CO" sz="3000" u="none" cap="none" strike="noStrike">
                <a:solidFill>
                  <a:srgbClr val="D2A6FF"/>
                </a:solidFill>
                <a:latin typeface="Arial"/>
                <a:ea typeface="Arial"/>
                <a:cs typeface="Arial"/>
                <a:sym typeface="Arial"/>
              </a:rPr>
              <a:t>ATENCIÓN</a:t>
            </a:r>
            <a:endParaRPr b="1" i="0" sz="3000" u="none" cap="none" strike="noStrike">
              <a:solidFill>
                <a:srgbClr val="D2A6FF"/>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rPr b="0" i="1" lang="es-CO" sz="3000" u="none" cap="none" strike="noStrike">
                <a:solidFill>
                  <a:srgbClr val="D2A6FF"/>
                </a:solidFill>
                <a:latin typeface="Arial"/>
                <a:ea typeface="Arial"/>
                <a:cs typeface="Arial"/>
                <a:sym typeface="Arial"/>
              </a:rPr>
              <a:t>Buenos días: estamos esperando un par de minutos más con el fin de que se conecten los demás </a:t>
            </a:r>
            <a:endParaRPr b="0" i="1" sz="3000" u="none" cap="none" strike="noStrike">
              <a:solidFill>
                <a:srgbClr val="D2A6FF"/>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rPr b="0" i="1" lang="es-CO" sz="3000" u="none" cap="none" strike="noStrike">
                <a:solidFill>
                  <a:srgbClr val="D2A6FF"/>
                </a:solidFill>
                <a:latin typeface="Arial"/>
                <a:ea typeface="Arial"/>
                <a:cs typeface="Arial"/>
                <a:sym typeface="Arial"/>
              </a:rPr>
              <a:t>estudiantes…</a:t>
            </a:r>
            <a:endParaRPr b="0" i="1" sz="3000" u="none" cap="none" strike="noStrike">
              <a:solidFill>
                <a:srgbClr val="D2A6FF"/>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rPr b="0" i="1" lang="es-CO" sz="3000" u="none" cap="none" strike="noStrike">
                <a:solidFill>
                  <a:srgbClr val="D2A6FF"/>
                </a:solidFill>
                <a:latin typeface="Arial"/>
                <a:ea typeface="Arial"/>
                <a:cs typeface="Arial"/>
                <a:sym typeface="Arial"/>
              </a:rPr>
              <a:t>…Iniciaremos en breve</a:t>
            </a:r>
            <a:endParaRPr b="0" i="1" sz="3000" u="none" cap="none" strike="noStrike">
              <a:solidFill>
                <a:srgbClr val="D2A6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D2A6F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grpSp>
        <p:nvGrpSpPr>
          <p:cNvPr id="214" name="Google Shape;214;p13"/>
          <p:cNvGrpSpPr/>
          <p:nvPr/>
        </p:nvGrpSpPr>
        <p:grpSpPr>
          <a:xfrm>
            <a:off x="0" y="-1"/>
            <a:ext cx="12192000" cy="6858002"/>
            <a:chOff x="0" y="317351"/>
            <a:chExt cx="12192000" cy="6858002"/>
          </a:xfrm>
        </p:grpSpPr>
        <p:pic>
          <p:nvPicPr>
            <p:cNvPr id="215" name="Google Shape;215;p13"/>
            <p:cNvPicPr preferRelativeResize="0"/>
            <p:nvPr/>
          </p:nvPicPr>
          <p:blipFill rotWithShape="1">
            <a:blip r:embed="rId3">
              <a:alphaModFix/>
            </a:blip>
            <a:srcRect b="7533" l="7812" r="7809" t="0"/>
            <a:stretch/>
          </p:blipFill>
          <p:spPr>
            <a:xfrm>
              <a:off x="0" y="317351"/>
              <a:ext cx="12192000" cy="6858002"/>
            </a:xfrm>
            <a:prstGeom prst="rect">
              <a:avLst/>
            </a:prstGeom>
            <a:noFill/>
            <a:ln>
              <a:noFill/>
            </a:ln>
          </p:spPr>
        </p:pic>
        <p:pic>
          <p:nvPicPr>
            <p:cNvPr id="216" name="Google Shape;216;p13"/>
            <p:cNvPicPr preferRelativeResize="0"/>
            <p:nvPr/>
          </p:nvPicPr>
          <p:blipFill rotWithShape="1">
            <a:blip r:embed="rId4">
              <a:alphaModFix/>
            </a:blip>
            <a:srcRect b="0" l="0" r="0" t="0"/>
            <a:stretch/>
          </p:blipFill>
          <p:spPr>
            <a:xfrm>
              <a:off x="0" y="317351"/>
              <a:ext cx="12192000" cy="6858002"/>
            </a:xfrm>
            <a:prstGeom prst="rect">
              <a:avLst/>
            </a:prstGeom>
            <a:noFill/>
            <a:ln>
              <a:noFill/>
            </a:ln>
          </p:spPr>
        </p:pic>
      </p:grpSp>
      <p:pic>
        <p:nvPicPr>
          <p:cNvPr id="217" name="Google Shape;217;p13"/>
          <p:cNvPicPr preferRelativeResize="0"/>
          <p:nvPr/>
        </p:nvPicPr>
        <p:blipFill rotWithShape="1">
          <a:blip r:embed="rId5">
            <a:alphaModFix/>
          </a:blip>
          <a:srcRect b="0" l="0" r="0" t="0"/>
          <a:stretch/>
        </p:blipFill>
        <p:spPr>
          <a:xfrm>
            <a:off x="2340554" y="1970769"/>
            <a:ext cx="7510889" cy="2916462"/>
          </a:xfrm>
          <a:prstGeom prst="rect">
            <a:avLst/>
          </a:prstGeom>
          <a:noFill/>
          <a:ln>
            <a:noFill/>
          </a:ln>
        </p:spPr>
      </p:pic>
      <p:pic>
        <p:nvPicPr>
          <p:cNvPr id="218" name="Google Shape;218;p13"/>
          <p:cNvPicPr preferRelativeResize="0"/>
          <p:nvPr/>
        </p:nvPicPr>
        <p:blipFill rotWithShape="1">
          <a:blip r:embed="rId6">
            <a:alphaModFix/>
          </a:blip>
          <a:srcRect b="0" l="0" r="0" t="0"/>
          <a:stretch/>
        </p:blipFill>
        <p:spPr>
          <a:xfrm>
            <a:off x="4592280" y="324169"/>
            <a:ext cx="3007439" cy="1441064"/>
          </a:xfrm>
          <a:prstGeom prst="rect">
            <a:avLst/>
          </a:prstGeom>
          <a:noFill/>
          <a:ln>
            <a:noFill/>
          </a:ln>
        </p:spPr>
      </p:pic>
      <p:pic>
        <p:nvPicPr>
          <p:cNvPr id="219" name="Google Shape;219;p13"/>
          <p:cNvPicPr preferRelativeResize="0"/>
          <p:nvPr/>
        </p:nvPicPr>
        <p:blipFill rotWithShape="1">
          <a:blip r:embed="rId7">
            <a:alphaModFix/>
          </a:blip>
          <a:srcRect b="0" l="0" r="0" t="0"/>
          <a:stretch/>
        </p:blipFill>
        <p:spPr>
          <a:xfrm>
            <a:off x="9712776" y="5933677"/>
            <a:ext cx="2164967" cy="669682"/>
          </a:xfrm>
          <a:prstGeom prst="rect">
            <a:avLst/>
          </a:prstGeom>
          <a:noFill/>
          <a:ln>
            <a:noFill/>
          </a:ln>
        </p:spPr>
      </p:pic>
      <p:grpSp>
        <p:nvGrpSpPr>
          <p:cNvPr id="220" name="Google Shape;220;p13"/>
          <p:cNvGrpSpPr/>
          <p:nvPr/>
        </p:nvGrpSpPr>
        <p:grpSpPr>
          <a:xfrm>
            <a:off x="626477" y="254641"/>
            <a:ext cx="11251266" cy="983288"/>
            <a:chOff x="626477" y="254641"/>
            <a:chExt cx="11251266" cy="983288"/>
          </a:xfrm>
        </p:grpSpPr>
        <p:pic>
          <p:nvPicPr>
            <p:cNvPr id="221" name="Google Shape;221;p13"/>
            <p:cNvPicPr preferRelativeResize="0"/>
            <p:nvPr/>
          </p:nvPicPr>
          <p:blipFill rotWithShape="1">
            <a:blip r:embed="rId8">
              <a:alphaModFix/>
            </a:blip>
            <a:srcRect b="0" l="0" r="0" t="0"/>
            <a:stretch/>
          </p:blipFill>
          <p:spPr>
            <a:xfrm>
              <a:off x="10059722" y="254641"/>
              <a:ext cx="1818021" cy="983288"/>
            </a:xfrm>
            <a:prstGeom prst="rect">
              <a:avLst/>
            </a:prstGeom>
            <a:noFill/>
            <a:ln>
              <a:noFill/>
            </a:ln>
          </p:spPr>
        </p:pic>
        <p:pic>
          <p:nvPicPr>
            <p:cNvPr id="222" name="Google Shape;222;p13"/>
            <p:cNvPicPr preferRelativeResize="0"/>
            <p:nvPr/>
          </p:nvPicPr>
          <p:blipFill rotWithShape="1">
            <a:blip r:embed="rId9">
              <a:alphaModFix/>
            </a:blip>
            <a:srcRect b="0" l="0" r="0" t="0"/>
            <a:stretch/>
          </p:blipFill>
          <p:spPr>
            <a:xfrm>
              <a:off x="626477" y="484081"/>
              <a:ext cx="1505800" cy="524408"/>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grpSp>
        <p:nvGrpSpPr>
          <p:cNvPr id="105" name="Google Shape;105;p1"/>
          <p:cNvGrpSpPr/>
          <p:nvPr/>
        </p:nvGrpSpPr>
        <p:grpSpPr>
          <a:xfrm>
            <a:off x="0" y="-1"/>
            <a:ext cx="12192000" cy="6858002"/>
            <a:chOff x="0" y="317351"/>
            <a:chExt cx="12192000" cy="6858002"/>
          </a:xfrm>
        </p:grpSpPr>
        <p:pic>
          <p:nvPicPr>
            <p:cNvPr id="106" name="Google Shape;106;p1"/>
            <p:cNvPicPr preferRelativeResize="0"/>
            <p:nvPr/>
          </p:nvPicPr>
          <p:blipFill rotWithShape="1">
            <a:blip r:embed="rId3">
              <a:alphaModFix/>
            </a:blip>
            <a:srcRect b="7533" l="7812" r="7809" t="0"/>
            <a:stretch/>
          </p:blipFill>
          <p:spPr>
            <a:xfrm>
              <a:off x="0" y="317351"/>
              <a:ext cx="12192000" cy="6858002"/>
            </a:xfrm>
            <a:prstGeom prst="rect">
              <a:avLst/>
            </a:prstGeom>
            <a:noFill/>
            <a:ln>
              <a:noFill/>
            </a:ln>
          </p:spPr>
        </p:pic>
        <p:pic>
          <p:nvPicPr>
            <p:cNvPr id="107" name="Google Shape;107;p1"/>
            <p:cNvPicPr preferRelativeResize="0"/>
            <p:nvPr/>
          </p:nvPicPr>
          <p:blipFill rotWithShape="1">
            <a:blip r:embed="rId4">
              <a:alphaModFix/>
            </a:blip>
            <a:srcRect b="0" l="0" r="0" t="0"/>
            <a:stretch/>
          </p:blipFill>
          <p:spPr>
            <a:xfrm>
              <a:off x="0" y="317351"/>
              <a:ext cx="12192000" cy="6858002"/>
            </a:xfrm>
            <a:prstGeom prst="rect">
              <a:avLst/>
            </a:prstGeom>
            <a:noFill/>
            <a:ln>
              <a:noFill/>
            </a:ln>
          </p:spPr>
        </p:pic>
      </p:grpSp>
      <p:pic>
        <p:nvPicPr>
          <p:cNvPr id="108" name="Google Shape;108;p1"/>
          <p:cNvPicPr preferRelativeResize="0"/>
          <p:nvPr/>
        </p:nvPicPr>
        <p:blipFill rotWithShape="1">
          <a:blip r:embed="rId5">
            <a:alphaModFix/>
          </a:blip>
          <a:srcRect b="0" l="0" r="0" t="0"/>
          <a:stretch/>
        </p:blipFill>
        <p:spPr>
          <a:xfrm>
            <a:off x="4219039" y="647754"/>
            <a:ext cx="3753920" cy="1798753"/>
          </a:xfrm>
          <a:prstGeom prst="rect">
            <a:avLst/>
          </a:prstGeom>
          <a:noFill/>
          <a:ln>
            <a:noFill/>
          </a:ln>
        </p:spPr>
      </p:pic>
      <p:sp>
        <p:nvSpPr>
          <p:cNvPr id="109" name="Google Shape;109;p1"/>
          <p:cNvSpPr txBox="1"/>
          <p:nvPr/>
        </p:nvSpPr>
        <p:spPr>
          <a:xfrm>
            <a:off x="2158676" y="2392672"/>
            <a:ext cx="7874700" cy="2401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000"/>
              <a:buFont typeface="Arial"/>
              <a:buNone/>
            </a:pPr>
            <a:r>
              <a:rPr b="1" i="0" lang="es-CO" sz="5000" u="none" cap="none" strike="noStrike">
                <a:solidFill>
                  <a:schemeClr val="lt1"/>
                </a:solidFill>
                <a:latin typeface="Nunito Sans Black"/>
                <a:ea typeface="Nunito Sans Black"/>
                <a:cs typeface="Nunito Sans Black"/>
                <a:sym typeface="Nunito Sans Black"/>
              </a:rPr>
              <a:t>Artificial Intelligence</a:t>
            </a:r>
            <a:endParaRPr b="1" i="0" sz="5000" u="none" cap="none" strike="noStrike">
              <a:solidFill>
                <a:schemeClr val="lt1"/>
              </a:solidFill>
              <a:latin typeface="Nunito Sans Black"/>
              <a:ea typeface="Nunito Sans Black"/>
              <a:cs typeface="Nunito Sans Black"/>
              <a:sym typeface="Nunito Sans Black"/>
            </a:endParaRPr>
          </a:p>
          <a:p>
            <a:pPr indent="0" lvl="0" marL="0" marR="0" rtl="0" algn="ctr">
              <a:lnSpc>
                <a:spcPct val="100000"/>
              </a:lnSpc>
              <a:spcBef>
                <a:spcPts val="0"/>
              </a:spcBef>
              <a:spcAft>
                <a:spcPts val="0"/>
              </a:spcAft>
              <a:buClr>
                <a:srgbClr val="000000"/>
              </a:buClr>
              <a:buSzPts val="7000"/>
              <a:buFont typeface="Arial"/>
              <a:buNone/>
            </a:pPr>
            <a:r>
              <a:rPr b="1" i="0" lang="es-CO" sz="5000" u="none" cap="none" strike="noStrike">
                <a:solidFill>
                  <a:schemeClr val="lt1"/>
                </a:solidFill>
                <a:latin typeface="Nunito Sans Black"/>
                <a:ea typeface="Nunito Sans Black"/>
                <a:cs typeface="Nunito Sans Black"/>
                <a:sym typeface="Nunito Sans Black"/>
              </a:rPr>
              <a:t>(intermediate) Bootcamp</a:t>
            </a:r>
            <a:endParaRPr b="1" i="0" sz="5000" u="none" cap="none" strike="noStrike">
              <a:solidFill>
                <a:schemeClr val="lt1"/>
              </a:solidFill>
              <a:latin typeface="Nunito Sans Black"/>
              <a:ea typeface="Nunito Sans Black"/>
              <a:cs typeface="Nunito Sans Black"/>
              <a:sym typeface="Nunito Sans Black"/>
            </a:endParaRPr>
          </a:p>
        </p:txBody>
      </p:sp>
      <p:sp>
        <p:nvSpPr>
          <p:cNvPr id="110" name="Google Shape;110;p1"/>
          <p:cNvSpPr txBox="1"/>
          <p:nvPr/>
        </p:nvSpPr>
        <p:spPr>
          <a:xfrm>
            <a:off x="1924500" y="3562225"/>
            <a:ext cx="83430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t/>
            </a:r>
            <a:endParaRPr b="0" i="0" sz="4000" u="none" cap="none" strike="noStrike">
              <a:solidFill>
                <a:schemeClr val="lt1"/>
              </a:solidFill>
              <a:latin typeface="Nunito Sans Black"/>
              <a:ea typeface="Nunito Sans Black"/>
              <a:cs typeface="Nunito Sans Black"/>
              <a:sym typeface="Nunito Sans Black"/>
            </a:endParaRPr>
          </a:p>
        </p:txBody>
      </p:sp>
      <p:pic>
        <p:nvPicPr>
          <p:cNvPr id="111" name="Google Shape;111;p1"/>
          <p:cNvPicPr preferRelativeResize="0"/>
          <p:nvPr/>
        </p:nvPicPr>
        <p:blipFill rotWithShape="1">
          <a:blip r:embed="rId6">
            <a:alphaModFix/>
          </a:blip>
          <a:srcRect b="0" l="0" r="0" t="0"/>
          <a:stretch/>
        </p:blipFill>
        <p:spPr>
          <a:xfrm>
            <a:off x="9712776" y="5933677"/>
            <a:ext cx="2164967" cy="669682"/>
          </a:xfrm>
          <a:prstGeom prst="rect">
            <a:avLst/>
          </a:prstGeom>
          <a:noFill/>
          <a:ln>
            <a:noFill/>
          </a:ln>
        </p:spPr>
      </p:pic>
      <p:grpSp>
        <p:nvGrpSpPr>
          <p:cNvPr id="112" name="Google Shape;112;p1"/>
          <p:cNvGrpSpPr/>
          <p:nvPr/>
        </p:nvGrpSpPr>
        <p:grpSpPr>
          <a:xfrm>
            <a:off x="626477" y="254641"/>
            <a:ext cx="11251266" cy="983288"/>
            <a:chOff x="626477" y="254641"/>
            <a:chExt cx="11251266" cy="983288"/>
          </a:xfrm>
        </p:grpSpPr>
        <p:pic>
          <p:nvPicPr>
            <p:cNvPr id="113" name="Google Shape;113;p1"/>
            <p:cNvPicPr preferRelativeResize="0"/>
            <p:nvPr/>
          </p:nvPicPr>
          <p:blipFill rotWithShape="1">
            <a:blip r:embed="rId7">
              <a:alphaModFix/>
            </a:blip>
            <a:srcRect b="0" l="0" r="0" t="0"/>
            <a:stretch/>
          </p:blipFill>
          <p:spPr>
            <a:xfrm>
              <a:off x="10059722" y="254641"/>
              <a:ext cx="1818021" cy="983288"/>
            </a:xfrm>
            <a:prstGeom prst="rect">
              <a:avLst/>
            </a:prstGeom>
            <a:noFill/>
            <a:ln>
              <a:noFill/>
            </a:ln>
          </p:spPr>
        </p:pic>
        <p:pic>
          <p:nvPicPr>
            <p:cNvPr id="114" name="Google Shape;114;p1"/>
            <p:cNvPicPr preferRelativeResize="0"/>
            <p:nvPr/>
          </p:nvPicPr>
          <p:blipFill rotWithShape="1">
            <a:blip r:embed="rId8">
              <a:alphaModFix/>
            </a:blip>
            <a:srcRect b="0" l="0" r="0" t="0"/>
            <a:stretch/>
          </p:blipFill>
          <p:spPr>
            <a:xfrm>
              <a:off x="626477" y="484081"/>
              <a:ext cx="1505800" cy="524408"/>
            </a:xfrm>
            <a:prstGeom prst="rect">
              <a:avLst/>
            </a:prstGeom>
            <a:noFill/>
            <a:ln>
              <a:noFill/>
            </a:ln>
          </p:spPr>
        </p:pic>
      </p:grpSp>
      <p:sp>
        <p:nvSpPr>
          <p:cNvPr id="115" name="Google Shape;115;p1"/>
          <p:cNvSpPr/>
          <p:nvPr/>
        </p:nvSpPr>
        <p:spPr>
          <a:xfrm>
            <a:off x="3951300" y="4793875"/>
            <a:ext cx="4289400" cy="923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D2A6FF"/>
              </a:solidFill>
              <a:latin typeface="Arial"/>
              <a:ea typeface="Arial"/>
              <a:cs typeface="Arial"/>
              <a:sym typeface="Arial"/>
            </a:endParaRPr>
          </a:p>
        </p:txBody>
      </p:sp>
      <p:sp>
        <p:nvSpPr>
          <p:cNvPr id="116" name="Google Shape;116;p1"/>
          <p:cNvSpPr txBox="1"/>
          <p:nvPr/>
        </p:nvSpPr>
        <p:spPr>
          <a:xfrm>
            <a:off x="3820550" y="5194775"/>
            <a:ext cx="4289400" cy="10158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rgbClr val="D2A6FF"/>
                </a:solidFill>
                <a:latin typeface="Arial"/>
                <a:ea typeface="Arial"/>
                <a:cs typeface="Arial"/>
                <a:sym typeface="Arial"/>
              </a:rPr>
              <a:t>Andrés Felipe Escallón Portilla, PhD (c)</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rgbClr val="D2A6FF"/>
                </a:solidFill>
                <a:latin typeface="Arial"/>
                <a:ea typeface="Arial"/>
                <a:cs typeface="Arial"/>
                <a:sym typeface="Arial"/>
              </a:rPr>
              <a:t>14,</a:t>
            </a:r>
            <a:r>
              <a:rPr lang="es-CO" sz="1800">
                <a:solidFill>
                  <a:srgbClr val="D2A6FF"/>
                </a:solidFill>
              </a:rPr>
              <a:t> </a:t>
            </a:r>
            <a:r>
              <a:rPr b="0" i="0" lang="es-CO" sz="1800" u="none" cap="none" strike="noStrike">
                <a:solidFill>
                  <a:srgbClr val="D2A6FF"/>
                </a:solidFill>
                <a:latin typeface="Arial"/>
                <a:ea typeface="Arial"/>
                <a:cs typeface="Arial"/>
                <a:sym typeface="Arial"/>
              </a:rPr>
              <a:t>17 y 18 - Junio - 2024</a:t>
            </a:r>
            <a:endParaRPr b="0" i="0" sz="1800" u="none" cap="none" strike="noStrike">
              <a:solidFill>
                <a:srgbClr val="D2A6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rgbClr val="D2A6FF"/>
                </a:solidFill>
                <a:latin typeface="Arial"/>
                <a:ea typeface="Arial"/>
                <a:cs typeface="Arial"/>
                <a:sym typeface="Arial"/>
              </a:rPr>
              <a:t>Clase 17,</a:t>
            </a:r>
            <a:r>
              <a:rPr lang="es-CO" sz="1800">
                <a:solidFill>
                  <a:srgbClr val="D2A6FF"/>
                </a:solidFill>
              </a:rPr>
              <a:t> </a:t>
            </a:r>
            <a:r>
              <a:rPr b="0" i="0" lang="es-CO" sz="1800" u="none" cap="none" strike="noStrike">
                <a:solidFill>
                  <a:srgbClr val="D2A6FF"/>
                </a:solidFill>
                <a:latin typeface="Arial"/>
                <a:ea typeface="Arial"/>
                <a:cs typeface="Arial"/>
                <a:sym typeface="Arial"/>
              </a:rPr>
              <a:t>18 y 19</a:t>
            </a:r>
            <a:endParaRPr b="0" i="0" sz="1800" u="none" cap="none" strike="noStrike">
              <a:solidFill>
                <a:srgbClr val="D2A6F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g211d90d984b_0_0"/>
          <p:cNvGrpSpPr/>
          <p:nvPr/>
        </p:nvGrpSpPr>
        <p:grpSpPr>
          <a:xfrm>
            <a:off x="0" y="-1"/>
            <a:ext cx="12192000" cy="6858003"/>
            <a:chOff x="0" y="317351"/>
            <a:chExt cx="12192000" cy="6858003"/>
          </a:xfrm>
        </p:grpSpPr>
        <p:pic>
          <p:nvPicPr>
            <p:cNvPr id="123" name="Google Shape;123;g211d90d984b_0_0"/>
            <p:cNvPicPr preferRelativeResize="0"/>
            <p:nvPr/>
          </p:nvPicPr>
          <p:blipFill rotWithShape="1">
            <a:blip r:embed="rId3">
              <a:alphaModFix/>
            </a:blip>
            <a:srcRect b="7533" l="7812" r="7804" t="0"/>
            <a:stretch/>
          </p:blipFill>
          <p:spPr>
            <a:xfrm>
              <a:off x="0" y="317351"/>
              <a:ext cx="12192000" cy="6858003"/>
            </a:xfrm>
            <a:prstGeom prst="rect">
              <a:avLst/>
            </a:prstGeom>
            <a:noFill/>
            <a:ln>
              <a:noFill/>
            </a:ln>
          </p:spPr>
        </p:pic>
        <p:pic>
          <p:nvPicPr>
            <p:cNvPr id="124" name="Google Shape;124;g211d90d984b_0_0"/>
            <p:cNvPicPr preferRelativeResize="0"/>
            <p:nvPr/>
          </p:nvPicPr>
          <p:blipFill rotWithShape="1">
            <a:blip r:embed="rId4">
              <a:alphaModFix/>
            </a:blip>
            <a:srcRect b="0" l="0" r="0" t="0"/>
            <a:stretch/>
          </p:blipFill>
          <p:spPr>
            <a:xfrm>
              <a:off x="0" y="317351"/>
              <a:ext cx="12192000" cy="6858000"/>
            </a:xfrm>
            <a:prstGeom prst="rect">
              <a:avLst/>
            </a:prstGeom>
            <a:noFill/>
            <a:ln>
              <a:noFill/>
            </a:ln>
          </p:spPr>
        </p:pic>
      </p:grpSp>
      <p:pic>
        <p:nvPicPr>
          <p:cNvPr id="125" name="Google Shape;125;g211d90d984b_0_0"/>
          <p:cNvPicPr preferRelativeResize="0"/>
          <p:nvPr/>
        </p:nvPicPr>
        <p:blipFill rotWithShape="1">
          <a:blip r:embed="rId5">
            <a:alphaModFix/>
          </a:blip>
          <a:srcRect b="0" l="0" r="0" t="0"/>
          <a:stretch/>
        </p:blipFill>
        <p:spPr>
          <a:xfrm>
            <a:off x="4815518" y="165438"/>
            <a:ext cx="2339171" cy="1120853"/>
          </a:xfrm>
          <a:prstGeom prst="rect">
            <a:avLst/>
          </a:prstGeom>
          <a:noFill/>
          <a:ln>
            <a:noFill/>
          </a:ln>
        </p:spPr>
      </p:pic>
      <p:grpSp>
        <p:nvGrpSpPr>
          <p:cNvPr id="126" name="Google Shape;126;g211d90d984b_0_0"/>
          <p:cNvGrpSpPr/>
          <p:nvPr/>
        </p:nvGrpSpPr>
        <p:grpSpPr>
          <a:xfrm>
            <a:off x="626477" y="254641"/>
            <a:ext cx="11251266" cy="983287"/>
            <a:chOff x="626477" y="254641"/>
            <a:chExt cx="11251266" cy="983287"/>
          </a:xfrm>
        </p:grpSpPr>
        <p:pic>
          <p:nvPicPr>
            <p:cNvPr id="127" name="Google Shape;127;g211d90d984b_0_0"/>
            <p:cNvPicPr preferRelativeResize="0"/>
            <p:nvPr/>
          </p:nvPicPr>
          <p:blipFill rotWithShape="1">
            <a:blip r:embed="rId6">
              <a:alphaModFix/>
            </a:blip>
            <a:srcRect b="0" l="0" r="0" t="0"/>
            <a:stretch/>
          </p:blipFill>
          <p:spPr>
            <a:xfrm>
              <a:off x="10059722" y="254641"/>
              <a:ext cx="1818021" cy="983287"/>
            </a:xfrm>
            <a:prstGeom prst="rect">
              <a:avLst/>
            </a:prstGeom>
            <a:noFill/>
            <a:ln>
              <a:noFill/>
            </a:ln>
          </p:spPr>
        </p:pic>
        <p:pic>
          <p:nvPicPr>
            <p:cNvPr id="128" name="Google Shape;128;g211d90d984b_0_0"/>
            <p:cNvPicPr preferRelativeResize="0"/>
            <p:nvPr/>
          </p:nvPicPr>
          <p:blipFill rotWithShape="1">
            <a:blip r:embed="rId7">
              <a:alphaModFix/>
            </a:blip>
            <a:srcRect b="0" l="0" r="0" t="0"/>
            <a:stretch/>
          </p:blipFill>
          <p:spPr>
            <a:xfrm>
              <a:off x="626477" y="484081"/>
              <a:ext cx="1505800" cy="524408"/>
            </a:xfrm>
            <a:prstGeom prst="rect">
              <a:avLst/>
            </a:prstGeom>
            <a:noFill/>
            <a:ln>
              <a:noFill/>
            </a:ln>
          </p:spPr>
        </p:pic>
      </p:grpSp>
      <p:sp>
        <p:nvSpPr>
          <p:cNvPr id="129" name="Google Shape;129;g211d90d984b_0_0"/>
          <p:cNvSpPr txBox="1"/>
          <p:nvPr/>
        </p:nvSpPr>
        <p:spPr>
          <a:xfrm>
            <a:off x="626475" y="1237925"/>
            <a:ext cx="11040900" cy="5217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000"/>
              <a:buFont typeface="Arial"/>
              <a:buNone/>
            </a:pPr>
            <a:r>
              <a:rPr b="0" i="0" lang="es-CO" sz="4000" u="none" cap="none" strike="noStrike">
                <a:solidFill>
                  <a:srgbClr val="D2A6FF"/>
                </a:solidFill>
                <a:latin typeface="Arial"/>
                <a:ea typeface="Arial"/>
                <a:cs typeface="Arial"/>
                <a:sym typeface="Arial"/>
              </a:rPr>
              <a:t>ML </a:t>
            </a:r>
            <a:endParaRPr b="0" i="0" sz="4100" u="none" cap="none" strike="noStrike">
              <a:solidFill>
                <a:srgbClr val="D2A6FF"/>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4100"/>
              <a:buFont typeface="Arial"/>
              <a:buNone/>
            </a:pPr>
            <a:r>
              <a:rPr b="0" i="0" lang="es-CO" sz="4100" u="none" cap="none" strike="noStrike">
                <a:solidFill>
                  <a:srgbClr val="D2A6FF"/>
                </a:solidFill>
                <a:latin typeface="Arial"/>
                <a:ea typeface="Arial"/>
                <a:cs typeface="Arial"/>
                <a:sym typeface="Arial"/>
              </a:rPr>
              <a:t>(Supervised, Unsupervised, Reinforcement)</a:t>
            </a:r>
            <a:r>
              <a:rPr b="0" i="0" lang="es-CO" sz="5000" u="none" cap="none" strike="noStrike">
                <a:solidFill>
                  <a:srgbClr val="D2A6FF"/>
                </a:solidFill>
                <a:latin typeface="Arial"/>
                <a:ea typeface="Arial"/>
                <a:cs typeface="Arial"/>
                <a:sym typeface="Arial"/>
              </a:rPr>
              <a:t> </a:t>
            </a:r>
            <a:endParaRPr b="0" i="0" sz="5000" u="none" cap="none" strike="noStrike">
              <a:solidFill>
                <a:srgbClr val="D2A6FF"/>
              </a:solidFill>
              <a:latin typeface="Arial"/>
              <a:ea typeface="Arial"/>
              <a:cs typeface="Arial"/>
              <a:sym typeface="Arial"/>
            </a:endParaRPr>
          </a:p>
          <a:p>
            <a:pPr indent="-368300" lvl="0" marL="457200" marR="0" rtl="0" algn="l">
              <a:lnSpc>
                <a:spcPct val="100000"/>
              </a:lnSpc>
              <a:spcBef>
                <a:spcPts val="0"/>
              </a:spcBef>
              <a:spcAft>
                <a:spcPts val="0"/>
              </a:spcAft>
              <a:buClr>
                <a:srgbClr val="D2A6FF"/>
              </a:buClr>
              <a:buSzPts val="2200"/>
              <a:buFont typeface="Arial"/>
              <a:buChar char="-"/>
            </a:pPr>
            <a:r>
              <a:rPr b="0" i="0" lang="es-CO" sz="4000" u="none" cap="none" strike="noStrike">
                <a:solidFill>
                  <a:srgbClr val="D2A6FF"/>
                </a:solidFill>
                <a:latin typeface="Arial"/>
                <a:ea typeface="Arial"/>
                <a:cs typeface="Arial"/>
                <a:sym typeface="Arial"/>
              </a:rPr>
              <a:t>Regression</a:t>
            </a:r>
            <a:endParaRPr b="0" i="0" sz="4000" u="none" cap="none" strike="noStrike">
              <a:solidFill>
                <a:srgbClr val="D2A6FF"/>
              </a:solidFill>
              <a:latin typeface="Arial"/>
              <a:ea typeface="Arial"/>
              <a:cs typeface="Arial"/>
              <a:sym typeface="Arial"/>
            </a:endParaRPr>
          </a:p>
          <a:p>
            <a:pPr indent="-457200" lvl="0" marL="457200" marR="0" rtl="0" algn="l">
              <a:lnSpc>
                <a:spcPct val="100000"/>
              </a:lnSpc>
              <a:spcBef>
                <a:spcPts val="0"/>
              </a:spcBef>
              <a:spcAft>
                <a:spcPts val="0"/>
              </a:spcAft>
              <a:buClr>
                <a:srgbClr val="D2A6FF"/>
              </a:buClr>
              <a:buSzPts val="4000"/>
              <a:buFont typeface="Arial"/>
              <a:buChar char="-"/>
            </a:pPr>
            <a:r>
              <a:rPr b="0" i="0" lang="es-CO" sz="4000" u="none" cap="none" strike="noStrike">
                <a:solidFill>
                  <a:srgbClr val="D2A6FF"/>
                </a:solidFill>
                <a:latin typeface="Arial"/>
                <a:ea typeface="Arial"/>
                <a:cs typeface="Arial"/>
                <a:sym typeface="Arial"/>
              </a:rPr>
              <a:t>Classification</a:t>
            </a:r>
            <a:endParaRPr b="0" i="0" sz="4000" u="none" cap="none" strike="noStrike">
              <a:solidFill>
                <a:srgbClr val="D2A6FF"/>
              </a:solidFill>
              <a:latin typeface="Arial"/>
              <a:ea typeface="Arial"/>
              <a:cs typeface="Arial"/>
              <a:sym typeface="Arial"/>
            </a:endParaRPr>
          </a:p>
          <a:p>
            <a:pPr indent="-457200" lvl="0" marL="457200" marR="0" rtl="0" algn="l">
              <a:lnSpc>
                <a:spcPct val="100000"/>
              </a:lnSpc>
              <a:spcBef>
                <a:spcPts val="0"/>
              </a:spcBef>
              <a:spcAft>
                <a:spcPts val="0"/>
              </a:spcAft>
              <a:buClr>
                <a:srgbClr val="D2A6FF"/>
              </a:buClr>
              <a:buSzPts val="4000"/>
              <a:buFont typeface="Arial"/>
              <a:buChar char="-"/>
            </a:pPr>
            <a:r>
              <a:rPr b="0" i="0" lang="es-CO" sz="4000" u="none" cap="none" strike="noStrike">
                <a:solidFill>
                  <a:srgbClr val="D2A6FF"/>
                </a:solidFill>
                <a:latin typeface="Arial"/>
                <a:ea typeface="Arial"/>
                <a:cs typeface="Arial"/>
                <a:sym typeface="Arial"/>
              </a:rPr>
              <a:t>Clustering</a:t>
            </a:r>
            <a:endParaRPr b="0" i="0" sz="5000" u="none" cap="none" strike="noStrike">
              <a:solidFill>
                <a:srgbClr val="D2A6FF"/>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4100"/>
              <a:buFont typeface="Arial"/>
              <a:buNone/>
            </a:pPr>
            <a:r>
              <a:rPr b="0" i="0" lang="es-CO" sz="4100" u="none" cap="none" strike="noStrike">
                <a:solidFill>
                  <a:srgbClr val="D2A6FF"/>
                </a:solidFill>
                <a:latin typeface="Arial"/>
                <a:ea typeface="Arial"/>
                <a:cs typeface="Arial"/>
                <a:sym typeface="Arial"/>
              </a:rPr>
              <a:t>*See details: </a:t>
            </a:r>
            <a:r>
              <a:rPr b="0" i="0" lang="es-CO" sz="4100" u="sng" cap="none" strike="noStrike">
                <a:solidFill>
                  <a:schemeClr val="hlink"/>
                </a:solidFill>
                <a:latin typeface="Arial"/>
                <a:ea typeface="Arial"/>
                <a:cs typeface="Arial"/>
                <a:sym typeface="Arial"/>
                <a:hlinkClick r:id="rId8"/>
              </a:rPr>
              <a:t>here</a:t>
            </a:r>
            <a:endParaRPr b="0" i="0" sz="4100" u="none" cap="none" strike="noStrike">
              <a:solidFill>
                <a:srgbClr val="D2A6FF"/>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4100"/>
              <a:buFont typeface="Arial"/>
              <a:buNone/>
            </a:pPr>
            <a:r>
              <a:t/>
            </a:r>
            <a:endParaRPr b="0" i="0" sz="4100" u="none" cap="none" strike="noStrike">
              <a:solidFill>
                <a:srgbClr val="D2A6FF"/>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4100"/>
              <a:buFont typeface="Arial"/>
              <a:buNone/>
            </a:pPr>
            <a:r>
              <a:rPr b="0" i="0" lang="es-CO" sz="4100" u="none" cap="none" strike="noStrike">
                <a:solidFill>
                  <a:srgbClr val="D2A6FF"/>
                </a:solidFill>
                <a:latin typeface="Arial"/>
                <a:ea typeface="Arial"/>
                <a:cs typeface="Arial"/>
                <a:sym typeface="Arial"/>
              </a:rPr>
              <a:t>-Complementary info: data imputation</a:t>
            </a:r>
            <a:endParaRPr b="0" i="0" sz="4100" u="none" cap="none" strike="noStrike">
              <a:solidFill>
                <a:srgbClr val="D2A6F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pSp>
        <p:nvGrpSpPr>
          <p:cNvPr id="135" name="Google Shape;135;g20dd62bfaad_1_0"/>
          <p:cNvGrpSpPr/>
          <p:nvPr/>
        </p:nvGrpSpPr>
        <p:grpSpPr>
          <a:xfrm>
            <a:off x="0" y="-1"/>
            <a:ext cx="12192000" cy="6858003"/>
            <a:chOff x="0" y="317351"/>
            <a:chExt cx="12192000" cy="6858003"/>
          </a:xfrm>
        </p:grpSpPr>
        <p:pic>
          <p:nvPicPr>
            <p:cNvPr id="136" name="Google Shape;136;g20dd62bfaad_1_0"/>
            <p:cNvPicPr preferRelativeResize="0"/>
            <p:nvPr/>
          </p:nvPicPr>
          <p:blipFill rotWithShape="1">
            <a:blip r:embed="rId3">
              <a:alphaModFix/>
            </a:blip>
            <a:srcRect b="7533" l="7812" r="7804" t="0"/>
            <a:stretch/>
          </p:blipFill>
          <p:spPr>
            <a:xfrm>
              <a:off x="0" y="317351"/>
              <a:ext cx="12192000" cy="6858003"/>
            </a:xfrm>
            <a:prstGeom prst="rect">
              <a:avLst/>
            </a:prstGeom>
            <a:noFill/>
            <a:ln>
              <a:noFill/>
            </a:ln>
          </p:spPr>
        </p:pic>
        <p:pic>
          <p:nvPicPr>
            <p:cNvPr id="137" name="Google Shape;137;g20dd62bfaad_1_0"/>
            <p:cNvPicPr preferRelativeResize="0"/>
            <p:nvPr/>
          </p:nvPicPr>
          <p:blipFill rotWithShape="1">
            <a:blip r:embed="rId4">
              <a:alphaModFix/>
            </a:blip>
            <a:srcRect b="0" l="0" r="0" t="0"/>
            <a:stretch/>
          </p:blipFill>
          <p:spPr>
            <a:xfrm>
              <a:off x="0" y="317351"/>
              <a:ext cx="12192000" cy="6858000"/>
            </a:xfrm>
            <a:prstGeom prst="rect">
              <a:avLst/>
            </a:prstGeom>
            <a:noFill/>
            <a:ln>
              <a:noFill/>
            </a:ln>
          </p:spPr>
        </p:pic>
      </p:grpSp>
      <p:pic>
        <p:nvPicPr>
          <p:cNvPr id="138" name="Google Shape;138;g20dd62bfaad_1_0"/>
          <p:cNvPicPr preferRelativeResize="0"/>
          <p:nvPr/>
        </p:nvPicPr>
        <p:blipFill rotWithShape="1">
          <a:blip r:embed="rId5">
            <a:alphaModFix/>
          </a:blip>
          <a:srcRect b="0" l="0" r="0" t="0"/>
          <a:stretch/>
        </p:blipFill>
        <p:spPr>
          <a:xfrm>
            <a:off x="4815518" y="165438"/>
            <a:ext cx="2339171" cy="1120853"/>
          </a:xfrm>
          <a:prstGeom prst="rect">
            <a:avLst/>
          </a:prstGeom>
          <a:noFill/>
          <a:ln>
            <a:noFill/>
          </a:ln>
        </p:spPr>
      </p:pic>
      <p:grpSp>
        <p:nvGrpSpPr>
          <p:cNvPr id="139" name="Google Shape;139;g20dd62bfaad_1_0"/>
          <p:cNvGrpSpPr/>
          <p:nvPr/>
        </p:nvGrpSpPr>
        <p:grpSpPr>
          <a:xfrm>
            <a:off x="626477" y="254641"/>
            <a:ext cx="11251266" cy="983287"/>
            <a:chOff x="626477" y="254641"/>
            <a:chExt cx="11251266" cy="983287"/>
          </a:xfrm>
        </p:grpSpPr>
        <p:pic>
          <p:nvPicPr>
            <p:cNvPr id="140" name="Google Shape;140;g20dd62bfaad_1_0"/>
            <p:cNvPicPr preferRelativeResize="0"/>
            <p:nvPr/>
          </p:nvPicPr>
          <p:blipFill rotWithShape="1">
            <a:blip r:embed="rId6">
              <a:alphaModFix/>
            </a:blip>
            <a:srcRect b="0" l="0" r="0" t="0"/>
            <a:stretch/>
          </p:blipFill>
          <p:spPr>
            <a:xfrm>
              <a:off x="10059722" y="254641"/>
              <a:ext cx="1818021" cy="983287"/>
            </a:xfrm>
            <a:prstGeom prst="rect">
              <a:avLst/>
            </a:prstGeom>
            <a:noFill/>
            <a:ln>
              <a:noFill/>
            </a:ln>
          </p:spPr>
        </p:pic>
        <p:pic>
          <p:nvPicPr>
            <p:cNvPr id="141" name="Google Shape;141;g20dd62bfaad_1_0"/>
            <p:cNvPicPr preferRelativeResize="0"/>
            <p:nvPr/>
          </p:nvPicPr>
          <p:blipFill rotWithShape="1">
            <a:blip r:embed="rId7">
              <a:alphaModFix/>
            </a:blip>
            <a:srcRect b="0" l="0" r="0" t="0"/>
            <a:stretch/>
          </p:blipFill>
          <p:spPr>
            <a:xfrm>
              <a:off x="626477" y="484081"/>
              <a:ext cx="1505800" cy="524408"/>
            </a:xfrm>
            <a:prstGeom prst="rect">
              <a:avLst/>
            </a:prstGeom>
            <a:noFill/>
            <a:ln>
              <a:noFill/>
            </a:ln>
          </p:spPr>
        </p:pic>
      </p:grpSp>
      <p:sp>
        <p:nvSpPr>
          <p:cNvPr id="142" name="Google Shape;142;g20dd62bfaad_1_0"/>
          <p:cNvSpPr txBox="1"/>
          <p:nvPr/>
        </p:nvSpPr>
        <p:spPr>
          <a:xfrm>
            <a:off x="626475" y="1237925"/>
            <a:ext cx="11040900" cy="54180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5000"/>
              <a:buFont typeface="Arial"/>
              <a:buNone/>
            </a:pPr>
            <a:r>
              <a:rPr b="0" i="0" lang="es-CO" sz="4000" u="none" cap="none" strike="noStrike">
                <a:solidFill>
                  <a:srgbClr val="D2A6FF"/>
                </a:solidFill>
                <a:latin typeface="Arial"/>
                <a:ea typeface="Arial"/>
                <a:cs typeface="Arial"/>
                <a:sym typeface="Arial"/>
              </a:rPr>
              <a:t>ML - Clustering (agrupamiento)</a:t>
            </a:r>
            <a:endParaRPr b="0" i="0" sz="4000" u="none" cap="none" strike="noStrike">
              <a:solidFill>
                <a:srgbClr val="D2A6FF"/>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5000"/>
              <a:buFont typeface="Arial"/>
              <a:buNone/>
            </a:pPr>
            <a:r>
              <a:t/>
            </a:r>
            <a:endParaRPr b="0" i="0" sz="4000" u="none" cap="none" strike="noStrike">
              <a:solidFill>
                <a:srgbClr val="D2A6FF"/>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5000"/>
              <a:buFont typeface="Arial"/>
              <a:buNone/>
            </a:pPr>
            <a:r>
              <a:rPr b="0" i="0" lang="es-CO" sz="2700" u="none" cap="none" strike="noStrike">
                <a:solidFill>
                  <a:srgbClr val="D2A6FF"/>
                </a:solidFill>
                <a:latin typeface="Arial"/>
                <a:ea typeface="Arial"/>
                <a:cs typeface="Arial"/>
                <a:sym typeface="Arial"/>
              </a:rPr>
              <a:t>El clustering, o agrupamiento, es una técnica de aprendizaje no supervisado utilizada en análisis de datos y minería de datos para identificar patrones y estructuras subyacentes en un conjunto de datos, agrupando objetos similares en clusters o grupos. Esta técnica es útil para la exploración de datos, segmentación de mercado, comprensión de la estructura de datos y reducción de la dimensionalidad, entre otras aplicaciones, permitiendo descubrir información útil y reveladora sin la necesidad de etiquetas previamente definidas.</a:t>
            </a:r>
            <a:endParaRPr b="0" i="0" sz="2700" u="none" cap="none" strike="noStrike">
              <a:solidFill>
                <a:srgbClr val="D2A6FF"/>
              </a:solidFill>
              <a:latin typeface="Arial"/>
              <a:ea typeface="Arial"/>
              <a:cs typeface="Arial"/>
              <a:sym typeface="Arial"/>
            </a:endParaRPr>
          </a:p>
          <a:p>
            <a:pPr indent="-431800" lvl="0" marL="457200" marR="0" rtl="0" algn="l">
              <a:lnSpc>
                <a:spcPct val="100000"/>
              </a:lnSpc>
              <a:spcBef>
                <a:spcPts val="0"/>
              </a:spcBef>
              <a:spcAft>
                <a:spcPts val="0"/>
              </a:spcAft>
              <a:buClr>
                <a:srgbClr val="D2A6FF"/>
              </a:buClr>
              <a:buSzPts val="3200"/>
              <a:buFont typeface="Arial"/>
              <a:buChar char="-"/>
            </a:pPr>
            <a:r>
              <a:t/>
            </a:r>
            <a:endParaRPr b="0" i="0" sz="5000" u="none" cap="none" strike="noStrike">
              <a:solidFill>
                <a:srgbClr val="D2A6FF"/>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grpSp>
        <p:nvGrpSpPr>
          <p:cNvPr id="148" name="Google Shape;148;g211e7baebf4_0_25"/>
          <p:cNvGrpSpPr/>
          <p:nvPr/>
        </p:nvGrpSpPr>
        <p:grpSpPr>
          <a:xfrm>
            <a:off x="0" y="-1"/>
            <a:ext cx="12192000" cy="6858003"/>
            <a:chOff x="0" y="317351"/>
            <a:chExt cx="12192000" cy="6858003"/>
          </a:xfrm>
        </p:grpSpPr>
        <p:pic>
          <p:nvPicPr>
            <p:cNvPr id="149" name="Google Shape;149;g211e7baebf4_0_25"/>
            <p:cNvPicPr preferRelativeResize="0"/>
            <p:nvPr/>
          </p:nvPicPr>
          <p:blipFill rotWithShape="1">
            <a:blip r:embed="rId3">
              <a:alphaModFix/>
            </a:blip>
            <a:srcRect b="7534" l="7812" r="7805" t="0"/>
            <a:stretch/>
          </p:blipFill>
          <p:spPr>
            <a:xfrm>
              <a:off x="0" y="317351"/>
              <a:ext cx="12192000" cy="6858003"/>
            </a:xfrm>
            <a:prstGeom prst="rect">
              <a:avLst/>
            </a:prstGeom>
            <a:noFill/>
            <a:ln>
              <a:noFill/>
            </a:ln>
          </p:spPr>
        </p:pic>
        <p:pic>
          <p:nvPicPr>
            <p:cNvPr id="150" name="Google Shape;150;g211e7baebf4_0_25"/>
            <p:cNvPicPr preferRelativeResize="0"/>
            <p:nvPr/>
          </p:nvPicPr>
          <p:blipFill rotWithShape="1">
            <a:blip r:embed="rId4">
              <a:alphaModFix/>
            </a:blip>
            <a:srcRect b="0" l="0" r="0" t="0"/>
            <a:stretch/>
          </p:blipFill>
          <p:spPr>
            <a:xfrm>
              <a:off x="0" y="317351"/>
              <a:ext cx="12192000" cy="6858000"/>
            </a:xfrm>
            <a:prstGeom prst="rect">
              <a:avLst/>
            </a:prstGeom>
            <a:noFill/>
            <a:ln>
              <a:noFill/>
            </a:ln>
          </p:spPr>
        </p:pic>
      </p:grpSp>
      <p:pic>
        <p:nvPicPr>
          <p:cNvPr id="151" name="Google Shape;151;g211e7baebf4_0_25"/>
          <p:cNvPicPr preferRelativeResize="0"/>
          <p:nvPr/>
        </p:nvPicPr>
        <p:blipFill rotWithShape="1">
          <a:blip r:embed="rId5">
            <a:alphaModFix/>
          </a:blip>
          <a:srcRect b="0" l="0" r="0" t="0"/>
          <a:stretch/>
        </p:blipFill>
        <p:spPr>
          <a:xfrm>
            <a:off x="4815518" y="165438"/>
            <a:ext cx="2339171" cy="1120853"/>
          </a:xfrm>
          <a:prstGeom prst="rect">
            <a:avLst/>
          </a:prstGeom>
          <a:noFill/>
          <a:ln>
            <a:noFill/>
          </a:ln>
        </p:spPr>
      </p:pic>
      <p:grpSp>
        <p:nvGrpSpPr>
          <p:cNvPr id="152" name="Google Shape;152;g211e7baebf4_0_25"/>
          <p:cNvGrpSpPr/>
          <p:nvPr/>
        </p:nvGrpSpPr>
        <p:grpSpPr>
          <a:xfrm>
            <a:off x="626477" y="254641"/>
            <a:ext cx="11251266" cy="983287"/>
            <a:chOff x="626477" y="254641"/>
            <a:chExt cx="11251266" cy="983287"/>
          </a:xfrm>
        </p:grpSpPr>
        <p:pic>
          <p:nvPicPr>
            <p:cNvPr id="153" name="Google Shape;153;g211e7baebf4_0_25"/>
            <p:cNvPicPr preferRelativeResize="0"/>
            <p:nvPr/>
          </p:nvPicPr>
          <p:blipFill rotWithShape="1">
            <a:blip r:embed="rId6">
              <a:alphaModFix/>
            </a:blip>
            <a:srcRect b="0" l="0" r="0" t="0"/>
            <a:stretch/>
          </p:blipFill>
          <p:spPr>
            <a:xfrm>
              <a:off x="10059722" y="254641"/>
              <a:ext cx="1818021" cy="983287"/>
            </a:xfrm>
            <a:prstGeom prst="rect">
              <a:avLst/>
            </a:prstGeom>
            <a:noFill/>
            <a:ln>
              <a:noFill/>
            </a:ln>
          </p:spPr>
        </p:pic>
        <p:pic>
          <p:nvPicPr>
            <p:cNvPr id="154" name="Google Shape;154;g211e7baebf4_0_25"/>
            <p:cNvPicPr preferRelativeResize="0"/>
            <p:nvPr/>
          </p:nvPicPr>
          <p:blipFill rotWithShape="1">
            <a:blip r:embed="rId7">
              <a:alphaModFix/>
            </a:blip>
            <a:srcRect b="0" l="0" r="0" t="0"/>
            <a:stretch/>
          </p:blipFill>
          <p:spPr>
            <a:xfrm>
              <a:off x="626477" y="484081"/>
              <a:ext cx="1505800" cy="524408"/>
            </a:xfrm>
            <a:prstGeom prst="rect">
              <a:avLst/>
            </a:prstGeom>
            <a:noFill/>
            <a:ln>
              <a:noFill/>
            </a:ln>
          </p:spPr>
        </p:pic>
      </p:grpSp>
      <p:sp>
        <p:nvSpPr>
          <p:cNvPr id="155" name="Google Shape;155;g211e7baebf4_0_25"/>
          <p:cNvSpPr txBox="1"/>
          <p:nvPr/>
        </p:nvSpPr>
        <p:spPr>
          <a:xfrm>
            <a:off x="626475" y="1237925"/>
            <a:ext cx="11040900" cy="52797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5000"/>
              <a:buFont typeface="Arial"/>
              <a:buNone/>
            </a:pPr>
            <a:r>
              <a:rPr b="0" i="0" lang="es-CO" sz="4000" u="none" cap="none" strike="noStrike">
                <a:solidFill>
                  <a:srgbClr val="D2A6FF"/>
                </a:solidFill>
                <a:latin typeface="Arial"/>
                <a:ea typeface="Arial"/>
                <a:cs typeface="Arial"/>
                <a:sym typeface="Arial"/>
              </a:rPr>
              <a:t>Ejemplo de aplicación:</a:t>
            </a:r>
            <a:endParaRPr b="0" i="0" sz="4000" u="none" cap="none" strike="noStrike">
              <a:solidFill>
                <a:srgbClr val="D2A6FF"/>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5000"/>
              <a:buFont typeface="Arial"/>
              <a:buNone/>
            </a:pPr>
            <a:r>
              <a:t/>
            </a:r>
            <a:endParaRPr b="0" i="0" sz="4000" u="none" cap="none" strike="noStrike">
              <a:solidFill>
                <a:srgbClr val="D2A6FF"/>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5000"/>
              <a:buFont typeface="Arial"/>
              <a:buNone/>
            </a:pPr>
            <a:r>
              <a:rPr b="0" i="0" lang="es-CO" sz="2600" u="none" cap="none" strike="noStrike">
                <a:solidFill>
                  <a:srgbClr val="D2A6FF"/>
                </a:solidFill>
                <a:latin typeface="Arial"/>
                <a:ea typeface="Arial"/>
                <a:cs typeface="Arial"/>
                <a:sym typeface="Arial"/>
              </a:rPr>
              <a:t>“Algoritmos de Clusterización e Identificación de Clústeres de Galaxias”</a:t>
            </a:r>
            <a:endParaRPr b="0" i="0" sz="2600" u="none" cap="none" strike="noStrike">
              <a:solidFill>
                <a:srgbClr val="D2A6FF"/>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700"/>
              <a:buFont typeface="Arial"/>
              <a:buNone/>
            </a:pPr>
            <a:r>
              <a:rPr b="0" i="0" lang="es-CO" sz="2700" u="none" cap="none" strike="noStrike">
                <a:solidFill>
                  <a:srgbClr val="D2A6FF"/>
                </a:solidFill>
                <a:latin typeface="Arial"/>
                <a:ea typeface="Arial"/>
                <a:cs typeface="Arial"/>
                <a:sym typeface="Arial"/>
              </a:rPr>
              <a:t>Disponible en:</a:t>
            </a:r>
            <a:endParaRPr b="0" i="0" sz="2700" u="none" cap="none" strike="noStrike">
              <a:solidFill>
                <a:srgbClr val="D2A6FF"/>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700"/>
              <a:buFont typeface="Arial"/>
              <a:buNone/>
            </a:pPr>
            <a:r>
              <a:rPr b="0" i="0" lang="es-CO" sz="2700" u="sng" cap="none" strike="noStrike">
                <a:solidFill>
                  <a:schemeClr val="hlink"/>
                </a:solidFill>
                <a:latin typeface="Arial"/>
                <a:ea typeface="Arial"/>
                <a:cs typeface="Arial"/>
                <a:sym typeface="Arial"/>
                <a:hlinkClick r:id="rId8"/>
              </a:rPr>
              <a:t>https://addi.ehu.es/bitstream/handle/10810/49049/TFG_Garcia_de_Andoin_Bola%C3%B1o_Mikel.pdf</a:t>
            </a:r>
            <a:endParaRPr b="0" i="0" sz="2700" u="none" cap="none" strike="noStrike">
              <a:solidFill>
                <a:srgbClr val="D2A6FF"/>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5000"/>
              <a:buFont typeface="Arial"/>
              <a:buNone/>
            </a:pPr>
            <a:r>
              <a:t/>
            </a:r>
            <a:endParaRPr b="0" i="0" sz="5000" u="none" cap="none" strike="noStrike">
              <a:solidFill>
                <a:srgbClr val="D2A6FF"/>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5000"/>
              <a:buFont typeface="Arial"/>
              <a:buNone/>
            </a:pPr>
            <a:r>
              <a:t/>
            </a:r>
            <a:endParaRPr b="0" i="0" sz="5000" u="none" cap="none" strike="noStrike">
              <a:solidFill>
                <a:srgbClr val="D2A6FF"/>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5000"/>
              <a:buFont typeface="Arial"/>
              <a:buNone/>
            </a:pPr>
            <a:r>
              <a:t/>
            </a:r>
            <a:endParaRPr b="0" i="0" sz="5000" u="none" cap="none" strike="noStrike">
              <a:solidFill>
                <a:srgbClr val="D2A6FF"/>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grpSp>
        <p:nvGrpSpPr>
          <p:cNvPr id="161" name="Google Shape;161;g211e7baebf4_0_0"/>
          <p:cNvGrpSpPr/>
          <p:nvPr/>
        </p:nvGrpSpPr>
        <p:grpSpPr>
          <a:xfrm>
            <a:off x="0" y="-1"/>
            <a:ext cx="12192000" cy="6858003"/>
            <a:chOff x="0" y="317351"/>
            <a:chExt cx="12192000" cy="6858003"/>
          </a:xfrm>
        </p:grpSpPr>
        <p:pic>
          <p:nvPicPr>
            <p:cNvPr id="162" name="Google Shape;162;g211e7baebf4_0_0"/>
            <p:cNvPicPr preferRelativeResize="0"/>
            <p:nvPr/>
          </p:nvPicPr>
          <p:blipFill rotWithShape="1">
            <a:blip r:embed="rId3">
              <a:alphaModFix/>
            </a:blip>
            <a:srcRect b="7534" l="7812" r="7805" t="0"/>
            <a:stretch/>
          </p:blipFill>
          <p:spPr>
            <a:xfrm>
              <a:off x="0" y="317351"/>
              <a:ext cx="12192000" cy="6858003"/>
            </a:xfrm>
            <a:prstGeom prst="rect">
              <a:avLst/>
            </a:prstGeom>
            <a:noFill/>
            <a:ln>
              <a:noFill/>
            </a:ln>
          </p:spPr>
        </p:pic>
        <p:pic>
          <p:nvPicPr>
            <p:cNvPr id="163" name="Google Shape;163;g211e7baebf4_0_0"/>
            <p:cNvPicPr preferRelativeResize="0"/>
            <p:nvPr/>
          </p:nvPicPr>
          <p:blipFill rotWithShape="1">
            <a:blip r:embed="rId4">
              <a:alphaModFix/>
            </a:blip>
            <a:srcRect b="0" l="0" r="0" t="0"/>
            <a:stretch/>
          </p:blipFill>
          <p:spPr>
            <a:xfrm>
              <a:off x="0" y="317351"/>
              <a:ext cx="12192000" cy="6858000"/>
            </a:xfrm>
            <a:prstGeom prst="rect">
              <a:avLst/>
            </a:prstGeom>
            <a:noFill/>
            <a:ln>
              <a:noFill/>
            </a:ln>
          </p:spPr>
        </p:pic>
      </p:grpSp>
      <p:pic>
        <p:nvPicPr>
          <p:cNvPr id="164" name="Google Shape;164;g211e7baebf4_0_0"/>
          <p:cNvPicPr preferRelativeResize="0"/>
          <p:nvPr/>
        </p:nvPicPr>
        <p:blipFill rotWithShape="1">
          <a:blip r:embed="rId5">
            <a:alphaModFix/>
          </a:blip>
          <a:srcRect b="0" l="0" r="0" t="0"/>
          <a:stretch/>
        </p:blipFill>
        <p:spPr>
          <a:xfrm>
            <a:off x="4815518" y="165438"/>
            <a:ext cx="2339171" cy="1120853"/>
          </a:xfrm>
          <a:prstGeom prst="rect">
            <a:avLst/>
          </a:prstGeom>
          <a:noFill/>
          <a:ln>
            <a:noFill/>
          </a:ln>
        </p:spPr>
      </p:pic>
      <p:grpSp>
        <p:nvGrpSpPr>
          <p:cNvPr id="165" name="Google Shape;165;g211e7baebf4_0_0"/>
          <p:cNvGrpSpPr/>
          <p:nvPr/>
        </p:nvGrpSpPr>
        <p:grpSpPr>
          <a:xfrm>
            <a:off x="626477" y="254641"/>
            <a:ext cx="11251266" cy="983287"/>
            <a:chOff x="626477" y="254641"/>
            <a:chExt cx="11251266" cy="983287"/>
          </a:xfrm>
        </p:grpSpPr>
        <p:pic>
          <p:nvPicPr>
            <p:cNvPr id="166" name="Google Shape;166;g211e7baebf4_0_0"/>
            <p:cNvPicPr preferRelativeResize="0"/>
            <p:nvPr/>
          </p:nvPicPr>
          <p:blipFill rotWithShape="1">
            <a:blip r:embed="rId6">
              <a:alphaModFix/>
            </a:blip>
            <a:srcRect b="0" l="0" r="0" t="0"/>
            <a:stretch/>
          </p:blipFill>
          <p:spPr>
            <a:xfrm>
              <a:off x="10059722" y="254641"/>
              <a:ext cx="1818021" cy="983287"/>
            </a:xfrm>
            <a:prstGeom prst="rect">
              <a:avLst/>
            </a:prstGeom>
            <a:noFill/>
            <a:ln>
              <a:noFill/>
            </a:ln>
          </p:spPr>
        </p:pic>
        <p:pic>
          <p:nvPicPr>
            <p:cNvPr id="167" name="Google Shape;167;g211e7baebf4_0_0"/>
            <p:cNvPicPr preferRelativeResize="0"/>
            <p:nvPr/>
          </p:nvPicPr>
          <p:blipFill rotWithShape="1">
            <a:blip r:embed="rId7">
              <a:alphaModFix/>
            </a:blip>
            <a:srcRect b="0" l="0" r="0" t="0"/>
            <a:stretch/>
          </p:blipFill>
          <p:spPr>
            <a:xfrm>
              <a:off x="626477" y="484081"/>
              <a:ext cx="1505800" cy="524408"/>
            </a:xfrm>
            <a:prstGeom prst="rect">
              <a:avLst/>
            </a:prstGeom>
            <a:noFill/>
            <a:ln>
              <a:noFill/>
            </a:ln>
          </p:spPr>
        </p:pic>
      </p:grpSp>
      <p:sp>
        <p:nvSpPr>
          <p:cNvPr id="168" name="Google Shape;168;g211e7baebf4_0_0"/>
          <p:cNvSpPr txBox="1"/>
          <p:nvPr/>
        </p:nvSpPr>
        <p:spPr>
          <a:xfrm>
            <a:off x="626475" y="1237925"/>
            <a:ext cx="11040900" cy="63261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5000"/>
              <a:buFont typeface="Arial"/>
              <a:buNone/>
            </a:pPr>
            <a:r>
              <a:rPr b="0" i="0" lang="es-CO" sz="4000" u="none" cap="none" strike="noStrike">
                <a:solidFill>
                  <a:srgbClr val="D2A6FF"/>
                </a:solidFill>
                <a:latin typeface="Arial"/>
                <a:ea typeface="Arial"/>
                <a:cs typeface="Arial"/>
                <a:sym typeface="Arial"/>
              </a:rPr>
              <a:t>Ejercicio (distancias, agrupamiento): </a:t>
            </a:r>
            <a:endParaRPr b="0" i="0" sz="4000" u="none" cap="none" strike="noStrike">
              <a:solidFill>
                <a:srgbClr val="D2A6FF"/>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5000"/>
              <a:buFont typeface="Arial"/>
              <a:buNone/>
            </a:pPr>
            <a:r>
              <a:t/>
            </a:r>
            <a:endParaRPr b="0" i="0" sz="2500" u="none" cap="none" strike="noStrike">
              <a:solidFill>
                <a:srgbClr val="D2A6FF"/>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5000"/>
              <a:buFont typeface="Arial"/>
              <a:buNone/>
            </a:pPr>
            <a:r>
              <a:rPr b="0" i="0" lang="es-CO" sz="2500" u="none" cap="none" strike="noStrike">
                <a:solidFill>
                  <a:srgbClr val="D2A6FF"/>
                </a:solidFill>
                <a:latin typeface="Arial"/>
                <a:ea typeface="Arial"/>
                <a:cs typeface="Arial"/>
                <a:sym typeface="Arial"/>
              </a:rPr>
              <a:t>Para el conjunto de iris, calcular el promedio de las medidas de las flores de cada especie. Una vez se tengan los promedios de las tres especies, calcular la distancia Manhattan y euclidiana entre cada par de promedios. Graficar las distancias y sacar conclusiones de lo observado. </a:t>
            </a:r>
            <a:endParaRPr b="0" i="0" sz="2500" u="none" cap="none" strike="noStrike">
              <a:solidFill>
                <a:srgbClr val="D2A6FF"/>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5000"/>
              <a:buFont typeface="Arial"/>
              <a:buNone/>
            </a:pPr>
            <a:r>
              <a:t/>
            </a:r>
            <a:endParaRPr b="0" i="0" sz="2500" u="none" cap="none" strike="noStrike">
              <a:solidFill>
                <a:srgbClr val="D2A6FF"/>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5000"/>
              <a:buFont typeface="Arial"/>
              <a:buNone/>
            </a:pPr>
            <a:r>
              <a:rPr b="1" i="1" lang="es-CO" sz="2500" u="none" cap="none" strike="noStrike">
                <a:solidFill>
                  <a:srgbClr val="D2A6FF"/>
                </a:solidFill>
                <a:latin typeface="Arial"/>
                <a:ea typeface="Arial"/>
                <a:cs typeface="Arial"/>
                <a:sym typeface="Arial"/>
              </a:rPr>
              <a:t>¿Puede un modelo agrupar datos con base en estas medidas?</a:t>
            </a:r>
            <a:endParaRPr b="1" i="1" sz="2500" u="none" cap="none" strike="noStrike">
              <a:solidFill>
                <a:srgbClr val="D2A6FF"/>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5000"/>
              <a:buFont typeface="Arial"/>
              <a:buNone/>
            </a:pPr>
            <a:r>
              <a:t/>
            </a:r>
            <a:endParaRPr b="1" i="1" sz="2500" u="none" cap="none" strike="noStrike">
              <a:solidFill>
                <a:srgbClr val="D2A6FF"/>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5000"/>
              <a:buFont typeface="Arial"/>
              <a:buNone/>
            </a:pPr>
            <a:r>
              <a:rPr b="1" i="1" lang="es-CO" sz="2500" u="none" cap="none" strike="noStrike">
                <a:solidFill>
                  <a:srgbClr val="D2A6FF"/>
                </a:solidFill>
                <a:latin typeface="Arial"/>
                <a:ea typeface="Arial"/>
                <a:cs typeface="Arial"/>
                <a:sym typeface="Arial"/>
              </a:rPr>
              <a:t>¿Si no se tuviese la especie de la flor como dato en el dataset, se podría encontrar cuántas especies existen? ¿Cómo se emplearía la medida de distancia para ese fin?</a:t>
            </a:r>
            <a:endParaRPr b="1" i="1" sz="2500" u="none" cap="none" strike="noStrike">
              <a:solidFill>
                <a:srgbClr val="D2A6FF"/>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5000"/>
              <a:buFont typeface="Arial"/>
              <a:buNone/>
            </a:pPr>
            <a:r>
              <a:t/>
            </a:r>
            <a:endParaRPr b="0" i="0" sz="4000" u="none" cap="none" strike="noStrike">
              <a:solidFill>
                <a:srgbClr val="D2A6FF"/>
              </a:solidFill>
              <a:latin typeface="Arial"/>
              <a:ea typeface="Arial"/>
              <a:cs typeface="Arial"/>
              <a:sym typeface="Arial"/>
            </a:endParaRPr>
          </a:p>
          <a:p>
            <a:pPr indent="-431800" lvl="0" marL="457200" marR="0" rtl="0" algn="l">
              <a:lnSpc>
                <a:spcPct val="100000"/>
              </a:lnSpc>
              <a:spcBef>
                <a:spcPts val="0"/>
              </a:spcBef>
              <a:spcAft>
                <a:spcPts val="0"/>
              </a:spcAft>
              <a:buClr>
                <a:srgbClr val="D2A6FF"/>
              </a:buClr>
              <a:buSzPts val="3200"/>
              <a:buFont typeface="Arial"/>
              <a:buChar char="-"/>
            </a:pPr>
            <a:r>
              <a:t/>
            </a:r>
            <a:endParaRPr b="0" i="0" sz="5000" u="none" cap="none" strike="noStrike">
              <a:solidFill>
                <a:srgbClr val="D2A6F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grpSp>
        <p:nvGrpSpPr>
          <p:cNvPr id="174" name="Google Shape;174;g211e7baebf4_0_12"/>
          <p:cNvGrpSpPr/>
          <p:nvPr/>
        </p:nvGrpSpPr>
        <p:grpSpPr>
          <a:xfrm>
            <a:off x="0" y="-1"/>
            <a:ext cx="12192000" cy="6858003"/>
            <a:chOff x="0" y="317351"/>
            <a:chExt cx="12192000" cy="6858003"/>
          </a:xfrm>
        </p:grpSpPr>
        <p:pic>
          <p:nvPicPr>
            <p:cNvPr id="175" name="Google Shape;175;g211e7baebf4_0_12"/>
            <p:cNvPicPr preferRelativeResize="0"/>
            <p:nvPr/>
          </p:nvPicPr>
          <p:blipFill rotWithShape="1">
            <a:blip r:embed="rId3">
              <a:alphaModFix/>
            </a:blip>
            <a:srcRect b="7534" l="7812" r="7805" t="0"/>
            <a:stretch/>
          </p:blipFill>
          <p:spPr>
            <a:xfrm>
              <a:off x="0" y="317351"/>
              <a:ext cx="12192000" cy="6858003"/>
            </a:xfrm>
            <a:prstGeom prst="rect">
              <a:avLst/>
            </a:prstGeom>
            <a:noFill/>
            <a:ln>
              <a:noFill/>
            </a:ln>
          </p:spPr>
        </p:pic>
        <p:pic>
          <p:nvPicPr>
            <p:cNvPr id="176" name="Google Shape;176;g211e7baebf4_0_12"/>
            <p:cNvPicPr preferRelativeResize="0"/>
            <p:nvPr/>
          </p:nvPicPr>
          <p:blipFill rotWithShape="1">
            <a:blip r:embed="rId4">
              <a:alphaModFix/>
            </a:blip>
            <a:srcRect b="0" l="0" r="0" t="0"/>
            <a:stretch/>
          </p:blipFill>
          <p:spPr>
            <a:xfrm>
              <a:off x="0" y="317351"/>
              <a:ext cx="12192000" cy="6858000"/>
            </a:xfrm>
            <a:prstGeom prst="rect">
              <a:avLst/>
            </a:prstGeom>
            <a:noFill/>
            <a:ln>
              <a:noFill/>
            </a:ln>
          </p:spPr>
        </p:pic>
      </p:grpSp>
      <p:pic>
        <p:nvPicPr>
          <p:cNvPr id="177" name="Google Shape;177;g211e7baebf4_0_12"/>
          <p:cNvPicPr preferRelativeResize="0"/>
          <p:nvPr/>
        </p:nvPicPr>
        <p:blipFill rotWithShape="1">
          <a:blip r:embed="rId5">
            <a:alphaModFix/>
          </a:blip>
          <a:srcRect b="0" l="0" r="0" t="0"/>
          <a:stretch/>
        </p:blipFill>
        <p:spPr>
          <a:xfrm>
            <a:off x="4815518" y="165438"/>
            <a:ext cx="2339171" cy="1120853"/>
          </a:xfrm>
          <a:prstGeom prst="rect">
            <a:avLst/>
          </a:prstGeom>
          <a:noFill/>
          <a:ln>
            <a:noFill/>
          </a:ln>
        </p:spPr>
      </p:pic>
      <p:grpSp>
        <p:nvGrpSpPr>
          <p:cNvPr id="178" name="Google Shape;178;g211e7baebf4_0_12"/>
          <p:cNvGrpSpPr/>
          <p:nvPr/>
        </p:nvGrpSpPr>
        <p:grpSpPr>
          <a:xfrm>
            <a:off x="626477" y="254641"/>
            <a:ext cx="11251266" cy="983287"/>
            <a:chOff x="626477" y="254641"/>
            <a:chExt cx="11251266" cy="983287"/>
          </a:xfrm>
        </p:grpSpPr>
        <p:pic>
          <p:nvPicPr>
            <p:cNvPr id="179" name="Google Shape;179;g211e7baebf4_0_12"/>
            <p:cNvPicPr preferRelativeResize="0"/>
            <p:nvPr/>
          </p:nvPicPr>
          <p:blipFill rotWithShape="1">
            <a:blip r:embed="rId6">
              <a:alphaModFix/>
            </a:blip>
            <a:srcRect b="0" l="0" r="0" t="0"/>
            <a:stretch/>
          </p:blipFill>
          <p:spPr>
            <a:xfrm>
              <a:off x="10059722" y="254641"/>
              <a:ext cx="1818021" cy="983287"/>
            </a:xfrm>
            <a:prstGeom prst="rect">
              <a:avLst/>
            </a:prstGeom>
            <a:noFill/>
            <a:ln>
              <a:noFill/>
            </a:ln>
          </p:spPr>
        </p:pic>
        <p:pic>
          <p:nvPicPr>
            <p:cNvPr id="180" name="Google Shape;180;g211e7baebf4_0_12"/>
            <p:cNvPicPr preferRelativeResize="0"/>
            <p:nvPr/>
          </p:nvPicPr>
          <p:blipFill rotWithShape="1">
            <a:blip r:embed="rId7">
              <a:alphaModFix/>
            </a:blip>
            <a:srcRect b="0" l="0" r="0" t="0"/>
            <a:stretch/>
          </p:blipFill>
          <p:spPr>
            <a:xfrm>
              <a:off x="626477" y="484081"/>
              <a:ext cx="1505800" cy="524408"/>
            </a:xfrm>
            <a:prstGeom prst="rect">
              <a:avLst/>
            </a:prstGeom>
            <a:noFill/>
            <a:ln>
              <a:noFill/>
            </a:ln>
          </p:spPr>
        </p:pic>
      </p:grpSp>
      <p:sp>
        <p:nvSpPr>
          <p:cNvPr id="181" name="Google Shape;181;g211e7baebf4_0_12"/>
          <p:cNvSpPr txBox="1"/>
          <p:nvPr/>
        </p:nvSpPr>
        <p:spPr>
          <a:xfrm>
            <a:off x="626475" y="1237925"/>
            <a:ext cx="11040900" cy="14775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5000"/>
              <a:buFont typeface="Arial"/>
              <a:buNone/>
            </a:pPr>
            <a:r>
              <a:t/>
            </a:r>
            <a:endParaRPr b="0" i="0" sz="4000" u="none" cap="none" strike="noStrike">
              <a:solidFill>
                <a:srgbClr val="D2A6FF"/>
              </a:solidFill>
              <a:latin typeface="Arial"/>
              <a:ea typeface="Arial"/>
              <a:cs typeface="Arial"/>
              <a:sym typeface="Arial"/>
            </a:endParaRPr>
          </a:p>
          <a:p>
            <a:pPr indent="-431800" lvl="0" marL="457200" marR="0" rtl="0" algn="l">
              <a:lnSpc>
                <a:spcPct val="100000"/>
              </a:lnSpc>
              <a:spcBef>
                <a:spcPts val="0"/>
              </a:spcBef>
              <a:spcAft>
                <a:spcPts val="0"/>
              </a:spcAft>
              <a:buClr>
                <a:srgbClr val="D2A6FF"/>
              </a:buClr>
              <a:buSzPts val="3200"/>
              <a:buFont typeface="Arial"/>
              <a:buChar char="-"/>
            </a:pPr>
            <a:r>
              <a:t/>
            </a:r>
            <a:endParaRPr b="0" i="0" sz="5000" u="none" cap="none" strike="noStrike">
              <a:solidFill>
                <a:srgbClr val="D2A6FF"/>
              </a:solidFill>
              <a:latin typeface="Arial"/>
              <a:ea typeface="Arial"/>
              <a:cs typeface="Arial"/>
              <a:sym typeface="Arial"/>
            </a:endParaRPr>
          </a:p>
        </p:txBody>
      </p:sp>
      <p:pic>
        <p:nvPicPr>
          <p:cNvPr id="182" name="Google Shape;182;g211e7baebf4_0_12"/>
          <p:cNvPicPr preferRelativeResize="0"/>
          <p:nvPr/>
        </p:nvPicPr>
        <p:blipFill rotWithShape="1">
          <a:blip r:embed="rId8">
            <a:alphaModFix/>
          </a:blip>
          <a:srcRect b="23539" l="9732" r="12154" t="32542"/>
          <a:stretch/>
        </p:blipFill>
        <p:spPr>
          <a:xfrm>
            <a:off x="1187100" y="2231725"/>
            <a:ext cx="9523848" cy="30118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grpSp>
        <p:nvGrpSpPr>
          <p:cNvPr id="188" name="Google Shape;188;g211e7baebf4_0_37"/>
          <p:cNvGrpSpPr/>
          <p:nvPr/>
        </p:nvGrpSpPr>
        <p:grpSpPr>
          <a:xfrm>
            <a:off x="0" y="-1"/>
            <a:ext cx="12192000" cy="6858003"/>
            <a:chOff x="0" y="317351"/>
            <a:chExt cx="12192000" cy="6858003"/>
          </a:xfrm>
        </p:grpSpPr>
        <p:pic>
          <p:nvPicPr>
            <p:cNvPr id="189" name="Google Shape;189;g211e7baebf4_0_37"/>
            <p:cNvPicPr preferRelativeResize="0"/>
            <p:nvPr/>
          </p:nvPicPr>
          <p:blipFill rotWithShape="1">
            <a:blip r:embed="rId3">
              <a:alphaModFix/>
            </a:blip>
            <a:srcRect b="7534" l="7812" r="7805" t="0"/>
            <a:stretch/>
          </p:blipFill>
          <p:spPr>
            <a:xfrm>
              <a:off x="0" y="317351"/>
              <a:ext cx="12192000" cy="6858003"/>
            </a:xfrm>
            <a:prstGeom prst="rect">
              <a:avLst/>
            </a:prstGeom>
            <a:noFill/>
            <a:ln>
              <a:noFill/>
            </a:ln>
          </p:spPr>
        </p:pic>
        <p:pic>
          <p:nvPicPr>
            <p:cNvPr id="190" name="Google Shape;190;g211e7baebf4_0_37"/>
            <p:cNvPicPr preferRelativeResize="0"/>
            <p:nvPr/>
          </p:nvPicPr>
          <p:blipFill rotWithShape="1">
            <a:blip r:embed="rId4">
              <a:alphaModFix/>
            </a:blip>
            <a:srcRect b="0" l="0" r="0" t="0"/>
            <a:stretch/>
          </p:blipFill>
          <p:spPr>
            <a:xfrm>
              <a:off x="0" y="317351"/>
              <a:ext cx="12192000" cy="6858000"/>
            </a:xfrm>
            <a:prstGeom prst="rect">
              <a:avLst/>
            </a:prstGeom>
            <a:noFill/>
            <a:ln>
              <a:noFill/>
            </a:ln>
          </p:spPr>
        </p:pic>
      </p:grpSp>
      <p:pic>
        <p:nvPicPr>
          <p:cNvPr id="191" name="Google Shape;191;g211e7baebf4_0_37"/>
          <p:cNvPicPr preferRelativeResize="0"/>
          <p:nvPr/>
        </p:nvPicPr>
        <p:blipFill rotWithShape="1">
          <a:blip r:embed="rId5">
            <a:alphaModFix/>
          </a:blip>
          <a:srcRect b="0" l="0" r="0" t="0"/>
          <a:stretch/>
        </p:blipFill>
        <p:spPr>
          <a:xfrm>
            <a:off x="4815518" y="165438"/>
            <a:ext cx="2339171" cy="1120853"/>
          </a:xfrm>
          <a:prstGeom prst="rect">
            <a:avLst/>
          </a:prstGeom>
          <a:noFill/>
          <a:ln>
            <a:noFill/>
          </a:ln>
        </p:spPr>
      </p:pic>
      <p:grpSp>
        <p:nvGrpSpPr>
          <p:cNvPr id="192" name="Google Shape;192;g211e7baebf4_0_37"/>
          <p:cNvGrpSpPr/>
          <p:nvPr/>
        </p:nvGrpSpPr>
        <p:grpSpPr>
          <a:xfrm>
            <a:off x="626477" y="254641"/>
            <a:ext cx="11251266" cy="983287"/>
            <a:chOff x="626477" y="254641"/>
            <a:chExt cx="11251266" cy="983287"/>
          </a:xfrm>
        </p:grpSpPr>
        <p:pic>
          <p:nvPicPr>
            <p:cNvPr id="193" name="Google Shape;193;g211e7baebf4_0_37"/>
            <p:cNvPicPr preferRelativeResize="0"/>
            <p:nvPr/>
          </p:nvPicPr>
          <p:blipFill rotWithShape="1">
            <a:blip r:embed="rId6">
              <a:alphaModFix/>
            </a:blip>
            <a:srcRect b="0" l="0" r="0" t="0"/>
            <a:stretch/>
          </p:blipFill>
          <p:spPr>
            <a:xfrm>
              <a:off x="10059722" y="254641"/>
              <a:ext cx="1818021" cy="983287"/>
            </a:xfrm>
            <a:prstGeom prst="rect">
              <a:avLst/>
            </a:prstGeom>
            <a:noFill/>
            <a:ln>
              <a:noFill/>
            </a:ln>
          </p:spPr>
        </p:pic>
        <p:pic>
          <p:nvPicPr>
            <p:cNvPr id="194" name="Google Shape;194;g211e7baebf4_0_37"/>
            <p:cNvPicPr preferRelativeResize="0"/>
            <p:nvPr/>
          </p:nvPicPr>
          <p:blipFill rotWithShape="1">
            <a:blip r:embed="rId7">
              <a:alphaModFix/>
            </a:blip>
            <a:srcRect b="0" l="0" r="0" t="0"/>
            <a:stretch/>
          </p:blipFill>
          <p:spPr>
            <a:xfrm>
              <a:off x="626477" y="484081"/>
              <a:ext cx="1505800" cy="524408"/>
            </a:xfrm>
            <a:prstGeom prst="rect">
              <a:avLst/>
            </a:prstGeom>
            <a:noFill/>
            <a:ln>
              <a:noFill/>
            </a:ln>
          </p:spPr>
        </p:pic>
      </p:grpSp>
      <p:sp>
        <p:nvSpPr>
          <p:cNvPr id="195" name="Google Shape;195;g211e7baebf4_0_37"/>
          <p:cNvSpPr txBox="1"/>
          <p:nvPr/>
        </p:nvSpPr>
        <p:spPr>
          <a:xfrm>
            <a:off x="626475" y="1237925"/>
            <a:ext cx="11040900" cy="60183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5000"/>
              <a:buFont typeface="Arial"/>
              <a:buNone/>
            </a:pPr>
            <a:r>
              <a:rPr b="0" i="0" lang="es-CO" sz="4000" u="none" cap="none" strike="noStrike">
                <a:solidFill>
                  <a:srgbClr val="D2A6FF"/>
                </a:solidFill>
                <a:latin typeface="Arial"/>
                <a:ea typeface="Arial"/>
                <a:cs typeface="Arial"/>
                <a:sym typeface="Arial"/>
              </a:rPr>
              <a:t>Example:</a:t>
            </a:r>
            <a:endParaRPr b="0" i="0" sz="4000" u="none" cap="none" strike="noStrike">
              <a:solidFill>
                <a:srgbClr val="D2A6FF"/>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5000"/>
              <a:buFont typeface="Arial"/>
              <a:buNone/>
            </a:pPr>
            <a:r>
              <a:t/>
            </a:r>
            <a:endParaRPr b="0" i="0" sz="4000" u="none" cap="none" strike="noStrike">
              <a:solidFill>
                <a:srgbClr val="D2A6FF"/>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5000"/>
              <a:buFont typeface="Arial"/>
              <a:buNone/>
            </a:pPr>
            <a:r>
              <a:rPr b="0" i="0" lang="es-CO" sz="3500" u="none" cap="none" strike="noStrike">
                <a:solidFill>
                  <a:srgbClr val="D2A6FF"/>
                </a:solidFill>
                <a:latin typeface="Arial"/>
                <a:ea typeface="Arial"/>
                <a:cs typeface="Arial"/>
                <a:sym typeface="Arial"/>
              </a:rPr>
              <a:t>comparison-of-a-range-of-clustering-algorithms.ipynb</a:t>
            </a:r>
            <a:endParaRPr b="0" i="0" sz="3500" u="none" cap="none" strike="noStrike">
              <a:solidFill>
                <a:srgbClr val="D2A6FF"/>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5000"/>
              <a:buFont typeface="Arial"/>
              <a:buNone/>
            </a:pPr>
            <a:r>
              <a:t/>
            </a:r>
            <a:endParaRPr sz="3500">
              <a:solidFill>
                <a:srgbClr val="D2A6FF"/>
              </a:solidFill>
            </a:endParaRPr>
          </a:p>
          <a:p>
            <a:pPr indent="0" lvl="0" marL="0" marR="0" rtl="0" algn="just">
              <a:lnSpc>
                <a:spcPct val="100000"/>
              </a:lnSpc>
              <a:spcBef>
                <a:spcPts val="0"/>
              </a:spcBef>
              <a:spcAft>
                <a:spcPts val="0"/>
              </a:spcAft>
              <a:buClr>
                <a:srgbClr val="000000"/>
              </a:buClr>
              <a:buSzPts val="5000"/>
              <a:buFont typeface="Arial"/>
              <a:buNone/>
            </a:pPr>
            <a:r>
              <a:t/>
            </a:r>
            <a:endParaRPr b="0" i="0" sz="4000" u="none" cap="none" strike="noStrike">
              <a:solidFill>
                <a:srgbClr val="D2A6FF"/>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5000"/>
              <a:buFont typeface="Arial"/>
              <a:buNone/>
            </a:pPr>
            <a:r>
              <a:t/>
            </a:r>
            <a:endParaRPr b="0" i="0" sz="4000" u="none" cap="none" strike="noStrike">
              <a:solidFill>
                <a:srgbClr val="D2A6FF"/>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5000"/>
              <a:buFont typeface="Arial"/>
              <a:buNone/>
            </a:pPr>
            <a:r>
              <a:t/>
            </a:r>
            <a:endParaRPr b="0" i="0" sz="4000" u="none" cap="none" strike="noStrike">
              <a:solidFill>
                <a:srgbClr val="D2A6FF"/>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5000"/>
              <a:buFont typeface="Arial"/>
              <a:buNone/>
            </a:pPr>
            <a:r>
              <a:t/>
            </a:r>
            <a:endParaRPr b="0" i="0" sz="2500" u="none" cap="none" strike="noStrike">
              <a:solidFill>
                <a:srgbClr val="D2A6FF"/>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5000"/>
              <a:buFont typeface="Arial"/>
              <a:buNone/>
            </a:pPr>
            <a:r>
              <a:t/>
            </a:r>
            <a:endParaRPr b="0" i="0" sz="4000" u="none" cap="none" strike="noStrike">
              <a:solidFill>
                <a:srgbClr val="D2A6FF"/>
              </a:solidFill>
              <a:latin typeface="Arial"/>
              <a:ea typeface="Arial"/>
              <a:cs typeface="Arial"/>
              <a:sym typeface="Arial"/>
            </a:endParaRPr>
          </a:p>
          <a:p>
            <a:pPr indent="-431800" lvl="0" marL="457200" marR="0" rtl="0" algn="l">
              <a:lnSpc>
                <a:spcPct val="100000"/>
              </a:lnSpc>
              <a:spcBef>
                <a:spcPts val="0"/>
              </a:spcBef>
              <a:spcAft>
                <a:spcPts val="0"/>
              </a:spcAft>
              <a:buClr>
                <a:srgbClr val="D2A6FF"/>
              </a:buClr>
              <a:buSzPts val="3200"/>
              <a:buFont typeface="Arial"/>
              <a:buChar char="-"/>
            </a:pPr>
            <a:r>
              <a:t/>
            </a:r>
            <a:endParaRPr b="0" i="0" sz="5000" u="none" cap="none" strike="noStrike">
              <a:solidFill>
                <a:srgbClr val="D2A6FF"/>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grpSp>
        <p:nvGrpSpPr>
          <p:cNvPr id="201" name="Google Shape;201;g211e95668ec_0_0"/>
          <p:cNvGrpSpPr/>
          <p:nvPr/>
        </p:nvGrpSpPr>
        <p:grpSpPr>
          <a:xfrm>
            <a:off x="0" y="-1"/>
            <a:ext cx="12192000" cy="6858003"/>
            <a:chOff x="0" y="317351"/>
            <a:chExt cx="12192000" cy="6858003"/>
          </a:xfrm>
        </p:grpSpPr>
        <p:pic>
          <p:nvPicPr>
            <p:cNvPr id="202" name="Google Shape;202;g211e95668ec_0_0"/>
            <p:cNvPicPr preferRelativeResize="0"/>
            <p:nvPr/>
          </p:nvPicPr>
          <p:blipFill rotWithShape="1">
            <a:blip r:embed="rId3">
              <a:alphaModFix/>
            </a:blip>
            <a:srcRect b="7535" l="7813" r="7805" t="0"/>
            <a:stretch/>
          </p:blipFill>
          <p:spPr>
            <a:xfrm>
              <a:off x="0" y="317351"/>
              <a:ext cx="12192000" cy="6858003"/>
            </a:xfrm>
            <a:prstGeom prst="rect">
              <a:avLst/>
            </a:prstGeom>
            <a:noFill/>
            <a:ln>
              <a:noFill/>
            </a:ln>
          </p:spPr>
        </p:pic>
        <p:pic>
          <p:nvPicPr>
            <p:cNvPr id="203" name="Google Shape;203;g211e95668ec_0_0"/>
            <p:cNvPicPr preferRelativeResize="0"/>
            <p:nvPr/>
          </p:nvPicPr>
          <p:blipFill rotWithShape="1">
            <a:blip r:embed="rId4">
              <a:alphaModFix/>
            </a:blip>
            <a:srcRect b="0" l="0" r="0" t="0"/>
            <a:stretch/>
          </p:blipFill>
          <p:spPr>
            <a:xfrm>
              <a:off x="0" y="317351"/>
              <a:ext cx="12192000" cy="6858000"/>
            </a:xfrm>
            <a:prstGeom prst="rect">
              <a:avLst/>
            </a:prstGeom>
            <a:noFill/>
            <a:ln>
              <a:noFill/>
            </a:ln>
          </p:spPr>
        </p:pic>
      </p:grpSp>
      <p:pic>
        <p:nvPicPr>
          <p:cNvPr id="204" name="Google Shape;204;g211e95668ec_0_0"/>
          <p:cNvPicPr preferRelativeResize="0"/>
          <p:nvPr/>
        </p:nvPicPr>
        <p:blipFill rotWithShape="1">
          <a:blip r:embed="rId5">
            <a:alphaModFix/>
          </a:blip>
          <a:srcRect b="0" l="0" r="0" t="0"/>
          <a:stretch/>
        </p:blipFill>
        <p:spPr>
          <a:xfrm>
            <a:off x="4815518" y="165438"/>
            <a:ext cx="2339171" cy="1120853"/>
          </a:xfrm>
          <a:prstGeom prst="rect">
            <a:avLst/>
          </a:prstGeom>
          <a:noFill/>
          <a:ln>
            <a:noFill/>
          </a:ln>
        </p:spPr>
      </p:pic>
      <p:grpSp>
        <p:nvGrpSpPr>
          <p:cNvPr id="205" name="Google Shape;205;g211e95668ec_0_0"/>
          <p:cNvGrpSpPr/>
          <p:nvPr/>
        </p:nvGrpSpPr>
        <p:grpSpPr>
          <a:xfrm>
            <a:off x="626477" y="254641"/>
            <a:ext cx="11251266" cy="983287"/>
            <a:chOff x="626477" y="254641"/>
            <a:chExt cx="11251266" cy="983287"/>
          </a:xfrm>
        </p:grpSpPr>
        <p:pic>
          <p:nvPicPr>
            <p:cNvPr id="206" name="Google Shape;206;g211e95668ec_0_0"/>
            <p:cNvPicPr preferRelativeResize="0"/>
            <p:nvPr/>
          </p:nvPicPr>
          <p:blipFill rotWithShape="1">
            <a:blip r:embed="rId6">
              <a:alphaModFix/>
            </a:blip>
            <a:srcRect b="0" l="0" r="0" t="0"/>
            <a:stretch/>
          </p:blipFill>
          <p:spPr>
            <a:xfrm>
              <a:off x="10059722" y="254641"/>
              <a:ext cx="1818021" cy="983287"/>
            </a:xfrm>
            <a:prstGeom prst="rect">
              <a:avLst/>
            </a:prstGeom>
            <a:noFill/>
            <a:ln>
              <a:noFill/>
            </a:ln>
          </p:spPr>
        </p:pic>
        <p:pic>
          <p:nvPicPr>
            <p:cNvPr id="207" name="Google Shape;207;g211e95668ec_0_0"/>
            <p:cNvPicPr preferRelativeResize="0"/>
            <p:nvPr/>
          </p:nvPicPr>
          <p:blipFill rotWithShape="1">
            <a:blip r:embed="rId7">
              <a:alphaModFix/>
            </a:blip>
            <a:srcRect b="0" l="0" r="0" t="0"/>
            <a:stretch/>
          </p:blipFill>
          <p:spPr>
            <a:xfrm>
              <a:off x="626477" y="484081"/>
              <a:ext cx="1505800" cy="524408"/>
            </a:xfrm>
            <a:prstGeom prst="rect">
              <a:avLst/>
            </a:prstGeom>
            <a:noFill/>
            <a:ln>
              <a:noFill/>
            </a:ln>
          </p:spPr>
        </p:pic>
      </p:grpSp>
      <p:sp>
        <p:nvSpPr>
          <p:cNvPr id="208" name="Google Shape;208;g211e95668ec_0_0"/>
          <p:cNvSpPr txBox="1"/>
          <p:nvPr/>
        </p:nvSpPr>
        <p:spPr>
          <a:xfrm>
            <a:off x="626475" y="1237925"/>
            <a:ext cx="11040900" cy="69420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5000"/>
              <a:buFont typeface="Arial"/>
              <a:buNone/>
            </a:pPr>
            <a:r>
              <a:rPr lang="es-CO" sz="3500">
                <a:solidFill>
                  <a:srgbClr val="D2A6FF"/>
                </a:solidFill>
              </a:rPr>
              <a:t>*Recomendación y consulta:</a:t>
            </a:r>
            <a:endParaRPr sz="3500">
              <a:solidFill>
                <a:srgbClr val="D2A6FF"/>
              </a:solidFill>
            </a:endParaRPr>
          </a:p>
          <a:p>
            <a:pPr indent="0" lvl="0" marL="0" marR="0" rtl="0" algn="just">
              <a:lnSpc>
                <a:spcPct val="100000"/>
              </a:lnSpc>
              <a:spcBef>
                <a:spcPts val="0"/>
              </a:spcBef>
              <a:spcAft>
                <a:spcPts val="0"/>
              </a:spcAft>
              <a:buClr>
                <a:srgbClr val="000000"/>
              </a:buClr>
              <a:buSzPts val="5000"/>
              <a:buFont typeface="Arial"/>
              <a:buNone/>
            </a:pPr>
            <a:r>
              <a:t/>
            </a:r>
            <a:endParaRPr sz="3500">
              <a:solidFill>
                <a:srgbClr val="D2A6FF"/>
              </a:solidFill>
            </a:endParaRPr>
          </a:p>
          <a:p>
            <a:pPr indent="0" lvl="0" marL="0" marR="0" rtl="0" algn="just">
              <a:lnSpc>
                <a:spcPct val="100000"/>
              </a:lnSpc>
              <a:spcBef>
                <a:spcPts val="0"/>
              </a:spcBef>
              <a:spcAft>
                <a:spcPts val="0"/>
              </a:spcAft>
              <a:buClr>
                <a:srgbClr val="000000"/>
              </a:buClr>
              <a:buSzPts val="5000"/>
              <a:buFont typeface="Arial"/>
              <a:buNone/>
            </a:pPr>
            <a:r>
              <a:rPr lang="es-CO" sz="3500">
                <a:solidFill>
                  <a:srgbClr val="D2A6FF"/>
                </a:solidFill>
              </a:rPr>
              <a:t>-Revisar más en detalle los distintos algoritmos de agrupamiento</a:t>
            </a:r>
            <a:endParaRPr sz="3500">
              <a:solidFill>
                <a:srgbClr val="D2A6FF"/>
              </a:solidFill>
            </a:endParaRPr>
          </a:p>
          <a:p>
            <a:pPr indent="0" lvl="0" marL="0" marR="0" rtl="0" algn="just">
              <a:lnSpc>
                <a:spcPct val="100000"/>
              </a:lnSpc>
              <a:spcBef>
                <a:spcPts val="0"/>
              </a:spcBef>
              <a:spcAft>
                <a:spcPts val="0"/>
              </a:spcAft>
              <a:buClr>
                <a:srgbClr val="000000"/>
              </a:buClr>
              <a:buSzPts val="5000"/>
              <a:buFont typeface="Arial"/>
              <a:buNone/>
            </a:pPr>
            <a:r>
              <a:t/>
            </a:r>
            <a:endParaRPr sz="3500">
              <a:solidFill>
                <a:srgbClr val="D2A6FF"/>
              </a:solidFill>
            </a:endParaRPr>
          </a:p>
          <a:p>
            <a:pPr indent="0" lvl="0" marL="0" marR="0" rtl="0" algn="just">
              <a:lnSpc>
                <a:spcPct val="100000"/>
              </a:lnSpc>
              <a:spcBef>
                <a:spcPts val="0"/>
              </a:spcBef>
              <a:spcAft>
                <a:spcPts val="0"/>
              </a:spcAft>
              <a:buClr>
                <a:srgbClr val="000000"/>
              </a:buClr>
              <a:buSzPts val="5000"/>
              <a:buFont typeface="Arial"/>
              <a:buNone/>
            </a:pPr>
            <a:r>
              <a:rPr lang="es-CO" sz="3500">
                <a:solidFill>
                  <a:srgbClr val="D2A6FF"/>
                </a:solidFill>
              </a:rPr>
              <a:t>-Consultar PCA y UMAP (hacer cuadro comparativo)</a:t>
            </a:r>
            <a:endParaRPr sz="3500">
              <a:solidFill>
                <a:srgbClr val="D2A6FF"/>
              </a:solidFill>
            </a:endParaRPr>
          </a:p>
          <a:p>
            <a:pPr indent="0" lvl="0" marL="0" marR="0" rtl="0" algn="just">
              <a:lnSpc>
                <a:spcPct val="100000"/>
              </a:lnSpc>
              <a:spcBef>
                <a:spcPts val="0"/>
              </a:spcBef>
              <a:spcAft>
                <a:spcPts val="0"/>
              </a:spcAft>
              <a:buClr>
                <a:srgbClr val="000000"/>
              </a:buClr>
              <a:buSzPts val="5000"/>
              <a:buFont typeface="Arial"/>
              <a:buNone/>
            </a:pPr>
            <a:r>
              <a:t/>
            </a:r>
            <a:endParaRPr b="0" i="0" sz="4000" u="none" cap="none" strike="noStrike">
              <a:solidFill>
                <a:srgbClr val="D2A6FF"/>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5000"/>
              <a:buFont typeface="Arial"/>
              <a:buNone/>
            </a:pPr>
            <a:r>
              <a:t/>
            </a:r>
            <a:endParaRPr b="0" i="0" sz="4000" u="none" cap="none" strike="noStrike">
              <a:solidFill>
                <a:srgbClr val="D2A6FF"/>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5000"/>
              <a:buFont typeface="Arial"/>
              <a:buNone/>
            </a:pPr>
            <a:r>
              <a:t/>
            </a:r>
            <a:endParaRPr b="0" i="0" sz="4000" u="none" cap="none" strike="noStrike">
              <a:solidFill>
                <a:srgbClr val="D2A6FF"/>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5000"/>
              <a:buFont typeface="Arial"/>
              <a:buNone/>
            </a:pPr>
            <a:r>
              <a:t/>
            </a:r>
            <a:endParaRPr b="0" i="0" sz="2500" u="none" cap="none" strike="noStrike">
              <a:solidFill>
                <a:srgbClr val="D2A6FF"/>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5000"/>
              <a:buFont typeface="Arial"/>
              <a:buNone/>
            </a:pPr>
            <a:r>
              <a:t/>
            </a:r>
            <a:endParaRPr b="0" i="0" sz="4000" u="none" cap="none" strike="noStrike">
              <a:solidFill>
                <a:srgbClr val="D2A6FF"/>
              </a:solidFill>
              <a:latin typeface="Arial"/>
              <a:ea typeface="Arial"/>
              <a:cs typeface="Arial"/>
              <a:sym typeface="Arial"/>
            </a:endParaRPr>
          </a:p>
          <a:p>
            <a:pPr indent="-431800" lvl="0" marL="457200" marR="0" rtl="0" algn="l">
              <a:lnSpc>
                <a:spcPct val="100000"/>
              </a:lnSpc>
              <a:spcBef>
                <a:spcPts val="0"/>
              </a:spcBef>
              <a:spcAft>
                <a:spcPts val="0"/>
              </a:spcAft>
              <a:buClr>
                <a:srgbClr val="D2A6FF"/>
              </a:buClr>
              <a:buSzPts val="3200"/>
              <a:buFont typeface="Arial"/>
              <a:buChar char="-"/>
            </a:pPr>
            <a:r>
              <a:t/>
            </a:r>
            <a:endParaRPr b="0" i="0" sz="5000" u="none" cap="none" strike="noStrike">
              <a:solidFill>
                <a:srgbClr val="D2A6FF"/>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2023-12-20T20:41:55Z</dcterms:created>
  <dc:creator>Cymetria Diseño</dc:creator>
</cp:coreProperties>
</file>